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74" r:id="rId4"/>
    <p:sldId id="275" r:id="rId5"/>
    <p:sldId id="258" r:id="rId6"/>
    <p:sldId id="261" r:id="rId7"/>
    <p:sldId id="262" r:id="rId8"/>
    <p:sldId id="276" r:id="rId9"/>
    <p:sldId id="277" r:id="rId10"/>
    <p:sldId id="278" r:id="rId11"/>
    <p:sldId id="279" r:id="rId12"/>
    <p:sldId id="271" r:id="rId13"/>
    <p:sldId id="272" r:id="rId14"/>
    <p:sldId id="270" r:id="rId15"/>
    <p:sldId id="267" r:id="rId16"/>
    <p:sldId id="28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mita Janawade" initials="SJ" lastIdx="1" clrIdx="0">
    <p:extLst>
      <p:ext uri="{19B8F6BF-5375-455C-9EA6-DF929625EA0E}">
        <p15:presenceInfo xmlns:p15="http://schemas.microsoft.com/office/powerpoint/2012/main" userId="fcf798420e485d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593"/>
    <a:srgbClr val="FFD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216"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mita Janawade" userId="fcf798420e485d82" providerId="LiveId" clId="{B2C0D3A1-621A-4F52-A37D-EFB096B7964B}"/>
    <pc:docChg chg="custSel modSld">
      <pc:chgData name="Susmita Janawade" userId="fcf798420e485d82" providerId="LiveId" clId="{B2C0D3A1-621A-4F52-A37D-EFB096B7964B}" dt="2023-06-10T09:22:56.349" v="73" actId="27636"/>
      <pc:docMkLst>
        <pc:docMk/>
      </pc:docMkLst>
      <pc:sldChg chg="modSp mod">
        <pc:chgData name="Susmita Janawade" userId="fcf798420e485d82" providerId="LiveId" clId="{B2C0D3A1-621A-4F52-A37D-EFB096B7964B}" dt="2023-06-10T09:22:56.349" v="73" actId="27636"/>
        <pc:sldMkLst>
          <pc:docMk/>
          <pc:sldMk cId="76368174" sldId="273"/>
        </pc:sldMkLst>
        <pc:spChg chg="mod">
          <ac:chgData name="Susmita Janawade" userId="fcf798420e485d82" providerId="LiveId" clId="{B2C0D3A1-621A-4F52-A37D-EFB096B7964B}" dt="2023-06-10T09:22:56.349" v="73" actId="27636"/>
          <ac:spMkLst>
            <pc:docMk/>
            <pc:sldMk cId="76368174" sldId="273"/>
            <ac:spMk id="3" creationId="{D793591F-5593-A4F5-7C3C-7B0295C37A7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09/CSITSS.2017.8447743" TargetMode="External"/><Relationship Id="rId2" Type="http://schemas.openxmlformats.org/officeDocument/2006/relationships/hyperlink" Target="https://colab.research.google.com/drive/1DOvXJZRkjfKfF9oUpCZXSU3hPG3g1h-l?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E11F-6398-D20D-F027-731F1FE9766C}"/>
              </a:ext>
            </a:extLst>
          </p:cNvPr>
          <p:cNvSpPr>
            <a:spLocks noGrp="1"/>
          </p:cNvSpPr>
          <p:nvPr>
            <p:ph type="title"/>
          </p:nvPr>
        </p:nvSpPr>
        <p:spPr>
          <a:xfrm>
            <a:off x="1139483" y="1"/>
            <a:ext cx="10365129" cy="3428999"/>
          </a:xfrm>
        </p:spPr>
        <p:txBody>
          <a:bodyPr>
            <a:normAutofit fontScale="90000"/>
          </a:bodyPr>
          <a:lstStyle/>
          <a:p>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r>
              <a:rPr lang="en-US" sz="3600" dirty="0">
                <a:solidFill>
                  <a:schemeClr val="accent6">
                    <a:lumMod val="50000"/>
                  </a:schemeClr>
                </a:solidFill>
                <a:latin typeface="Times New Roman" panose="02020603050405020304" pitchFamily="18" charset="0"/>
                <a:cs typeface="Times New Roman" panose="02020603050405020304" pitchFamily="18" charset="0"/>
              </a:rPr>
              <a:t>TATYASAHEB KORE INSTITUTE OF ENGINEERING AND TECHNOLOGY, WARANANAGAR </a:t>
            </a:r>
            <a:br>
              <a:rPr lang="en-US" sz="3600" dirty="0">
                <a:solidFill>
                  <a:schemeClr val="accent6">
                    <a:lumMod val="50000"/>
                  </a:schemeClr>
                </a:solidFill>
                <a:latin typeface="Times New Roman" panose="02020603050405020304" pitchFamily="18" charset="0"/>
                <a:cs typeface="Times New Roman" panose="02020603050405020304" pitchFamily="18" charset="0"/>
              </a:rPr>
            </a:br>
            <a:r>
              <a:rPr lang="en-US" sz="3600" dirty="0">
                <a:solidFill>
                  <a:schemeClr val="accent6">
                    <a:lumMod val="50000"/>
                  </a:schemeClr>
                </a:solidFill>
                <a:latin typeface="Times New Roman" panose="02020603050405020304" pitchFamily="18" charset="0"/>
                <a:cs typeface="Times New Roman" panose="02020603050405020304" pitchFamily="18" charset="0"/>
              </a:rPr>
              <a:t>[AN AUTONOMOUS INSTITUTE]</a:t>
            </a: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rgbClr val="7030A0"/>
                </a:solidFill>
                <a:latin typeface="Times New Roman" panose="02020603050405020304" pitchFamily="18" charset="0"/>
                <a:cs typeface="Times New Roman" panose="02020603050405020304" pitchFamily="18" charset="0"/>
              </a:rPr>
            </a:br>
            <a:r>
              <a:rPr lang="en-US" sz="3600" dirty="0">
                <a:solidFill>
                  <a:srgbClr val="C00000"/>
                </a:solidFill>
                <a:latin typeface="Times New Roman"/>
                <a:cs typeface="Times New Roman"/>
              </a:rPr>
              <a:t>DEPARTMENT OF COMPUTER SCIENCE &amp;  ENGINEERING</a:t>
            </a:r>
            <a:r>
              <a:rPr lang="en-US" sz="3600" dirty="0">
                <a:latin typeface="Times New Roman"/>
                <a:cs typeface="Times New Roman"/>
              </a:rPr>
              <a:t> </a:t>
            </a:r>
            <a:br>
              <a:rPr lang="en-IN" sz="3600" dirty="0"/>
            </a:br>
            <a:endParaRPr lang="en-IN" dirty="0"/>
          </a:p>
        </p:txBody>
      </p:sp>
      <p:pic>
        <p:nvPicPr>
          <p:cNvPr id="4" name="Picture 3">
            <a:extLst>
              <a:ext uri="{FF2B5EF4-FFF2-40B4-BE49-F238E27FC236}">
                <a16:creationId xmlns:a16="http://schemas.microsoft.com/office/drawing/2014/main" id="{281F0765-1A12-CA3C-28A4-0711A53655C4}"/>
              </a:ext>
            </a:extLst>
          </p:cNvPr>
          <p:cNvPicPr>
            <a:picLocks noChangeAspect="1"/>
          </p:cNvPicPr>
          <p:nvPr/>
        </p:nvPicPr>
        <p:blipFill>
          <a:blip r:embed="rId2"/>
          <a:stretch>
            <a:fillRect/>
          </a:stretch>
        </p:blipFill>
        <p:spPr>
          <a:xfrm>
            <a:off x="3711388" y="1028700"/>
            <a:ext cx="2971799" cy="2064124"/>
          </a:xfrm>
          <a:prstGeom prst="rect">
            <a:avLst/>
          </a:prstGeom>
        </p:spPr>
      </p:pic>
    </p:spTree>
    <p:extLst>
      <p:ext uri="{BB962C8B-B14F-4D97-AF65-F5344CB8AC3E}">
        <p14:creationId xmlns:p14="http://schemas.microsoft.com/office/powerpoint/2010/main" val="55276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5934-3BF1-81AE-B424-D8DF0167CD8F}"/>
              </a:ext>
            </a:extLst>
          </p:cNvPr>
          <p:cNvSpPr>
            <a:spLocks noGrp="1"/>
          </p:cNvSpPr>
          <p:nvPr>
            <p:ph type="title"/>
          </p:nvPr>
        </p:nvSpPr>
        <p:spPr/>
        <p:txBody>
          <a:bodyPr>
            <a:normAutofit/>
          </a:bodyPr>
          <a:lstStyle/>
          <a:p>
            <a:r>
              <a:rPr lang="en-US" dirty="0">
                <a:effectLst/>
                <a:latin typeface="Times New Roman" panose="02020603050405020304" pitchFamily="18" charset="0"/>
                <a:ea typeface="Calibri" panose="020F0502020204030204" pitchFamily="34" charset="0"/>
              </a:rPr>
              <a:t>System Modules</a:t>
            </a:r>
            <a:endParaRPr lang="en-IN" dirty="0"/>
          </a:p>
        </p:txBody>
      </p:sp>
      <p:sp>
        <p:nvSpPr>
          <p:cNvPr id="3" name="Content Placeholder 2">
            <a:extLst>
              <a:ext uri="{FF2B5EF4-FFF2-40B4-BE49-F238E27FC236}">
                <a16:creationId xmlns:a16="http://schemas.microsoft.com/office/drawing/2014/main" id="{F9849435-D7F6-A799-770B-4C82AE341550}"/>
              </a:ext>
            </a:extLst>
          </p:cNvPr>
          <p:cNvSpPr>
            <a:spLocks noGrp="1"/>
          </p:cNvSpPr>
          <p:nvPr>
            <p:ph idx="1"/>
          </p:nvPr>
        </p:nvSpPr>
        <p:spPr/>
        <p:txBody>
          <a:bodyPr>
            <a:normAutofit/>
          </a:bodyPr>
          <a:lstStyle/>
          <a:p>
            <a:pPr>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collection</a:t>
            </a:r>
          </a:p>
          <a:p>
            <a:pPr>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Emotion labeling</a:t>
            </a:r>
          </a:p>
          <a:p>
            <a:pPr>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Machine learning model training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Music recommendation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097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50E2-0855-FBB7-A1F7-4B2961FFFFF5}"/>
              </a:ext>
            </a:extLst>
          </p:cNvPr>
          <p:cNvSpPr>
            <a:spLocks noGrp="1"/>
          </p:cNvSpPr>
          <p:nvPr>
            <p:ph type="title"/>
          </p:nvPr>
        </p:nvSpPr>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Class Diagram</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6" name="Flowchart: Process 35">
            <a:extLst>
              <a:ext uri="{FF2B5EF4-FFF2-40B4-BE49-F238E27FC236}">
                <a16:creationId xmlns:a16="http://schemas.microsoft.com/office/drawing/2014/main" id="{4837B70F-F72A-EAAF-35F5-5CA4A73897EC}"/>
              </a:ext>
            </a:extLst>
          </p:cNvPr>
          <p:cNvSpPr/>
          <p:nvPr/>
        </p:nvSpPr>
        <p:spPr>
          <a:xfrm>
            <a:off x="3285393" y="3177540"/>
            <a:ext cx="1362075" cy="933450"/>
          </a:xfrm>
          <a:prstGeom prst="flowChartProcess">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Times New Roman" panose="02020603050405020304" pitchFamily="18" charset="0"/>
              </a:rPr>
              <a:t> </a:t>
            </a:r>
            <a:endParaRPr lang="en-IN" sz="1100">
              <a:effectLst/>
              <a:ea typeface="Calibri" panose="020F0502020204030204" pitchFamily="34"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D4FF2E0D-256A-6176-64E7-FC8B79ABAF7C}"/>
              </a:ext>
            </a:extLst>
          </p:cNvPr>
          <p:cNvCxnSpPr/>
          <p:nvPr/>
        </p:nvCxnSpPr>
        <p:spPr>
          <a:xfrm>
            <a:off x="3284758" y="3491865"/>
            <a:ext cx="1362075"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98E3CDB5-95E7-9791-549E-72BE11A86D20}"/>
              </a:ext>
            </a:extLst>
          </p:cNvPr>
          <p:cNvCxnSpPr/>
          <p:nvPr/>
        </p:nvCxnSpPr>
        <p:spPr>
          <a:xfrm>
            <a:off x="3284758" y="3806190"/>
            <a:ext cx="1362075" cy="0"/>
          </a:xfrm>
          <a:prstGeom prst="line">
            <a:avLst/>
          </a:prstGeom>
        </p:spPr>
        <p:style>
          <a:lnRef idx="1">
            <a:schemeClr val="dk1"/>
          </a:lnRef>
          <a:fillRef idx="0">
            <a:schemeClr val="dk1"/>
          </a:fillRef>
          <a:effectRef idx="0">
            <a:schemeClr val="dk1"/>
          </a:effectRef>
          <a:fontRef idx="minor">
            <a:schemeClr val="tx1"/>
          </a:fontRef>
        </p:style>
      </p:cxnSp>
      <p:sp>
        <p:nvSpPr>
          <p:cNvPr id="39" name="Flowchart: Process 38">
            <a:extLst>
              <a:ext uri="{FF2B5EF4-FFF2-40B4-BE49-F238E27FC236}">
                <a16:creationId xmlns:a16="http://schemas.microsoft.com/office/drawing/2014/main" id="{44615CBE-5C54-1A70-56BD-09B23B3010BE}"/>
              </a:ext>
            </a:extLst>
          </p:cNvPr>
          <p:cNvSpPr/>
          <p:nvPr/>
        </p:nvSpPr>
        <p:spPr>
          <a:xfrm>
            <a:off x="6895368" y="3110865"/>
            <a:ext cx="1581150" cy="1562100"/>
          </a:xfrm>
          <a:prstGeom prst="flowChartProcess">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40" name="Straight Connector 39">
            <a:extLst>
              <a:ext uri="{FF2B5EF4-FFF2-40B4-BE49-F238E27FC236}">
                <a16:creationId xmlns:a16="http://schemas.microsoft.com/office/drawing/2014/main" id="{67248D65-92F0-9FB4-0301-27EAD2692E33}"/>
              </a:ext>
            </a:extLst>
          </p:cNvPr>
          <p:cNvCxnSpPr/>
          <p:nvPr/>
        </p:nvCxnSpPr>
        <p:spPr>
          <a:xfrm>
            <a:off x="6895368" y="3434715"/>
            <a:ext cx="1581150" cy="0"/>
          </a:xfrm>
          <a:prstGeom prst="line">
            <a:avLst/>
          </a:prstGeom>
        </p:spPr>
        <p:style>
          <a:lnRef idx="1">
            <a:schemeClr val="dk1"/>
          </a:lnRef>
          <a:fillRef idx="0">
            <a:schemeClr val="dk1"/>
          </a:fillRef>
          <a:effectRef idx="0">
            <a:schemeClr val="dk1"/>
          </a:effectRef>
          <a:fontRef idx="minor">
            <a:schemeClr val="tx1"/>
          </a:fontRef>
        </p:style>
      </p:cxnSp>
      <p:sp>
        <p:nvSpPr>
          <p:cNvPr id="41" name="Flowchart: Process 40">
            <a:extLst>
              <a:ext uri="{FF2B5EF4-FFF2-40B4-BE49-F238E27FC236}">
                <a16:creationId xmlns:a16="http://schemas.microsoft.com/office/drawing/2014/main" id="{83169A29-AF9F-A278-B5A8-BE2CE8C8E6CA}"/>
              </a:ext>
            </a:extLst>
          </p:cNvPr>
          <p:cNvSpPr/>
          <p:nvPr/>
        </p:nvSpPr>
        <p:spPr>
          <a:xfrm>
            <a:off x="5571393" y="5101590"/>
            <a:ext cx="1323975" cy="1247775"/>
          </a:xfrm>
          <a:prstGeom prst="flowChartProcess">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42" name="Straight Connector 41">
            <a:extLst>
              <a:ext uri="{FF2B5EF4-FFF2-40B4-BE49-F238E27FC236}">
                <a16:creationId xmlns:a16="http://schemas.microsoft.com/office/drawing/2014/main" id="{A873D32E-B404-29A4-FC00-08ECC0E1F37F}"/>
              </a:ext>
            </a:extLst>
          </p:cNvPr>
          <p:cNvCxnSpPr/>
          <p:nvPr/>
        </p:nvCxnSpPr>
        <p:spPr>
          <a:xfrm>
            <a:off x="5570758" y="5415915"/>
            <a:ext cx="1323975"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8D0EEAD-BEDE-4AA5-FA40-616E41BF93F5}"/>
              </a:ext>
            </a:extLst>
          </p:cNvPr>
          <p:cNvCxnSpPr/>
          <p:nvPr/>
        </p:nvCxnSpPr>
        <p:spPr>
          <a:xfrm>
            <a:off x="5570758" y="5739765"/>
            <a:ext cx="1323975"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50BBE3C1-CDD2-7A2A-E6C8-B98509B7FE4A}"/>
              </a:ext>
            </a:extLst>
          </p:cNvPr>
          <p:cNvCxnSpPr/>
          <p:nvPr/>
        </p:nvCxnSpPr>
        <p:spPr>
          <a:xfrm>
            <a:off x="4646833" y="3949065"/>
            <a:ext cx="1209675"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7B8FD56-FE9C-79D5-635C-56932F7B32A5}"/>
              </a:ext>
            </a:extLst>
          </p:cNvPr>
          <p:cNvCxnSpPr/>
          <p:nvPr/>
        </p:nvCxnSpPr>
        <p:spPr>
          <a:xfrm flipV="1">
            <a:off x="5857143" y="3653790"/>
            <a:ext cx="0" cy="295275"/>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3AD13B8-5F11-117B-A172-4D4A91E64887}"/>
              </a:ext>
            </a:extLst>
          </p:cNvPr>
          <p:cNvCxnSpPr/>
          <p:nvPr/>
        </p:nvCxnSpPr>
        <p:spPr>
          <a:xfrm flipV="1">
            <a:off x="6895368" y="4034790"/>
            <a:ext cx="1581150" cy="952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3F02C87A-255C-A405-9790-C798E9A44F75}"/>
              </a:ext>
            </a:extLst>
          </p:cNvPr>
          <p:cNvCxnSpPr/>
          <p:nvPr/>
        </p:nvCxnSpPr>
        <p:spPr>
          <a:xfrm>
            <a:off x="8476518" y="4234815"/>
            <a:ext cx="323850"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BE3B68EE-01BC-8E7C-9DD3-8AD395A4885E}"/>
              </a:ext>
            </a:extLst>
          </p:cNvPr>
          <p:cNvCxnSpPr/>
          <p:nvPr/>
        </p:nvCxnSpPr>
        <p:spPr>
          <a:xfrm>
            <a:off x="8800368" y="4234815"/>
            <a:ext cx="0" cy="131445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3639842-FD52-2DE8-431A-960EDD3227C4}"/>
              </a:ext>
            </a:extLst>
          </p:cNvPr>
          <p:cNvCxnSpPr/>
          <p:nvPr/>
        </p:nvCxnSpPr>
        <p:spPr>
          <a:xfrm flipH="1">
            <a:off x="6895368" y="5549265"/>
            <a:ext cx="1905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1348B55C-B2DE-DCB9-8026-425911495F5F}"/>
              </a:ext>
            </a:extLst>
          </p:cNvPr>
          <p:cNvCxnSpPr/>
          <p:nvPr/>
        </p:nvCxnSpPr>
        <p:spPr>
          <a:xfrm flipH="1">
            <a:off x="2799618" y="6025515"/>
            <a:ext cx="2771775"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309D9A8-E8DB-AB77-0979-280723C027A1}"/>
              </a:ext>
            </a:extLst>
          </p:cNvPr>
          <p:cNvCxnSpPr/>
          <p:nvPr/>
        </p:nvCxnSpPr>
        <p:spPr>
          <a:xfrm flipV="1">
            <a:off x="2799618" y="3434715"/>
            <a:ext cx="0" cy="259080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21E8E323-D667-D6D3-A70D-20B9151A1D73}"/>
              </a:ext>
            </a:extLst>
          </p:cNvPr>
          <p:cNvCxnSpPr/>
          <p:nvPr/>
        </p:nvCxnSpPr>
        <p:spPr>
          <a:xfrm>
            <a:off x="2799618" y="3434715"/>
            <a:ext cx="4857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F729AB27-01DD-9877-8B1D-045AEAFD2243}"/>
              </a:ext>
            </a:extLst>
          </p:cNvPr>
          <p:cNvCxnSpPr/>
          <p:nvPr/>
        </p:nvCxnSpPr>
        <p:spPr>
          <a:xfrm>
            <a:off x="5866033" y="3672840"/>
            <a:ext cx="103822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 Box 1">
            <a:extLst>
              <a:ext uri="{FF2B5EF4-FFF2-40B4-BE49-F238E27FC236}">
                <a16:creationId xmlns:a16="http://schemas.microsoft.com/office/drawing/2014/main" id="{76023AFA-05A0-1F86-6B5F-DEEDDC4186AD}"/>
              </a:ext>
            </a:extLst>
          </p:cNvPr>
          <p:cNvSpPr txBox="1">
            <a:spLocks noChangeArrowheads="1"/>
          </p:cNvSpPr>
          <p:nvPr/>
        </p:nvSpPr>
        <p:spPr bwMode="auto">
          <a:xfrm>
            <a:off x="3242531" y="3205162"/>
            <a:ext cx="13620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Text Box 56">
            <a:extLst>
              <a:ext uri="{FF2B5EF4-FFF2-40B4-BE49-F238E27FC236}">
                <a16:creationId xmlns:a16="http://schemas.microsoft.com/office/drawing/2014/main" id="{D6111B19-3C85-9A42-3673-1FC16F4AB50A}"/>
              </a:ext>
            </a:extLst>
          </p:cNvPr>
          <p:cNvSpPr txBox="1">
            <a:spLocks noChangeArrowheads="1"/>
          </p:cNvSpPr>
          <p:nvPr/>
        </p:nvSpPr>
        <p:spPr bwMode="auto">
          <a:xfrm>
            <a:off x="3137121" y="3510915"/>
            <a:ext cx="13620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gesture input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Text Box 55">
            <a:extLst>
              <a:ext uri="{FF2B5EF4-FFF2-40B4-BE49-F238E27FC236}">
                <a16:creationId xmlns:a16="http://schemas.microsoft.com/office/drawing/2014/main" id="{C016B982-CE44-9ACA-8960-8AD06E1B18CD}"/>
              </a:ext>
            </a:extLst>
          </p:cNvPr>
          <p:cNvSpPr txBox="1">
            <a:spLocks noChangeArrowheads="1"/>
          </p:cNvSpPr>
          <p:nvPr/>
        </p:nvSpPr>
        <p:spPr bwMode="auto">
          <a:xfrm>
            <a:off x="3289888" y="3812857"/>
            <a:ext cx="155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gesture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Text Box 54">
            <a:extLst>
              <a:ext uri="{FF2B5EF4-FFF2-40B4-BE49-F238E27FC236}">
                <a16:creationId xmlns:a16="http://schemas.microsoft.com/office/drawing/2014/main" id="{D5880476-76FF-0F74-12AF-62856BEF5582}"/>
              </a:ext>
            </a:extLst>
          </p:cNvPr>
          <p:cNvSpPr txBox="1">
            <a:spLocks noChangeArrowheads="1"/>
          </p:cNvSpPr>
          <p:nvPr/>
        </p:nvSpPr>
        <p:spPr bwMode="auto">
          <a:xfrm>
            <a:off x="4600576" y="3700463"/>
            <a:ext cx="13620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gesture image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Text Box 53">
            <a:extLst>
              <a:ext uri="{FF2B5EF4-FFF2-40B4-BE49-F238E27FC236}">
                <a16:creationId xmlns:a16="http://schemas.microsoft.com/office/drawing/2014/main" id="{7C5447BC-13A8-7F00-3209-96C3CDA8258D}"/>
              </a:ext>
            </a:extLst>
          </p:cNvPr>
          <p:cNvSpPr txBox="1">
            <a:spLocks noChangeArrowheads="1"/>
          </p:cNvSpPr>
          <p:nvPr/>
        </p:nvSpPr>
        <p:spPr bwMode="auto">
          <a:xfrm>
            <a:off x="6938230" y="3146108"/>
            <a:ext cx="13620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Text Box 52">
            <a:extLst>
              <a:ext uri="{FF2B5EF4-FFF2-40B4-BE49-F238E27FC236}">
                <a16:creationId xmlns:a16="http://schemas.microsoft.com/office/drawing/2014/main" id="{B429E3CA-DB83-49B2-EEEF-0C87BD8477BC}"/>
              </a:ext>
            </a:extLst>
          </p:cNvPr>
          <p:cNvSpPr txBox="1">
            <a:spLocks noChangeArrowheads="1"/>
          </p:cNvSpPr>
          <p:nvPr/>
        </p:nvSpPr>
        <p:spPr bwMode="auto">
          <a:xfrm>
            <a:off x="6916346" y="3536632"/>
            <a:ext cx="1619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Take input process and identify category</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Text Box 51">
            <a:extLst>
              <a:ext uri="{FF2B5EF4-FFF2-40B4-BE49-F238E27FC236}">
                <a16:creationId xmlns:a16="http://schemas.microsoft.com/office/drawing/2014/main" id="{60C92FC8-8E73-0192-C975-000C04756E30}"/>
              </a:ext>
            </a:extLst>
          </p:cNvPr>
          <p:cNvSpPr txBox="1">
            <a:spLocks noChangeArrowheads="1"/>
          </p:cNvSpPr>
          <p:nvPr/>
        </p:nvSpPr>
        <p:spPr bwMode="auto">
          <a:xfrm>
            <a:off x="6923943" y="4140958"/>
            <a:ext cx="1524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receive input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identify category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1" name="Text Box 50">
            <a:extLst>
              <a:ext uri="{FF2B5EF4-FFF2-40B4-BE49-F238E27FC236}">
                <a16:creationId xmlns:a16="http://schemas.microsoft.com/office/drawing/2014/main" id="{727922AB-04FB-46B3-22E7-5248DFDD086D}"/>
              </a:ext>
            </a:extLst>
          </p:cNvPr>
          <p:cNvSpPr txBox="1">
            <a:spLocks noChangeArrowheads="1"/>
          </p:cNvSpPr>
          <p:nvPr/>
        </p:nvSpPr>
        <p:spPr bwMode="auto">
          <a:xfrm>
            <a:off x="5490430" y="5134928"/>
            <a:ext cx="13620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PLAYER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2" name="Text Box 49">
            <a:extLst>
              <a:ext uri="{FF2B5EF4-FFF2-40B4-BE49-F238E27FC236}">
                <a16:creationId xmlns:a16="http://schemas.microsoft.com/office/drawing/2014/main" id="{AF1E226B-A9A3-48C3-6A4F-FAD02104048B}"/>
              </a:ext>
            </a:extLst>
          </p:cNvPr>
          <p:cNvSpPr txBox="1">
            <a:spLocks noChangeArrowheads="1"/>
          </p:cNvSpPr>
          <p:nvPr/>
        </p:nvSpPr>
        <p:spPr bwMode="auto">
          <a:xfrm>
            <a:off x="5427882" y="5465591"/>
            <a:ext cx="16097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fetch song and play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Text Box 48">
            <a:extLst>
              <a:ext uri="{FF2B5EF4-FFF2-40B4-BE49-F238E27FC236}">
                <a16:creationId xmlns:a16="http://schemas.microsoft.com/office/drawing/2014/main" id="{7206BD89-18B1-8C49-9DC5-9437947896A8}"/>
              </a:ext>
            </a:extLst>
          </p:cNvPr>
          <p:cNvSpPr txBox="1">
            <a:spLocks noChangeArrowheads="1"/>
          </p:cNvSpPr>
          <p:nvPr/>
        </p:nvSpPr>
        <p:spPr bwMode="auto">
          <a:xfrm>
            <a:off x="5576155" y="5815671"/>
            <a:ext cx="13620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play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4" name="Text Box 47">
            <a:extLst>
              <a:ext uri="{FF2B5EF4-FFF2-40B4-BE49-F238E27FC236}">
                <a16:creationId xmlns:a16="http://schemas.microsoft.com/office/drawing/2014/main" id="{6324A729-3F73-C8B6-A9A2-FD17E4736218}"/>
              </a:ext>
            </a:extLst>
          </p:cNvPr>
          <p:cNvSpPr txBox="1">
            <a:spLocks noChangeArrowheads="1"/>
          </p:cNvSpPr>
          <p:nvPr/>
        </p:nvSpPr>
        <p:spPr bwMode="auto">
          <a:xfrm>
            <a:off x="7237950" y="5221678"/>
            <a:ext cx="13620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pass category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Text Box 46">
            <a:extLst>
              <a:ext uri="{FF2B5EF4-FFF2-40B4-BE49-F238E27FC236}">
                <a16:creationId xmlns:a16="http://schemas.microsoft.com/office/drawing/2014/main" id="{D67E6F84-8E27-1FE4-8002-6E5089724A40}"/>
              </a:ext>
            </a:extLst>
          </p:cNvPr>
          <p:cNvSpPr txBox="1">
            <a:spLocks noChangeArrowheads="1"/>
          </p:cNvSpPr>
          <p:nvPr/>
        </p:nvSpPr>
        <p:spPr bwMode="auto">
          <a:xfrm>
            <a:off x="3628452" y="5711190"/>
            <a:ext cx="13620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play song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6" name="Rectangle 76">
            <a:extLst>
              <a:ext uri="{FF2B5EF4-FFF2-40B4-BE49-F238E27FC236}">
                <a16:creationId xmlns:a16="http://schemas.microsoft.com/office/drawing/2014/main" id="{FA72AAA9-7616-9D14-0996-1633D093A5C6}"/>
              </a:ext>
            </a:extLst>
          </p:cNvPr>
          <p:cNvSpPr>
            <a:spLocks noChangeArrowheads="1"/>
          </p:cNvSpPr>
          <p:nvPr/>
        </p:nvSpPr>
        <p:spPr bwMode="auto">
          <a:xfrm>
            <a:off x="2028093" y="981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7" name="Rectangle 90">
            <a:extLst>
              <a:ext uri="{FF2B5EF4-FFF2-40B4-BE49-F238E27FC236}">
                <a16:creationId xmlns:a16="http://schemas.microsoft.com/office/drawing/2014/main" id="{74BB7438-3DC3-AE6C-91AA-DB436DA1DCD6}"/>
              </a:ext>
            </a:extLst>
          </p:cNvPr>
          <p:cNvSpPr>
            <a:spLocks noChangeArrowheads="1"/>
          </p:cNvSpPr>
          <p:nvPr/>
        </p:nvSpPr>
        <p:spPr bwMode="auto">
          <a:xfrm>
            <a:off x="2028093" y="1438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28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DD99-B931-A423-996C-3E9361A3FA11}"/>
              </a:ext>
            </a:extLst>
          </p:cNvPr>
          <p:cNvSpPr>
            <a:spLocks noGrp="1"/>
          </p:cNvSpPr>
          <p:nvPr>
            <p:ph type="title"/>
          </p:nvPr>
        </p:nvSpPr>
        <p:spPr>
          <a:xfrm>
            <a:off x="1500555" y="624110"/>
            <a:ext cx="8921848" cy="1105630"/>
          </a:xfrm>
        </p:spPr>
        <p:txBody>
          <a:bodyPr>
            <a:normAutofit fontScale="90000"/>
          </a:bodyPr>
          <a:lstStyle/>
          <a:p>
            <a:r>
              <a:rPr lang="en-IN" dirty="0">
                <a:latin typeface="Times New Roman" panose="02020603050405020304" pitchFamily="18" charset="0"/>
                <a:cs typeface="Times New Roman" panose="02020603050405020304" pitchFamily="18" charset="0"/>
              </a:rPr>
              <a:t>   Data Flow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Diagram</a:t>
            </a:r>
            <a:endParaRPr lang="en-IN" dirty="0"/>
          </a:p>
        </p:txBody>
      </p:sp>
      <p:sp>
        <p:nvSpPr>
          <p:cNvPr id="6" name="Rectangle 5">
            <a:extLst>
              <a:ext uri="{FF2B5EF4-FFF2-40B4-BE49-F238E27FC236}">
                <a16:creationId xmlns:a16="http://schemas.microsoft.com/office/drawing/2014/main" id="{B3E57A29-EB5D-0A15-CD1A-1417D4E24DD0}"/>
              </a:ext>
            </a:extLst>
          </p:cNvPr>
          <p:cNvSpPr/>
          <p:nvPr/>
        </p:nvSpPr>
        <p:spPr>
          <a:xfrm>
            <a:off x="9487782" y="4880451"/>
            <a:ext cx="1348740" cy="7200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7FDD010-4DA2-050E-BD0A-E1364C5B4724}"/>
              </a:ext>
            </a:extLst>
          </p:cNvPr>
          <p:cNvSpPr/>
          <p:nvPr/>
        </p:nvSpPr>
        <p:spPr>
          <a:xfrm>
            <a:off x="5645589" y="464122"/>
            <a:ext cx="1348740" cy="7200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BA93C1C-D513-D289-B7BF-439ED5FB415C}"/>
              </a:ext>
            </a:extLst>
          </p:cNvPr>
          <p:cNvSpPr/>
          <p:nvPr/>
        </p:nvSpPr>
        <p:spPr>
          <a:xfrm>
            <a:off x="9487782" y="3871832"/>
            <a:ext cx="1348740" cy="7200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93CBE0E-B43C-9830-77BC-2D214D184B5A}"/>
              </a:ext>
            </a:extLst>
          </p:cNvPr>
          <p:cNvSpPr/>
          <p:nvPr/>
        </p:nvSpPr>
        <p:spPr>
          <a:xfrm>
            <a:off x="9487782" y="2863213"/>
            <a:ext cx="1348740" cy="7200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C903E77-32C9-9C0B-4067-875E569C42CC}"/>
              </a:ext>
            </a:extLst>
          </p:cNvPr>
          <p:cNvSpPr/>
          <p:nvPr/>
        </p:nvSpPr>
        <p:spPr>
          <a:xfrm>
            <a:off x="9422718" y="456835"/>
            <a:ext cx="1348740" cy="7200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570030F-816D-3979-82C8-44A54EF4F3DC}"/>
              </a:ext>
            </a:extLst>
          </p:cNvPr>
          <p:cNvSpPr/>
          <p:nvPr/>
        </p:nvSpPr>
        <p:spPr>
          <a:xfrm>
            <a:off x="7469603" y="456835"/>
            <a:ext cx="1348740" cy="7200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iamond 11">
            <a:extLst>
              <a:ext uri="{FF2B5EF4-FFF2-40B4-BE49-F238E27FC236}">
                <a16:creationId xmlns:a16="http://schemas.microsoft.com/office/drawing/2014/main" id="{FEE8BFDD-87F6-CA3F-CCB9-32D6BC477014}"/>
              </a:ext>
            </a:extLst>
          </p:cNvPr>
          <p:cNvSpPr/>
          <p:nvPr/>
        </p:nvSpPr>
        <p:spPr>
          <a:xfrm>
            <a:off x="9278232" y="1376586"/>
            <a:ext cx="1637712" cy="1242646"/>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7286216-9D1D-C657-AC57-21800E4C98F9}"/>
              </a:ext>
            </a:extLst>
          </p:cNvPr>
          <p:cNvSpPr/>
          <p:nvPr/>
        </p:nvSpPr>
        <p:spPr>
          <a:xfrm>
            <a:off x="9579660" y="5915172"/>
            <a:ext cx="1164984"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C77D82F8-6DE4-963E-320D-9379B0E17C5B}"/>
              </a:ext>
            </a:extLst>
          </p:cNvPr>
          <p:cNvCxnSpPr>
            <a:cxnSpLocks/>
            <a:endCxn id="11" idx="1"/>
          </p:cNvCxnSpPr>
          <p:nvPr/>
        </p:nvCxnSpPr>
        <p:spPr>
          <a:xfrm>
            <a:off x="7001314" y="816880"/>
            <a:ext cx="4682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0780823-7F6C-BDBC-CEEC-2D8AB5BC6319}"/>
              </a:ext>
            </a:extLst>
          </p:cNvPr>
          <p:cNvCxnSpPr>
            <a:cxnSpLocks/>
          </p:cNvCxnSpPr>
          <p:nvPr/>
        </p:nvCxnSpPr>
        <p:spPr>
          <a:xfrm flipV="1">
            <a:off x="8851900" y="777975"/>
            <a:ext cx="570818" cy="13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6AA30D-1EDC-9CAF-E799-4B9247D045EA}"/>
              </a:ext>
            </a:extLst>
          </p:cNvPr>
          <p:cNvCxnSpPr>
            <a:cxnSpLocks/>
          </p:cNvCxnSpPr>
          <p:nvPr/>
        </p:nvCxnSpPr>
        <p:spPr>
          <a:xfrm rot="5400000">
            <a:off x="9937656" y="2719678"/>
            <a:ext cx="2870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D83BC5A-6C86-BD80-1C23-84331D0B0C19}"/>
              </a:ext>
            </a:extLst>
          </p:cNvPr>
          <p:cNvCxnSpPr>
            <a:cxnSpLocks/>
          </p:cNvCxnSpPr>
          <p:nvPr/>
        </p:nvCxnSpPr>
        <p:spPr>
          <a:xfrm>
            <a:off x="10097088" y="3573034"/>
            <a:ext cx="0" cy="298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DAD1C11-B2AC-9E31-E9C1-FA1A4C8727D7}"/>
              </a:ext>
            </a:extLst>
          </p:cNvPr>
          <p:cNvCxnSpPr>
            <a:cxnSpLocks/>
          </p:cNvCxnSpPr>
          <p:nvPr/>
        </p:nvCxnSpPr>
        <p:spPr>
          <a:xfrm>
            <a:off x="10162152" y="4591922"/>
            <a:ext cx="0" cy="298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950183-5A27-C3B2-54A3-BAF16F391544}"/>
              </a:ext>
            </a:extLst>
          </p:cNvPr>
          <p:cNvCxnSpPr>
            <a:cxnSpLocks/>
          </p:cNvCxnSpPr>
          <p:nvPr/>
        </p:nvCxnSpPr>
        <p:spPr>
          <a:xfrm>
            <a:off x="10162152" y="5600541"/>
            <a:ext cx="0" cy="298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385176-2491-B839-085F-F260AD3C661A}"/>
              </a:ext>
            </a:extLst>
          </p:cNvPr>
          <p:cNvCxnSpPr>
            <a:cxnSpLocks/>
          </p:cNvCxnSpPr>
          <p:nvPr/>
        </p:nvCxnSpPr>
        <p:spPr>
          <a:xfrm>
            <a:off x="10097088" y="1176925"/>
            <a:ext cx="0" cy="236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F2A6CA6-2998-8588-116C-4FFE1142C9F6}"/>
              </a:ext>
            </a:extLst>
          </p:cNvPr>
          <p:cNvSpPr txBox="1"/>
          <p:nvPr/>
        </p:nvSpPr>
        <p:spPr>
          <a:xfrm>
            <a:off x="5955323" y="632214"/>
            <a:ext cx="11049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Face</a:t>
            </a:r>
          </a:p>
        </p:txBody>
      </p:sp>
      <p:sp>
        <p:nvSpPr>
          <p:cNvPr id="30" name="TextBox 29">
            <a:extLst>
              <a:ext uri="{FF2B5EF4-FFF2-40B4-BE49-F238E27FC236}">
                <a16:creationId xmlns:a16="http://schemas.microsoft.com/office/drawing/2014/main" id="{2A4AF3C8-747B-7277-3D62-1AD6BE8E1466}"/>
              </a:ext>
            </a:extLst>
          </p:cNvPr>
          <p:cNvSpPr txBox="1"/>
          <p:nvPr/>
        </p:nvSpPr>
        <p:spPr>
          <a:xfrm>
            <a:off x="7641055" y="635993"/>
            <a:ext cx="1047626" cy="37634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Webcam</a:t>
            </a:r>
          </a:p>
        </p:txBody>
      </p:sp>
      <p:sp>
        <p:nvSpPr>
          <p:cNvPr id="31" name="TextBox 30">
            <a:extLst>
              <a:ext uri="{FF2B5EF4-FFF2-40B4-BE49-F238E27FC236}">
                <a16:creationId xmlns:a16="http://schemas.microsoft.com/office/drawing/2014/main" id="{7202CBBB-87F9-7AA6-F39E-C65214A121A8}"/>
              </a:ext>
            </a:extLst>
          </p:cNvPr>
          <p:cNvSpPr txBox="1"/>
          <p:nvPr/>
        </p:nvSpPr>
        <p:spPr>
          <a:xfrm>
            <a:off x="9422718" y="599948"/>
            <a:ext cx="141380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Initialization</a:t>
            </a:r>
          </a:p>
        </p:txBody>
      </p:sp>
      <p:sp>
        <p:nvSpPr>
          <p:cNvPr id="32" name="TextBox 31">
            <a:extLst>
              <a:ext uri="{FF2B5EF4-FFF2-40B4-BE49-F238E27FC236}">
                <a16:creationId xmlns:a16="http://schemas.microsoft.com/office/drawing/2014/main" id="{C3AA1D66-BD70-CD03-B7AB-34C8424921E3}"/>
              </a:ext>
            </a:extLst>
          </p:cNvPr>
          <p:cNvSpPr txBox="1"/>
          <p:nvPr/>
        </p:nvSpPr>
        <p:spPr>
          <a:xfrm>
            <a:off x="9675790" y="1635828"/>
            <a:ext cx="149322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Face Detected?</a:t>
            </a:r>
          </a:p>
        </p:txBody>
      </p:sp>
      <p:sp>
        <p:nvSpPr>
          <p:cNvPr id="33" name="TextBox 32">
            <a:extLst>
              <a:ext uri="{FF2B5EF4-FFF2-40B4-BE49-F238E27FC236}">
                <a16:creationId xmlns:a16="http://schemas.microsoft.com/office/drawing/2014/main" id="{0816EE5A-9A9A-55C9-1AB7-268338532740}"/>
              </a:ext>
            </a:extLst>
          </p:cNvPr>
          <p:cNvSpPr txBox="1"/>
          <p:nvPr/>
        </p:nvSpPr>
        <p:spPr>
          <a:xfrm>
            <a:off x="9579660" y="2877079"/>
            <a:ext cx="134873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Feature Extraction</a:t>
            </a:r>
          </a:p>
        </p:txBody>
      </p:sp>
      <p:sp>
        <p:nvSpPr>
          <p:cNvPr id="34" name="TextBox 33">
            <a:extLst>
              <a:ext uri="{FF2B5EF4-FFF2-40B4-BE49-F238E27FC236}">
                <a16:creationId xmlns:a16="http://schemas.microsoft.com/office/drawing/2014/main" id="{4094A4F8-6AC4-A443-C34C-FD7A4A2E2CF0}"/>
              </a:ext>
            </a:extLst>
          </p:cNvPr>
          <p:cNvSpPr txBox="1"/>
          <p:nvPr/>
        </p:nvSpPr>
        <p:spPr>
          <a:xfrm>
            <a:off x="9539026" y="3929140"/>
            <a:ext cx="1326321"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Emotion Recognition</a:t>
            </a:r>
          </a:p>
        </p:txBody>
      </p:sp>
      <p:sp>
        <p:nvSpPr>
          <p:cNvPr id="35" name="TextBox 34">
            <a:extLst>
              <a:ext uri="{FF2B5EF4-FFF2-40B4-BE49-F238E27FC236}">
                <a16:creationId xmlns:a16="http://schemas.microsoft.com/office/drawing/2014/main" id="{9E387520-813E-A828-70DD-6C4904870B5C}"/>
              </a:ext>
            </a:extLst>
          </p:cNvPr>
          <p:cNvSpPr txBox="1"/>
          <p:nvPr/>
        </p:nvSpPr>
        <p:spPr>
          <a:xfrm>
            <a:off x="9455578" y="4858450"/>
            <a:ext cx="1493215" cy="58477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Song </a:t>
            </a:r>
            <a:r>
              <a:rPr lang="en-IN" sz="1400" dirty="0">
                <a:latin typeface="Times New Roman" panose="02020603050405020304" pitchFamily="18" charset="0"/>
                <a:cs typeface="Times New Roman" panose="02020603050405020304" pitchFamily="18" charset="0"/>
              </a:rPr>
              <a:t>Recommendation</a:t>
            </a:r>
            <a:endParaRPr lang="en-IN" sz="11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8D20A839-A158-C5C6-971A-FF6639118360}"/>
              </a:ext>
            </a:extLst>
          </p:cNvPr>
          <p:cNvSpPr txBox="1"/>
          <p:nvPr/>
        </p:nvSpPr>
        <p:spPr>
          <a:xfrm>
            <a:off x="9605807" y="6184198"/>
            <a:ext cx="1047626" cy="37634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Stop</a:t>
            </a:r>
          </a:p>
        </p:txBody>
      </p:sp>
      <p:sp>
        <p:nvSpPr>
          <p:cNvPr id="37" name="Oval 36">
            <a:extLst>
              <a:ext uri="{FF2B5EF4-FFF2-40B4-BE49-F238E27FC236}">
                <a16:creationId xmlns:a16="http://schemas.microsoft.com/office/drawing/2014/main" id="{3A51AC21-BFF1-05AE-D1EA-DEA8176C004D}"/>
              </a:ext>
            </a:extLst>
          </p:cNvPr>
          <p:cNvSpPr/>
          <p:nvPr/>
        </p:nvSpPr>
        <p:spPr>
          <a:xfrm>
            <a:off x="3914892" y="405896"/>
            <a:ext cx="1164984"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BB5EABB-C759-D921-C649-C6FBD992E86D}"/>
              </a:ext>
            </a:extLst>
          </p:cNvPr>
          <p:cNvSpPr txBox="1"/>
          <p:nvPr/>
        </p:nvSpPr>
        <p:spPr>
          <a:xfrm>
            <a:off x="4168089" y="673672"/>
            <a:ext cx="11049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Start</a:t>
            </a:r>
          </a:p>
        </p:txBody>
      </p:sp>
      <p:cxnSp>
        <p:nvCxnSpPr>
          <p:cNvPr id="41" name="Straight Arrow Connector 40">
            <a:extLst>
              <a:ext uri="{FF2B5EF4-FFF2-40B4-BE49-F238E27FC236}">
                <a16:creationId xmlns:a16="http://schemas.microsoft.com/office/drawing/2014/main" id="{6D7D8E6E-D6DD-4A65-337B-AC52C5593807}"/>
              </a:ext>
            </a:extLst>
          </p:cNvPr>
          <p:cNvCxnSpPr>
            <a:cxnSpLocks/>
          </p:cNvCxnSpPr>
          <p:nvPr/>
        </p:nvCxnSpPr>
        <p:spPr>
          <a:xfrm>
            <a:off x="5093284" y="816880"/>
            <a:ext cx="552305" cy="11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E939D14-BB77-5BC3-6A67-94F2E0BFDE1C}"/>
              </a:ext>
            </a:extLst>
          </p:cNvPr>
          <p:cNvCxnSpPr>
            <a:cxnSpLocks/>
          </p:cNvCxnSpPr>
          <p:nvPr/>
        </p:nvCxnSpPr>
        <p:spPr>
          <a:xfrm rot="5400000">
            <a:off x="9937655" y="297454"/>
            <a:ext cx="2870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AD9AC9C-1204-550B-D249-D0CB3C08E84F}"/>
              </a:ext>
            </a:extLst>
          </p:cNvPr>
          <p:cNvCxnSpPr/>
          <p:nvPr/>
        </p:nvCxnSpPr>
        <p:spPr>
          <a:xfrm>
            <a:off x="10097088" y="153918"/>
            <a:ext cx="1156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6738957-59ED-3E86-B5B4-A6851FF4C337}"/>
              </a:ext>
            </a:extLst>
          </p:cNvPr>
          <p:cNvCxnSpPr>
            <a:cxnSpLocks/>
          </p:cNvCxnSpPr>
          <p:nvPr/>
        </p:nvCxnSpPr>
        <p:spPr>
          <a:xfrm>
            <a:off x="11253891" y="153918"/>
            <a:ext cx="0" cy="257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A81412-CF8A-4307-2584-81C7CFC03310}"/>
              </a:ext>
            </a:extLst>
          </p:cNvPr>
          <p:cNvCxnSpPr/>
          <p:nvPr/>
        </p:nvCxnSpPr>
        <p:spPr>
          <a:xfrm>
            <a:off x="10085781" y="2732018"/>
            <a:ext cx="1156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AF97B89-A055-F578-4345-5316C77C9F46}"/>
              </a:ext>
            </a:extLst>
          </p:cNvPr>
          <p:cNvSpPr txBox="1"/>
          <p:nvPr/>
        </p:nvSpPr>
        <p:spPr>
          <a:xfrm>
            <a:off x="9610286" y="2531119"/>
            <a:ext cx="55186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Yes</a:t>
            </a:r>
          </a:p>
        </p:txBody>
      </p:sp>
      <p:sp>
        <p:nvSpPr>
          <p:cNvPr id="57" name="TextBox 56">
            <a:extLst>
              <a:ext uri="{FF2B5EF4-FFF2-40B4-BE49-F238E27FC236}">
                <a16:creationId xmlns:a16="http://schemas.microsoft.com/office/drawing/2014/main" id="{DD838C83-29C0-0B91-1DB0-BD3A46A4E4DD}"/>
              </a:ext>
            </a:extLst>
          </p:cNvPr>
          <p:cNvSpPr txBox="1"/>
          <p:nvPr/>
        </p:nvSpPr>
        <p:spPr>
          <a:xfrm>
            <a:off x="10702025" y="2390656"/>
            <a:ext cx="55186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76925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6A54-3E4A-2E90-CF34-44266BA2D40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Sequence Diagram</a:t>
            </a:r>
            <a:endParaRPr lang="en-IN" dirty="0"/>
          </a:p>
        </p:txBody>
      </p:sp>
      <p:sp>
        <p:nvSpPr>
          <p:cNvPr id="7" name="Rectangle 6">
            <a:extLst>
              <a:ext uri="{FF2B5EF4-FFF2-40B4-BE49-F238E27FC236}">
                <a16:creationId xmlns:a16="http://schemas.microsoft.com/office/drawing/2014/main" id="{9C78BB34-CDE1-6DB6-A6AC-02B200DCE563}"/>
              </a:ext>
            </a:extLst>
          </p:cNvPr>
          <p:cNvSpPr/>
          <p:nvPr/>
        </p:nvSpPr>
        <p:spPr>
          <a:xfrm>
            <a:off x="9931400" y="1483064"/>
            <a:ext cx="1117600" cy="406400"/>
          </a:xfrm>
          <a:prstGeom prst="rect">
            <a:avLst/>
          </a:prstGeom>
          <a:solidFill>
            <a:srgbClr val="FFE593"/>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Music</a:t>
            </a:r>
            <a:endParaRPr lang="en-IN" dirty="0"/>
          </a:p>
        </p:txBody>
      </p:sp>
      <p:sp>
        <p:nvSpPr>
          <p:cNvPr id="8" name="Rectangle 7">
            <a:extLst>
              <a:ext uri="{FF2B5EF4-FFF2-40B4-BE49-F238E27FC236}">
                <a16:creationId xmlns:a16="http://schemas.microsoft.com/office/drawing/2014/main" id="{0E35E470-EE84-3357-8E05-96195F5B837A}"/>
              </a:ext>
            </a:extLst>
          </p:cNvPr>
          <p:cNvSpPr/>
          <p:nvPr/>
        </p:nvSpPr>
        <p:spPr>
          <a:xfrm>
            <a:off x="5095086" y="1485900"/>
            <a:ext cx="1117600" cy="406400"/>
          </a:xfrm>
          <a:prstGeom prst="rect">
            <a:avLst/>
          </a:prstGeom>
          <a:solidFill>
            <a:srgbClr val="FFE593"/>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Face</a:t>
            </a:r>
            <a:endParaRPr lang="en-IN" dirty="0"/>
          </a:p>
        </p:txBody>
      </p:sp>
      <p:sp>
        <p:nvSpPr>
          <p:cNvPr id="9" name="Rectangle 8">
            <a:extLst>
              <a:ext uri="{FF2B5EF4-FFF2-40B4-BE49-F238E27FC236}">
                <a16:creationId xmlns:a16="http://schemas.microsoft.com/office/drawing/2014/main" id="{44D54177-5040-C41E-8227-1D288620F261}"/>
              </a:ext>
            </a:extLst>
          </p:cNvPr>
          <p:cNvSpPr/>
          <p:nvPr/>
        </p:nvSpPr>
        <p:spPr>
          <a:xfrm>
            <a:off x="2592925" y="1485900"/>
            <a:ext cx="1117600" cy="406400"/>
          </a:xfrm>
          <a:prstGeom prst="rect">
            <a:avLst/>
          </a:prstGeom>
          <a:solidFill>
            <a:srgbClr val="FFE593"/>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User</a:t>
            </a:r>
          </a:p>
        </p:txBody>
      </p:sp>
      <p:sp>
        <p:nvSpPr>
          <p:cNvPr id="10" name="Rectangle 9">
            <a:extLst>
              <a:ext uri="{FF2B5EF4-FFF2-40B4-BE49-F238E27FC236}">
                <a16:creationId xmlns:a16="http://schemas.microsoft.com/office/drawing/2014/main" id="{49081E6E-8149-BED6-C0C1-807EF2FB3699}"/>
              </a:ext>
            </a:extLst>
          </p:cNvPr>
          <p:cNvSpPr/>
          <p:nvPr/>
        </p:nvSpPr>
        <p:spPr>
          <a:xfrm>
            <a:off x="7382149" y="1437703"/>
            <a:ext cx="1477947" cy="447913"/>
          </a:xfrm>
          <a:prstGeom prst="rect">
            <a:avLst/>
          </a:prstGeom>
          <a:solidFill>
            <a:srgbClr val="FFE593"/>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latin typeface="Times New Roman" panose="02020603050405020304" pitchFamily="18" charset="0"/>
                <a:cs typeface="Times New Roman" panose="02020603050405020304" pitchFamily="18" charset="0"/>
              </a:rPr>
              <a:t>Preprocessing</a:t>
            </a:r>
            <a:endParaRPr lang="en-IN" dirty="0"/>
          </a:p>
        </p:txBody>
      </p:sp>
      <p:cxnSp>
        <p:nvCxnSpPr>
          <p:cNvPr id="12" name="Straight Connector 11">
            <a:extLst>
              <a:ext uri="{FF2B5EF4-FFF2-40B4-BE49-F238E27FC236}">
                <a16:creationId xmlns:a16="http://schemas.microsoft.com/office/drawing/2014/main" id="{E882ED26-60BC-E404-669F-DE62B3489EC6}"/>
              </a:ext>
            </a:extLst>
          </p:cNvPr>
          <p:cNvCxnSpPr>
            <a:cxnSpLocks/>
            <a:stCxn id="7" idx="2"/>
          </p:cNvCxnSpPr>
          <p:nvPr/>
        </p:nvCxnSpPr>
        <p:spPr>
          <a:xfrm>
            <a:off x="10490200" y="1889464"/>
            <a:ext cx="0" cy="496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43A55E-252F-3313-5552-F5F3EFB91D36}"/>
              </a:ext>
            </a:extLst>
          </p:cNvPr>
          <p:cNvCxnSpPr>
            <a:cxnSpLocks/>
          </p:cNvCxnSpPr>
          <p:nvPr/>
        </p:nvCxnSpPr>
        <p:spPr>
          <a:xfrm>
            <a:off x="3151725" y="1905000"/>
            <a:ext cx="0" cy="496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FC23E1A-9007-4AE2-9A14-37A21B26C11D}"/>
              </a:ext>
            </a:extLst>
          </p:cNvPr>
          <p:cNvCxnSpPr>
            <a:cxnSpLocks/>
          </p:cNvCxnSpPr>
          <p:nvPr/>
        </p:nvCxnSpPr>
        <p:spPr>
          <a:xfrm>
            <a:off x="5653886" y="1905000"/>
            <a:ext cx="0" cy="496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71146A-EA77-3C8B-48A9-00339549BA51}"/>
              </a:ext>
            </a:extLst>
          </p:cNvPr>
          <p:cNvCxnSpPr>
            <a:cxnSpLocks/>
          </p:cNvCxnSpPr>
          <p:nvPr/>
        </p:nvCxnSpPr>
        <p:spPr>
          <a:xfrm>
            <a:off x="8121124" y="1905000"/>
            <a:ext cx="0" cy="496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D886526-4793-4615-85F1-A066ABB004B7}"/>
              </a:ext>
            </a:extLst>
          </p:cNvPr>
          <p:cNvSpPr/>
          <p:nvPr/>
        </p:nvSpPr>
        <p:spPr>
          <a:xfrm>
            <a:off x="10371464" y="6473380"/>
            <a:ext cx="206861" cy="205010"/>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818F877B-CAB3-D25E-135E-2EF98FA0DA32}"/>
              </a:ext>
            </a:extLst>
          </p:cNvPr>
          <p:cNvSpPr/>
          <p:nvPr/>
        </p:nvSpPr>
        <p:spPr>
          <a:xfrm>
            <a:off x="8017693" y="5927280"/>
            <a:ext cx="206861" cy="205010"/>
          </a:xfrm>
          <a:prstGeom prst="rect">
            <a:avLst/>
          </a:prstGeom>
          <a:solidFill>
            <a:srgbClr val="FFE593"/>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268AB2CA-A094-BE94-C328-EA2854EB294C}"/>
              </a:ext>
            </a:extLst>
          </p:cNvPr>
          <p:cNvSpPr/>
          <p:nvPr/>
        </p:nvSpPr>
        <p:spPr>
          <a:xfrm>
            <a:off x="8002845" y="5269595"/>
            <a:ext cx="206861" cy="205010"/>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DB91E889-4D57-9774-372D-4FCD5EDA05D4}"/>
              </a:ext>
            </a:extLst>
          </p:cNvPr>
          <p:cNvSpPr/>
          <p:nvPr/>
        </p:nvSpPr>
        <p:spPr>
          <a:xfrm>
            <a:off x="8001014" y="4611910"/>
            <a:ext cx="206861" cy="205010"/>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44525923-B812-22BC-EE84-1AFA42B8EFB6}"/>
              </a:ext>
            </a:extLst>
          </p:cNvPr>
          <p:cNvSpPr/>
          <p:nvPr/>
        </p:nvSpPr>
        <p:spPr>
          <a:xfrm>
            <a:off x="8001013" y="3997755"/>
            <a:ext cx="206861" cy="205010"/>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D1B066BF-804A-C5B0-7DC5-8DE16E13C5C4}"/>
              </a:ext>
            </a:extLst>
          </p:cNvPr>
          <p:cNvSpPr/>
          <p:nvPr/>
        </p:nvSpPr>
        <p:spPr>
          <a:xfrm>
            <a:off x="8001013" y="3399045"/>
            <a:ext cx="206861" cy="205010"/>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6B5A033A-1B2E-1E19-CA53-C0A44552E804}"/>
              </a:ext>
            </a:extLst>
          </p:cNvPr>
          <p:cNvSpPr/>
          <p:nvPr/>
        </p:nvSpPr>
        <p:spPr>
          <a:xfrm>
            <a:off x="5560493" y="2860667"/>
            <a:ext cx="206861" cy="205010"/>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08B23CE-AF09-07EF-27CD-EA040F3E18BB}"/>
              </a:ext>
            </a:extLst>
          </p:cNvPr>
          <p:cNvSpPr/>
          <p:nvPr/>
        </p:nvSpPr>
        <p:spPr>
          <a:xfrm>
            <a:off x="3046618" y="2280328"/>
            <a:ext cx="206861" cy="205010"/>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a:extLst>
              <a:ext uri="{FF2B5EF4-FFF2-40B4-BE49-F238E27FC236}">
                <a16:creationId xmlns:a16="http://schemas.microsoft.com/office/drawing/2014/main" id="{0EC88D2B-8B8F-920B-B5AB-0D865098227E}"/>
              </a:ext>
            </a:extLst>
          </p:cNvPr>
          <p:cNvCxnSpPr/>
          <p:nvPr/>
        </p:nvCxnSpPr>
        <p:spPr>
          <a:xfrm>
            <a:off x="3150048" y="2860667"/>
            <a:ext cx="2410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E369DF-8294-54A0-AC98-FF37D9512010}"/>
              </a:ext>
            </a:extLst>
          </p:cNvPr>
          <p:cNvCxnSpPr/>
          <p:nvPr/>
        </p:nvCxnSpPr>
        <p:spPr>
          <a:xfrm>
            <a:off x="5653886" y="3406767"/>
            <a:ext cx="2410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A6F8A87-3959-08F6-8DD1-730B67EB7722}"/>
              </a:ext>
            </a:extLst>
          </p:cNvPr>
          <p:cNvCxnSpPr>
            <a:cxnSpLocks/>
          </p:cNvCxnSpPr>
          <p:nvPr/>
        </p:nvCxnSpPr>
        <p:spPr>
          <a:xfrm>
            <a:off x="8129830" y="6473380"/>
            <a:ext cx="2256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F8819FE-CA63-940A-FD02-8F92B44084F6}"/>
              </a:ext>
            </a:extLst>
          </p:cNvPr>
          <p:cNvSpPr txBox="1"/>
          <p:nvPr/>
        </p:nvSpPr>
        <p:spPr>
          <a:xfrm>
            <a:off x="8343900" y="3399046"/>
            <a:ext cx="1587500"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3 : Face Detection()</a:t>
            </a:r>
            <a:r>
              <a:rPr lang="en-IN" sz="1200" dirty="0"/>
              <a:t> </a:t>
            </a:r>
          </a:p>
        </p:txBody>
      </p:sp>
      <p:sp>
        <p:nvSpPr>
          <p:cNvPr id="34" name="TextBox 33">
            <a:extLst>
              <a:ext uri="{FF2B5EF4-FFF2-40B4-BE49-F238E27FC236}">
                <a16:creationId xmlns:a16="http://schemas.microsoft.com/office/drawing/2014/main" id="{E02E5FD1-E688-51FA-ECE0-CB20CDFA8444}"/>
              </a:ext>
            </a:extLst>
          </p:cNvPr>
          <p:cNvSpPr txBox="1"/>
          <p:nvPr/>
        </p:nvSpPr>
        <p:spPr>
          <a:xfrm>
            <a:off x="8298783" y="4563837"/>
            <a:ext cx="1899316" cy="276999"/>
          </a:xfrm>
          <a:prstGeom prst="rect">
            <a:avLst/>
          </a:prstGeom>
          <a:noFill/>
        </p:spPr>
        <p:txBody>
          <a:bodyPr wrap="square" rtlCol="0">
            <a:spAutoFit/>
          </a:bodyPr>
          <a:lstStyle/>
          <a:p>
            <a:r>
              <a:rPr lang="en-IN" sz="1200" dirty="0"/>
              <a:t> 5:  </a:t>
            </a:r>
            <a:r>
              <a:rPr lang="en-IN" sz="1200" dirty="0">
                <a:latin typeface="Times New Roman" panose="02020603050405020304" pitchFamily="18" charset="0"/>
                <a:cs typeface="Times New Roman" panose="02020603050405020304" pitchFamily="18" charset="0"/>
              </a:rPr>
              <a:t>Emotion Recognition()</a:t>
            </a:r>
          </a:p>
        </p:txBody>
      </p:sp>
      <p:sp>
        <p:nvSpPr>
          <p:cNvPr id="36" name="TextBox 35">
            <a:extLst>
              <a:ext uri="{FF2B5EF4-FFF2-40B4-BE49-F238E27FC236}">
                <a16:creationId xmlns:a16="http://schemas.microsoft.com/office/drawing/2014/main" id="{74E902CD-C01F-CEE8-A63D-19DE1F9B6183}"/>
              </a:ext>
            </a:extLst>
          </p:cNvPr>
          <p:cNvSpPr txBox="1"/>
          <p:nvPr/>
        </p:nvSpPr>
        <p:spPr>
          <a:xfrm>
            <a:off x="8307797" y="5208498"/>
            <a:ext cx="2063665"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6 : Emotion Classification()</a:t>
            </a:r>
            <a:r>
              <a:rPr lang="en-IN" sz="1200" dirty="0"/>
              <a:t> </a:t>
            </a:r>
          </a:p>
        </p:txBody>
      </p:sp>
      <p:sp>
        <p:nvSpPr>
          <p:cNvPr id="37" name="TextBox 36">
            <a:extLst>
              <a:ext uri="{FF2B5EF4-FFF2-40B4-BE49-F238E27FC236}">
                <a16:creationId xmlns:a16="http://schemas.microsoft.com/office/drawing/2014/main" id="{562BEF25-E1F0-E746-45AB-D87929B8C013}"/>
              </a:ext>
            </a:extLst>
          </p:cNvPr>
          <p:cNvSpPr txBox="1"/>
          <p:nvPr/>
        </p:nvSpPr>
        <p:spPr>
          <a:xfrm>
            <a:off x="8343900" y="3961761"/>
            <a:ext cx="1739658"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4 : Feature Extraction()</a:t>
            </a:r>
            <a:r>
              <a:rPr lang="en-IN" sz="1200" dirty="0"/>
              <a:t> </a:t>
            </a:r>
          </a:p>
        </p:txBody>
      </p:sp>
      <p:sp>
        <p:nvSpPr>
          <p:cNvPr id="38" name="TextBox 37">
            <a:extLst>
              <a:ext uri="{FF2B5EF4-FFF2-40B4-BE49-F238E27FC236}">
                <a16:creationId xmlns:a16="http://schemas.microsoft.com/office/drawing/2014/main" id="{03841745-0C94-CE05-19EE-5179CC13C642}"/>
              </a:ext>
            </a:extLst>
          </p:cNvPr>
          <p:cNvSpPr txBox="1"/>
          <p:nvPr/>
        </p:nvSpPr>
        <p:spPr>
          <a:xfrm>
            <a:off x="8285663" y="5871304"/>
            <a:ext cx="2063661"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7 : Song recommendation()</a:t>
            </a:r>
          </a:p>
        </p:txBody>
      </p:sp>
      <p:sp>
        <p:nvSpPr>
          <p:cNvPr id="39" name="TextBox 38">
            <a:extLst>
              <a:ext uri="{FF2B5EF4-FFF2-40B4-BE49-F238E27FC236}">
                <a16:creationId xmlns:a16="http://schemas.microsoft.com/office/drawing/2014/main" id="{8B247CA8-948C-73B2-8009-5411D79F3672}"/>
              </a:ext>
            </a:extLst>
          </p:cNvPr>
          <p:cNvSpPr txBox="1"/>
          <p:nvPr/>
        </p:nvSpPr>
        <p:spPr>
          <a:xfrm>
            <a:off x="3872745" y="2614635"/>
            <a:ext cx="1875278" cy="277000"/>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1: Web cam()</a:t>
            </a:r>
          </a:p>
        </p:txBody>
      </p:sp>
      <p:sp>
        <p:nvSpPr>
          <p:cNvPr id="40" name="TextBox 39">
            <a:extLst>
              <a:ext uri="{FF2B5EF4-FFF2-40B4-BE49-F238E27FC236}">
                <a16:creationId xmlns:a16="http://schemas.microsoft.com/office/drawing/2014/main" id="{A3C1306C-86E2-8F9D-DDB6-7A757838809A}"/>
              </a:ext>
            </a:extLst>
          </p:cNvPr>
          <p:cNvSpPr txBox="1"/>
          <p:nvPr/>
        </p:nvSpPr>
        <p:spPr>
          <a:xfrm>
            <a:off x="5998867" y="3138984"/>
            <a:ext cx="1797895" cy="277000"/>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2</a:t>
            </a:r>
          </a:p>
        </p:txBody>
      </p:sp>
      <p:sp>
        <p:nvSpPr>
          <p:cNvPr id="43" name="TextBox 42">
            <a:extLst>
              <a:ext uri="{FF2B5EF4-FFF2-40B4-BE49-F238E27FC236}">
                <a16:creationId xmlns:a16="http://schemas.microsoft.com/office/drawing/2014/main" id="{12AF6304-EF5E-98E0-98B0-E1A1EFF4B147}"/>
              </a:ext>
            </a:extLst>
          </p:cNvPr>
          <p:cNvSpPr txBox="1"/>
          <p:nvPr/>
        </p:nvSpPr>
        <p:spPr>
          <a:xfrm>
            <a:off x="8985339" y="6258528"/>
            <a:ext cx="2063661"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8 : Final process()</a:t>
            </a:r>
          </a:p>
        </p:txBody>
      </p:sp>
      <p:cxnSp>
        <p:nvCxnSpPr>
          <p:cNvPr id="45" name="Straight Connector 44">
            <a:extLst>
              <a:ext uri="{FF2B5EF4-FFF2-40B4-BE49-F238E27FC236}">
                <a16:creationId xmlns:a16="http://schemas.microsoft.com/office/drawing/2014/main" id="{3462CB87-E337-DE16-B2D9-D943EBF99F3B}"/>
              </a:ext>
            </a:extLst>
          </p:cNvPr>
          <p:cNvCxnSpPr/>
          <p:nvPr/>
        </p:nvCxnSpPr>
        <p:spPr>
          <a:xfrm>
            <a:off x="8121122" y="3676045"/>
            <a:ext cx="460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B8254E3-570C-8EBC-079E-C1FD5A06DDF7}"/>
              </a:ext>
            </a:extLst>
          </p:cNvPr>
          <p:cNvCxnSpPr/>
          <p:nvPr/>
        </p:nvCxnSpPr>
        <p:spPr>
          <a:xfrm>
            <a:off x="8129830" y="5598630"/>
            <a:ext cx="460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CA3EFC3-3E22-6B69-8D94-9817EFE74BF6}"/>
              </a:ext>
            </a:extLst>
          </p:cNvPr>
          <p:cNvCxnSpPr/>
          <p:nvPr/>
        </p:nvCxnSpPr>
        <p:spPr>
          <a:xfrm>
            <a:off x="8129830" y="4958067"/>
            <a:ext cx="460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2930C92-7747-3A4D-FBC4-E73212F24813}"/>
              </a:ext>
            </a:extLst>
          </p:cNvPr>
          <p:cNvCxnSpPr/>
          <p:nvPr/>
        </p:nvCxnSpPr>
        <p:spPr>
          <a:xfrm>
            <a:off x="8129914" y="4350596"/>
            <a:ext cx="460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0B4BD0F-8C4D-C60E-6634-8F93E0B94E18}"/>
              </a:ext>
            </a:extLst>
          </p:cNvPr>
          <p:cNvCxnSpPr>
            <a:cxnSpLocks/>
          </p:cNvCxnSpPr>
          <p:nvPr/>
        </p:nvCxnSpPr>
        <p:spPr>
          <a:xfrm flipH="1">
            <a:off x="8207874" y="3997941"/>
            <a:ext cx="382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8C8FA9F-AD74-15E0-3A6F-4ADB73DEBE2B}"/>
              </a:ext>
            </a:extLst>
          </p:cNvPr>
          <p:cNvCxnSpPr/>
          <p:nvPr/>
        </p:nvCxnSpPr>
        <p:spPr>
          <a:xfrm flipV="1">
            <a:off x="8590000" y="3676045"/>
            <a:ext cx="0" cy="32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604942C-B91C-D9EC-1305-973D373E4CE5}"/>
              </a:ext>
            </a:extLst>
          </p:cNvPr>
          <p:cNvCxnSpPr>
            <a:cxnSpLocks/>
          </p:cNvCxnSpPr>
          <p:nvPr/>
        </p:nvCxnSpPr>
        <p:spPr>
          <a:xfrm flipH="1">
            <a:off x="8199166" y="4612282"/>
            <a:ext cx="382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B437A2C-ABD8-BC62-43B9-00279D50F0A3}"/>
              </a:ext>
            </a:extLst>
          </p:cNvPr>
          <p:cNvCxnSpPr>
            <a:cxnSpLocks/>
          </p:cNvCxnSpPr>
          <p:nvPr/>
        </p:nvCxnSpPr>
        <p:spPr>
          <a:xfrm flipH="1">
            <a:off x="8193220" y="5290931"/>
            <a:ext cx="382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BF0FD79-EC9E-7108-5679-C80CC6FD9EFF}"/>
              </a:ext>
            </a:extLst>
          </p:cNvPr>
          <p:cNvCxnSpPr>
            <a:cxnSpLocks/>
          </p:cNvCxnSpPr>
          <p:nvPr/>
        </p:nvCxnSpPr>
        <p:spPr>
          <a:xfrm flipH="1">
            <a:off x="8224554" y="5927280"/>
            <a:ext cx="3507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5FC9B3C-4F48-AD7D-BD42-C58A055D041F}"/>
              </a:ext>
            </a:extLst>
          </p:cNvPr>
          <p:cNvCxnSpPr/>
          <p:nvPr/>
        </p:nvCxnSpPr>
        <p:spPr>
          <a:xfrm flipV="1">
            <a:off x="8575346" y="5598630"/>
            <a:ext cx="0" cy="32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F36F1BA-3ED8-FE48-8407-9AE11A9919B4}"/>
              </a:ext>
            </a:extLst>
          </p:cNvPr>
          <p:cNvCxnSpPr/>
          <p:nvPr/>
        </p:nvCxnSpPr>
        <p:spPr>
          <a:xfrm flipV="1">
            <a:off x="8575346" y="4958067"/>
            <a:ext cx="0" cy="32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2FFDEE2-EE67-4049-E549-3B5F39706EA0}"/>
              </a:ext>
            </a:extLst>
          </p:cNvPr>
          <p:cNvCxnSpPr>
            <a:cxnSpLocks/>
          </p:cNvCxnSpPr>
          <p:nvPr/>
        </p:nvCxnSpPr>
        <p:spPr>
          <a:xfrm flipV="1">
            <a:off x="8575346" y="4350596"/>
            <a:ext cx="0" cy="2613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153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F98A-FCC1-9E1B-019B-B9C68DAE5BF5}"/>
              </a:ext>
            </a:extLst>
          </p:cNvPr>
          <p:cNvSpPr>
            <a:spLocks noGrp="1"/>
          </p:cNvSpPr>
          <p:nvPr>
            <p:ph type="title"/>
          </p:nvPr>
        </p:nvSpPr>
        <p:spPr>
          <a:xfrm>
            <a:off x="1682249" y="605290"/>
            <a:ext cx="9020223" cy="663938"/>
          </a:xfrm>
        </p:spPr>
        <p:txBody>
          <a:bodyPr/>
          <a:lstStyle/>
          <a:p>
            <a:r>
              <a:rPr lang="en-IN" dirty="0">
                <a:latin typeface="Times New Roman" panose="02020603050405020304" pitchFamily="18" charset="0"/>
                <a:cs typeface="Times New Roman" panose="02020603050405020304" pitchFamily="18" charset="0"/>
              </a:rPr>
              <a:t>Use Case Diagram</a:t>
            </a:r>
          </a:p>
        </p:txBody>
      </p:sp>
      <p:sp>
        <p:nvSpPr>
          <p:cNvPr id="3" name="Content Placeholder 2">
            <a:extLst>
              <a:ext uri="{FF2B5EF4-FFF2-40B4-BE49-F238E27FC236}">
                <a16:creationId xmlns:a16="http://schemas.microsoft.com/office/drawing/2014/main" id="{1D6AF93C-19ED-FCD8-199C-6AC61A35D02D}"/>
              </a:ext>
            </a:extLst>
          </p:cNvPr>
          <p:cNvSpPr>
            <a:spLocks noGrp="1"/>
          </p:cNvSpPr>
          <p:nvPr>
            <p:ph idx="1"/>
          </p:nvPr>
        </p:nvSpPr>
        <p:spPr>
          <a:xfrm>
            <a:off x="880110" y="1371600"/>
            <a:ext cx="10624502" cy="5486400"/>
          </a:xfrm>
          <a:noFill/>
        </p:spPr>
        <p:txBody>
          <a:bodyPr/>
          <a:lstStyle/>
          <a:p>
            <a:pPr marL="0" indent="0">
              <a:buNone/>
            </a:pPr>
            <a:r>
              <a:rPr lang="en-IN" b="1" dirty="0">
                <a:latin typeface="Times New Roman" panose="02020603050405020304" pitchFamily="18" charset="0"/>
                <a:cs typeface="Times New Roman" panose="02020603050405020304" pitchFamily="18" charset="0"/>
              </a:rPr>
              <a:t>									</a:t>
            </a:r>
          </a:p>
          <a:p>
            <a:pPr marL="0" indent="0">
              <a:buNone/>
            </a:pPr>
            <a:r>
              <a:rPr lang="en-IN" b="1" dirty="0">
                <a:latin typeface="Times New Roman" panose="02020603050405020304" pitchFamily="18" charset="0"/>
                <a:cs typeface="Times New Roman" panose="02020603050405020304" pitchFamily="18" charset="0"/>
              </a:rPr>
              <a:t>										     </a:t>
            </a:r>
          </a:p>
        </p:txBody>
      </p:sp>
      <p:pic>
        <p:nvPicPr>
          <p:cNvPr id="22" name="Picture 21">
            <a:extLst>
              <a:ext uri="{FF2B5EF4-FFF2-40B4-BE49-F238E27FC236}">
                <a16:creationId xmlns:a16="http://schemas.microsoft.com/office/drawing/2014/main" id="{7555D334-AA82-E8E3-EF75-EA03D507B8DE}"/>
              </a:ext>
            </a:extLst>
          </p:cNvPr>
          <p:cNvPicPr>
            <a:picLocks noChangeAspect="1"/>
          </p:cNvPicPr>
          <p:nvPr/>
        </p:nvPicPr>
        <p:blipFill>
          <a:blip r:embed="rId2"/>
          <a:stretch>
            <a:fillRect/>
          </a:stretch>
        </p:blipFill>
        <p:spPr>
          <a:xfrm>
            <a:off x="5269229" y="457201"/>
            <a:ext cx="5353233" cy="6400799"/>
          </a:xfrm>
          <a:prstGeom prst="rect">
            <a:avLst/>
          </a:prstGeom>
        </p:spPr>
      </p:pic>
    </p:spTree>
    <p:extLst>
      <p:ext uri="{BB962C8B-B14F-4D97-AF65-F5344CB8AC3E}">
        <p14:creationId xmlns:p14="http://schemas.microsoft.com/office/powerpoint/2010/main" val="13404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26EE-770E-9459-5222-F400B14774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and Software Requirements</a:t>
            </a:r>
            <a:endParaRPr lang="en-IN" dirty="0"/>
          </a:p>
        </p:txBody>
      </p:sp>
      <p:sp>
        <p:nvSpPr>
          <p:cNvPr id="3" name="Content Placeholder 2">
            <a:extLst>
              <a:ext uri="{FF2B5EF4-FFF2-40B4-BE49-F238E27FC236}">
                <a16:creationId xmlns:a16="http://schemas.microsoft.com/office/drawing/2014/main" id="{A3BFE54C-3CF8-48C3-161D-0A6852DA7870}"/>
              </a:ext>
            </a:extLst>
          </p:cNvPr>
          <p:cNvSpPr>
            <a:spLocks noGrp="1"/>
          </p:cNvSpPr>
          <p:nvPr>
            <p:ph idx="1"/>
          </p:nvPr>
        </p:nvSpPr>
        <p:spPr>
          <a:xfrm>
            <a:off x="2251710" y="2133600"/>
            <a:ext cx="9252902" cy="4724400"/>
          </a:xfrm>
        </p:spPr>
        <p:txBody>
          <a:bodyPr>
            <a:normAutofit lnSpcReduction="10000"/>
          </a:bodyPr>
          <a:lstStyle/>
          <a:p>
            <a:r>
              <a:rPr lang="en-US" dirty="0">
                <a:latin typeface="Times New Roman" panose="02020603050405020304" pitchFamily="18" charset="0"/>
                <a:cs typeface="Times New Roman" panose="02020603050405020304" pitchFamily="18" charset="0"/>
              </a:rPr>
              <a:t>Hardware Requirements</a:t>
            </a:r>
          </a:p>
          <a:p>
            <a:pPr marL="0" indent="0">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Camera</a:t>
            </a:r>
          </a:p>
          <a:p>
            <a:pPr marL="0" indent="0">
              <a:buNone/>
            </a:pPr>
            <a:r>
              <a:rPr lang="en-US" sz="2000" dirty="0">
                <a:latin typeface="Times New Roman" panose="02020603050405020304" pitchFamily="18" charset="0"/>
                <a:cs typeface="Times New Roman" panose="02020603050405020304" pitchFamily="18" charset="0"/>
              </a:rPr>
              <a:t>	- </a:t>
            </a:r>
            <a:r>
              <a:rPr lang="en-GB" dirty="0">
                <a:effectLst/>
                <a:latin typeface="Times New Roman" panose="02020603050405020304" pitchFamily="18" charset="0"/>
                <a:ea typeface="Calibri" panose="020F0502020204030204" pitchFamily="34" charset="0"/>
                <a:cs typeface="Times New Roman" panose="02020603050405020304" pitchFamily="18" charset="0"/>
              </a:rPr>
              <a:t>Processor :- 8086 Family </a:t>
            </a:r>
            <a:r>
              <a:rPr lang="en-GB" dirty="0" err="1">
                <a:effectLst/>
                <a:latin typeface="Times New Roman" panose="02020603050405020304" pitchFamily="18" charset="0"/>
                <a:ea typeface="Calibri" panose="020F0502020204030204" pitchFamily="34" charset="0"/>
                <a:cs typeface="Times New Roman" panose="02020603050405020304" pitchFamily="18" charset="0"/>
              </a:rPr>
              <a:t>onwords</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effectLst/>
                <a:latin typeface="Times New Roman" panose="02020603050405020304" pitchFamily="18" charset="0"/>
                <a:ea typeface="Calibri" panose="020F0502020204030204" pitchFamily="34" charset="0"/>
                <a:cs typeface="Times New Roman" panose="02020603050405020304" pitchFamily="18" charset="0"/>
              </a:rPr>
              <a:t>RAM :- 8 GB – 16 GB</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sz="1900" dirty="0">
                <a:effectLst/>
                <a:latin typeface="Calibri" panose="020F0502020204030204" pitchFamily="34" charset="0"/>
                <a:ea typeface="Calibri" panose="020F0502020204030204" pitchFamily="34" charset="0"/>
                <a:cs typeface="Times New Roman" panose="02020603050405020304" pitchFamily="18" charset="0"/>
              </a:rPr>
              <a:t>-</a:t>
            </a: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GB" dirty="0">
                <a:effectLst/>
                <a:latin typeface="Times New Roman" panose="02020603050405020304" pitchFamily="18" charset="0"/>
                <a:ea typeface="Calibri" panose="020F0502020204030204" pitchFamily="34" charset="0"/>
                <a:cs typeface="Times New Roman" panose="02020603050405020304" pitchFamily="18" charset="0"/>
              </a:rPr>
              <a:t>HDD :- 100 GB &amp; above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Graphics Processing Unit (GPU)</a:t>
            </a:r>
          </a:p>
          <a:p>
            <a:r>
              <a:rPr lang="en-US" dirty="0">
                <a:latin typeface="Times New Roman" panose="02020603050405020304" pitchFamily="18" charset="0"/>
                <a:cs typeface="Times New Roman" panose="02020603050405020304" pitchFamily="18" charset="0"/>
              </a:rPr>
              <a:t>Software Requirements</a:t>
            </a:r>
          </a:p>
          <a:p>
            <a:pPr marL="0" indent="0">
              <a:buNone/>
            </a:pPr>
            <a:r>
              <a:rPr lang="en-US" dirty="0">
                <a:latin typeface="Times New Roman" panose="02020603050405020304" pitchFamily="18" charset="0"/>
                <a:cs typeface="Times New Roman" panose="02020603050405020304" pitchFamily="18" charset="0"/>
              </a:rPr>
              <a:t>	- Platform : Windows 11</a:t>
            </a:r>
          </a:p>
          <a:p>
            <a:pPr marL="0" indent="0">
              <a:buNone/>
            </a:pPr>
            <a:r>
              <a:rPr lang="en-US" dirty="0">
                <a:latin typeface="Times New Roman" panose="02020603050405020304" pitchFamily="18" charset="0"/>
                <a:cs typeface="Times New Roman" panose="02020603050405020304" pitchFamily="18" charset="0"/>
              </a:rPr>
              <a:t>	- Programming Language : Python</a:t>
            </a:r>
          </a:p>
          <a:p>
            <a:pPr marL="0" indent="0">
              <a:buNone/>
            </a:pPr>
            <a:r>
              <a:rPr lang="en-US" dirty="0">
                <a:latin typeface="Times New Roman" panose="02020603050405020304" pitchFamily="18" charset="0"/>
                <a:cs typeface="Times New Roman" panose="02020603050405020304" pitchFamily="18" charset="0"/>
              </a:rPr>
              <a:t>	- Interpreter : Python Interpreter</a:t>
            </a:r>
          </a:p>
          <a:p>
            <a:pPr marL="0" indent="0">
              <a:buNone/>
            </a:pPr>
            <a:r>
              <a:rPr lang="en-US" dirty="0">
                <a:latin typeface="Times New Roman" panose="02020603050405020304" pitchFamily="18" charset="0"/>
                <a:cs typeface="Times New Roman" panose="02020603050405020304" pitchFamily="18" charset="0"/>
              </a:rPr>
              <a:t>	- IDE : PyCharm Community Edition</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1296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29CC-8D2C-748F-91B0-A6476D6F5E17}"/>
              </a:ext>
            </a:extLst>
          </p:cNvPr>
          <p:cNvSpPr>
            <a:spLocks noGrp="1"/>
          </p:cNvSpPr>
          <p:nvPr>
            <p:ph type="title"/>
          </p:nvPr>
        </p:nvSpPr>
        <p:spPr/>
        <p:txBody>
          <a:bodyPr>
            <a:normAutofit/>
          </a:bodyPr>
          <a:lstStyle/>
          <a:p>
            <a:r>
              <a:rPr lang="en-US" dirty="0">
                <a:effectLst/>
                <a:latin typeface="Times New Roman" panose="02020603050405020304" pitchFamily="18" charset="0"/>
                <a:ea typeface="Calibri" panose="020F0502020204030204" pitchFamily="34" charset="0"/>
              </a:rPr>
              <a:t>Conclusion</a:t>
            </a:r>
            <a:endParaRPr lang="en-IN" dirty="0"/>
          </a:p>
        </p:txBody>
      </p:sp>
      <p:sp>
        <p:nvSpPr>
          <p:cNvPr id="3" name="Content Placeholder 2">
            <a:extLst>
              <a:ext uri="{FF2B5EF4-FFF2-40B4-BE49-F238E27FC236}">
                <a16:creationId xmlns:a16="http://schemas.microsoft.com/office/drawing/2014/main" id="{C314FF5B-7265-FF6F-7C40-301D8C134E97}"/>
              </a:ext>
            </a:extLst>
          </p:cNvPr>
          <p:cNvSpPr>
            <a:spLocks noGrp="1"/>
          </p:cNvSpPr>
          <p:nvPr>
            <p:ph idx="1"/>
          </p:nvPr>
        </p:nvSpPr>
        <p:spPr/>
        <p:txBody>
          <a:bodyPr/>
          <a:lstStyle/>
          <a:p>
            <a:pPr marL="0" indent="0">
              <a:lnSpc>
                <a:spcPct val="150000"/>
              </a:lnSpc>
              <a:buNone/>
            </a:pPr>
            <a:r>
              <a:rPr lang="en-US" sz="1800" dirty="0">
                <a:effectLst/>
                <a:latin typeface="Times New Roman" panose="02020603050405020304" pitchFamily="18" charset="0"/>
                <a:ea typeface="Calibri" panose="020F0502020204030204" pitchFamily="34" charset="0"/>
              </a:rPr>
              <a:t>As the power and advantages of AI-powered applications are trending, our project will be a state-of-the-art trending technology utilization. In this system, we provide an overview of how music can affect the user's mood and how to choose the right music tracks to improve the user's moods. The implemented system can detect the user's emotions. The emotions that the system can detect were happy, sad, angry, neutral, or surprised. After determining the user’s emotion, the proposed system provided the user with a playlist that contains music matches that detected the mood. </a:t>
            </a:r>
            <a:endParaRPr lang="en-IN" dirty="0"/>
          </a:p>
        </p:txBody>
      </p:sp>
    </p:spTree>
    <p:extLst>
      <p:ext uri="{BB962C8B-B14F-4D97-AF65-F5344CB8AC3E}">
        <p14:creationId xmlns:p14="http://schemas.microsoft.com/office/powerpoint/2010/main" val="1355237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1583-2B39-DDDB-8431-14F8E7EC877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D793591F-5593-A4F5-7C3C-7B0295C37A77}"/>
              </a:ext>
            </a:extLst>
          </p:cNvPr>
          <p:cNvSpPr>
            <a:spLocks noGrp="1"/>
          </p:cNvSpPr>
          <p:nvPr>
            <p:ph idx="1"/>
          </p:nvPr>
        </p:nvSpPr>
        <p:spPr>
          <a:xfrm>
            <a:off x="2297430" y="1268730"/>
            <a:ext cx="9207182" cy="5760720"/>
          </a:xfrm>
        </p:spPr>
        <p:txBody>
          <a:bodyPr>
            <a:normAutofit fontScale="92500" lnSpcReduction="10000"/>
          </a:bodyPr>
          <a:lstStyle/>
          <a:p>
            <a:pPr marL="0" indent="0">
              <a:buNone/>
            </a:pPr>
            <a:r>
              <a:rPr lang="en-IN" b="1" dirty="0" err="1">
                <a:latin typeface="Times New Roman" panose="02020603050405020304" pitchFamily="18" charset="0"/>
                <a:cs typeface="Times New Roman" panose="02020603050405020304" pitchFamily="18" charset="0"/>
              </a:rPr>
              <a:t>Jouranal</a:t>
            </a:r>
            <a:r>
              <a:rPr lang="en-IN" b="1" dirty="0">
                <a:latin typeface="Times New Roman" panose="02020603050405020304" pitchFamily="18" charset="0"/>
                <a:cs typeface="Times New Roman" panose="02020603050405020304" pitchFamily="18" charset="0"/>
              </a:rPr>
              <a:t> Papers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K.R. Prabha, B. Nataraj, R. </a:t>
            </a:r>
            <a:r>
              <a:rPr lang="en-IN" dirty="0" err="1">
                <a:latin typeface="Times New Roman" panose="02020603050405020304" pitchFamily="18" charset="0"/>
                <a:cs typeface="Times New Roman" panose="02020603050405020304" pitchFamily="18" charset="0"/>
              </a:rPr>
              <a:t>Ajaydevan</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Kabilan</a:t>
            </a:r>
            <a:r>
              <a:rPr lang="en-IN" dirty="0">
                <a:latin typeface="Times New Roman" panose="02020603050405020304" pitchFamily="18" charset="0"/>
                <a:cs typeface="Times New Roman" panose="02020603050405020304" pitchFamily="18" charset="0"/>
              </a:rPr>
              <a:t>, V. </a:t>
            </a:r>
            <a:r>
              <a:rPr lang="en-IN" dirty="0" err="1">
                <a:latin typeface="Times New Roman" panose="02020603050405020304" pitchFamily="18" charset="0"/>
                <a:cs typeface="Times New Roman" panose="02020603050405020304" pitchFamily="18" charset="0"/>
              </a:rPr>
              <a:t>Muthuselvam</a:t>
            </a:r>
            <a:r>
              <a:rPr lang="en-IN" dirty="0">
                <a:latin typeface="Times New Roman" panose="02020603050405020304" pitchFamily="18" charset="0"/>
                <a:cs typeface="Times New Roman" panose="02020603050405020304" pitchFamily="18" charset="0"/>
              </a:rPr>
              <a:t>, "Real Time Facial Emotion Recognition Methods using Different Machine Learning Techniques", 2022 3rd International Conference on Smart Electronics and Communication (ICOSEC), pp.1415-1420, 2022.</a:t>
            </a:r>
          </a:p>
          <a:p>
            <a:r>
              <a:rPr lang="en-IN" dirty="0">
                <a:latin typeface="Times New Roman" panose="02020603050405020304" pitchFamily="18" charset="0"/>
                <a:cs typeface="Times New Roman" panose="02020603050405020304" pitchFamily="18" charset="0"/>
              </a:rPr>
              <a:t>Dong-Hyun Kang, </a:t>
            </a:r>
            <a:r>
              <a:rPr lang="en-IN" dirty="0" err="1">
                <a:latin typeface="Times New Roman" panose="02020603050405020304" pitchFamily="18" charset="0"/>
                <a:cs typeface="Times New Roman" panose="02020603050405020304" pitchFamily="18" charset="0"/>
              </a:rPr>
              <a:t>Deok</a:t>
            </a:r>
            <a:r>
              <a:rPr lang="en-IN" dirty="0">
                <a:latin typeface="Times New Roman" panose="02020603050405020304" pitchFamily="18" charset="0"/>
                <a:cs typeface="Times New Roman" panose="02020603050405020304" pitchFamily="18" charset="0"/>
              </a:rPr>
              <a:t>-Hwan Kim, "1D Convolutional Autoencoder-Based PPG and GSR Signals for Real-Time Emotion Classification", IEEE Access, vol.10, pp.91332-91345, 2022.</a:t>
            </a:r>
          </a:p>
          <a:p>
            <a:r>
              <a:rPr lang="en-IN" dirty="0" err="1">
                <a:latin typeface="Times New Roman" panose="02020603050405020304" pitchFamily="18" charset="0"/>
                <a:cs typeface="Times New Roman" panose="02020603050405020304" pitchFamily="18" charset="0"/>
              </a:rPr>
              <a:t>Geerish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Suddul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Chandesh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Lillmond</a:t>
            </a:r>
            <a:r>
              <a:rPr lang="en-IN" dirty="0">
                <a:latin typeface="Times New Roman" panose="02020603050405020304" pitchFamily="18" charset="0"/>
                <a:cs typeface="Times New Roman" panose="02020603050405020304" pitchFamily="18" charset="0"/>
              </a:rPr>
              <a:t>, Sandhya </a:t>
            </a:r>
            <a:r>
              <a:rPr lang="en-IN" dirty="0" err="1">
                <a:latin typeface="Times New Roman" panose="02020603050405020304" pitchFamily="18" charset="0"/>
                <a:cs typeface="Times New Roman" panose="02020603050405020304" pitchFamily="18" charset="0"/>
              </a:rPr>
              <a:t>Armoogum</a:t>
            </a:r>
            <a:r>
              <a:rPr lang="en-IN" dirty="0">
                <a:latin typeface="Times New Roman" panose="02020603050405020304" pitchFamily="18" charset="0"/>
                <a:cs typeface="Times New Roman" panose="02020603050405020304" pitchFamily="18" charset="0"/>
              </a:rPr>
              <a:t>, "A Smart Virtual Tutor with Facial Emotion Recognition for Online Learning", 2022 IEEE Zooming Innovation in Consumer Technologies Conference (ZINC), pp.67-72, 2022.</a:t>
            </a:r>
          </a:p>
          <a:p>
            <a:pPr marL="0" indent="0">
              <a:buNone/>
            </a:pPr>
            <a:r>
              <a:rPr lang="en-IN" b="1" dirty="0">
                <a:latin typeface="Times New Roman" panose="02020603050405020304" pitchFamily="18" charset="0"/>
                <a:cs typeface="Times New Roman" panose="02020603050405020304" pitchFamily="18" charset="0"/>
              </a:rPr>
              <a:t>Web References:</a:t>
            </a:r>
          </a:p>
          <a:p>
            <a:pPr marL="0" indent="0">
              <a:buNone/>
            </a:pPr>
            <a:r>
              <a:rPr lang="en-IN" dirty="0">
                <a:latin typeface="Times New Roman" panose="02020603050405020304" pitchFamily="18" charset="0"/>
                <a:cs typeface="Times New Roman" panose="02020603050405020304" pitchFamily="18" charset="0"/>
                <a:hlinkClick r:id="rId2"/>
              </a:rPr>
              <a:t>https://colab.research.google.com/drive/1DOvXJZRkjfKfF9oUpCZXSU3hPG3g1h-l?usp=sharing</a:t>
            </a:r>
            <a:endParaRPr lang="en-IN" dirty="0">
              <a:latin typeface="Times New Roman" panose="02020603050405020304" pitchFamily="18" charset="0"/>
              <a:cs typeface="Times New Roman" panose="02020603050405020304" pitchFamily="18" charset="0"/>
            </a:endParaRPr>
          </a:p>
          <a:p>
            <a:pPr marL="0" indent="0">
              <a:buNone/>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https://doi.org/10.1109/CSITSS.2017.8447743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Books:</a:t>
            </a:r>
          </a:p>
          <a:p>
            <a:pPr marL="342900" lvl="0" indent="-342900">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Object-orientated Modelling &amp; Design: - James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Rambaugh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Michael Blaha, William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Premerlani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Frederick Eddy, William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Lorensen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(PHI)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Unified Modelling Language User Guide: - Grady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Booch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James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Rambaugh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Lvar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Jacobson.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6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8FFF-9E7A-02A2-1CC0-84BF333F9A06}"/>
              </a:ext>
            </a:extLst>
          </p:cNvPr>
          <p:cNvSpPr>
            <a:spLocks noGrp="1"/>
          </p:cNvSpPr>
          <p:nvPr>
            <p:ph type="ctrTitle"/>
          </p:nvPr>
        </p:nvSpPr>
        <p:spPr>
          <a:xfrm>
            <a:off x="1735997" y="962137"/>
            <a:ext cx="8310973" cy="2055383"/>
          </a:xfrm>
        </p:spPr>
        <p:txBody>
          <a:bodyPr>
            <a:normAutofit fontScale="90000"/>
          </a:bodyPr>
          <a:lstStyle/>
          <a:p>
            <a:r>
              <a:rPr lang="en-US" dirty="0">
                <a:latin typeface="Times New Roman" panose="02020603050405020304" pitchFamily="18" charset="0"/>
                <a:cs typeface="Times New Roman" panose="02020603050405020304" pitchFamily="18" charset="0"/>
              </a:rPr>
              <a:t>Project Title:</a:t>
            </a:r>
            <a:br>
              <a:rPr lang="en-US" dirty="0"/>
            </a:br>
            <a:r>
              <a:rPr lang="en-US" sz="4900" dirty="0">
                <a:solidFill>
                  <a:srgbClr val="FF0000"/>
                </a:solidFill>
                <a:latin typeface="Times New Roman" panose="02020603050405020304" pitchFamily="18" charset="0"/>
                <a:cs typeface="Times New Roman" panose="02020603050405020304" pitchFamily="18" charset="0"/>
              </a:rPr>
              <a:t>Music </a:t>
            </a:r>
            <a:r>
              <a:rPr lang="en-US" sz="4900" dirty="0" err="1">
                <a:solidFill>
                  <a:srgbClr val="FF0000"/>
                </a:solidFill>
                <a:latin typeface="Times New Roman" panose="02020603050405020304" pitchFamily="18" charset="0"/>
                <a:cs typeface="Times New Roman" panose="02020603050405020304" pitchFamily="18" charset="0"/>
              </a:rPr>
              <a:t>Recommandation</a:t>
            </a:r>
            <a:r>
              <a:rPr lang="en-US" sz="4900" dirty="0">
                <a:solidFill>
                  <a:srgbClr val="FF0000"/>
                </a:solidFill>
                <a:latin typeface="Times New Roman" panose="02020603050405020304" pitchFamily="18" charset="0"/>
                <a:cs typeface="Times New Roman" panose="02020603050405020304" pitchFamily="18" charset="0"/>
              </a:rPr>
              <a:t> System By Emotion Prediction using Facial Expression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C2797E-F1F4-906A-040B-E79C3102E665}"/>
              </a:ext>
            </a:extLst>
          </p:cNvPr>
          <p:cNvSpPr>
            <a:spLocks noGrp="1"/>
          </p:cNvSpPr>
          <p:nvPr>
            <p:ph type="subTitle" idx="1"/>
          </p:nvPr>
        </p:nvSpPr>
        <p:spPr>
          <a:xfrm>
            <a:off x="2158907" y="3217116"/>
            <a:ext cx="8915399" cy="351986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Presented by:</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Name                                               Roll No</a:t>
            </a:r>
          </a:p>
          <a:p>
            <a:r>
              <a:rPr lang="en-US" dirty="0">
                <a:solidFill>
                  <a:schemeClr val="tx1"/>
                </a:solidFill>
                <a:latin typeface="Times New Roman" panose="02020603050405020304" pitchFamily="18" charset="0"/>
                <a:cs typeface="Times New Roman" panose="02020603050405020304" pitchFamily="18" charset="0"/>
              </a:rPr>
              <a:t>	Namrata </a:t>
            </a:r>
            <a:r>
              <a:rPr lang="en-US" dirty="0" err="1">
                <a:solidFill>
                  <a:schemeClr val="tx1"/>
                </a:solidFill>
                <a:latin typeface="Times New Roman" panose="02020603050405020304" pitchFamily="18" charset="0"/>
                <a:cs typeface="Times New Roman" panose="02020603050405020304" pitchFamily="18" charset="0"/>
              </a:rPr>
              <a:t>Medidar</a:t>
            </a:r>
            <a:r>
              <a:rPr lang="en-US" dirty="0">
                <a:solidFill>
                  <a:schemeClr val="tx1"/>
                </a:solidFill>
                <a:latin typeface="Times New Roman" panose="02020603050405020304" pitchFamily="18" charset="0"/>
                <a:cs typeface="Times New Roman" panose="02020603050405020304" pitchFamily="18" charset="0"/>
              </a:rPr>
              <a:t>                                       133</a:t>
            </a:r>
          </a:p>
          <a:p>
            <a:r>
              <a:rPr lang="en-US" dirty="0">
                <a:solidFill>
                  <a:schemeClr val="tx1"/>
                </a:solidFill>
                <a:latin typeface="Times New Roman" panose="02020603050405020304" pitchFamily="18" charset="0"/>
                <a:cs typeface="Times New Roman" panose="02020603050405020304" pitchFamily="18" charset="0"/>
              </a:rPr>
              <a:t>	Susmita Janawade                                      139</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Guidance : Prof. </a:t>
            </a:r>
            <a:r>
              <a:rPr lang="en-US" dirty="0" err="1">
                <a:solidFill>
                  <a:schemeClr val="tx1"/>
                </a:solidFill>
                <a:latin typeface="Times New Roman" panose="02020603050405020304" pitchFamily="18" charset="0"/>
                <a:cs typeface="Times New Roman" panose="02020603050405020304" pitchFamily="18" charset="0"/>
              </a:rPr>
              <a:t>V.C.Patil</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2009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5BFA-FC5D-2111-2BBA-FA1A8163BDB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43A0E2-9193-5734-0AEA-CB507825E64F}"/>
              </a:ext>
            </a:extLst>
          </p:cNvPr>
          <p:cNvSpPr>
            <a:spLocks noGrp="1"/>
          </p:cNvSpPr>
          <p:nvPr>
            <p:ph idx="1"/>
          </p:nvPr>
        </p:nvSpPr>
        <p:spPr/>
        <p:txBody>
          <a:bodyPr/>
          <a:lstStyle/>
          <a:p>
            <a:pPr marL="457200" lvl="1" indent="0">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People tend to express their emotions, mainly by their facial expressions. Music has always been known to alter the mood of an individual. Capturing and recognizing the emotion being voiced by a person and displaying appropriate songs matching the one's mood and can increasingly calm the mind of a user and overall end up giving a pleasing effect. The project aims to capture the emotion expressed by a person through facial expressions. A music player is designed to capture human emotion through the web camera interface available on computing systems. The software captures the image of the user and then with the help of image segmentation and image processing techniques extracts features from the face of a target human being and tries to detect the emotion that the person is trying to express.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5206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7216-5795-9065-F0B9-7D27A2E7148E}"/>
              </a:ext>
            </a:extLst>
          </p:cNvPr>
          <p:cNvSpPr>
            <a:spLocks noGrp="1"/>
          </p:cNvSpPr>
          <p:nvPr>
            <p:ph type="title"/>
          </p:nvPr>
        </p:nvSpPr>
        <p:spPr/>
        <p:txBody>
          <a:bodyPr/>
          <a:lstStyle/>
          <a:p>
            <a:r>
              <a:rPr lang="en-US" sz="3600" dirty="0">
                <a:effectLst/>
                <a:latin typeface="Times New Roman" panose="02020603050405020304" pitchFamily="18" charset="0"/>
                <a:ea typeface="Calibri" panose="020F0502020204030204" pitchFamily="34" charset="0"/>
                <a:cs typeface="Times New Roman" panose="02020603050405020304" pitchFamily="18" charset="0"/>
              </a:rPr>
              <a:t>Existing System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6CF7A7D-4E64-51FA-12DE-8F30EDB19BF1}"/>
              </a:ext>
            </a:extLst>
          </p:cNvPr>
          <p:cNvSpPr>
            <a:spLocks noGrp="1"/>
          </p:cNvSpPr>
          <p:nvPr>
            <p:ph idx="1"/>
          </p:nvPr>
        </p:nvSpPr>
        <p:spPr/>
        <p:txBody>
          <a:bodyPr/>
          <a:lstStyle/>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Existing system stated that it is very time-consuming and difficult to create and manage a large playlist.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current mental state of the person is provided by facial expressions and the existing system was not able to capture or recognize the gestures or hand signs.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79291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A284-6250-7BE1-137F-B9A1254C1A0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9B641A8-284D-23E9-B1AC-7163E1F7E50D}"/>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For a person, sometimes it is difficult to choose the song based on his current mood or </a:t>
            </a:r>
          </a:p>
          <a:p>
            <a:pPr marL="0" indent="0">
              <a:lnSpc>
                <a:spcPct val="150000"/>
              </a:lnSpc>
              <a:buNone/>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sometimes it happens that if person wants to listen the songs and he does not remember the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songs related to his current mood. </a:t>
            </a:r>
            <a:endParaRPr lang="en-IN" dirty="0">
              <a:solidFill>
                <a:schemeClr val="tx1"/>
              </a:solidFill>
            </a:endParaRPr>
          </a:p>
        </p:txBody>
      </p:sp>
    </p:spTree>
    <p:extLst>
      <p:ext uri="{BB962C8B-B14F-4D97-AF65-F5344CB8AC3E}">
        <p14:creationId xmlns:p14="http://schemas.microsoft.com/office/powerpoint/2010/main" val="710705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55AE-0903-4945-AB0F-97A1204D3638}"/>
              </a:ext>
            </a:extLst>
          </p:cNvPr>
          <p:cNvSpPr>
            <a:spLocks noGrp="1"/>
          </p:cNvSpPr>
          <p:nvPr>
            <p:ph type="title"/>
          </p:nvPr>
        </p:nvSpPr>
        <p:spPr/>
        <p:txBody>
          <a:bodyPr anchor="b"/>
          <a:lstStyle/>
          <a:p>
            <a:r>
              <a:rPr lang="en-US" dirty="0">
                <a:solidFill>
                  <a:schemeClr val="tx1"/>
                </a:solidFill>
                <a:latin typeface="Times New Roman" panose="02020603050405020304" pitchFamily="18" charset="0"/>
                <a:cs typeface="Times New Roman" panose="02020603050405020304" pitchFamily="18" charset="0"/>
              </a:rPr>
              <a:t>Objective</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EC2CDED-D4FF-AB75-8512-A7542ADAD5D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objective of an emotion prediction system using facial expressions project is to </a:t>
            </a:r>
          </a:p>
          <a:p>
            <a:pPr marL="0" indent="0">
              <a:buNone/>
            </a:pPr>
            <a:r>
              <a:rPr lang="en-US" dirty="0">
                <a:latin typeface="Times New Roman" panose="02020603050405020304" pitchFamily="18" charset="0"/>
                <a:cs typeface="Times New Roman" panose="02020603050405020304" pitchFamily="18" charset="0"/>
              </a:rPr>
              <a:t>      develop a computer-based system that can accurately predict human emotions based on </a:t>
            </a:r>
          </a:p>
          <a:p>
            <a:pPr marL="0" indent="0">
              <a:buNone/>
            </a:pPr>
            <a:r>
              <a:rPr lang="en-US" dirty="0">
                <a:latin typeface="Times New Roman" panose="02020603050405020304" pitchFamily="18" charset="0"/>
                <a:cs typeface="Times New Roman" panose="02020603050405020304" pitchFamily="18" charset="0"/>
              </a:rPr>
              <a:t>      their facial expressions and recommending the best playlist for user based on his </a:t>
            </a:r>
          </a:p>
          <a:p>
            <a:pPr marL="0" indent="0">
              <a:buNone/>
            </a:pPr>
            <a:r>
              <a:rPr lang="en-US" dirty="0">
                <a:latin typeface="Times New Roman" panose="02020603050405020304" pitchFamily="18" charset="0"/>
                <a:cs typeface="Times New Roman" panose="02020603050405020304" pitchFamily="18" charset="0"/>
              </a:rPr>
              <a:t>      current emotion. </a:t>
            </a:r>
          </a:p>
        </p:txBody>
      </p:sp>
    </p:spTree>
    <p:extLst>
      <p:ext uri="{BB962C8B-B14F-4D97-AF65-F5344CB8AC3E}">
        <p14:creationId xmlns:p14="http://schemas.microsoft.com/office/powerpoint/2010/main" val="298874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6646-55D9-86AE-A4F3-24FA9E7DF9CF}"/>
              </a:ext>
            </a:extLst>
          </p:cNvPr>
          <p:cNvSpPr>
            <a:spLocks noGrp="1"/>
          </p:cNvSpPr>
          <p:nvPr>
            <p:ph type="title"/>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Functional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E997A-76AC-5C46-4E4C-3D7E8219DA4C}"/>
              </a:ext>
            </a:extLst>
          </p:cNvPr>
          <p:cNvSpPr>
            <a:spLocks noGrp="1"/>
          </p:cNvSpPr>
          <p:nvPr>
            <p:ph idx="1"/>
          </p:nvPr>
        </p:nvSpPr>
        <p:spPr>
          <a:xfrm>
            <a:off x="1805940" y="1611630"/>
            <a:ext cx="9698672" cy="5086350"/>
          </a:xfrm>
        </p:spPr>
        <p:txBody>
          <a:bodyPr>
            <a:normAutofit fontScale="92500" lnSpcReduction="20000"/>
          </a:bodyPr>
          <a:lstStyle/>
          <a:p>
            <a:pPr>
              <a:lnSpc>
                <a:spcPct val="17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Emotion Recognition: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Develop a facial expression analysis module that accurately recognizes emotions such as happiness, sadness, anger, etc., from users' facial expressions in real-time.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Music Recommendation Engine: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Build a recommendation engine that generates music suggestions based on the predicted emotions and users' profiles, taking into account their preferred genres, listening history, and feedback.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 Interface: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Design an intuitive and visually appealing interface that allows users to interact with the system, view recommended music, and provide feedback.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Integration with Music Platforms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Enable seamless integration with popular music streaming platforms, allowing users to listen to recommended music directly or provide APIs to access the system's music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3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B2A0-C788-0B1B-074D-B1B698D6F3C2}"/>
              </a:ext>
            </a:extLst>
          </p:cNvPr>
          <p:cNvSpPr>
            <a:spLocks noGrp="1"/>
          </p:cNvSpPr>
          <p:nvPr>
            <p:ph type="title"/>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Non-Functional Requirements</a:t>
            </a:r>
            <a:endParaRPr lang="en-IN" dirty="0"/>
          </a:p>
        </p:txBody>
      </p:sp>
      <p:sp>
        <p:nvSpPr>
          <p:cNvPr id="3" name="Content Placeholder 2">
            <a:extLst>
              <a:ext uri="{FF2B5EF4-FFF2-40B4-BE49-F238E27FC236}">
                <a16:creationId xmlns:a16="http://schemas.microsoft.com/office/drawing/2014/main" id="{0F068D62-FB61-B20D-ACAE-1F4454181ED1}"/>
              </a:ext>
            </a:extLst>
          </p:cNvPr>
          <p:cNvSpPr>
            <a:spLocks noGrp="1"/>
          </p:cNvSpPr>
          <p:nvPr>
            <p:ph idx="1"/>
          </p:nvPr>
        </p:nvSpPr>
        <p:spPr>
          <a:xfrm>
            <a:off x="2114550" y="1554480"/>
            <a:ext cx="9390062" cy="4356742"/>
          </a:xfrm>
        </p:spPr>
        <p:txBody>
          <a:bodyPr>
            <a:normAutofit/>
          </a:bodyPr>
          <a:lstStyle/>
          <a:p>
            <a:pPr>
              <a:lnSpc>
                <a:spcPct val="150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Accuracy and Reliability: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 emotion recognition model should have a high level of accuracy and reliability in identifying users' emotions from facial expressions.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Real-time Processing: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 system should be able to analyze facial expressions and generate recommendations in real-time, providing a smooth and seamless user experience.</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S</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calability: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 system should be capable of handling a growing user base and processing large volumes of data without compromising performance.</a:t>
            </a:r>
          </a:p>
          <a:p>
            <a:pPr>
              <a:lnSpc>
                <a:spcPct val="150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.User Experience: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Focus on creating a user-friendly interface that is visually appealing, easy to navigate, and provides an enjoyable music discovery experience.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285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0449-F392-6507-9C10-A80CE4C726C0}"/>
              </a:ext>
            </a:extLst>
          </p:cNvPr>
          <p:cNvSpPr>
            <a:spLocks noGrp="1"/>
          </p:cNvSpPr>
          <p:nvPr>
            <p:ph type="title"/>
          </p:nvPr>
        </p:nvSpPr>
        <p:spPr/>
        <p:txBody>
          <a:bodyPr>
            <a:normAutofit fontScale="90000"/>
          </a:bodyPr>
          <a:lstStyle/>
          <a:p>
            <a:pPr>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Proposed System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D6EC0F1-9717-5D64-CF92-3638101A8FA9}"/>
              </a:ext>
            </a:extLst>
          </p:cNvPr>
          <p:cNvSpPr>
            <a:spLocks noGrp="1"/>
          </p:cNvSpPr>
          <p:nvPr>
            <p:ph idx="1"/>
          </p:nvPr>
        </p:nvSpPr>
        <p:spPr>
          <a:xfrm>
            <a:off x="2091690" y="1817370"/>
            <a:ext cx="9412922" cy="4416520"/>
          </a:xfrm>
        </p:spPr>
        <p:txBody>
          <a:bodyPr>
            <a:normAutofit/>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benefits us to present interaction between the user and the music player. </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purpose of the system is to capture the face properly with the camera. Captured images are fed into the Convolutional Neural Network which predicts the emotion. Then emotion derived from the captured image is used to get a playlist of songs. </a:t>
            </a:r>
          </a:p>
        </p:txBody>
      </p:sp>
    </p:spTree>
    <p:extLst>
      <p:ext uri="{BB962C8B-B14F-4D97-AF65-F5344CB8AC3E}">
        <p14:creationId xmlns:p14="http://schemas.microsoft.com/office/powerpoint/2010/main" val="12871651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1161</TotalTime>
  <Words>1170</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Symbol</vt:lpstr>
      <vt:lpstr>Times New Roman</vt:lpstr>
      <vt:lpstr>Wingdings 3</vt:lpstr>
      <vt:lpstr>Wisp</vt:lpstr>
      <vt:lpstr>       TATYASAHEB KORE INSTITUTE OF ENGINEERING AND TECHNOLOGY, WARANANAGAR  [AN AUTONOMOUS INSTITUTE]  DEPARTMENT OF COMPUTER SCIENCE &amp;  ENGINEERING  </vt:lpstr>
      <vt:lpstr>Project Title: Music Recommandation System By Emotion Prediction using Facial Expression</vt:lpstr>
      <vt:lpstr>Introduction</vt:lpstr>
      <vt:lpstr>Existing System  </vt:lpstr>
      <vt:lpstr>Problem Statement:</vt:lpstr>
      <vt:lpstr>Objective </vt:lpstr>
      <vt:lpstr>Functional Requirements</vt:lpstr>
      <vt:lpstr>Non-Functional Requirements</vt:lpstr>
      <vt:lpstr>Proposed System  </vt:lpstr>
      <vt:lpstr>System Modules</vt:lpstr>
      <vt:lpstr>Class Diagram </vt:lpstr>
      <vt:lpstr>   Data Flow     Diagram</vt:lpstr>
      <vt:lpstr>Sequence Diagram</vt:lpstr>
      <vt:lpstr>Use Case Diagram</vt:lpstr>
      <vt:lpstr>Hardware and Software Requirements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Process Scheduling</dc:title>
  <dc:creator>Susmita Janawade</dc:creator>
  <cp:lastModifiedBy>Susmita Janawade</cp:lastModifiedBy>
  <cp:revision>37</cp:revision>
  <dcterms:created xsi:type="dcterms:W3CDTF">2022-05-25T16:02:46Z</dcterms:created>
  <dcterms:modified xsi:type="dcterms:W3CDTF">2023-06-10T09:22:59Z</dcterms:modified>
</cp:coreProperties>
</file>