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71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89E2-A002-4CAA-A804-1EFBA222D40A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A8B6-92D4-44D9-9CBF-3041AE81DF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8A8B6-92D4-44D9-9CBF-3041AE81DF4A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327D55E-AF0F-43A7-856E-49DE7166479C}" type="datetimeFigureOut">
              <a:rPr lang="en-US" smtClean="0"/>
              <a:pPr/>
              <a:t>18/02/2024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9564D9-CB4B-4830-89AE-83EA4FC5E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-the-top_media_service" TargetMode="External"/><Relationship Id="rId2" Type="http://schemas.openxmlformats.org/officeDocument/2006/relationships/hyperlink" Target="https://en.wikipedia.org/wiki/Video_on_dem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enre" TargetMode="External"/><Relationship Id="rId4" Type="http://schemas.openxmlformats.org/officeDocument/2006/relationships/hyperlink" Target="https://en.wikipedia.org/wiki/Streaming_medi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deo_on_demand" TargetMode="External"/><Relationship Id="rId3" Type="http://schemas.openxmlformats.org/officeDocument/2006/relationships/hyperlink" Target="https://en.wikipedia.org/wiki/Los_Gatos,_California" TargetMode="External"/><Relationship Id="rId7" Type="http://schemas.openxmlformats.org/officeDocument/2006/relationships/hyperlink" Target="https://en.wikipedia.org/wiki/Streaming_media" TargetMode="External"/><Relationship Id="rId2" Type="http://schemas.openxmlformats.org/officeDocument/2006/relationships/hyperlink" Target="https://en.wikipedia.org/wiki/Over-the-top_media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duct_(business)" TargetMode="External"/><Relationship Id="rId5" Type="http://schemas.openxmlformats.org/officeDocument/2006/relationships/hyperlink" Target="https://en.wikipedia.org/wiki/Mass_media" TargetMode="External"/><Relationship Id="rId10" Type="http://schemas.openxmlformats.org/officeDocument/2006/relationships/hyperlink" Target="https://en.wikipedia.org/wiki/Service_(economics)" TargetMode="External"/><Relationship Id="rId4" Type="http://schemas.openxmlformats.org/officeDocument/2006/relationships/hyperlink" Target="https://en.wikipedia.org/wiki/Entertainment" TargetMode="External"/><Relationship Id="rId9" Type="http://schemas.openxmlformats.org/officeDocument/2006/relationships/hyperlink" Target="https://en.wikipedia.org/wiki/Digital_distribu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gital_distribution" TargetMode="External"/><Relationship Id="rId3" Type="http://schemas.openxmlformats.org/officeDocument/2006/relationships/hyperlink" Target="https://en.wikipedia.org/wiki/Holding_company" TargetMode="External"/><Relationship Id="rId7" Type="http://schemas.openxmlformats.org/officeDocument/2006/relationships/hyperlink" Target="https://en.wikipedia.org/wiki/Video_on_demand" TargetMode="External"/><Relationship Id="rId2" Type="http://schemas.openxmlformats.org/officeDocument/2006/relationships/hyperlink" Target="https://en.wikipedia.org/wiki/Product_(busines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reaming_media" TargetMode="External"/><Relationship Id="rId5" Type="http://schemas.openxmlformats.org/officeDocument/2006/relationships/hyperlink" Target="https://netflix.com/" TargetMode="External"/><Relationship Id="rId4" Type="http://schemas.openxmlformats.org/officeDocument/2006/relationships/hyperlink" Target="https://en.wikipedia.org/wiki/Netflix,_Inc." TargetMode="External"/><Relationship Id="rId9" Type="http://schemas.openxmlformats.org/officeDocument/2006/relationships/hyperlink" Target="https://en.wikipedia.org/wiki/Service_(economics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IN" sz="5200" b="1" dirty="0" smtClean="0">
                <a:latin typeface="Arial Rounded MT Bold" pitchFamily="34" charset="0"/>
              </a:rPr>
              <a:t>Clone</a:t>
            </a:r>
            <a:r>
              <a:rPr lang="en-US" sz="6600" dirty="0" smtClean="0"/>
              <a:t>	</a:t>
            </a:r>
            <a:r>
              <a:rPr lang="en-US" dirty="0" smtClean="0"/>
              <a:t>	 	</a:t>
            </a:r>
            <a:endParaRPr lang="en-IN" dirty="0"/>
          </a:p>
        </p:txBody>
      </p:sp>
      <p:pic>
        <p:nvPicPr>
          <p:cNvPr id="1026" name="Picture 2" descr="H:\Netflixppt\Netflix_2015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609600"/>
            <a:ext cx="49530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066800" y="914400"/>
            <a:ext cx="6255488" cy="1981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429000"/>
            <a:ext cx="6255488" cy="667307"/>
          </a:xfrm>
        </p:spPr>
        <p:txBody>
          <a:bodyPr>
            <a:normAutofit fontScale="85000" lnSpcReduction="20000"/>
          </a:bodyPr>
          <a:lstStyle/>
          <a:p>
            <a:r>
              <a:rPr lang="en-IN" sz="5400" dirty="0" smtClean="0"/>
              <a:t>Development</a:t>
            </a:r>
          </a:p>
          <a:p>
            <a:endParaRPr lang="en-IN" dirty="0"/>
          </a:p>
        </p:txBody>
      </p:sp>
      <p:pic>
        <p:nvPicPr>
          <p:cNvPr id="4" name="Picture 2" descr="H:\Netflixppt\Netflix_2015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4419600" cy="1767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1143000"/>
          </a:xfrm>
        </p:spPr>
        <p:txBody>
          <a:bodyPr>
            <a:noAutofit/>
          </a:bodyPr>
          <a:lstStyle/>
          <a:p>
            <a:r>
              <a:rPr lang="en-IN" sz="4000" b="0" dirty="0" smtClean="0"/>
              <a:t>Front-End Developer :tools</a:t>
            </a:r>
            <a:endParaRPr lang="en-IN" sz="4000" dirty="0"/>
          </a:p>
        </p:txBody>
      </p:sp>
      <p:pic>
        <p:nvPicPr>
          <p:cNvPr id="5123" name="Picture 3" descr="H:\Netflixppt\0_NrWHekSMGRbMcgIw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8603"/>
            <a:ext cx="7239000" cy="4328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 code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98" y="1447800"/>
            <a:ext cx="813280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Css</a:t>
            </a:r>
            <a:r>
              <a:rPr lang="en-US" sz="4000" dirty="0" smtClean="0"/>
              <a:t> code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OUTPUT</a:t>
            </a:r>
            <a:endParaRPr lang="en-IN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INDEX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About NETFLIX</a:t>
            </a:r>
          </a:p>
          <a:p>
            <a:r>
              <a:rPr lang="en-IN" dirty="0" smtClean="0">
                <a:latin typeface="Garamond" pitchFamily="18" charset="0"/>
              </a:rPr>
              <a:t>What does OTT mean?</a:t>
            </a:r>
          </a:p>
          <a:p>
            <a:r>
              <a:rPr lang="en-IN" dirty="0" smtClean="0">
                <a:latin typeface="Garamond" pitchFamily="18" charset="0"/>
              </a:rPr>
              <a:t>Front-End Developer :tools(HTML,CSS)</a:t>
            </a:r>
          </a:p>
          <a:p>
            <a:r>
              <a:rPr lang="en-US" dirty="0" smtClean="0">
                <a:latin typeface="Garamond" pitchFamily="18" charset="0"/>
              </a:rPr>
              <a:t>Advantages</a:t>
            </a:r>
            <a:endParaRPr lang="en-IN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</a:t>
            </a:r>
            <a:r>
              <a:rPr lang="en-US" sz="4000" b="0" dirty="0" smtClean="0"/>
              <a:t>dvantages :-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 </a:t>
            </a:r>
            <a:r>
              <a:rPr lang="en-IN" sz="2000" b="1" dirty="0" smtClean="0">
                <a:latin typeface="Garamond" pitchFamily="18" charset="0"/>
              </a:rPr>
              <a:t>Netflix Boasts Original Content.</a:t>
            </a:r>
          </a:p>
          <a:p>
            <a:r>
              <a:rPr lang="en-IN" sz="2000" b="1" dirty="0" smtClean="0">
                <a:latin typeface="Garamond" pitchFamily="18" charset="0"/>
              </a:rPr>
              <a:t>Netflix Allows Educational Screenings.</a:t>
            </a:r>
          </a:p>
          <a:p>
            <a:r>
              <a:rPr lang="en-US" sz="2000" b="1" dirty="0" smtClean="0">
                <a:latin typeface="Garamond" pitchFamily="18" charset="0"/>
              </a:rPr>
              <a:t>Netflix Offers More Than Movies and TV Series.</a:t>
            </a:r>
          </a:p>
          <a:p>
            <a:r>
              <a:rPr lang="en-IN" sz="2000" b="1" dirty="0" smtClean="0">
                <a:latin typeface="Garamond" pitchFamily="18" charset="0"/>
              </a:rPr>
              <a:t>Netflix Offers Flexible Plans.</a:t>
            </a:r>
          </a:p>
          <a:p>
            <a:r>
              <a:rPr lang="en-IN" sz="2000" b="1" dirty="0" smtClean="0">
                <a:latin typeface="Garamond" pitchFamily="18" charset="0"/>
              </a:rPr>
              <a:t>One Subscription, Multiple Viewers.</a:t>
            </a:r>
          </a:p>
          <a:p>
            <a:r>
              <a:rPr lang="en-US" sz="2000" b="1" dirty="0" smtClean="0">
                <a:latin typeface="Garamond" pitchFamily="18" charset="0"/>
              </a:rPr>
              <a:t>It's Easy to Search Through the Netflix Library.</a:t>
            </a:r>
          </a:p>
          <a:p>
            <a:r>
              <a:rPr lang="en-US" sz="2000" b="1" dirty="0" smtClean="0">
                <a:latin typeface="Garamond" pitchFamily="18" charset="0"/>
              </a:rPr>
              <a:t>Netflix Is Still Relatively Affordable.</a:t>
            </a:r>
          </a:p>
          <a:p>
            <a:r>
              <a:rPr lang="en-US" sz="2000" b="1" dirty="0" smtClean="0">
                <a:latin typeface="Garamond" pitchFamily="18" charset="0"/>
              </a:rPr>
              <a:t>You Can Easily Discover Foreign Content.</a:t>
            </a:r>
          </a:p>
          <a:p>
            <a:r>
              <a:rPr lang="en-US" sz="2000" b="1" dirty="0" smtClean="0">
                <a:latin typeface="Garamond" pitchFamily="18" charset="0"/>
              </a:rPr>
              <a:t>Netflix Brings Independent Creators to the Global Stage.</a:t>
            </a:r>
          </a:p>
          <a:p>
            <a:endParaRPr lang="en-IN" sz="20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Netflixppt\thanx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NetFlIX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endParaRPr lang="en-US" sz="2000" b="1" dirty="0" smtClean="0">
              <a:latin typeface="Garamond" pitchFamily="18" charset="0"/>
            </a:endParaRPr>
          </a:p>
          <a:p>
            <a:r>
              <a:rPr lang="en-US" sz="2000" b="1" dirty="0" smtClean="0">
                <a:latin typeface="Garamond" pitchFamily="18" charset="0"/>
              </a:rPr>
              <a:t>Netflix</a:t>
            </a:r>
            <a:r>
              <a:rPr lang="en-US" sz="2000" dirty="0" smtClean="0">
                <a:latin typeface="Garamond" pitchFamily="18" charset="0"/>
              </a:rPr>
              <a:t> is an American 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  <a:hlinkClick r:id="rId2" tooltip="Video on demand"/>
              </a:rPr>
              <a:t>subscription video on-demand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 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  <a:hlinkClick r:id="rId3" tooltip="Over-the-top media service"/>
              </a:rPr>
              <a:t>over-the-top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 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  <a:hlinkClick r:id="rId4" tooltip="Streaming media"/>
              </a:rPr>
              <a:t>streaming service</a:t>
            </a:r>
            <a:r>
              <a:rPr lang="en-US" sz="2000" dirty="0" smtClean="0">
                <a:solidFill>
                  <a:srgbClr val="C00000"/>
                </a:solidFill>
                <a:latin typeface="Garamond" pitchFamily="18" charset="0"/>
              </a:rPr>
              <a:t>. </a:t>
            </a:r>
            <a:r>
              <a:rPr lang="en-US" sz="2000" dirty="0" smtClean="0">
                <a:latin typeface="Garamond" pitchFamily="18" charset="0"/>
              </a:rPr>
              <a:t>The service primarily distributes original and acquired films and television shows from various </a:t>
            </a:r>
            <a:r>
              <a:rPr lang="en-US" sz="2000" dirty="0" smtClean="0">
                <a:latin typeface="Garamond" pitchFamily="18" charset="0"/>
                <a:hlinkClick r:id="rId5" tooltip="Genre"/>
              </a:rPr>
              <a:t>genres</a:t>
            </a:r>
            <a:r>
              <a:rPr lang="en-US" sz="2000" dirty="0" smtClean="0">
                <a:latin typeface="Garamond" pitchFamily="18" charset="0"/>
              </a:rPr>
              <a:t>, and it is available internationally in multiple </a:t>
            </a:r>
            <a:r>
              <a:rPr lang="en-US" sz="2000" dirty="0" smtClean="0">
                <a:latin typeface="Garamond" pitchFamily="18" charset="0"/>
              </a:rPr>
              <a:t>languages.</a:t>
            </a:r>
            <a:endParaRPr lang="en-IN" sz="20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Type of site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>
            <a:normAutofit fontScale="92500" lnSpcReduction="20000"/>
          </a:bodyPr>
          <a:lstStyle/>
          <a:p>
            <a:pPr fontAlgn="t"/>
            <a:r>
              <a:rPr lang="en-IN" dirty="0" smtClean="0">
                <a:latin typeface="Garamond" pitchFamily="18" charset="0"/>
                <a:hlinkClick r:id="rId2" tooltip="Over-the-top media service"/>
              </a:rPr>
              <a:t>OTT </a:t>
            </a:r>
            <a:r>
              <a:rPr lang="en-IN" dirty="0" smtClean="0">
                <a:latin typeface="Garamond" pitchFamily="18" charset="0"/>
                <a:hlinkClick r:id="rId2" tooltip="Over-the-top media service"/>
              </a:rPr>
              <a:t>streaming </a:t>
            </a:r>
            <a:r>
              <a:rPr lang="en-IN" dirty="0" err="1" smtClean="0">
                <a:latin typeface="Garamond" pitchFamily="18" charset="0"/>
                <a:hlinkClick r:id="rId2" tooltip="Over-the-top media service"/>
              </a:rPr>
              <a:t>platform</a:t>
            </a:r>
            <a:r>
              <a:rPr lang="en-IN" dirty="0" err="1" smtClean="0">
                <a:latin typeface="Garamond" pitchFamily="18" charset="0"/>
              </a:rPr>
              <a:t>Available</a:t>
            </a:r>
            <a:r>
              <a:rPr lang="en-IN" dirty="0" smtClean="0">
                <a:latin typeface="Garamond" pitchFamily="18" charset="0"/>
              </a:rPr>
              <a:t> in45 </a:t>
            </a:r>
            <a:r>
              <a:rPr lang="en-IN" dirty="0" err="1" smtClean="0">
                <a:latin typeface="Garamond" pitchFamily="18" charset="0"/>
              </a:rPr>
              <a:t>languagesshow</a:t>
            </a:r>
            <a:r>
              <a:rPr lang="en-IN" b="1" dirty="0" err="1" smtClean="0">
                <a:latin typeface="Garamond" pitchFamily="18" charset="0"/>
              </a:rPr>
              <a:t>List</a:t>
            </a:r>
            <a:r>
              <a:rPr lang="en-IN" b="1" dirty="0" smtClean="0">
                <a:latin typeface="Garamond" pitchFamily="18" charset="0"/>
              </a:rPr>
              <a:t> of languages</a:t>
            </a:r>
          </a:p>
          <a:p>
            <a:pPr fontAlgn="t"/>
            <a:r>
              <a:rPr lang="en-IN" dirty="0" err="1" smtClean="0">
                <a:latin typeface="Garamond" pitchFamily="18" charset="0"/>
              </a:rPr>
              <a:t>Headquarters</a:t>
            </a:r>
            <a:r>
              <a:rPr lang="en-IN" dirty="0" err="1" smtClean="0">
                <a:latin typeface="Garamond" pitchFamily="18" charset="0"/>
                <a:hlinkClick r:id="rId3" tooltip="Los Gatos, California"/>
              </a:rPr>
              <a:t>Los</a:t>
            </a:r>
            <a:r>
              <a:rPr lang="en-IN" dirty="0" smtClean="0">
                <a:latin typeface="Garamond" pitchFamily="18" charset="0"/>
                <a:hlinkClick r:id="rId3" tooltip="Los Gatos, California"/>
              </a:rPr>
              <a:t> Gatos, California</a:t>
            </a:r>
            <a:r>
              <a:rPr lang="en-IN" dirty="0" smtClean="0">
                <a:latin typeface="Garamond" pitchFamily="18" charset="0"/>
              </a:rPr>
              <a:t>, </a:t>
            </a:r>
            <a:r>
              <a:rPr lang="en-IN" dirty="0" err="1" smtClean="0">
                <a:latin typeface="Garamond" pitchFamily="18" charset="0"/>
              </a:rPr>
              <a:t>U.S.Country</a:t>
            </a:r>
            <a:r>
              <a:rPr lang="en-IN" dirty="0" smtClean="0">
                <a:latin typeface="Garamond" pitchFamily="18" charset="0"/>
              </a:rPr>
              <a:t> of </a:t>
            </a:r>
            <a:r>
              <a:rPr lang="en-IN" dirty="0" err="1" smtClean="0">
                <a:latin typeface="Garamond" pitchFamily="18" charset="0"/>
              </a:rPr>
              <a:t>originUnited</a:t>
            </a:r>
            <a:r>
              <a:rPr lang="en-IN" dirty="0" smtClean="0">
                <a:latin typeface="Garamond" pitchFamily="18" charset="0"/>
              </a:rPr>
              <a:t> </a:t>
            </a:r>
            <a:r>
              <a:rPr lang="en-IN" dirty="0" err="1" smtClean="0">
                <a:latin typeface="Garamond" pitchFamily="18" charset="0"/>
              </a:rPr>
              <a:t>StatesArea</a:t>
            </a:r>
            <a:r>
              <a:rPr lang="en-IN" dirty="0" smtClean="0">
                <a:latin typeface="Garamond" pitchFamily="18" charset="0"/>
              </a:rPr>
              <a:t> </a:t>
            </a:r>
            <a:r>
              <a:rPr lang="en-IN" dirty="0" err="1" smtClean="0">
                <a:latin typeface="Garamond" pitchFamily="18" charset="0"/>
              </a:rPr>
              <a:t>servedWorldwide</a:t>
            </a:r>
            <a:r>
              <a:rPr lang="en-IN" dirty="0" smtClean="0">
                <a:latin typeface="Garamond" pitchFamily="18" charset="0"/>
              </a:rPr>
              <a:t> </a:t>
            </a:r>
          </a:p>
          <a:p>
            <a:pPr fontAlgn="t"/>
            <a:r>
              <a:rPr lang="en-IN" dirty="0" smtClean="0">
                <a:latin typeface="Garamond" pitchFamily="18" charset="0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Garamond" pitchFamily="18" charset="0"/>
              </a:rPr>
              <a:t>except China</a:t>
            </a:r>
            <a:r>
              <a:rPr lang="en-IN" dirty="0" smtClean="0">
                <a:latin typeface="Garamond" pitchFamily="18" charset="0"/>
              </a:rPr>
              <a:t>, </a:t>
            </a:r>
            <a:r>
              <a:rPr lang="en-IN" dirty="0" smtClean="0">
                <a:solidFill>
                  <a:srgbClr val="FF0000"/>
                </a:solidFill>
                <a:latin typeface="Garamond" pitchFamily="18" charset="0"/>
              </a:rPr>
              <a:t>Crimea, North Korea, Russia, and Syria</a:t>
            </a:r>
            <a:r>
              <a:rPr lang="en-IN" dirty="0" smtClean="0">
                <a:latin typeface="Garamond" pitchFamily="18" charset="0"/>
              </a:rPr>
              <a:t>) </a:t>
            </a:r>
            <a:r>
              <a:rPr lang="en-IN" dirty="0" err="1" smtClean="0">
                <a:latin typeface="Garamond" pitchFamily="18" charset="0"/>
              </a:rPr>
              <a:t>Industry</a:t>
            </a:r>
            <a:r>
              <a:rPr lang="en-IN" dirty="0" err="1" smtClean="0">
                <a:latin typeface="Garamond" pitchFamily="18" charset="0"/>
                <a:hlinkClick r:id="rId4" tooltip="Entertainment"/>
              </a:rPr>
              <a:t>Entertainment</a:t>
            </a:r>
            <a:endParaRPr lang="en-IN" dirty="0" smtClean="0">
              <a:latin typeface="Garamond" pitchFamily="18" charset="0"/>
            </a:endParaRPr>
          </a:p>
          <a:p>
            <a:pPr fontAlgn="t"/>
            <a:r>
              <a:rPr lang="en-IN" dirty="0" smtClean="0">
                <a:latin typeface="Garamond" pitchFamily="18" charset="0"/>
                <a:hlinkClick r:id="rId5" tooltip="Mass media"/>
              </a:rPr>
              <a:t>mass media</a:t>
            </a:r>
            <a:endParaRPr lang="en-IN" dirty="0" smtClean="0">
              <a:latin typeface="Garamond" pitchFamily="18" charset="0"/>
            </a:endParaRPr>
          </a:p>
          <a:p>
            <a:pPr fontAlgn="t"/>
            <a:r>
              <a:rPr lang="en-IN" dirty="0" err="1" smtClean="0">
                <a:latin typeface="Garamond" pitchFamily="18" charset="0"/>
                <a:hlinkClick r:id="rId6" tooltip="Product (business)"/>
              </a:rPr>
              <a:t>Products</a:t>
            </a:r>
            <a:r>
              <a:rPr lang="en-IN" dirty="0" err="1" smtClean="0">
                <a:latin typeface="Garamond" pitchFamily="18" charset="0"/>
                <a:hlinkClick r:id="rId7" tooltip="Streaming media"/>
              </a:rPr>
              <a:t>Streaming</a:t>
            </a:r>
            <a:r>
              <a:rPr lang="en-IN" dirty="0" smtClean="0">
                <a:latin typeface="Garamond" pitchFamily="18" charset="0"/>
                <a:hlinkClick r:id="rId7" tooltip="Streaming media"/>
              </a:rPr>
              <a:t> media</a:t>
            </a:r>
            <a:endParaRPr lang="en-IN" dirty="0" smtClean="0">
              <a:latin typeface="Garamond" pitchFamily="18" charset="0"/>
            </a:endParaRPr>
          </a:p>
          <a:p>
            <a:pPr fontAlgn="t"/>
            <a:r>
              <a:rPr lang="en-IN" dirty="0" smtClean="0">
                <a:latin typeface="Garamond" pitchFamily="18" charset="0"/>
                <a:hlinkClick r:id="rId8" tooltip="Video on demand"/>
              </a:rPr>
              <a:t>video on demand</a:t>
            </a:r>
            <a:endParaRPr lang="en-IN" dirty="0" smtClean="0">
              <a:latin typeface="Garamond" pitchFamily="18" charset="0"/>
            </a:endParaRPr>
          </a:p>
          <a:p>
            <a:pPr fontAlgn="t"/>
            <a:r>
              <a:rPr lang="en-IN" dirty="0" smtClean="0">
                <a:latin typeface="Garamond" pitchFamily="18" charset="0"/>
                <a:hlinkClick r:id="rId9" tooltip="Digital distribution"/>
              </a:rPr>
              <a:t>digital distribution</a:t>
            </a:r>
            <a:endParaRPr lang="en-IN" dirty="0" smtClean="0">
              <a:latin typeface="Garamond" pitchFamily="18" charset="0"/>
            </a:endParaRPr>
          </a:p>
          <a:p>
            <a:pPr fontAlgn="t"/>
            <a:r>
              <a:rPr lang="en-IN" dirty="0" err="1" smtClean="0">
                <a:latin typeface="Garamond" pitchFamily="18" charset="0"/>
                <a:hlinkClick r:id="rId10" tooltip="Service (economics)"/>
              </a:rPr>
              <a:t>Services</a:t>
            </a:r>
            <a:r>
              <a:rPr lang="en-IN" dirty="0" err="1" smtClean="0">
                <a:latin typeface="Garamond" pitchFamily="18" charset="0"/>
              </a:rPr>
              <a:t>Film</a:t>
            </a:r>
            <a:r>
              <a:rPr lang="en-IN" dirty="0" smtClean="0">
                <a:latin typeface="Garamond" pitchFamily="18" charset="0"/>
              </a:rPr>
              <a:t> production</a:t>
            </a:r>
          </a:p>
          <a:p>
            <a:pPr fontAlgn="t"/>
            <a:r>
              <a:rPr lang="en-IN" dirty="0" smtClean="0">
                <a:latin typeface="Garamond" pitchFamily="18" charset="0"/>
              </a:rPr>
              <a:t>film distribution</a:t>
            </a:r>
          </a:p>
          <a:p>
            <a:pPr fontAlgn="t"/>
            <a:r>
              <a:rPr lang="en-IN" dirty="0" smtClean="0">
                <a:latin typeface="Garamond" pitchFamily="18" charset="0"/>
              </a:rPr>
              <a:t>television </a:t>
            </a:r>
            <a:r>
              <a:rPr lang="en-IN" dirty="0" smtClean="0">
                <a:latin typeface="Garamond" pitchFamily="18" charset="0"/>
              </a:rPr>
              <a:t>production</a:t>
            </a:r>
            <a:endParaRPr lang="en-IN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53400" cy="6858000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fontAlgn="t"/>
            <a:endParaRPr lang="en-IN" dirty="0" smtClean="0">
              <a:solidFill>
                <a:srgbClr val="FF0000"/>
              </a:solidFill>
              <a:hlinkClick r:id="rId2" tooltip="Product (business)"/>
            </a:endParaRPr>
          </a:p>
          <a:p>
            <a:pPr fontAlgn="t"/>
            <a:r>
              <a:rPr lang="en-IN" sz="2200" dirty="0" smtClean="0">
                <a:latin typeface="Garamond" pitchFamily="18" charset="0"/>
              </a:rPr>
              <a:t>television distribution</a:t>
            </a:r>
          </a:p>
          <a:p>
            <a:r>
              <a:rPr lang="en-IN" sz="2200" dirty="0" err="1" smtClean="0">
                <a:latin typeface="Garamond" pitchFamily="18" charset="0"/>
                <a:hlinkClick r:id="rId3" tooltip="Holding company"/>
              </a:rPr>
              <a:t>Parent</a:t>
            </a:r>
            <a:r>
              <a:rPr lang="en-IN" sz="2200" dirty="0" err="1" smtClean="0">
                <a:latin typeface="Garamond" pitchFamily="18" charset="0"/>
                <a:hlinkClick r:id="rId4" tooltip="Netflix, Inc."/>
              </a:rPr>
              <a:t>Netflix</a:t>
            </a:r>
            <a:r>
              <a:rPr lang="en-IN" sz="2200" dirty="0" smtClean="0">
                <a:latin typeface="Garamond" pitchFamily="18" charset="0"/>
                <a:hlinkClick r:id="rId4" tooltip="Netflix, Inc."/>
              </a:rPr>
              <a:t>, </a:t>
            </a:r>
            <a:r>
              <a:rPr lang="en-IN" sz="2200" dirty="0" smtClean="0">
                <a:latin typeface="Garamond" pitchFamily="18" charset="0"/>
                <a:hlinkClick r:id="rId4" tooltip="Netflix, Inc."/>
              </a:rPr>
              <a:t>Inc.</a:t>
            </a:r>
            <a:r>
              <a:rPr lang="en-IN" sz="2200" dirty="0" smtClean="0">
                <a:latin typeface="Garamond" pitchFamily="18" charset="0"/>
              </a:rPr>
              <a:t>URL</a:t>
            </a:r>
            <a:r>
              <a:rPr lang="en-IN" sz="2200" u="sng" dirty="0" smtClean="0">
                <a:latin typeface="Garamond" pitchFamily="18" charset="0"/>
                <a:hlinkClick r:id="rId5"/>
              </a:rPr>
              <a:t>netflix.com</a:t>
            </a:r>
            <a:endParaRPr lang="en-IN" sz="2200" u="sng" dirty="0" smtClean="0">
              <a:latin typeface="Garamond" pitchFamily="18" charset="0"/>
            </a:endParaRPr>
          </a:p>
          <a:p>
            <a:r>
              <a:rPr lang="en-IN" sz="2200" dirty="0" err="1" smtClean="0">
                <a:solidFill>
                  <a:srgbClr val="FF0000"/>
                </a:solidFill>
                <a:latin typeface="Garamond" pitchFamily="18" charset="0"/>
                <a:hlinkClick r:id="rId2" tooltip="Product (business)"/>
              </a:rPr>
              <a:t>Products</a:t>
            </a:r>
            <a:r>
              <a:rPr lang="en-IN" sz="2200" dirty="0" err="1" smtClean="0">
                <a:solidFill>
                  <a:srgbClr val="FF0000"/>
                </a:solidFill>
                <a:latin typeface="Garamond" pitchFamily="18" charset="0"/>
                <a:hlinkClick r:id="rId6" tooltip="Streaming media"/>
              </a:rPr>
              <a:t>Streaming</a:t>
            </a:r>
            <a:r>
              <a:rPr lang="en-IN" sz="2200" dirty="0" smtClean="0">
                <a:solidFill>
                  <a:srgbClr val="FF0000"/>
                </a:solidFill>
                <a:latin typeface="Garamond" pitchFamily="18" charset="0"/>
                <a:hlinkClick r:id="rId6" tooltip="Streaming media"/>
              </a:rPr>
              <a:t> </a:t>
            </a:r>
            <a:r>
              <a:rPr lang="en-IN" sz="2200" dirty="0" smtClean="0">
                <a:solidFill>
                  <a:srgbClr val="FF0000"/>
                </a:solidFill>
                <a:latin typeface="Garamond" pitchFamily="18" charset="0"/>
                <a:hlinkClick r:id="rId6" tooltip="Streaming media"/>
              </a:rPr>
              <a:t>media</a:t>
            </a:r>
            <a:endParaRPr lang="en-IN" sz="22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fontAlgn="t"/>
            <a:r>
              <a:rPr lang="en-IN" sz="2200" dirty="0" smtClean="0">
                <a:latin typeface="Garamond" pitchFamily="18" charset="0"/>
                <a:hlinkClick r:id="rId7" tooltip="Video on demand"/>
              </a:rPr>
              <a:t>video on demand</a:t>
            </a:r>
            <a:endParaRPr lang="en-IN" sz="2200" dirty="0" smtClean="0">
              <a:latin typeface="Garamond" pitchFamily="18" charset="0"/>
            </a:endParaRPr>
          </a:p>
          <a:p>
            <a:pPr fontAlgn="t"/>
            <a:r>
              <a:rPr lang="en-IN" sz="2200" dirty="0" smtClean="0">
                <a:latin typeface="Garamond" pitchFamily="18" charset="0"/>
                <a:hlinkClick r:id="rId8" tooltip="Digital distribution"/>
              </a:rPr>
              <a:t>digital distribution</a:t>
            </a:r>
            <a:endParaRPr lang="en-IN" sz="2200" dirty="0" smtClean="0">
              <a:latin typeface="Garamond" pitchFamily="18" charset="0"/>
            </a:endParaRPr>
          </a:p>
          <a:p>
            <a:pPr fontAlgn="t"/>
            <a:r>
              <a:rPr lang="en-IN" sz="2200" dirty="0" err="1" smtClean="0">
                <a:latin typeface="Garamond" pitchFamily="18" charset="0"/>
                <a:hlinkClick r:id="rId9" tooltip="Service (economics)"/>
              </a:rPr>
              <a:t>Services</a:t>
            </a:r>
            <a:r>
              <a:rPr lang="en-IN" sz="2200" dirty="0" err="1" smtClean="0">
                <a:latin typeface="Garamond" pitchFamily="18" charset="0"/>
              </a:rPr>
              <a:t>Film</a:t>
            </a:r>
            <a:r>
              <a:rPr lang="en-IN" sz="2200" dirty="0" smtClean="0">
                <a:latin typeface="Garamond" pitchFamily="18" charset="0"/>
              </a:rPr>
              <a:t> production</a:t>
            </a:r>
          </a:p>
          <a:p>
            <a:pPr fontAlgn="t"/>
            <a:r>
              <a:rPr lang="en-IN" sz="2200" dirty="0" smtClean="0">
                <a:latin typeface="Garamond" pitchFamily="18" charset="0"/>
              </a:rPr>
              <a:t>film distribution</a:t>
            </a:r>
          </a:p>
          <a:p>
            <a:pPr fontAlgn="t"/>
            <a:r>
              <a:rPr lang="en-IN" sz="2200" dirty="0" smtClean="0">
                <a:latin typeface="Garamond" pitchFamily="18" charset="0"/>
              </a:rPr>
              <a:t>television production</a:t>
            </a:r>
          </a:p>
          <a:p>
            <a:pPr fontAlgn="t"/>
            <a:r>
              <a:rPr lang="en-IN" sz="2200" dirty="0" smtClean="0">
                <a:latin typeface="Garamond" pitchFamily="18" charset="0"/>
              </a:rPr>
              <a:t>television distribution</a:t>
            </a:r>
          </a:p>
          <a:p>
            <a:r>
              <a:rPr lang="en-IN" sz="2200" dirty="0" err="1" smtClean="0">
                <a:latin typeface="Garamond" pitchFamily="18" charset="0"/>
                <a:hlinkClick r:id="rId3" tooltip="Holding company"/>
              </a:rPr>
              <a:t>Parent</a:t>
            </a:r>
            <a:r>
              <a:rPr lang="en-IN" sz="2200" dirty="0" err="1" smtClean="0">
                <a:latin typeface="Garamond" pitchFamily="18" charset="0"/>
                <a:hlinkClick r:id="rId4" tooltip="Netflix, Inc."/>
              </a:rPr>
              <a:t>Netflix</a:t>
            </a:r>
            <a:r>
              <a:rPr lang="en-IN" sz="2200" dirty="0" smtClean="0">
                <a:latin typeface="Garamond" pitchFamily="18" charset="0"/>
                <a:hlinkClick r:id="rId4" tooltip="Netflix, Inc."/>
              </a:rPr>
              <a:t>, Inc.</a:t>
            </a:r>
            <a:r>
              <a:rPr lang="en-IN" sz="2200" dirty="0" smtClean="0">
                <a:latin typeface="Garamond" pitchFamily="18" charset="0"/>
              </a:rPr>
              <a:t>URL</a:t>
            </a:r>
            <a:r>
              <a:rPr lang="en-IN" sz="2200" u="sng" dirty="0" smtClean="0">
                <a:latin typeface="Garamond" pitchFamily="18" charset="0"/>
                <a:hlinkClick r:id="rId5"/>
              </a:rPr>
              <a:t>netflix.com</a:t>
            </a:r>
            <a:endParaRPr lang="en-IN" sz="2200" dirty="0" smtClean="0">
              <a:latin typeface="Garamond" pitchFamily="18" charset="0"/>
            </a:endParaRPr>
          </a:p>
          <a:p>
            <a:endParaRPr lang="en-IN" sz="22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founder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Garamond" pitchFamily="18" charset="0"/>
              </a:rPr>
              <a:t>Marc Randolph, co-founder of Netflix and the first CEO of the company</a:t>
            </a:r>
            <a:endParaRPr lang="en-IN" sz="2000" dirty="0">
              <a:latin typeface="Garamond" pitchFamily="18" charset="0"/>
            </a:endParaRPr>
          </a:p>
        </p:txBody>
      </p:sp>
      <p:pic>
        <p:nvPicPr>
          <p:cNvPr id="2050" name="Picture 2" descr="H:\Netflixppt\Marc_Randolph_by_Gage_Skidmor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7029" r="7029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334000" y="1828800"/>
            <a:ext cx="3484098" cy="337507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itchFamily="18" charset="0"/>
              </a:rPr>
              <a:t>Reed Hastings, </a:t>
            </a:r>
            <a:r>
              <a:rPr lang="en-US" sz="2400" dirty="0" smtClean="0">
                <a:latin typeface="Garamond" pitchFamily="18" charset="0"/>
              </a:rPr>
              <a:t>co-founder </a:t>
            </a:r>
            <a:r>
              <a:rPr lang="en-US" sz="2400" dirty="0" smtClean="0">
                <a:latin typeface="Garamond" pitchFamily="18" charset="0"/>
              </a:rPr>
              <a:t>and Executive Chairman</a:t>
            </a:r>
            <a:endParaRPr lang="en-IN" sz="2400" dirty="0">
              <a:latin typeface="Garamond" pitchFamily="18" charset="0"/>
            </a:endParaRPr>
          </a:p>
        </p:txBody>
      </p:sp>
      <p:pic>
        <p:nvPicPr>
          <p:cNvPr id="3074" name="Picture 2" descr="H:\Netflixppt\Reed_Hastings,_Web_2.0_Conferenc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5530" b="15530"/>
          <a:stretch>
            <a:fillRect/>
          </a:stretch>
        </p:blipFill>
        <p:spPr bwMode="auto">
          <a:xfrm>
            <a:off x="609600" y="1066800"/>
            <a:ext cx="4206240" cy="42062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19200"/>
            <a:ext cx="5516880" cy="2621280"/>
          </a:xfrm>
        </p:spPr>
        <p:txBody>
          <a:bodyPr>
            <a:normAutofit fontScale="90000"/>
          </a:bodyPr>
          <a:lstStyle/>
          <a:p>
            <a:pPr fontAlgn="base"/>
            <a:r>
              <a:rPr smtClean="0"/>
              <a:t/>
            </a:r>
            <a:br>
              <a:rPr smtClean="0"/>
            </a:br>
            <a:r>
              <a:rPr/>
              <a:t/>
            </a:r>
            <a:br>
              <a:rPr/>
            </a:br>
            <a:r>
              <a:rPr smtClean="0"/>
              <a:t/>
            </a:r>
            <a:br>
              <a:rPr smtClean="0"/>
            </a:br>
            <a:r>
              <a:rPr/>
              <a:t/>
            </a:r>
            <a:br>
              <a:rPr/>
            </a:br>
            <a:r>
              <a:rPr smtClean="0"/>
              <a:t/>
            </a:r>
            <a:br>
              <a:rPr smtClean="0"/>
            </a:br>
            <a:r>
              <a:rPr/>
              <a:t/>
            </a:r>
            <a:br>
              <a:rPr/>
            </a:br>
            <a:r>
              <a:rPr smtClean="0"/>
              <a:t/>
            </a:r>
            <a:br>
              <a:rPr smtClean="0"/>
            </a:br>
            <a:r>
              <a:rPr smtClean="0"/>
              <a:t>                         </a:t>
            </a:r>
            <a:r>
              <a:rPr smtClean="0"/>
              <a:t> </a:t>
            </a:r>
            <a:r>
              <a:rPr sz="2200" smtClean="0"/>
              <a:t>Netflix </a:t>
            </a:r>
            <a:br>
              <a:rPr sz="2200" smtClean="0"/>
            </a:br>
            <a:r>
              <a:rPr sz="2200" smtClean="0"/>
              <a:t>quarterly </a:t>
            </a:r>
            <a:r>
              <a:rPr sz="2200"/>
              <a:t>revenue 2011 to 2023 ($mm)</a:t>
            </a:r>
            <a:br>
              <a:rPr sz="2200"/>
            </a:br>
            <a:r>
              <a:rPr sz="2200"/>
              <a:t/>
            </a:r>
            <a:br>
              <a:rPr sz="2200"/>
            </a:br>
            <a:endParaRPr lang="en-IN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676400"/>
            <a:ext cx="5745480" cy="423528"/>
          </a:xfrm>
        </p:spPr>
        <p:txBody>
          <a:bodyPr/>
          <a:lstStyle/>
          <a:p>
            <a:r>
              <a:rPr lang="en-US" dirty="0" smtClean="0"/>
              <a:t>quarterly revenue 2011 to 2023 ($mm)</a:t>
            </a:r>
            <a:endParaRPr lang="en-IN" dirty="0"/>
          </a:p>
        </p:txBody>
      </p:sp>
      <p:pic>
        <p:nvPicPr>
          <p:cNvPr id="4098" name="Picture 2" descr="H:\Netflixppt\grap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116"/>
            <a:ext cx="6553200" cy="482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77000" cy="1371600"/>
          </a:xfrm>
        </p:spPr>
        <p:txBody>
          <a:bodyPr>
            <a:normAutofit/>
          </a:bodyPr>
          <a:lstStyle/>
          <a:p>
            <a:r>
              <a:rPr lang="en-IN" sz="4000" dirty="0"/>
              <a:t>What does OTT mean?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162800" cy="4905152"/>
          </a:xfrm>
        </p:spPr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sz="2000" dirty="0" smtClean="0">
                <a:latin typeface="Garamond" pitchFamily="18" charset="0"/>
              </a:rPr>
              <a:t>OTT stands for “over-the-top” and refers to </a:t>
            </a:r>
            <a:r>
              <a:rPr lang="en-US" sz="2000" b="1" dirty="0" smtClean="0">
                <a:latin typeface="Garamond" pitchFamily="18" charset="0"/>
              </a:rPr>
              <a:t>technology (OTT services or platforms) that delivers streamed content via internet-connected devices</a:t>
            </a:r>
            <a:r>
              <a:rPr lang="en-US" sz="2000" b="1" dirty="0" smtClean="0">
                <a:latin typeface="Garamond" pitchFamily="18" charset="0"/>
              </a:rPr>
              <a:t>.</a:t>
            </a:r>
          </a:p>
          <a:p>
            <a:r>
              <a:rPr lang="en-US" sz="2000" dirty="0" smtClean="0">
                <a:latin typeface="Garamond" pitchFamily="18" charset="0"/>
              </a:rPr>
              <a:t>In mobile marketing, OTT is often discussed specifically within the context of video content.</a:t>
            </a:r>
          </a:p>
          <a:p>
            <a:r>
              <a:rPr lang="en-US" sz="2000" dirty="0" smtClean="0">
                <a:latin typeface="Garamond" pitchFamily="18" charset="0"/>
              </a:rPr>
              <a:t> In the recent past, viewers consumed all video content from a TV set connected to a cable TV or satellite provider. </a:t>
            </a:r>
            <a:endParaRPr lang="en-IN" sz="2000" dirty="0" smtClean="0">
              <a:latin typeface="Garamond" pitchFamily="18" charset="0"/>
            </a:endParaRPr>
          </a:p>
          <a:p>
            <a:pPr fontAlgn="base"/>
            <a:endParaRPr lang="en-US" sz="2000" dirty="0" smtClean="0">
              <a:latin typeface="Garamond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105</TotalTime>
  <Words>101</Words>
  <Application>Microsoft Office PowerPoint</Application>
  <PresentationFormat>On-screen Show (4:3)</PresentationFormat>
  <Paragraphs>59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Opulent</vt:lpstr>
      <vt:lpstr>Slide 1</vt:lpstr>
      <vt:lpstr>INDEX</vt:lpstr>
      <vt:lpstr> NetFlIX</vt:lpstr>
      <vt:lpstr>Type of site </vt:lpstr>
      <vt:lpstr>Slide 5</vt:lpstr>
      <vt:lpstr>founder</vt:lpstr>
      <vt:lpstr>Slide 7</vt:lpstr>
      <vt:lpstr>                                 Netflix  quarterly revenue 2011 to 2023 ($mm)  </vt:lpstr>
      <vt:lpstr>What does OTT mean? </vt:lpstr>
      <vt:lpstr>Slide 10</vt:lpstr>
      <vt:lpstr>Front-End Developer :tools</vt:lpstr>
      <vt:lpstr>Html code</vt:lpstr>
      <vt:lpstr>Css code</vt:lpstr>
      <vt:lpstr>OUTPUT</vt:lpstr>
      <vt:lpstr>Slide 15</vt:lpstr>
      <vt:lpstr>Slide 16</vt:lpstr>
      <vt:lpstr>Slide 17</vt:lpstr>
      <vt:lpstr>Slide 18</vt:lpstr>
      <vt:lpstr>Slide 19</vt:lpstr>
      <vt:lpstr>Slide 20</vt:lpstr>
      <vt:lpstr>Advantages :-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18</cp:revision>
  <dcterms:created xsi:type="dcterms:W3CDTF">2024-02-17T04:08:38Z</dcterms:created>
  <dcterms:modified xsi:type="dcterms:W3CDTF">2024-02-18T14:06:25Z</dcterms:modified>
</cp:coreProperties>
</file>