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Calibri" panose="020F0502020204030204" pitchFamily="34" charset="0"/>
      <p:regular r:id="rId24"/>
      <p:bold r:id="rId25"/>
      <p:italic r:id="rId26"/>
      <p:boldItalic r:id="rId27"/>
    </p:embeddedFont>
    <p:embeddedFont>
      <p:font typeface="Nunito" panose="020B060402020202020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84"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d2f7683905_0_1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d2f7683905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d2f7683905_0_1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d2f7683905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d2f7683905_0_2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d2f7683905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Regression - only had one numerical column; tried and couldn’t </a:t>
            </a:r>
            <a:endParaRPr/>
          </a:p>
          <a:p>
            <a:pPr marL="0" lvl="0" indent="0" algn="l" rtl="0">
              <a:spcBef>
                <a:spcPts val="0"/>
              </a:spcBef>
              <a:spcAft>
                <a:spcPts val="0"/>
              </a:spcAft>
              <a:buNone/>
            </a:pPr>
            <a:r>
              <a:rPr lang="en"/>
              <a:t>Couldn’t use CUllen and frey graph, QQ plot and PPLot because its discrete data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d2f7683905_0_1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d2f7683905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d2f7683905_0_1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d2f7683905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d2f7683905_0_2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d2f7683905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d2f7683905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d2f7683905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d2f7683905_0_2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d2f7683905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d2f7683905_0_2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d2f7683905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d2f7683905_0_2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d2f7683905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d2f7683905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d2f7683905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cd57480efe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cd57480efe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cd57480efe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cd57480ef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d2f7683905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d2f7683905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d2f7683905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d2f7683905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d2f7683905_0_1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d2f7683905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d2f7683905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d2f7683905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d0137ecec3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d0137ecec3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d36ed15f3e_1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d36ed15f3e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personal vehicles travel&gt;commercial vehicles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d36ed15f3e_1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d36ed15f3e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258125" y="1062475"/>
            <a:ext cx="6734700" cy="144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sz="2200" b="1"/>
          </a:p>
          <a:p>
            <a:pPr marL="0" lvl="0" indent="0" algn="ctr" rtl="0">
              <a:spcBef>
                <a:spcPts val="0"/>
              </a:spcBef>
              <a:spcAft>
                <a:spcPts val="0"/>
              </a:spcAft>
              <a:buNone/>
            </a:pPr>
            <a:r>
              <a:rPr lang="en" sz="2200" b="1"/>
              <a:t>Statistical Analysis of U.S. Border Inbound Crossings Data</a:t>
            </a:r>
            <a:endParaRPr sz="2200" b="1"/>
          </a:p>
          <a:p>
            <a:pPr marL="0" lvl="0" indent="0" algn="ctr" rtl="0">
              <a:spcBef>
                <a:spcPts val="0"/>
              </a:spcBef>
              <a:spcAft>
                <a:spcPts val="0"/>
              </a:spcAft>
              <a:buNone/>
            </a:pPr>
            <a:endParaRPr sz="1600" b="1"/>
          </a:p>
          <a:p>
            <a:pPr marL="0" lvl="0" indent="0" algn="ctr" rtl="0">
              <a:spcBef>
                <a:spcPts val="0"/>
              </a:spcBef>
              <a:spcAft>
                <a:spcPts val="0"/>
              </a:spcAft>
              <a:buNone/>
            </a:pPr>
            <a:r>
              <a:rPr lang="en" sz="1800" b="1"/>
              <a:t>IE 6200 Engineering Probability &amp; Statistics</a:t>
            </a:r>
            <a:endParaRPr sz="1800" b="1"/>
          </a:p>
        </p:txBody>
      </p:sp>
      <p:sp>
        <p:nvSpPr>
          <p:cNvPr id="129" name="Google Shape;129;p13"/>
          <p:cNvSpPr txBox="1">
            <a:spLocks noGrp="1"/>
          </p:cNvSpPr>
          <p:nvPr>
            <p:ph type="subTitle" idx="1"/>
          </p:nvPr>
        </p:nvSpPr>
        <p:spPr>
          <a:xfrm>
            <a:off x="1570900" y="2510575"/>
            <a:ext cx="5763900" cy="1056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sz="1400" b="1">
              <a:latin typeface="Nunito"/>
              <a:ea typeface="Nunito"/>
              <a:cs typeface="Nunito"/>
              <a:sym typeface="Nunito"/>
            </a:endParaRPr>
          </a:p>
          <a:p>
            <a:pPr marL="0" lvl="0" indent="0" algn="ctr" rtl="0">
              <a:spcBef>
                <a:spcPts val="0"/>
              </a:spcBef>
              <a:spcAft>
                <a:spcPts val="0"/>
              </a:spcAft>
              <a:buNone/>
            </a:pPr>
            <a:r>
              <a:rPr lang="en" sz="1400" b="1">
                <a:latin typeface="Nunito"/>
                <a:ea typeface="Nunito"/>
                <a:cs typeface="Nunito"/>
                <a:sym typeface="Nunito"/>
              </a:rPr>
              <a:t>Group Number : 13</a:t>
            </a:r>
            <a:endParaRPr sz="1400" b="1">
              <a:latin typeface="Nunito"/>
              <a:ea typeface="Nunito"/>
              <a:cs typeface="Nunito"/>
              <a:sym typeface="Nunito"/>
            </a:endParaRPr>
          </a:p>
          <a:p>
            <a:pPr marL="0" lvl="0" indent="0" algn="ctr" rtl="0">
              <a:spcBef>
                <a:spcPts val="0"/>
              </a:spcBef>
              <a:spcAft>
                <a:spcPts val="0"/>
              </a:spcAft>
              <a:buNone/>
            </a:pPr>
            <a:endParaRPr sz="1400" b="1">
              <a:latin typeface="Nunito"/>
              <a:ea typeface="Nunito"/>
              <a:cs typeface="Nunito"/>
              <a:sym typeface="Nunito"/>
            </a:endParaRPr>
          </a:p>
          <a:p>
            <a:pPr marL="0" lvl="0" indent="0" algn="l" rtl="0">
              <a:spcBef>
                <a:spcPts val="0"/>
              </a:spcBef>
              <a:spcAft>
                <a:spcPts val="0"/>
              </a:spcAft>
              <a:buNone/>
            </a:pPr>
            <a:r>
              <a:rPr lang="en" sz="1400" b="1">
                <a:latin typeface="Nunito"/>
                <a:ea typeface="Nunito"/>
                <a:cs typeface="Nunito"/>
                <a:sym typeface="Nunito"/>
              </a:rPr>
              <a:t> Group Members : Namrata Bhartiya, Jay Soman, Malavika Krishnan</a:t>
            </a:r>
            <a:endParaRPr sz="1400" b="1">
              <a:latin typeface="Nunito"/>
              <a:ea typeface="Nunito"/>
              <a:cs typeface="Nunito"/>
              <a:sym typeface="Nunito"/>
            </a:endParaRPr>
          </a:p>
          <a:p>
            <a:pPr marL="0" lvl="0" indent="0" algn="ctr" rtl="0">
              <a:spcBef>
                <a:spcPts val="0"/>
              </a:spcBef>
              <a:spcAft>
                <a:spcPts val="0"/>
              </a:spcAft>
              <a:buNone/>
            </a:pPr>
            <a:endParaRPr sz="1400" b="1">
              <a:latin typeface="Nunito"/>
              <a:ea typeface="Nunito"/>
              <a:cs typeface="Nunito"/>
              <a:sym typeface="Nunito"/>
            </a:endParaRPr>
          </a:p>
          <a:p>
            <a:pPr marL="0" lvl="0" indent="0" algn="l" rtl="0">
              <a:spcBef>
                <a:spcPts val="0"/>
              </a:spcBef>
              <a:spcAft>
                <a:spcPts val="0"/>
              </a:spcAft>
              <a:buNone/>
            </a:pPr>
            <a:r>
              <a:rPr lang="en" sz="1400" b="1">
                <a:latin typeface="Nunito"/>
                <a:ea typeface="Nunito"/>
                <a:cs typeface="Nunito"/>
                <a:sym typeface="Nunito"/>
              </a:rPr>
              <a:t>                               </a:t>
            </a:r>
            <a:endParaRPr sz="1400" b="1">
              <a:latin typeface="Nunito"/>
              <a:ea typeface="Nunito"/>
              <a:cs typeface="Nunito"/>
              <a:sym typeface="Nunito"/>
            </a:endParaRPr>
          </a:p>
          <a:p>
            <a:pPr marL="0" lvl="0" indent="0" algn="ctr" rtl="0">
              <a:spcBef>
                <a:spcPts val="0"/>
              </a:spcBef>
              <a:spcAft>
                <a:spcPts val="0"/>
              </a:spcAft>
              <a:buNone/>
            </a:pPr>
            <a:endParaRPr sz="1400" b="1">
              <a:latin typeface="Nunito"/>
              <a:ea typeface="Nunito"/>
              <a:cs typeface="Nunito"/>
              <a:sym typeface="Nunito"/>
            </a:endParaRPr>
          </a:p>
          <a:p>
            <a:pPr marL="0" lvl="0" indent="0" algn="l" rtl="0">
              <a:spcBef>
                <a:spcPts val="0"/>
              </a:spcBef>
              <a:spcAft>
                <a:spcPts val="0"/>
              </a:spcAft>
              <a:buNone/>
            </a:pPr>
            <a:endParaRPr sz="1400" b="1">
              <a:latin typeface="Nunito"/>
              <a:ea typeface="Nunito"/>
              <a:cs typeface="Nunito"/>
              <a:sym typeface="Nunito"/>
            </a:endParaRPr>
          </a:p>
        </p:txBody>
      </p:sp>
      <p:sp>
        <p:nvSpPr>
          <p:cNvPr id="130" name="Google Shape;130;p1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2"/>
          <p:cNvSpPr txBox="1">
            <a:spLocks noGrp="1"/>
          </p:cNvSpPr>
          <p:nvPr>
            <p:ph type="title"/>
          </p:nvPr>
        </p:nvSpPr>
        <p:spPr>
          <a:xfrm>
            <a:off x="1638300" y="209445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Inferential Statistical Analysis</a:t>
            </a:r>
            <a:endParaRPr/>
          </a:p>
        </p:txBody>
      </p:sp>
      <p:sp>
        <p:nvSpPr>
          <p:cNvPr id="207" name="Google Shape;207;p2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3"/>
          <p:cNvSpPr txBox="1">
            <a:spLocks noGrp="1"/>
          </p:cNvSpPr>
          <p:nvPr>
            <p:ph type="title"/>
          </p:nvPr>
        </p:nvSpPr>
        <p:spPr>
          <a:xfrm>
            <a:off x="626750" y="231350"/>
            <a:ext cx="7505700" cy="6345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Conditional Probability</a:t>
            </a:r>
            <a:endParaRPr/>
          </a:p>
        </p:txBody>
      </p:sp>
      <p:sp>
        <p:nvSpPr>
          <p:cNvPr id="213" name="Google Shape;213;p23"/>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Explored 2 Conditional Probability Questions</a:t>
            </a:r>
            <a:endParaRPr/>
          </a:p>
          <a:p>
            <a:pPr marL="457200" lvl="0" indent="-311150" algn="l" rtl="0">
              <a:lnSpc>
                <a:spcPct val="100000"/>
              </a:lnSpc>
              <a:spcBef>
                <a:spcPts val="1200"/>
              </a:spcBef>
              <a:spcAft>
                <a:spcPts val="0"/>
              </a:spcAft>
              <a:buSzPts val="1300"/>
              <a:buAutoNum type="arabicPeriod"/>
            </a:pPr>
            <a:r>
              <a:rPr lang="en" sz="1200">
                <a:solidFill>
                  <a:srgbClr val="000000"/>
                </a:solidFill>
              </a:rPr>
              <a:t>What is the probability that a truck entering the US will go to El Paso port given that it is crossing the US-Mexico border?</a:t>
            </a:r>
            <a:endParaRPr sz="1200">
              <a:solidFill>
                <a:srgbClr val="000000"/>
              </a:solidFill>
            </a:endParaRPr>
          </a:p>
          <a:p>
            <a:pPr marL="914400" lvl="1" indent="-304800" algn="l" rtl="0">
              <a:lnSpc>
                <a:spcPct val="100000"/>
              </a:lnSpc>
              <a:spcBef>
                <a:spcPts val="0"/>
              </a:spcBef>
              <a:spcAft>
                <a:spcPts val="0"/>
              </a:spcAft>
              <a:buClr>
                <a:srgbClr val="000000"/>
              </a:buClr>
              <a:buSzPts val="1200"/>
              <a:buAutoNum type="alphaLcPeriod"/>
            </a:pPr>
            <a:r>
              <a:rPr lang="en" sz="1200">
                <a:solidFill>
                  <a:srgbClr val="000000"/>
                </a:solidFill>
              </a:rPr>
              <a:t>Answer = 6.3%</a:t>
            </a:r>
            <a:endParaRPr sz="1200">
              <a:solidFill>
                <a:srgbClr val="000000"/>
              </a:solidFill>
            </a:endParaRPr>
          </a:p>
          <a:p>
            <a:pPr marL="914400" lvl="1" indent="-304800" algn="l" rtl="0">
              <a:lnSpc>
                <a:spcPct val="100000"/>
              </a:lnSpc>
              <a:spcBef>
                <a:spcPts val="0"/>
              </a:spcBef>
              <a:spcAft>
                <a:spcPts val="0"/>
              </a:spcAft>
              <a:buClr>
                <a:srgbClr val="000000"/>
              </a:buClr>
              <a:buSzPts val="1200"/>
              <a:buAutoNum type="alphaLcPeriod"/>
            </a:pPr>
            <a:r>
              <a:rPr lang="en" sz="1200">
                <a:solidFill>
                  <a:srgbClr val="000000"/>
                </a:solidFill>
              </a:rPr>
              <a:t>A = truck has entered visa the US-Mexico Border</a:t>
            </a:r>
            <a:br>
              <a:rPr lang="en" sz="1200">
                <a:solidFill>
                  <a:srgbClr val="000000"/>
                </a:solidFill>
              </a:rPr>
            </a:br>
            <a:r>
              <a:rPr lang="en" sz="1200">
                <a:solidFill>
                  <a:srgbClr val="000000"/>
                </a:solidFill>
              </a:rPr>
              <a:t>B = truck goes to El Paso</a:t>
            </a:r>
            <a:endParaRPr sz="1200">
              <a:solidFill>
                <a:srgbClr val="000000"/>
              </a:solidFill>
            </a:endParaRPr>
          </a:p>
          <a:p>
            <a:pPr marL="457200" lvl="0" indent="-304800" algn="l" rtl="0">
              <a:lnSpc>
                <a:spcPct val="100000"/>
              </a:lnSpc>
              <a:spcBef>
                <a:spcPts val="0"/>
              </a:spcBef>
              <a:spcAft>
                <a:spcPts val="0"/>
              </a:spcAft>
              <a:buClr>
                <a:srgbClr val="000000"/>
              </a:buClr>
              <a:buSzPts val="1200"/>
              <a:buAutoNum type="arabicPeriod"/>
            </a:pPr>
            <a:r>
              <a:rPr lang="en" sz="1200">
                <a:solidFill>
                  <a:srgbClr val="000000"/>
                </a:solidFill>
              </a:rPr>
              <a:t>What is the probability that a person has entered the US for a non-business trip via the US-Canada Border, given that the person is a Pedestrian</a:t>
            </a:r>
            <a:endParaRPr sz="1200">
              <a:solidFill>
                <a:srgbClr val="000000"/>
              </a:solidFill>
            </a:endParaRPr>
          </a:p>
          <a:p>
            <a:pPr marL="914400" lvl="1" indent="-304800" algn="l" rtl="0">
              <a:lnSpc>
                <a:spcPct val="100000"/>
              </a:lnSpc>
              <a:spcBef>
                <a:spcPts val="0"/>
              </a:spcBef>
              <a:spcAft>
                <a:spcPts val="0"/>
              </a:spcAft>
              <a:buClr>
                <a:srgbClr val="000000"/>
              </a:buClr>
              <a:buSzPts val="1200"/>
              <a:buAutoNum type="alphaLcPeriod"/>
            </a:pPr>
            <a:r>
              <a:rPr lang="en" sz="1200">
                <a:solidFill>
                  <a:srgbClr val="000000"/>
                </a:solidFill>
              </a:rPr>
              <a:t>Answer = 1.2%</a:t>
            </a:r>
            <a:endParaRPr sz="1200">
              <a:solidFill>
                <a:srgbClr val="000000"/>
              </a:solidFill>
            </a:endParaRPr>
          </a:p>
          <a:p>
            <a:pPr marL="914400" lvl="1" indent="-304800" algn="l" rtl="0">
              <a:lnSpc>
                <a:spcPct val="100000"/>
              </a:lnSpc>
              <a:spcBef>
                <a:spcPts val="0"/>
              </a:spcBef>
              <a:spcAft>
                <a:spcPts val="0"/>
              </a:spcAft>
              <a:buClr>
                <a:srgbClr val="000000"/>
              </a:buClr>
              <a:buSzPts val="1200"/>
              <a:buAutoNum type="alphaLcPeriod"/>
            </a:pPr>
            <a:r>
              <a:rPr lang="en" sz="1200">
                <a:solidFill>
                  <a:srgbClr val="000000"/>
                </a:solidFill>
              </a:rPr>
              <a:t>A = a person has entered the US on a non-business trip(Bus, Pedestrian, etc.)</a:t>
            </a:r>
            <a:br>
              <a:rPr lang="en" sz="1200">
                <a:solidFill>
                  <a:srgbClr val="000000"/>
                </a:solidFill>
              </a:rPr>
            </a:br>
            <a:r>
              <a:rPr lang="en" sz="1200">
                <a:solidFill>
                  <a:srgbClr val="000000"/>
                </a:solidFill>
              </a:rPr>
              <a:t>B = a person is a Pedestrian amongst all non-business persons</a:t>
            </a:r>
            <a:endParaRPr sz="1200" b="1">
              <a:solidFill>
                <a:srgbClr val="000000"/>
              </a:solidFill>
            </a:endParaRPr>
          </a:p>
        </p:txBody>
      </p:sp>
      <p:sp>
        <p:nvSpPr>
          <p:cNvPr id="214" name="Google Shape;214;p2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pic>
        <p:nvPicPr>
          <p:cNvPr id="215" name="Google Shape;215;p23"/>
          <p:cNvPicPr preferRelativeResize="0"/>
          <p:nvPr/>
        </p:nvPicPr>
        <p:blipFill>
          <a:blip r:embed="rId3">
            <a:alphaModFix/>
          </a:blip>
          <a:stretch>
            <a:fillRect/>
          </a:stretch>
        </p:blipFill>
        <p:spPr>
          <a:xfrm>
            <a:off x="2219325" y="1047275"/>
            <a:ext cx="4705350" cy="762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4"/>
          <p:cNvSpPr txBox="1">
            <a:spLocks noGrp="1"/>
          </p:cNvSpPr>
          <p:nvPr>
            <p:ph type="title"/>
          </p:nvPr>
        </p:nvSpPr>
        <p:spPr>
          <a:xfrm>
            <a:off x="819150" y="379375"/>
            <a:ext cx="7505700" cy="619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700"/>
              <a:t>Limitations of the Data</a:t>
            </a:r>
            <a:endParaRPr sz="2700"/>
          </a:p>
        </p:txBody>
      </p:sp>
      <p:sp>
        <p:nvSpPr>
          <p:cNvPr id="221" name="Google Shape;221;p24"/>
          <p:cNvSpPr txBox="1">
            <a:spLocks noGrp="1"/>
          </p:cNvSpPr>
          <p:nvPr>
            <p:ph type="body" idx="1"/>
          </p:nvPr>
        </p:nvSpPr>
        <p:spPr>
          <a:xfrm>
            <a:off x="819150" y="1293300"/>
            <a:ext cx="7505700" cy="3145200"/>
          </a:xfrm>
          <a:prstGeom prst="rect">
            <a:avLst/>
          </a:prstGeom>
        </p:spPr>
        <p:txBody>
          <a:bodyPr spcFirstLastPara="1" wrap="square" lIns="91425" tIns="91425" rIns="91425" bIns="91425" anchor="t" anchorCtr="0">
            <a:normAutofit fontScale="92500" lnSpcReduction="10000"/>
          </a:bodyPr>
          <a:lstStyle/>
          <a:p>
            <a:pPr marL="457200" lvl="0" indent="-298450" algn="l" rtl="0">
              <a:lnSpc>
                <a:spcPct val="200000"/>
              </a:lnSpc>
              <a:spcBef>
                <a:spcPts val="0"/>
              </a:spcBef>
              <a:spcAft>
                <a:spcPts val="0"/>
              </a:spcAft>
              <a:buSzPts val="1100"/>
              <a:buFont typeface="Nunito"/>
              <a:buAutoNum type="arabicPeriod"/>
            </a:pPr>
            <a:r>
              <a:rPr lang="en" sz="1100">
                <a:latin typeface="Nunito"/>
                <a:ea typeface="Nunito"/>
                <a:cs typeface="Nunito"/>
                <a:sym typeface="Nunito"/>
              </a:rPr>
              <a:t>All variables (columns) are disjoint in nature</a:t>
            </a:r>
            <a:endParaRPr sz="1100">
              <a:latin typeface="Nunito"/>
              <a:ea typeface="Nunito"/>
              <a:cs typeface="Nunito"/>
              <a:sym typeface="Nunito"/>
            </a:endParaRPr>
          </a:p>
          <a:p>
            <a:pPr marL="914400" lvl="1" indent="-298450" algn="l" rtl="0">
              <a:lnSpc>
                <a:spcPct val="200000"/>
              </a:lnSpc>
              <a:spcBef>
                <a:spcPts val="0"/>
              </a:spcBef>
              <a:spcAft>
                <a:spcPts val="0"/>
              </a:spcAft>
              <a:buSzPts val="1100"/>
              <a:buFont typeface="Nunito"/>
              <a:buAutoNum type="alphaLcPeriod"/>
            </a:pPr>
            <a:r>
              <a:rPr lang="en">
                <a:latin typeface="Nunito"/>
                <a:ea typeface="Nunito"/>
                <a:cs typeface="Nunito"/>
                <a:sym typeface="Nunito"/>
              </a:rPr>
              <a:t>I.e. - a truck can enter the port of El Paso but cannot enter Tuscan AZ at the same time;</a:t>
            </a:r>
            <a:endParaRPr>
              <a:latin typeface="Nunito"/>
              <a:ea typeface="Nunito"/>
              <a:cs typeface="Nunito"/>
              <a:sym typeface="Nunito"/>
            </a:endParaRPr>
          </a:p>
          <a:p>
            <a:pPr marL="457200" lvl="0" indent="-298450" algn="l" rtl="0">
              <a:lnSpc>
                <a:spcPct val="200000"/>
              </a:lnSpc>
              <a:spcBef>
                <a:spcPts val="0"/>
              </a:spcBef>
              <a:spcAft>
                <a:spcPts val="0"/>
              </a:spcAft>
              <a:buSzPts val="1100"/>
              <a:buFont typeface="Nunito"/>
              <a:buAutoNum type="arabicPeriod"/>
            </a:pPr>
            <a:r>
              <a:rPr lang="en" sz="1100">
                <a:latin typeface="Nunito"/>
                <a:ea typeface="Nunito"/>
                <a:cs typeface="Nunito"/>
                <a:sym typeface="Nunito"/>
              </a:rPr>
              <a:t>As data is only discrete, none of the continuous visualisations could be applied such as Cullen and Frey, QQ Plot and PP Plot</a:t>
            </a:r>
            <a:endParaRPr sz="1100">
              <a:latin typeface="Nunito"/>
              <a:ea typeface="Nunito"/>
              <a:cs typeface="Nunito"/>
              <a:sym typeface="Nunito"/>
            </a:endParaRPr>
          </a:p>
          <a:p>
            <a:pPr marL="457200" lvl="0" indent="-298450" algn="l" rtl="0">
              <a:lnSpc>
                <a:spcPct val="200000"/>
              </a:lnSpc>
              <a:spcBef>
                <a:spcPts val="0"/>
              </a:spcBef>
              <a:spcAft>
                <a:spcPts val="0"/>
              </a:spcAft>
              <a:buSzPts val="1100"/>
              <a:buFont typeface="Nunito"/>
              <a:buAutoNum type="arabicPeriod"/>
            </a:pPr>
            <a:r>
              <a:rPr lang="en" sz="1100">
                <a:latin typeface="Nunito"/>
                <a:ea typeface="Nunito"/>
                <a:cs typeface="Nunito"/>
                <a:sym typeface="Nunito"/>
              </a:rPr>
              <a:t>No data on what happens to the vehicle after it makes entry into port</a:t>
            </a:r>
            <a:endParaRPr sz="1100">
              <a:latin typeface="Nunito"/>
              <a:ea typeface="Nunito"/>
              <a:cs typeface="Nunito"/>
              <a:sym typeface="Nunito"/>
            </a:endParaRPr>
          </a:p>
          <a:p>
            <a:pPr marL="914400" lvl="1" indent="-298450" algn="l" rtl="0">
              <a:lnSpc>
                <a:spcPct val="200000"/>
              </a:lnSpc>
              <a:spcBef>
                <a:spcPts val="0"/>
              </a:spcBef>
              <a:spcAft>
                <a:spcPts val="0"/>
              </a:spcAft>
              <a:buSzPts val="1100"/>
              <a:buFont typeface="Nunito"/>
              <a:buAutoNum type="alphaLcPeriod"/>
            </a:pPr>
            <a:r>
              <a:rPr lang="en">
                <a:latin typeface="Nunito"/>
                <a:ea typeface="Nunito"/>
                <a:cs typeface="Nunito"/>
                <a:sym typeface="Nunito"/>
              </a:rPr>
              <a:t>I.e. - Does a truck finally end up in Los Angeles after making an entry at the port of El Paso?</a:t>
            </a:r>
            <a:endParaRPr>
              <a:latin typeface="Nunito"/>
              <a:ea typeface="Nunito"/>
              <a:cs typeface="Nunito"/>
              <a:sym typeface="Nunito"/>
            </a:endParaRPr>
          </a:p>
          <a:p>
            <a:pPr marL="457200" lvl="0" indent="-298450" algn="l" rtl="0">
              <a:lnSpc>
                <a:spcPct val="200000"/>
              </a:lnSpc>
              <a:spcBef>
                <a:spcPts val="0"/>
              </a:spcBef>
              <a:spcAft>
                <a:spcPts val="0"/>
              </a:spcAft>
              <a:buSzPts val="1100"/>
              <a:buFont typeface="Nunito"/>
              <a:buAutoNum type="arabicPeriod"/>
            </a:pPr>
            <a:r>
              <a:rPr lang="en" sz="1100">
                <a:latin typeface="Nunito"/>
                <a:ea typeface="Nunito"/>
                <a:cs typeface="Nunito"/>
                <a:sym typeface="Nunito"/>
              </a:rPr>
              <a:t>No data on outbound crossings </a:t>
            </a:r>
            <a:endParaRPr sz="1100">
              <a:latin typeface="Nunito"/>
              <a:ea typeface="Nunito"/>
              <a:cs typeface="Nunito"/>
              <a:sym typeface="Nunito"/>
            </a:endParaRPr>
          </a:p>
          <a:p>
            <a:pPr marL="457200" lvl="0" indent="-298450" algn="l" rtl="0">
              <a:lnSpc>
                <a:spcPct val="200000"/>
              </a:lnSpc>
              <a:spcBef>
                <a:spcPts val="0"/>
              </a:spcBef>
              <a:spcAft>
                <a:spcPts val="0"/>
              </a:spcAft>
              <a:buSzPts val="1100"/>
              <a:buFont typeface="Nunito"/>
              <a:buAutoNum type="arabicPeriod"/>
            </a:pPr>
            <a:r>
              <a:rPr lang="en" sz="1100">
                <a:latin typeface="Nunito"/>
                <a:ea typeface="Nunito"/>
                <a:cs typeface="Nunito"/>
                <a:sym typeface="Nunito"/>
              </a:rPr>
              <a:t>Data needs geopolitical information to draw meaningful real world conclusions</a:t>
            </a:r>
            <a:endParaRPr sz="1100">
              <a:latin typeface="Nunito"/>
              <a:ea typeface="Nunito"/>
              <a:cs typeface="Nunito"/>
              <a:sym typeface="Nunito"/>
            </a:endParaRPr>
          </a:p>
          <a:p>
            <a:pPr marL="914400" lvl="1" indent="-298450" algn="l" rtl="0">
              <a:lnSpc>
                <a:spcPct val="200000"/>
              </a:lnSpc>
              <a:spcBef>
                <a:spcPts val="0"/>
              </a:spcBef>
              <a:spcAft>
                <a:spcPts val="0"/>
              </a:spcAft>
              <a:buSzPts val="1100"/>
              <a:buFont typeface="Nunito"/>
              <a:buAutoNum type="alphaLcPeriod"/>
            </a:pPr>
            <a:r>
              <a:rPr lang="en">
                <a:latin typeface="Nunito"/>
                <a:ea typeface="Nunito"/>
                <a:cs typeface="Nunito"/>
                <a:sym typeface="Nunito"/>
              </a:rPr>
              <a:t>I.e. - To explain the constant declining trend at the US-Mexico Border</a:t>
            </a:r>
            <a:endParaRPr>
              <a:latin typeface="Nunito"/>
              <a:ea typeface="Nunito"/>
              <a:cs typeface="Nunito"/>
              <a:sym typeface="Nunito"/>
            </a:endParaRPr>
          </a:p>
          <a:p>
            <a:pPr marL="457200" lvl="0" indent="-298450" algn="l" rtl="0">
              <a:lnSpc>
                <a:spcPct val="200000"/>
              </a:lnSpc>
              <a:spcBef>
                <a:spcPts val="0"/>
              </a:spcBef>
              <a:spcAft>
                <a:spcPts val="0"/>
              </a:spcAft>
              <a:buSzPts val="1100"/>
              <a:buFont typeface="Nunito"/>
              <a:buAutoNum type="arabicPeriod"/>
            </a:pPr>
            <a:r>
              <a:rPr lang="en" sz="1100">
                <a:latin typeface="Nunito"/>
                <a:ea typeface="Nunito"/>
                <a:cs typeface="Nunito"/>
                <a:sym typeface="Nunito"/>
              </a:rPr>
              <a:t>Data is month wise, not day wise - Cannot visualize intra-month trends</a:t>
            </a:r>
            <a:endParaRPr sz="1100">
              <a:latin typeface="Nunito"/>
              <a:ea typeface="Nunito"/>
              <a:cs typeface="Nunito"/>
              <a:sym typeface="Nunito"/>
            </a:endParaRPr>
          </a:p>
        </p:txBody>
      </p:sp>
      <p:sp>
        <p:nvSpPr>
          <p:cNvPr id="222" name="Google Shape;222;p2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5"/>
          <p:cNvSpPr txBox="1">
            <a:spLocks noGrp="1"/>
          </p:cNvSpPr>
          <p:nvPr>
            <p:ph type="title"/>
          </p:nvPr>
        </p:nvSpPr>
        <p:spPr>
          <a:xfrm>
            <a:off x="537925" y="238725"/>
            <a:ext cx="7505700" cy="495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400"/>
              <a:t>Goodness-of-fit test</a:t>
            </a:r>
            <a:endParaRPr sz="2400"/>
          </a:p>
        </p:txBody>
      </p:sp>
      <p:sp>
        <p:nvSpPr>
          <p:cNvPr id="228" name="Google Shape;228;p2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pic>
        <p:nvPicPr>
          <p:cNvPr id="229" name="Google Shape;229;p25"/>
          <p:cNvPicPr preferRelativeResize="0"/>
          <p:nvPr/>
        </p:nvPicPr>
        <p:blipFill>
          <a:blip r:embed="rId3">
            <a:alphaModFix/>
          </a:blip>
          <a:stretch>
            <a:fillRect/>
          </a:stretch>
        </p:blipFill>
        <p:spPr>
          <a:xfrm>
            <a:off x="798350" y="1056575"/>
            <a:ext cx="2572875" cy="775472"/>
          </a:xfrm>
          <a:prstGeom prst="rect">
            <a:avLst/>
          </a:prstGeom>
          <a:noFill/>
          <a:ln>
            <a:noFill/>
          </a:ln>
        </p:spPr>
      </p:pic>
      <p:pic>
        <p:nvPicPr>
          <p:cNvPr id="230" name="Google Shape;230;p25"/>
          <p:cNvPicPr preferRelativeResize="0"/>
          <p:nvPr/>
        </p:nvPicPr>
        <p:blipFill>
          <a:blip r:embed="rId4">
            <a:alphaModFix/>
          </a:blip>
          <a:stretch>
            <a:fillRect/>
          </a:stretch>
        </p:blipFill>
        <p:spPr>
          <a:xfrm>
            <a:off x="798350" y="2048825"/>
            <a:ext cx="2572875" cy="467410"/>
          </a:xfrm>
          <a:prstGeom prst="rect">
            <a:avLst/>
          </a:prstGeom>
          <a:noFill/>
          <a:ln>
            <a:noFill/>
          </a:ln>
        </p:spPr>
      </p:pic>
      <p:pic>
        <p:nvPicPr>
          <p:cNvPr id="231" name="Google Shape;231;p25"/>
          <p:cNvPicPr preferRelativeResize="0"/>
          <p:nvPr/>
        </p:nvPicPr>
        <p:blipFill>
          <a:blip r:embed="rId5">
            <a:alphaModFix/>
          </a:blip>
          <a:stretch>
            <a:fillRect/>
          </a:stretch>
        </p:blipFill>
        <p:spPr>
          <a:xfrm>
            <a:off x="3574575" y="1043450"/>
            <a:ext cx="2295575" cy="1734150"/>
          </a:xfrm>
          <a:prstGeom prst="rect">
            <a:avLst/>
          </a:prstGeom>
          <a:noFill/>
          <a:ln>
            <a:noFill/>
          </a:ln>
        </p:spPr>
      </p:pic>
      <p:sp>
        <p:nvSpPr>
          <p:cNvPr id="232" name="Google Shape;232;p25"/>
          <p:cNvSpPr txBox="1"/>
          <p:nvPr/>
        </p:nvSpPr>
        <p:spPr>
          <a:xfrm>
            <a:off x="716125" y="732150"/>
            <a:ext cx="51954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b="1">
                <a:latin typeface="Times New Roman"/>
                <a:ea typeface="Times New Roman"/>
                <a:cs typeface="Times New Roman"/>
                <a:sym typeface="Times New Roman"/>
              </a:rPr>
              <a:t>Inbound Crossings at US-Canada Border</a:t>
            </a:r>
            <a:endParaRPr sz="1100"/>
          </a:p>
        </p:txBody>
      </p:sp>
      <p:pic>
        <p:nvPicPr>
          <p:cNvPr id="233" name="Google Shape;233;p25"/>
          <p:cNvPicPr preferRelativeResize="0"/>
          <p:nvPr/>
        </p:nvPicPr>
        <p:blipFill>
          <a:blip r:embed="rId6">
            <a:alphaModFix/>
          </a:blip>
          <a:stretch>
            <a:fillRect/>
          </a:stretch>
        </p:blipFill>
        <p:spPr>
          <a:xfrm>
            <a:off x="798350" y="3029425"/>
            <a:ext cx="2572875" cy="805174"/>
          </a:xfrm>
          <a:prstGeom prst="rect">
            <a:avLst/>
          </a:prstGeom>
          <a:noFill/>
          <a:ln>
            <a:noFill/>
          </a:ln>
        </p:spPr>
      </p:pic>
      <p:sp>
        <p:nvSpPr>
          <p:cNvPr id="234" name="Google Shape;234;p25"/>
          <p:cNvSpPr txBox="1"/>
          <p:nvPr/>
        </p:nvSpPr>
        <p:spPr>
          <a:xfrm>
            <a:off x="696025" y="2701400"/>
            <a:ext cx="27072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b="1">
                <a:latin typeface="Times New Roman"/>
                <a:ea typeface="Times New Roman"/>
                <a:cs typeface="Times New Roman"/>
                <a:sym typeface="Times New Roman"/>
              </a:rPr>
              <a:t>Inbound Crossings at US-Mexico Border </a:t>
            </a:r>
            <a:endParaRPr sz="1100"/>
          </a:p>
        </p:txBody>
      </p:sp>
      <p:pic>
        <p:nvPicPr>
          <p:cNvPr id="235" name="Google Shape;235;p25"/>
          <p:cNvPicPr preferRelativeResize="0"/>
          <p:nvPr/>
        </p:nvPicPr>
        <p:blipFill>
          <a:blip r:embed="rId7">
            <a:alphaModFix/>
          </a:blip>
          <a:stretch>
            <a:fillRect/>
          </a:stretch>
        </p:blipFill>
        <p:spPr>
          <a:xfrm>
            <a:off x="798350" y="4047700"/>
            <a:ext cx="2572875" cy="495975"/>
          </a:xfrm>
          <a:prstGeom prst="rect">
            <a:avLst/>
          </a:prstGeom>
          <a:noFill/>
          <a:ln>
            <a:noFill/>
          </a:ln>
        </p:spPr>
      </p:pic>
      <p:pic>
        <p:nvPicPr>
          <p:cNvPr id="236" name="Google Shape;236;p25"/>
          <p:cNvPicPr preferRelativeResize="0"/>
          <p:nvPr/>
        </p:nvPicPr>
        <p:blipFill>
          <a:blip r:embed="rId8">
            <a:alphaModFix/>
          </a:blip>
          <a:stretch>
            <a:fillRect/>
          </a:stretch>
        </p:blipFill>
        <p:spPr>
          <a:xfrm>
            <a:off x="3618975" y="3135950"/>
            <a:ext cx="2295575" cy="1407735"/>
          </a:xfrm>
          <a:prstGeom prst="rect">
            <a:avLst/>
          </a:prstGeom>
          <a:noFill/>
          <a:ln>
            <a:noFill/>
          </a:ln>
        </p:spPr>
      </p:pic>
      <p:sp>
        <p:nvSpPr>
          <p:cNvPr id="237" name="Google Shape;237;p25"/>
          <p:cNvSpPr txBox="1"/>
          <p:nvPr/>
        </p:nvSpPr>
        <p:spPr>
          <a:xfrm>
            <a:off x="6209200" y="1781925"/>
            <a:ext cx="2105400" cy="1877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Nunito"/>
                <a:ea typeface="Nunito"/>
                <a:cs typeface="Nunito"/>
                <a:sym typeface="Nunito"/>
              </a:rPr>
              <a:t>The lower AIC and BIC values and higher Log Likelihood of Negative Binomial Distribution compared to  Poisson Distribution indicate Negative Binomial Distribution is a better fit for our data than Poisson Distribution.</a:t>
            </a:r>
            <a:endParaRPr sz="1100">
              <a:latin typeface="Nunito"/>
              <a:ea typeface="Nunito"/>
              <a:cs typeface="Nunito"/>
              <a:sym typeface="Nunito"/>
            </a:endParaRPr>
          </a:p>
          <a:p>
            <a:pPr marL="0" lvl="0" indent="0" algn="ctr" rtl="0">
              <a:spcBef>
                <a:spcPts val="0"/>
              </a:spcBef>
              <a:spcAft>
                <a:spcPts val="0"/>
              </a:spcAft>
              <a:buNone/>
            </a:pPr>
            <a:endParaRPr sz="1100">
              <a:latin typeface="Nunito"/>
              <a:ea typeface="Nunito"/>
              <a:cs typeface="Nunito"/>
              <a:sym typeface="Nunito"/>
            </a:endParaRPr>
          </a:p>
          <a:p>
            <a:pPr marL="0" lvl="0" indent="0" algn="ctr" rtl="0">
              <a:spcBef>
                <a:spcPts val="0"/>
              </a:spcBef>
              <a:spcAft>
                <a:spcPts val="0"/>
              </a:spcAft>
              <a:buNone/>
            </a:pPr>
            <a:endParaRPr sz="1100">
              <a:latin typeface="Nunito"/>
              <a:ea typeface="Nunito"/>
              <a:cs typeface="Nunito"/>
              <a:sym typeface="Nunito"/>
            </a:endParaRPr>
          </a:p>
        </p:txBody>
      </p:sp>
      <p:sp>
        <p:nvSpPr>
          <p:cNvPr id="238" name="Google Shape;238;p25"/>
          <p:cNvSpPr txBox="1"/>
          <p:nvPr/>
        </p:nvSpPr>
        <p:spPr>
          <a:xfrm>
            <a:off x="836275" y="1773038"/>
            <a:ext cx="2643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b="1">
                <a:latin typeface="Times New Roman"/>
                <a:ea typeface="Times New Roman"/>
                <a:cs typeface="Times New Roman"/>
                <a:sym typeface="Times New Roman"/>
              </a:rPr>
              <a:t>Fig.8.a. Fitting with Negative Binomial Distribution</a:t>
            </a:r>
            <a:endParaRPr sz="900" b="1">
              <a:latin typeface="Times New Roman"/>
              <a:ea typeface="Times New Roman"/>
              <a:cs typeface="Times New Roman"/>
              <a:sym typeface="Times New Roman"/>
            </a:endParaRPr>
          </a:p>
        </p:txBody>
      </p:sp>
      <p:sp>
        <p:nvSpPr>
          <p:cNvPr id="239" name="Google Shape;239;p25"/>
          <p:cNvSpPr txBox="1"/>
          <p:nvPr/>
        </p:nvSpPr>
        <p:spPr>
          <a:xfrm>
            <a:off x="875450" y="2459025"/>
            <a:ext cx="23601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b="1">
                <a:latin typeface="Times New Roman"/>
                <a:ea typeface="Times New Roman"/>
                <a:cs typeface="Times New Roman"/>
                <a:sym typeface="Times New Roman"/>
              </a:rPr>
              <a:t>Fig. 8.b.Fitting with Poisson Distribution</a:t>
            </a:r>
            <a:endParaRPr sz="900" b="1">
              <a:latin typeface="Times New Roman"/>
              <a:ea typeface="Times New Roman"/>
              <a:cs typeface="Times New Roman"/>
              <a:sym typeface="Times New Roman"/>
            </a:endParaRPr>
          </a:p>
        </p:txBody>
      </p:sp>
      <p:sp>
        <p:nvSpPr>
          <p:cNvPr id="240" name="Google Shape;240;p25"/>
          <p:cNvSpPr txBox="1"/>
          <p:nvPr/>
        </p:nvSpPr>
        <p:spPr>
          <a:xfrm>
            <a:off x="798350" y="3776550"/>
            <a:ext cx="30000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b="1">
                <a:latin typeface="Times New Roman"/>
                <a:ea typeface="Times New Roman"/>
                <a:cs typeface="Times New Roman"/>
                <a:sym typeface="Times New Roman"/>
              </a:rPr>
              <a:t>Fig.9.a. Fitting with Negative Binomial Distribution</a:t>
            </a:r>
            <a:endParaRPr sz="900" b="1">
              <a:latin typeface="Times New Roman"/>
              <a:ea typeface="Times New Roman"/>
              <a:cs typeface="Times New Roman"/>
              <a:sym typeface="Times New Roman"/>
            </a:endParaRPr>
          </a:p>
        </p:txBody>
      </p:sp>
      <p:sp>
        <p:nvSpPr>
          <p:cNvPr id="241" name="Google Shape;241;p25"/>
          <p:cNvSpPr txBox="1"/>
          <p:nvPr/>
        </p:nvSpPr>
        <p:spPr>
          <a:xfrm>
            <a:off x="801450" y="4510375"/>
            <a:ext cx="24342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b="1">
                <a:latin typeface="Times New Roman"/>
                <a:ea typeface="Times New Roman"/>
                <a:cs typeface="Times New Roman"/>
                <a:sym typeface="Times New Roman"/>
              </a:rPr>
              <a:t>Fig.9.b. Fitting with Poisson Distribution</a:t>
            </a:r>
            <a:endParaRPr sz="900" b="1">
              <a:latin typeface="Times New Roman"/>
              <a:ea typeface="Times New Roman"/>
              <a:cs typeface="Times New Roman"/>
              <a:sym typeface="Times New Roman"/>
            </a:endParaRPr>
          </a:p>
        </p:txBody>
      </p:sp>
      <p:sp>
        <p:nvSpPr>
          <p:cNvPr id="242" name="Google Shape;242;p25"/>
          <p:cNvSpPr txBox="1"/>
          <p:nvPr/>
        </p:nvSpPr>
        <p:spPr>
          <a:xfrm>
            <a:off x="3669950" y="4510375"/>
            <a:ext cx="19167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b="1">
                <a:latin typeface="Times New Roman"/>
                <a:ea typeface="Times New Roman"/>
                <a:cs typeface="Times New Roman"/>
                <a:sym typeface="Times New Roman"/>
              </a:rPr>
              <a:t>Fig.9.c. Goodness-of-Fit test</a:t>
            </a:r>
            <a:endParaRPr sz="900" b="1">
              <a:latin typeface="Times New Roman"/>
              <a:ea typeface="Times New Roman"/>
              <a:cs typeface="Times New Roman"/>
              <a:sym typeface="Times New Roman"/>
            </a:endParaRPr>
          </a:p>
        </p:txBody>
      </p:sp>
      <p:sp>
        <p:nvSpPr>
          <p:cNvPr id="243" name="Google Shape;243;p25"/>
          <p:cNvSpPr txBox="1"/>
          <p:nvPr/>
        </p:nvSpPr>
        <p:spPr>
          <a:xfrm>
            <a:off x="3780850" y="2726675"/>
            <a:ext cx="19167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b="1">
                <a:latin typeface="Times New Roman"/>
                <a:ea typeface="Times New Roman"/>
                <a:cs typeface="Times New Roman"/>
                <a:sym typeface="Times New Roman"/>
              </a:rPr>
              <a:t>Fig. 8.c. Goodness-of-Fit test</a:t>
            </a:r>
            <a:endParaRPr sz="900" b="1">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6"/>
          <p:cNvSpPr txBox="1">
            <a:spLocks noGrp="1"/>
          </p:cNvSpPr>
          <p:nvPr>
            <p:ph type="title"/>
          </p:nvPr>
        </p:nvSpPr>
        <p:spPr>
          <a:xfrm>
            <a:off x="1921850" y="1874275"/>
            <a:ext cx="5234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Hypothesis Testing</a:t>
            </a:r>
            <a:endParaRPr/>
          </a:p>
        </p:txBody>
      </p:sp>
      <p:sp>
        <p:nvSpPr>
          <p:cNvPr id="249" name="Google Shape;249;p2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7"/>
          <p:cNvSpPr txBox="1">
            <a:spLocks noGrp="1"/>
          </p:cNvSpPr>
          <p:nvPr>
            <p:ph type="title"/>
          </p:nvPr>
        </p:nvSpPr>
        <p:spPr>
          <a:xfrm>
            <a:off x="486100" y="305350"/>
            <a:ext cx="7505700" cy="567900"/>
          </a:xfrm>
          <a:prstGeom prst="rect">
            <a:avLst/>
          </a:prstGeom>
        </p:spPr>
        <p:txBody>
          <a:bodyPr spcFirstLastPara="1" wrap="square" lIns="91425" tIns="91425" rIns="91425" bIns="91425" anchor="t" anchorCtr="0">
            <a:normAutofit/>
          </a:bodyPr>
          <a:lstStyle/>
          <a:p>
            <a:pPr marL="457200" lvl="0" indent="-355600" algn="l" rtl="0">
              <a:spcBef>
                <a:spcPts val="0"/>
              </a:spcBef>
              <a:spcAft>
                <a:spcPts val="0"/>
              </a:spcAft>
              <a:buSzPts val="2000"/>
              <a:buAutoNum type="arabicPeriod"/>
            </a:pPr>
            <a:r>
              <a:rPr lang="en" sz="2000"/>
              <a:t>One-Sample Z-test</a:t>
            </a:r>
            <a:endParaRPr sz="2000"/>
          </a:p>
        </p:txBody>
      </p:sp>
      <p:sp>
        <p:nvSpPr>
          <p:cNvPr id="255" name="Google Shape;255;p27"/>
          <p:cNvSpPr txBox="1">
            <a:spLocks noGrp="1"/>
          </p:cNvSpPr>
          <p:nvPr>
            <p:ph type="body" idx="1"/>
          </p:nvPr>
        </p:nvSpPr>
        <p:spPr>
          <a:xfrm>
            <a:off x="641550" y="784475"/>
            <a:ext cx="7505700" cy="3855900"/>
          </a:xfrm>
          <a:prstGeom prst="rect">
            <a:avLst/>
          </a:prstGeom>
        </p:spPr>
        <p:txBody>
          <a:bodyPr spcFirstLastPara="1" wrap="square" lIns="91425" tIns="91425" rIns="91425" bIns="91425" anchor="t" anchorCtr="0">
            <a:noAutofit/>
          </a:bodyPr>
          <a:lstStyle/>
          <a:p>
            <a:pPr marL="457200" lvl="0" indent="-295275" algn="just" rtl="0">
              <a:lnSpc>
                <a:spcPct val="100000"/>
              </a:lnSpc>
              <a:spcBef>
                <a:spcPts val="0"/>
              </a:spcBef>
              <a:spcAft>
                <a:spcPts val="0"/>
              </a:spcAft>
              <a:buClr>
                <a:srgbClr val="000000"/>
              </a:buClr>
              <a:buSzPts val="1050"/>
              <a:buFont typeface="Nunito"/>
              <a:buChar char="●"/>
            </a:pPr>
            <a:r>
              <a:rPr lang="en" sz="1050">
                <a:solidFill>
                  <a:srgbClr val="000000"/>
                </a:solidFill>
                <a:latin typeface="Nunito"/>
                <a:ea typeface="Nunito"/>
                <a:cs typeface="Nunito"/>
                <a:sym typeface="Nunito"/>
              </a:rPr>
              <a:t>Assuming the entire dataset is the population, we want to test if the mean value of inbound crossings of our sample data is equivalent to the population mean value of inbound crossings.</a:t>
            </a:r>
            <a:endParaRPr sz="1050">
              <a:solidFill>
                <a:srgbClr val="000000"/>
              </a:solidFill>
              <a:latin typeface="Nunito"/>
              <a:ea typeface="Nunito"/>
              <a:cs typeface="Nunito"/>
              <a:sym typeface="Nunito"/>
            </a:endParaRPr>
          </a:p>
          <a:p>
            <a:pPr marL="0" lvl="0" indent="0" algn="just" rtl="0">
              <a:lnSpc>
                <a:spcPct val="100000"/>
              </a:lnSpc>
              <a:spcBef>
                <a:spcPts val="0"/>
              </a:spcBef>
              <a:spcAft>
                <a:spcPts val="0"/>
              </a:spcAft>
              <a:buNone/>
            </a:pPr>
            <a:endParaRPr sz="1050">
              <a:solidFill>
                <a:srgbClr val="000000"/>
              </a:solidFill>
              <a:latin typeface="Nunito"/>
              <a:ea typeface="Nunito"/>
              <a:cs typeface="Nunito"/>
              <a:sym typeface="Nunito"/>
            </a:endParaRPr>
          </a:p>
          <a:p>
            <a:pPr marL="0" lvl="0" indent="0" algn="just" rtl="0">
              <a:lnSpc>
                <a:spcPct val="100000"/>
              </a:lnSpc>
              <a:spcBef>
                <a:spcPts val="0"/>
              </a:spcBef>
              <a:spcAft>
                <a:spcPts val="0"/>
              </a:spcAft>
              <a:buNone/>
            </a:pPr>
            <a:r>
              <a:rPr lang="en" sz="1050">
                <a:solidFill>
                  <a:srgbClr val="000000"/>
                </a:solidFill>
                <a:latin typeface="Nunito"/>
                <a:ea typeface="Nunito"/>
                <a:cs typeface="Nunito"/>
                <a:sym typeface="Nunito"/>
              </a:rPr>
              <a:t>              Population Mean (µ) = </a:t>
            </a:r>
            <a:r>
              <a:rPr lang="en" sz="1050" b="1">
                <a:solidFill>
                  <a:srgbClr val="000000"/>
                </a:solidFill>
                <a:latin typeface="Nunito"/>
                <a:ea typeface="Nunito"/>
                <a:cs typeface="Nunito"/>
                <a:sym typeface="Nunito"/>
              </a:rPr>
              <a:t>28302.55</a:t>
            </a:r>
            <a:endParaRPr sz="1050" b="1">
              <a:solidFill>
                <a:srgbClr val="000000"/>
              </a:solidFill>
              <a:latin typeface="Nunito"/>
              <a:ea typeface="Nunito"/>
              <a:cs typeface="Nunito"/>
              <a:sym typeface="Nunito"/>
            </a:endParaRPr>
          </a:p>
          <a:p>
            <a:pPr marL="0" lvl="0" indent="0" algn="just" rtl="0">
              <a:lnSpc>
                <a:spcPct val="100000"/>
              </a:lnSpc>
              <a:spcBef>
                <a:spcPts val="0"/>
              </a:spcBef>
              <a:spcAft>
                <a:spcPts val="0"/>
              </a:spcAft>
              <a:buNone/>
            </a:pPr>
            <a:endParaRPr sz="1050" b="1">
              <a:solidFill>
                <a:srgbClr val="000000"/>
              </a:solidFill>
              <a:latin typeface="Nunito"/>
              <a:ea typeface="Nunito"/>
              <a:cs typeface="Nunito"/>
              <a:sym typeface="Nunito"/>
            </a:endParaRPr>
          </a:p>
          <a:p>
            <a:pPr marL="0" lvl="0" indent="457200" algn="just" rtl="0">
              <a:lnSpc>
                <a:spcPct val="100000"/>
              </a:lnSpc>
              <a:spcBef>
                <a:spcPts val="0"/>
              </a:spcBef>
              <a:spcAft>
                <a:spcPts val="0"/>
              </a:spcAft>
              <a:buNone/>
            </a:pPr>
            <a:r>
              <a:rPr lang="en" sz="1050">
                <a:solidFill>
                  <a:srgbClr val="000000"/>
                </a:solidFill>
                <a:latin typeface="Nunito"/>
                <a:ea typeface="Nunito"/>
                <a:cs typeface="Nunito"/>
                <a:sym typeface="Nunito"/>
              </a:rPr>
              <a:t>Sample : 1000 randomly selected observations from the Population </a:t>
            </a:r>
            <a:endParaRPr sz="1050" b="1">
              <a:solidFill>
                <a:srgbClr val="000000"/>
              </a:solidFill>
              <a:latin typeface="Nunito"/>
              <a:ea typeface="Nunito"/>
              <a:cs typeface="Nunito"/>
              <a:sym typeface="Nunito"/>
            </a:endParaRPr>
          </a:p>
          <a:p>
            <a:pPr marL="457200" lvl="0" indent="0" algn="just" rtl="0">
              <a:lnSpc>
                <a:spcPct val="100000"/>
              </a:lnSpc>
              <a:spcBef>
                <a:spcPts val="0"/>
              </a:spcBef>
              <a:spcAft>
                <a:spcPts val="0"/>
              </a:spcAft>
              <a:buNone/>
            </a:pPr>
            <a:endParaRPr sz="1050">
              <a:solidFill>
                <a:srgbClr val="000000"/>
              </a:solidFill>
              <a:latin typeface="Nunito"/>
              <a:ea typeface="Nunito"/>
              <a:cs typeface="Nunito"/>
              <a:sym typeface="Nunito"/>
            </a:endParaRPr>
          </a:p>
          <a:p>
            <a:pPr marL="457200" lvl="0" indent="0" algn="just" rtl="0">
              <a:lnSpc>
                <a:spcPct val="100000"/>
              </a:lnSpc>
              <a:spcBef>
                <a:spcPts val="0"/>
              </a:spcBef>
              <a:spcAft>
                <a:spcPts val="0"/>
              </a:spcAft>
              <a:buNone/>
            </a:pPr>
            <a:r>
              <a:rPr lang="en" sz="1050">
                <a:solidFill>
                  <a:srgbClr val="000000"/>
                </a:solidFill>
                <a:latin typeface="Nunito"/>
                <a:ea typeface="Nunito"/>
                <a:cs typeface="Nunito"/>
                <a:sym typeface="Nunito"/>
              </a:rPr>
              <a:t>X ≡ R.V. of number of inbound crossings in the U.S.</a:t>
            </a:r>
            <a:endParaRPr sz="1050">
              <a:solidFill>
                <a:srgbClr val="000000"/>
              </a:solidFill>
              <a:latin typeface="Nunito"/>
              <a:ea typeface="Nunito"/>
              <a:cs typeface="Nunito"/>
              <a:sym typeface="Nunito"/>
            </a:endParaRPr>
          </a:p>
          <a:p>
            <a:pPr marL="457200" lvl="0" indent="0" algn="just" rtl="0">
              <a:lnSpc>
                <a:spcPct val="100000"/>
              </a:lnSpc>
              <a:spcBef>
                <a:spcPts val="0"/>
              </a:spcBef>
              <a:spcAft>
                <a:spcPts val="0"/>
              </a:spcAft>
              <a:buNone/>
            </a:pPr>
            <a:endParaRPr sz="1050">
              <a:solidFill>
                <a:srgbClr val="000000"/>
              </a:solidFill>
              <a:latin typeface="Nunito"/>
              <a:ea typeface="Nunito"/>
              <a:cs typeface="Nunito"/>
              <a:sym typeface="Nunito"/>
            </a:endParaRPr>
          </a:p>
          <a:p>
            <a:pPr marL="457200" lvl="0" indent="0" algn="just" rtl="0">
              <a:lnSpc>
                <a:spcPct val="100000"/>
              </a:lnSpc>
              <a:spcBef>
                <a:spcPts val="0"/>
              </a:spcBef>
              <a:spcAft>
                <a:spcPts val="0"/>
              </a:spcAft>
              <a:buNone/>
            </a:pPr>
            <a:r>
              <a:rPr lang="en" sz="1050" b="1">
                <a:solidFill>
                  <a:srgbClr val="000000"/>
                </a:solidFill>
                <a:latin typeface="Nunito"/>
                <a:ea typeface="Nunito"/>
                <a:cs typeface="Nunito"/>
                <a:sym typeface="Nunito"/>
              </a:rPr>
              <a:t>Null Hypothesis -&gt; </a:t>
            </a:r>
            <a:r>
              <a:rPr lang="en" sz="1050">
                <a:solidFill>
                  <a:srgbClr val="000000"/>
                </a:solidFill>
                <a:latin typeface="Nunito"/>
                <a:ea typeface="Nunito"/>
                <a:cs typeface="Nunito"/>
                <a:sym typeface="Nunito"/>
              </a:rPr>
              <a:t>  There is no difference between the sample mean and population mean of inbound crossings </a:t>
            </a:r>
            <a:r>
              <a:rPr lang="en" sz="1050" b="1">
                <a:solidFill>
                  <a:srgbClr val="000000"/>
                </a:solidFill>
                <a:latin typeface="Nunito"/>
                <a:ea typeface="Nunito"/>
                <a:cs typeface="Nunito"/>
                <a:sym typeface="Nunito"/>
              </a:rPr>
              <a:t> </a:t>
            </a:r>
            <a:r>
              <a:rPr lang="en" sz="1050">
                <a:solidFill>
                  <a:srgbClr val="000000"/>
                </a:solidFill>
                <a:latin typeface="Nunito"/>
                <a:ea typeface="Nunito"/>
                <a:cs typeface="Nunito"/>
                <a:sym typeface="Nunito"/>
              </a:rPr>
              <a:t>       </a:t>
            </a:r>
            <a:endParaRPr sz="1050">
              <a:solidFill>
                <a:srgbClr val="000000"/>
              </a:solidFill>
              <a:latin typeface="Nunito"/>
              <a:ea typeface="Nunito"/>
              <a:cs typeface="Nunito"/>
              <a:sym typeface="Nunito"/>
            </a:endParaRPr>
          </a:p>
          <a:p>
            <a:pPr marL="457200" lvl="0" indent="0" algn="just" rtl="0">
              <a:lnSpc>
                <a:spcPct val="100000"/>
              </a:lnSpc>
              <a:spcBef>
                <a:spcPts val="0"/>
              </a:spcBef>
              <a:spcAft>
                <a:spcPts val="0"/>
              </a:spcAft>
              <a:buNone/>
            </a:pPr>
            <a:r>
              <a:rPr lang="en" sz="1050">
                <a:solidFill>
                  <a:srgbClr val="000000"/>
                </a:solidFill>
                <a:latin typeface="Nunito"/>
                <a:ea typeface="Nunito"/>
                <a:cs typeface="Nunito"/>
                <a:sym typeface="Nunito"/>
              </a:rPr>
              <a:t>H0: µ = 19765</a:t>
            </a:r>
            <a:endParaRPr sz="1050">
              <a:solidFill>
                <a:srgbClr val="000000"/>
              </a:solidFill>
              <a:latin typeface="Nunito"/>
              <a:ea typeface="Nunito"/>
              <a:cs typeface="Nunito"/>
              <a:sym typeface="Nunito"/>
            </a:endParaRPr>
          </a:p>
          <a:p>
            <a:pPr marL="457200" lvl="0" indent="0" algn="just" rtl="0">
              <a:lnSpc>
                <a:spcPct val="100000"/>
              </a:lnSpc>
              <a:spcBef>
                <a:spcPts val="0"/>
              </a:spcBef>
              <a:spcAft>
                <a:spcPts val="0"/>
              </a:spcAft>
              <a:buNone/>
            </a:pPr>
            <a:endParaRPr sz="1050">
              <a:solidFill>
                <a:srgbClr val="000000"/>
              </a:solidFill>
              <a:latin typeface="Nunito"/>
              <a:ea typeface="Nunito"/>
              <a:cs typeface="Nunito"/>
              <a:sym typeface="Nunito"/>
            </a:endParaRPr>
          </a:p>
          <a:p>
            <a:pPr marL="457200" lvl="0" indent="0" algn="just" rtl="0">
              <a:lnSpc>
                <a:spcPct val="100000"/>
              </a:lnSpc>
              <a:spcBef>
                <a:spcPts val="0"/>
              </a:spcBef>
              <a:spcAft>
                <a:spcPts val="0"/>
              </a:spcAft>
              <a:buNone/>
            </a:pPr>
            <a:r>
              <a:rPr lang="en" sz="1050" b="1">
                <a:solidFill>
                  <a:srgbClr val="000000"/>
                </a:solidFill>
                <a:latin typeface="Nunito"/>
                <a:ea typeface="Nunito"/>
                <a:cs typeface="Nunito"/>
                <a:sym typeface="Nunito"/>
              </a:rPr>
              <a:t>Alternate Hypothesis</a:t>
            </a:r>
            <a:r>
              <a:rPr lang="en" sz="1050">
                <a:solidFill>
                  <a:srgbClr val="000000"/>
                </a:solidFill>
                <a:latin typeface="Nunito"/>
                <a:ea typeface="Nunito"/>
                <a:cs typeface="Nunito"/>
                <a:sym typeface="Nunito"/>
              </a:rPr>
              <a:t> -&gt; There is a significant difference between the sample mean and population mean of inbound crossings </a:t>
            </a:r>
            <a:r>
              <a:rPr lang="en" sz="1050" b="1">
                <a:solidFill>
                  <a:srgbClr val="000000"/>
                </a:solidFill>
                <a:latin typeface="Nunito"/>
                <a:ea typeface="Nunito"/>
                <a:cs typeface="Nunito"/>
                <a:sym typeface="Nunito"/>
              </a:rPr>
              <a:t> </a:t>
            </a:r>
            <a:r>
              <a:rPr lang="en" sz="1050">
                <a:solidFill>
                  <a:srgbClr val="000000"/>
                </a:solidFill>
                <a:latin typeface="Nunito"/>
                <a:ea typeface="Nunito"/>
                <a:cs typeface="Nunito"/>
                <a:sym typeface="Nunito"/>
              </a:rPr>
              <a:t>   </a:t>
            </a:r>
            <a:endParaRPr sz="1050">
              <a:solidFill>
                <a:srgbClr val="000000"/>
              </a:solidFill>
              <a:latin typeface="Nunito"/>
              <a:ea typeface="Nunito"/>
              <a:cs typeface="Nunito"/>
              <a:sym typeface="Nunito"/>
            </a:endParaRPr>
          </a:p>
          <a:p>
            <a:pPr marL="457200" lvl="0" indent="0" algn="l" rtl="0">
              <a:lnSpc>
                <a:spcPct val="100000"/>
              </a:lnSpc>
              <a:spcBef>
                <a:spcPts val="0"/>
              </a:spcBef>
              <a:spcAft>
                <a:spcPts val="0"/>
              </a:spcAft>
              <a:buNone/>
            </a:pPr>
            <a:r>
              <a:rPr lang="en" sz="1050">
                <a:solidFill>
                  <a:srgbClr val="000000"/>
                </a:solidFill>
                <a:latin typeface="Nunito"/>
                <a:ea typeface="Nunito"/>
                <a:cs typeface="Nunito"/>
                <a:sym typeface="Nunito"/>
              </a:rPr>
              <a:t>H1: µ ≠ 19765</a:t>
            </a:r>
            <a:endParaRPr sz="1050">
              <a:solidFill>
                <a:srgbClr val="000000"/>
              </a:solidFill>
              <a:latin typeface="Nunito"/>
              <a:ea typeface="Nunito"/>
              <a:cs typeface="Nunito"/>
              <a:sym typeface="Nunito"/>
            </a:endParaRPr>
          </a:p>
          <a:p>
            <a:pPr marL="457200" lvl="0" indent="0" algn="just" rtl="0">
              <a:lnSpc>
                <a:spcPct val="100000"/>
              </a:lnSpc>
              <a:spcBef>
                <a:spcPts val="0"/>
              </a:spcBef>
              <a:spcAft>
                <a:spcPts val="0"/>
              </a:spcAft>
              <a:buNone/>
            </a:pPr>
            <a:endParaRPr sz="1050">
              <a:solidFill>
                <a:srgbClr val="000000"/>
              </a:solidFill>
              <a:latin typeface="Nunito"/>
              <a:ea typeface="Nunito"/>
              <a:cs typeface="Nunito"/>
              <a:sym typeface="Nunito"/>
            </a:endParaRPr>
          </a:p>
          <a:p>
            <a:pPr marL="457200" lvl="0" indent="0" algn="just" rtl="0">
              <a:lnSpc>
                <a:spcPct val="100000"/>
              </a:lnSpc>
              <a:spcBef>
                <a:spcPts val="0"/>
              </a:spcBef>
              <a:spcAft>
                <a:spcPts val="0"/>
              </a:spcAft>
              <a:buNone/>
            </a:pPr>
            <a:endParaRPr sz="1050">
              <a:solidFill>
                <a:srgbClr val="000000"/>
              </a:solidFill>
              <a:latin typeface="Nunito"/>
              <a:ea typeface="Nunito"/>
              <a:cs typeface="Nunito"/>
              <a:sym typeface="Nunito"/>
            </a:endParaRPr>
          </a:p>
          <a:p>
            <a:pPr marL="457200" lvl="0" indent="0" algn="just" rtl="0">
              <a:lnSpc>
                <a:spcPct val="100000"/>
              </a:lnSpc>
              <a:spcBef>
                <a:spcPts val="0"/>
              </a:spcBef>
              <a:spcAft>
                <a:spcPts val="0"/>
              </a:spcAft>
              <a:buNone/>
            </a:pPr>
            <a:endParaRPr sz="1050">
              <a:solidFill>
                <a:srgbClr val="000000"/>
              </a:solidFill>
              <a:latin typeface="Nunito"/>
              <a:ea typeface="Nunito"/>
              <a:cs typeface="Nunito"/>
              <a:sym typeface="Nunito"/>
            </a:endParaRPr>
          </a:p>
          <a:p>
            <a:pPr marL="457200" lvl="0" indent="0" algn="just" rtl="0">
              <a:lnSpc>
                <a:spcPct val="100000"/>
              </a:lnSpc>
              <a:spcBef>
                <a:spcPts val="0"/>
              </a:spcBef>
              <a:spcAft>
                <a:spcPts val="0"/>
              </a:spcAft>
              <a:buNone/>
            </a:pPr>
            <a:endParaRPr sz="1050">
              <a:solidFill>
                <a:srgbClr val="000000"/>
              </a:solidFill>
              <a:latin typeface="Nunito"/>
              <a:ea typeface="Nunito"/>
              <a:cs typeface="Nunito"/>
              <a:sym typeface="Nunito"/>
            </a:endParaRPr>
          </a:p>
          <a:p>
            <a:pPr marL="457200" lvl="0" indent="0" algn="just" rtl="0">
              <a:lnSpc>
                <a:spcPct val="100000"/>
              </a:lnSpc>
              <a:spcBef>
                <a:spcPts val="0"/>
              </a:spcBef>
              <a:spcAft>
                <a:spcPts val="0"/>
              </a:spcAft>
              <a:buNone/>
            </a:pPr>
            <a:endParaRPr sz="1050">
              <a:solidFill>
                <a:srgbClr val="000000"/>
              </a:solidFill>
              <a:latin typeface="Nunito"/>
              <a:ea typeface="Nunito"/>
              <a:cs typeface="Nunito"/>
              <a:sym typeface="Nunito"/>
            </a:endParaRPr>
          </a:p>
          <a:p>
            <a:pPr marL="457200" lvl="0" indent="0" algn="just" rtl="0">
              <a:lnSpc>
                <a:spcPct val="100000"/>
              </a:lnSpc>
              <a:spcBef>
                <a:spcPts val="0"/>
              </a:spcBef>
              <a:spcAft>
                <a:spcPts val="0"/>
              </a:spcAft>
              <a:buNone/>
            </a:pPr>
            <a:r>
              <a:rPr lang="en" sz="1050">
                <a:solidFill>
                  <a:srgbClr val="000000"/>
                </a:solidFill>
                <a:latin typeface="Nunito"/>
                <a:ea typeface="Nunito"/>
                <a:cs typeface="Nunito"/>
                <a:sym typeface="Nunito"/>
              </a:rPr>
              <a:t>With 95% confidence, i.e., using a significance level of α = 0.05, the obtained </a:t>
            </a:r>
            <a:r>
              <a:rPr lang="en" sz="1050" b="1">
                <a:solidFill>
                  <a:srgbClr val="000000"/>
                </a:solidFill>
                <a:latin typeface="Nunito"/>
                <a:ea typeface="Nunito"/>
                <a:cs typeface="Nunito"/>
                <a:sym typeface="Nunito"/>
              </a:rPr>
              <a:t>P_value = 0.03679509 &lt; 0.05. </a:t>
            </a:r>
            <a:r>
              <a:rPr lang="en" sz="1050">
                <a:solidFill>
                  <a:srgbClr val="000000"/>
                </a:solidFill>
                <a:latin typeface="Nunito"/>
                <a:ea typeface="Nunito"/>
                <a:cs typeface="Nunito"/>
                <a:sym typeface="Nunito"/>
              </a:rPr>
              <a:t>Thus,</a:t>
            </a:r>
            <a:r>
              <a:rPr lang="en" sz="1050" b="1">
                <a:solidFill>
                  <a:srgbClr val="000000"/>
                </a:solidFill>
                <a:latin typeface="Nunito"/>
                <a:ea typeface="Nunito"/>
                <a:cs typeface="Nunito"/>
                <a:sym typeface="Nunito"/>
              </a:rPr>
              <a:t> </a:t>
            </a:r>
            <a:r>
              <a:rPr lang="en" sz="1050">
                <a:solidFill>
                  <a:srgbClr val="000000"/>
                </a:solidFill>
                <a:latin typeface="Nunito"/>
                <a:ea typeface="Nunito"/>
                <a:cs typeface="Nunito"/>
                <a:sym typeface="Nunito"/>
              </a:rPr>
              <a:t>we reject the null hypothesis and conclude that there is a significant difference between the sample mean value of inbound crossings and population mean value of inbound crossings.</a:t>
            </a:r>
            <a:endParaRPr sz="1050">
              <a:solidFill>
                <a:srgbClr val="000000"/>
              </a:solidFill>
              <a:latin typeface="Nunito"/>
              <a:ea typeface="Nunito"/>
              <a:cs typeface="Nunito"/>
              <a:sym typeface="Nunito"/>
            </a:endParaRPr>
          </a:p>
        </p:txBody>
      </p:sp>
      <p:sp>
        <p:nvSpPr>
          <p:cNvPr id="256" name="Google Shape;256;p2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pic>
        <p:nvPicPr>
          <p:cNvPr id="257" name="Google Shape;257;p27"/>
          <p:cNvPicPr preferRelativeResize="0"/>
          <p:nvPr/>
        </p:nvPicPr>
        <p:blipFill>
          <a:blip r:embed="rId3">
            <a:alphaModFix/>
          </a:blip>
          <a:stretch>
            <a:fillRect/>
          </a:stretch>
        </p:blipFill>
        <p:spPr>
          <a:xfrm>
            <a:off x="3330850" y="3159275"/>
            <a:ext cx="1652056" cy="567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8"/>
          <p:cNvSpPr txBox="1">
            <a:spLocks noGrp="1"/>
          </p:cNvSpPr>
          <p:nvPr>
            <p:ph type="body" idx="1"/>
          </p:nvPr>
        </p:nvSpPr>
        <p:spPr>
          <a:xfrm>
            <a:off x="444925" y="651225"/>
            <a:ext cx="8407200" cy="4122300"/>
          </a:xfrm>
          <a:prstGeom prst="rect">
            <a:avLst/>
          </a:prstGeom>
        </p:spPr>
        <p:txBody>
          <a:bodyPr spcFirstLastPara="1" wrap="square" lIns="91425" tIns="91425" rIns="91425" bIns="91425" anchor="t" anchorCtr="0">
            <a:noAutofit/>
          </a:bodyPr>
          <a:lstStyle/>
          <a:p>
            <a:pPr marL="457200" lvl="0" indent="-295275" algn="just" rtl="0">
              <a:lnSpc>
                <a:spcPct val="115000"/>
              </a:lnSpc>
              <a:spcBef>
                <a:spcPts val="0"/>
              </a:spcBef>
              <a:spcAft>
                <a:spcPts val="0"/>
              </a:spcAft>
              <a:buClr>
                <a:srgbClr val="000000"/>
              </a:buClr>
              <a:buSzPts val="1050"/>
              <a:buFont typeface="Nunito"/>
              <a:buChar char="●"/>
            </a:pPr>
            <a:r>
              <a:rPr lang="en" sz="1050" dirty="0">
                <a:solidFill>
                  <a:srgbClr val="000000"/>
                </a:solidFill>
                <a:latin typeface="Nunito"/>
                <a:ea typeface="Nunito"/>
                <a:cs typeface="Nunito"/>
                <a:sym typeface="Nunito"/>
              </a:rPr>
              <a:t>Segregating the entire dataset into two different populations , we want to test if the mean value of inbound crossings of two different sets of samples taken from these two different populations is the same or not.</a:t>
            </a:r>
            <a:endParaRPr sz="1050" dirty="0">
              <a:solidFill>
                <a:srgbClr val="000000"/>
              </a:solidFill>
              <a:latin typeface="Nunito"/>
              <a:ea typeface="Nunito"/>
              <a:cs typeface="Nunito"/>
              <a:sym typeface="Nunito"/>
            </a:endParaRPr>
          </a:p>
          <a:p>
            <a:pPr marL="0" lvl="0" indent="0" algn="just" rtl="0">
              <a:lnSpc>
                <a:spcPct val="115000"/>
              </a:lnSpc>
              <a:spcBef>
                <a:spcPts val="0"/>
              </a:spcBef>
              <a:spcAft>
                <a:spcPts val="0"/>
              </a:spcAft>
              <a:buNone/>
            </a:pPr>
            <a:r>
              <a:rPr lang="en" sz="1050" dirty="0">
                <a:solidFill>
                  <a:srgbClr val="000000"/>
                </a:solidFill>
                <a:latin typeface="Nunito"/>
                <a:ea typeface="Nunito"/>
                <a:cs typeface="Nunito"/>
                <a:sym typeface="Nunito"/>
              </a:rPr>
              <a:t>        </a:t>
            </a:r>
            <a:endParaRPr lang="en-US" sz="1050" dirty="0">
              <a:solidFill>
                <a:srgbClr val="000000"/>
              </a:solidFill>
              <a:latin typeface="Nunito"/>
              <a:ea typeface="Nunito"/>
              <a:cs typeface="Nunito"/>
              <a:sym typeface="Nunito"/>
            </a:endParaRPr>
          </a:p>
          <a:p>
            <a:pPr marL="0" lvl="0" indent="0" algn="just" rtl="0">
              <a:lnSpc>
                <a:spcPct val="115000"/>
              </a:lnSpc>
              <a:spcBef>
                <a:spcPts val="0"/>
              </a:spcBef>
              <a:spcAft>
                <a:spcPts val="0"/>
              </a:spcAft>
              <a:buNone/>
            </a:pPr>
            <a:r>
              <a:rPr lang="en" sz="1050" dirty="0">
                <a:solidFill>
                  <a:srgbClr val="000000"/>
                </a:solidFill>
                <a:latin typeface="Nunito"/>
                <a:ea typeface="Nunito"/>
                <a:cs typeface="Nunito"/>
                <a:sym typeface="Nunito"/>
              </a:rPr>
              <a:t>             F</a:t>
            </a:r>
            <a:r>
              <a:rPr lang="en-US" sz="1050" dirty="0">
                <a:solidFill>
                  <a:srgbClr val="000000"/>
                </a:solidFill>
                <a:latin typeface="Nunito"/>
                <a:ea typeface="Nunito"/>
                <a:cs typeface="Nunito"/>
                <a:sym typeface="Nunito"/>
              </a:rPr>
              <a:t>irst Sample : Observations from rows 1 to 181220  </a:t>
            </a:r>
          </a:p>
          <a:p>
            <a:pPr marL="0" lvl="0" indent="0" algn="just" rtl="0">
              <a:lnSpc>
                <a:spcPct val="115000"/>
              </a:lnSpc>
              <a:spcBef>
                <a:spcPts val="0"/>
              </a:spcBef>
              <a:spcAft>
                <a:spcPts val="0"/>
              </a:spcAft>
              <a:buNone/>
            </a:pPr>
            <a:r>
              <a:rPr lang="en" sz="1050" dirty="0">
                <a:solidFill>
                  <a:srgbClr val="000000"/>
                </a:solidFill>
                <a:latin typeface="Nunito"/>
                <a:ea typeface="Nunito"/>
                <a:cs typeface="Nunito"/>
                <a:sym typeface="Nunito"/>
              </a:rPr>
              <a:t>             Second Sample : Observations from rows 181221 to 362440 </a:t>
            </a:r>
            <a:endParaRPr sz="1050" dirty="0">
              <a:solidFill>
                <a:srgbClr val="000000"/>
              </a:solidFill>
              <a:latin typeface="Nunito"/>
              <a:ea typeface="Nunito"/>
              <a:cs typeface="Nunito"/>
              <a:sym typeface="Nunito"/>
            </a:endParaRPr>
          </a:p>
          <a:p>
            <a:pPr marL="0" lvl="0" indent="0" algn="just" rtl="0">
              <a:lnSpc>
                <a:spcPct val="115000"/>
              </a:lnSpc>
              <a:spcBef>
                <a:spcPts val="0"/>
              </a:spcBef>
              <a:spcAft>
                <a:spcPts val="0"/>
              </a:spcAft>
              <a:buNone/>
            </a:pPr>
            <a:endParaRPr sz="1050" dirty="0">
              <a:solidFill>
                <a:srgbClr val="000000"/>
              </a:solidFill>
              <a:latin typeface="Nunito"/>
              <a:ea typeface="Nunito"/>
              <a:cs typeface="Nunito"/>
              <a:sym typeface="Nunito"/>
            </a:endParaRPr>
          </a:p>
          <a:p>
            <a:pPr marL="457200" lvl="0" indent="0" algn="just" rtl="0">
              <a:lnSpc>
                <a:spcPct val="115000"/>
              </a:lnSpc>
              <a:spcBef>
                <a:spcPts val="0"/>
              </a:spcBef>
              <a:spcAft>
                <a:spcPts val="0"/>
              </a:spcAft>
              <a:buNone/>
            </a:pPr>
            <a:r>
              <a:rPr lang="en" sz="1050" dirty="0">
                <a:solidFill>
                  <a:srgbClr val="000000"/>
                </a:solidFill>
                <a:latin typeface="Nunito"/>
                <a:ea typeface="Nunito"/>
                <a:cs typeface="Nunito"/>
                <a:sym typeface="Nunito"/>
              </a:rPr>
              <a:t>X1 ≡ R.V. of inbound crossings in the U.S. from first sample comprising 10000  randomly selected observations</a:t>
            </a:r>
            <a:endParaRPr sz="1050" dirty="0">
              <a:solidFill>
                <a:srgbClr val="000000"/>
              </a:solidFill>
              <a:latin typeface="Nunito"/>
              <a:ea typeface="Nunito"/>
              <a:cs typeface="Nunito"/>
              <a:sym typeface="Nunito"/>
            </a:endParaRPr>
          </a:p>
          <a:p>
            <a:pPr marL="457200" lvl="0" indent="0" algn="just" rtl="0">
              <a:lnSpc>
                <a:spcPct val="115000"/>
              </a:lnSpc>
              <a:spcBef>
                <a:spcPts val="0"/>
              </a:spcBef>
              <a:spcAft>
                <a:spcPts val="0"/>
              </a:spcAft>
              <a:buNone/>
            </a:pPr>
            <a:r>
              <a:rPr lang="en" sz="1050" dirty="0">
                <a:solidFill>
                  <a:srgbClr val="000000"/>
                </a:solidFill>
                <a:latin typeface="Nunito"/>
                <a:ea typeface="Nunito"/>
                <a:cs typeface="Nunito"/>
                <a:sym typeface="Nunito"/>
              </a:rPr>
              <a:t>X2 ≡ R.V. of inbound crossings in the U.S. from second sample comprising 10000  randomly selected observations</a:t>
            </a:r>
            <a:endParaRPr sz="1050" dirty="0">
              <a:solidFill>
                <a:srgbClr val="000000"/>
              </a:solidFill>
              <a:latin typeface="Nunito"/>
              <a:ea typeface="Nunito"/>
              <a:cs typeface="Nunito"/>
              <a:sym typeface="Nunito"/>
            </a:endParaRPr>
          </a:p>
          <a:p>
            <a:pPr marL="457200" lvl="0" indent="0" algn="just" rtl="0">
              <a:lnSpc>
                <a:spcPct val="115000"/>
              </a:lnSpc>
              <a:spcBef>
                <a:spcPts val="0"/>
              </a:spcBef>
              <a:spcAft>
                <a:spcPts val="0"/>
              </a:spcAft>
              <a:buNone/>
            </a:pPr>
            <a:endParaRPr sz="1050" b="1" dirty="0">
              <a:solidFill>
                <a:srgbClr val="000000"/>
              </a:solidFill>
              <a:latin typeface="Nunito"/>
              <a:ea typeface="Nunito"/>
              <a:cs typeface="Nunito"/>
              <a:sym typeface="Nunito"/>
            </a:endParaRPr>
          </a:p>
          <a:p>
            <a:pPr marL="457200" lvl="0" indent="0" algn="just" rtl="0">
              <a:lnSpc>
                <a:spcPct val="115000"/>
              </a:lnSpc>
              <a:spcBef>
                <a:spcPts val="0"/>
              </a:spcBef>
              <a:spcAft>
                <a:spcPts val="0"/>
              </a:spcAft>
              <a:buNone/>
            </a:pPr>
            <a:r>
              <a:rPr lang="en" sz="1050" b="1" dirty="0">
                <a:solidFill>
                  <a:srgbClr val="000000"/>
                </a:solidFill>
                <a:latin typeface="Nunito"/>
                <a:ea typeface="Nunito"/>
                <a:cs typeface="Nunito"/>
                <a:sym typeface="Nunito"/>
              </a:rPr>
              <a:t>Null Hypothesis -&gt;   </a:t>
            </a:r>
            <a:r>
              <a:rPr lang="en" sz="1050" dirty="0">
                <a:solidFill>
                  <a:srgbClr val="000000"/>
                </a:solidFill>
                <a:latin typeface="Nunito"/>
                <a:ea typeface="Nunito"/>
                <a:cs typeface="Nunito"/>
                <a:sym typeface="Nunito"/>
              </a:rPr>
              <a:t>There is no difference between the mean of inbound crossings of the two samples selected </a:t>
            </a:r>
            <a:r>
              <a:rPr lang="en" sz="1050" b="1" dirty="0">
                <a:solidFill>
                  <a:srgbClr val="000000"/>
                </a:solidFill>
                <a:latin typeface="Nunito"/>
                <a:ea typeface="Nunito"/>
                <a:cs typeface="Nunito"/>
                <a:sym typeface="Nunito"/>
              </a:rPr>
              <a:t>     </a:t>
            </a:r>
            <a:endParaRPr sz="1050" b="1" dirty="0">
              <a:solidFill>
                <a:srgbClr val="000000"/>
              </a:solidFill>
              <a:latin typeface="Nunito"/>
              <a:ea typeface="Nunito"/>
              <a:cs typeface="Nunito"/>
              <a:sym typeface="Nunito"/>
            </a:endParaRPr>
          </a:p>
          <a:p>
            <a:pPr marL="457200" lvl="0" indent="0" algn="just" rtl="0">
              <a:lnSpc>
                <a:spcPct val="115000"/>
              </a:lnSpc>
              <a:spcBef>
                <a:spcPts val="0"/>
              </a:spcBef>
              <a:spcAft>
                <a:spcPts val="0"/>
              </a:spcAft>
              <a:buNone/>
            </a:pPr>
            <a:r>
              <a:rPr lang="en" sz="1050" dirty="0">
                <a:solidFill>
                  <a:srgbClr val="000000"/>
                </a:solidFill>
                <a:latin typeface="Nunito"/>
                <a:ea typeface="Nunito"/>
                <a:cs typeface="Nunito"/>
                <a:sym typeface="Nunito"/>
              </a:rPr>
              <a:t>H0: µ1 − µ2 = 0</a:t>
            </a:r>
            <a:endParaRPr sz="1050" dirty="0">
              <a:solidFill>
                <a:srgbClr val="000000"/>
              </a:solidFill>
              <a:latin typeface="Nunito"/>
              <a:ea typeface="Nunito"/>
              <a:cs typeface="Nunito"/>
              <a:sym typeface="Nunito"/>
            </a:endParaRPr>
          </a:p>
          <a:p>
            <a:pPr marL="457200" lvl="0" indent="0" algn="just" rtl="0">
              <a:lnSpc>
                <a:spcPct val="115000"/>
              </a:lnSpc>
              <a:spcBef>
                <a:spcPts val="0"/>
              </a:spcBef>
              <a:spcAft>
                <a:spcPts val="0"/>
              </a:spcAft>
              <a:buNone/>
            </a:pPr>
            <a:endParaRPr sz="1050" dirty="0">
              <a:solidFill>
                <a:srgbClr val="000000"/>
              </a:solidFill>
              <a:latin typeface="Nunito"/>
              <a:ea typeface="Nunito"/>
              <a:cs typeface="Nunito"/>
              <a:sym typeface="Nunito"/>
            </a:endParaRPr>
          </a:p>
          <a:p>
            <a:pPr marL="457200" lvl="0" indent="0" algn="just" rtl="0">
              <a:lnSpc>
                <a:spcPct val="115000"/>
              </a:lnSpc>
              <a:spcBef>
                <a:spcPts val="0"/>
              </a:spcBef>
              <a:spcAft>
                <a:spcPts val="0"/>
              </a:spcAft>
              <a:buNone/>
            </a:pPr>
            <a:r>
              <a:rPr lang="en" sz="1050" b="1" dirty="0">
                <a:solidFill>
                  <a:srgbClr val="000000"/>
                </a:solidFill>
                <a:latin typeface="Nunito"/>
                <a:ea typeface="Nunito"/>
                <a:cs typeface="Nunito"/>
                <a:sym typeface="Nunito"/>
              </a:rPr>
              <a:t>Alternate Hypothesis -&gt; </a:t>
            </a:r>
            <a:r>
              <a:rPr lang="en" sz="1050" dirty="0">
                <a:solidFill>
                  <a:srgbClr val="000000"/>
                </a:solidFill>
                <a:latin typeface="Nunito"/>
                <a:ea typeface="Nunito"/>
                <a:cs typeface="Nunito"/>
                <a:sym typeface="Nunito"/>
              </a:rPr>
              <a:t>There is a significant difference between the mean of inbound crossings of the two samples </a:t>
            </a:r>
            <a:endParaRPr sz="1050" dirty="0">
              <a:solidFill>
                <a:srgbClr val="000000"/>
              </a:solidFill>
              <a:latin typeface="Nunito"/>
              <a:ea typeface="Nunito"/>
              <a:cs typeface="Nunito"/>
              <a:sym typeface="Nunito"/>
            </a:endParaRPr>
          </a:p>
          <a:p>
            <a:pPr marL="457200" lvl="0" indent="0" algn="just" rtl="0">
              <a:lnSpc>
                <a:spcPct val="115000"/>
              </a:lnSpc>
              <a:spcBef>
                <a:spcPts val="0"/>
              </a:spcBef>
              <a:spcAft>
                <a:spcPts val="0"/>
              </a:spcAft>
              <a:buNone/>
            </a:pPr>
            <a:r>
              <a:rPr lang="en" sz="1050" dirty="0">
                <a:solidFill>
                  <a:srgbClr val="000000"/>
                </a:solidFill>
                <a:latin typeface="Nunito"/>
                <a:ea typeface="Nunito"/>
                <a:cs typeface="Nunito"/>
                <a:sym typeface="Nunito"/>
              </a:rPr>
              <a:t>H1: µ1 − µ2 ≠ 0</a:t>
            </a:r>
            <a:endParaRPr sz="1050" dirty="0">
              <a:solidFill>
                <a:srgbClr val="000000"/>
              </a:solidFill>
              <a:latin typeface="Nunito"/>
              <a:ea typeface="Nunito"/>
              <a:cs typeface="Nunito"/>
              <a:sym typeface="Nunito"/>
            </a:endParaRPr>
          </a:p>
          <a:p>
            <a:pPr marL="457200" lvl="0" indent="0" algn="just" rtl="0">
              <a:lnSpc>
                <a:spcPct val="115000"/>
              </a:lnSpc>
              <a:spcBef>
                <a:spcPts val="0"/>
              </a:spcBef>
              <a:spcAft>
                <a:spcPts val="0"/>
              </a:spcAft>
              <a:buNone/>
            </a:pPr>
            <a:endParaRPr sz="1050" dirty="0">
              <a:solidFill>
                <a:srgbClr val="000000"/>
              </a:solidFill>
              <a:latin typeface="Nunito"/>
              <a:ea typeface="Nunito"/>
              <a:cs typeface="Nunito"/>
              <a:sym typeface="Nunito"/>
            </a:endParaRPr>
          </a:p>
          <a:p>
            <a:pPr marL="457200" lvl="0" indent="0" algn="just" rtl="0">
              <a:lnSpc>
                <a:spcPct val="115000"/>
              </a:lnSpc>
              <a:spcBef>
                <a:spcPts val="0"/>
              </a:spcBef>
              <a:spcAft>
                <a:spcPts val="0"/>
              </a:spcAft>
              <a:buNone/>
            </a:pPr>
            <a:endParaRPr sz="1050" dirty="0">
              <a:solidFill>
                <a:srgbClr val="000000"/>
              </a:solidFill>
              <a:latin typeface="Nunito"/>
              <a:ea typeface="Nunito"/>
              <a:cs typeface="Nunito"/>
              <a:sym typeface="Nunito"/>
            </a:endParaRPr>
          </a:p>
          <a:p>
            <a:pPr marL="0" lvl="0" indent="0" algn="just" rtl="0">
              <a:lnSpc>
                <a:spcPct val="115000"/>
              </a:lnSpc>
              <a:spcBef>
                <a:spcPts val="0"/>
              </a:spcBef>
              <a:spcAft>
                <a:spcPts val="0"/>
              </a:spcAft>
              <a:buNone/>
            </a:pPr>
            <a:endParaRPr sz="1050" dirty="0">
              <a:latin typeface="Nunito"/>
              <a:ea typeface="Nunito"/>
              <a:cs typeface="Nunito"/>
              <a:sym typeface="Nunito"/>
            </a:endParaRPr>
          </a:p>
          <a:p>
            <a:pPr marL="457200" lvl="0" indent="0" algn="just" rtl="0">
              <a:lnSpc>
                <a:spcPct val="115000"/>
              </a:lnSpc>
              <a:spcBef>
                <a:spcPts val="1200"/>
              </a:spcBef>
              <a:spcAft>
                <a:spcPts val="0"/>
              </a:spcAft>
              <a:buNone/>
            </a:pPr>
            <a:r>
              <a:rPr lang="en" sz="1050" dirty="0">
                <a:solidFill>
                  <a:srgbClr val="000000"/>
                </a:solidFill>
                <a:latin typeface="Nunito"/>
                <a:ea typeface="Nunito"/>
                <a:cs typeface="Nunito"/>
                <a:sym typeface="Nunito"/>
              </a:rPr>
              <a:t>With 95% confidence, i.e., using a significance level of α = 0.05,  the obtained </a:t>
            </a:r>
            <a:r>
              <a:rPr lang="en" sz="1050" b="1" dirty="0">
                <a:solidFill>
                  <a:srgbClr val="000000"/>
                </a:solidFill>
                <a:latin typeface="Nunito"/>
                <a:ea typeface="Nunito"/>
                <a:cs typeface="Nunito"/>
                <a:sym typeface="Nunito"/>
              </a:rPr>
              <a:t>P_value = 0.000156468 &lt; 0.05. </a:t>
            </a:r>
            <a:r>
              <a:rPr lang="en" sz="1050" dirty="0">
                <a:solidFill>
                  <a:srgbClr val="000000"/>
                </a:solidFill>
                <a:latin typeface="Nunito"/>
                <a:ea typeface="Nunito"/>
                <a:cs typeface="Nunito"/>
                <a:sym typeface="Nunito"/>
              </a:rPr>
              <a:t>Thus,</a:t>
            </a:r>
            <a:r>
              <a:rPr lang="en" sz="1050" b="1" dirty="0">
                <a:solidFill>
                  <a:srgbClr val="000000"/>
                </a:solidFill>
                <a:latin typeface="Nunito"/>
                <a:ea typeface="Nunito"/>
                <a:cs typeface="Nunito"/>
                <a:sym typeface="Nunito"/>
              </a:rPr>
              <a:t> </a:t>
            </a:r>
            <a:r>
              <a:rPr lang="en" sz="1050" dirty="0">
                <a:solidFill>
                  <a:srgbClr val="000000"/>
                </a:solidFill>
                <a:latin typeface="Nunito"/>
                <a:ea typeface="Nunito"/>
                <a:cs typeface="Nunito"/>
                <a:sym typeface="Nunito"/>
              </a:rPr>
              <a:t>we reject the null hypothesis and conclude that there is a significant difference between between the sample mean value of inbound crossings of the two samples. </a:t>
            </a:r>
            <a:endParaRPr sz="1050" dirty="0">
              <a:solidFill>
                <a:srgbClr val="000000"/>
              </a:solidFill>
              <a:latin typeface="Nunito"/>
              <a:ea typeface="Nunito"/>
              <a:cs typeface="Nunito"/>
              <a:sym typeface="Nunito"/>
            </a:endParaRPr>
          </a:p>
          <a:p>
            <a:pPr marL="457200" lvl="0" indent="0" algn="just" rtl="0">
              <a:lnSpc>
                <a:spcPct val="115000"/>
              </a:lnSpc>
              <a:spcBef>
                <a:spcPts val="0"/>
              </a:spcBef>
              <a:spcAft>
                <a:spcPts val="0"/>
              </a:spcAft>
              <a:buNone/>
            </a:pPr>
            <a:endParaRPr sz="1050" dirty="0">
              <a:solidFill>
                <a:srgbClr val="000000"/>
              </a:solidFill>
              <a:latin typeface="Nunito"/>
              <a:ea typeface="Nunito"/>
              <a:cs typeface="Nunito"/>
              <a:sym typeface="Nunito"/>
            </a:endParaRPr>
          </a:p>
        </p:txBody>
      </p:sp>
      <p:sp>
        <p:nvSpPr>
          <p:cNvPr id="263" name="Google Shape;263;p28"/>
          <p:cNvSpPr txBox="1">
            <a:spLocks noGrp="1"/>
          </p:cNvSpPr>
          <p:nvPr>
            <p:ph type="title"/>
          </p:nvPr>
        </p:nvSpPr>
        <p:spPr>
          <a:xfrm>
            <a:off x="444925" y="231325"/>
            <a:ext cx="7505700" cy="48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2. Two-Sample Z-test</a:t>
            </a:r>
            <a:endParaRPr sz="2000"/>
          </a:p>
        </p:txBody>
      </p:sp>
      <p:sp>
        <p:nvSpPr>
          <p:cNvPr id="264" name="Google Shape;264;p2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16</a:t>
            </a:fld>
            <a:endParaRPr/>
          </a:p>
        </p:txBody>
      </p:sp>
      <p:pic>
        <p:nvPicPr>
          <p:cNvPr id="265" name="Google Shape;265;p28"/>
          <p:cNvPicPr preferRelativeResize="0"/>
          <p:nvPr/>
        </p:nvPicPr>
        <p:blipFill>
          <a:blip r:embed="rId3">
            <a:alphaModFix/>
          </a:blip>
          <a:stretch>
            <a:fillRect/>
          </a:stretch>
        </p:blipFill>
        <p:spPr>
          <a:xfrm>
            <a:off x="3216700" y="3256200"/>
            <a:ext cx="1962150" cy="6572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29"/>
          <p:cNvSpPr txBox="1">
            <a:spLocks noGrp="1"/>
          </p:cNvSpPr>
          <p:nvPr>
            <p:ph type="title"/>
          </p:nvPr>
        </p:nvSpPr>
        <p:spPr>
          <a:xfrm>
            <a:off x="449075" y="305350"/>
            <a:ext cx="7505700" cy="493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a:t>3. Two-Sample T-test</a:t>
            </a:r>
            <a:endParaRPr sz="2000"/>
          </a:p>
        </p:txBody>
      </p:sp>
      <p:sp>
        <p:nvSpPr>
          <p:cNvPr id="271" name="Google Shape;271;p29"/>
          <p:cNvSpPr txBox="1">
            <a:spLocks noGrp="1"/>
          </p:cNvSpPr>
          <p:nvPr>
            <p:ph type="body" idx="1"/>
          </p:nvPr>
        </p:nvSpPr>
        <p:spPr>
          <a:xfrm>
            <a:off x="361050" y="807450"/>
            <a:ext cx="8421900" cy="4002900"/>
          </a:xfrm>
          <a:prstGeom prst="rect">
            <a:avLst/>
          </a:prstGeom>
        </p:spPr>
        <p:txBody>
          <a:bodyPr spcFirstLastPara="1" wrap="square" lIns="91425" tIns="91425" rIns="91425" bIns="91425" anchor="t" anchorCtr="0">
            <a:noAutofit/>
          </a:bodyPr>
          <a:lstStyle/>
          <a:p>
            <a:pPr marL="457200" lvl="0" indent="-295275" algn="just" rtl="0">
              <a:lnSpc>
                <a:spcPct val="100000"/>
              </a:lnSpc>
              <a:spcBef>
                <a:spcPts val="0"/>
              </a:spcBef>
              <a:spcAft>
                <a:spcPts val="0"/>
              </a:spcAft>
              <a:buClr>
                <a:srgbClr val="000000"/>
              </a:buClr>
              <a:buSzPts val="1050"/>
              <a:buFont typeface="Nunito"/>
              <a:buChar char="●"/>
            </a:pPr>
            <a:r>
              <a:rPr lang="en" sz="1050">
                <a:solidFill>
                  <a:srgbClr val="000000"/>
                </a:solidFill>
                <a:latin typeface="Nunito"/>
                <a:ea typeface="Nunito"/>
                <a:cs typeface="Nunito"/>
                <a:sym typeface="Nunito"/>
              </a:rPr>
              <a:t>Testing the significance between means of two samples means if populations are independent and the variances are unknown, i.e., to test the equality of the mean value of inbound crossings of two random samples generated from the border crossing data.</a:t>
            </a:r>
            <a:endParaRPr sz="1050">
              <a:solidFill>
                <a:srgbClr val="000000"/>
              </a:solidFill>
              <a:latin typeface="Nunito"/>
              <a:ea typeface="Nunito"/>
              <a:cs typeface="Nunito"/>
              <a:sym typeface="Nunito"/>
            </a:endParaRPr>
          </a:p>
          <a:p>
            <a:pPr marL="0" lvl="0" indent="457200" algn="just" rtl="0">
              <a:lnSpc>
                <a:spcPct val="100000"/>
              </a:lnSpc>
              <a:spcBef>
                <a:spcPts val="0"/>
              </a:spcBef>
              <a:spcAft>
                <a:spcPts val="0"/>
              </a:spcAft>
              <a:buNone/>
            </a:pPr>
            <a:endParaRPr sz="1050">
              <a:solidFill>
                <a:srgbClr val="000000"/>
              </a:solidFill>
              <a:latin typeface="Nunito"/>
              <a:ea typeface="Nunito"/>
              <a:cs typeface="Nunito"/>
              <a:sym typeface="Nunito"/>
            </a:endParaRPr>
          </a:p>
          <a:p>
            <a:pPr marL="0" lvl="0" indent="457200" algn="just" rtl="0">
              <a:lnSpc>
                <a:spcPct val="100000"/>
              </a:lnSpc>
              <a:spcBef>
                <a:spcPts val="0"/>
              </a:spcBef>
              <a:spcAft>
                <a:spcPts val="0"/>
              </a:spcAft>
              <a:buNone/>
            </a:pPr>
            <a:r>
              <a:rPr lang="en" sz="1050">
                <a:solidFill>
                  <a:srgbClr val="000000"/>
                </a:solidFill>
                <a:latin typeface="Nunito"/>
                <a:ea typeface="Nunito"/>
                <a:cs typeface="Nunito"/>
                <a:sym typeface="Nunito"/>
              </a:rPr>
              <a:t>First Sample : Observations from rows 1 to 181220  </a:t>
            </a:r>
            <a:endParaRPr sz="1050">
              <a:solidFill>
                <a:srgbClr val="000000"/>
              </a:solidFill>
              <a:latin typeface="Nunito"/>
              <a:ea typeface="Nunito"/>
              <a:cs typeface="Nunito"/>
              <a:sym typeface="Nunito"/>
            </a:endParaRPr>
          </a:p>
          <a:p>
            <a:pPr marL="0" lvl="0" indent="0" algn="just" rtl="0">
              <a:lnSpc>
                <a:spcPct val="100000"/>
              </a:lnSpc>
              <a:spcBef>
                <a:spcPts val="0"/>
              </a:spcBef>
              <a:spcAft>
                <a:spcPts val="0"/>
              </a:spcAft>
              <a:buNone/>
            </a:pPr>
            <a:r>
              <a:rPr lang="en" sz="1050">
                <a:solidFill>
                  <a:srgbClr val="000000"/>
                </a:solidFill>
                <a:latin typeface="Nunito"/>
                <a:ea typeface="Nunito"/>
                <a:cs typeface="Nunito"/>
                <a:sym typeface="Nunito"/>
              </a:rPr>
              <a:t>             Second Sample : Observations from rows 181221 to 362440 </a:t>
            </a:r>
            <a:endParaRPr sz="1050">
              <a:solidFill>
                <a:srgbClr val="000000"/>
              </a:solidFill>
              <a:latin typeface="Nunito"/>
              <a:ea typeface="Nunito"/>
              <a:cs typeface="Nunito"/>
              <a:sym typeface="Nunito"/>
            </a:endParaRPr>
          </a:p>
          <a:p>
            <a:pPr marL="0" lvl="0" indent="0" algn="just" rtl="0">
              <a:lnSpc>
                <a:spcPct val="100000"/>
              </a:lnSpc>
              <a:spcBef>
                <a:spcPts val="0"/>
              </a:spcBef>
              <a:spcAft>
                <a:spcPts val="0"/>
              </a:spcAft>
              <a:buNone/>
            </a:pPr>
            <a:endParaRPr sz="1050">
              <a:solidFill>
                <a:srgbClr val="000000"/>
              </a:solidFill>
              <a:latin typeface="Nunito"/>
              <a:ea typeface="Nunito"/>
              <a:cs typeface="Nunito"/>
              <a:sym typeface="Nunito"/>
            </a:endParaRPr>
          </a:p>
          <a:p>
            <a:pPr marL="457200" lvl="0" indent="0" algn="just" rtl="0">
              <a:lnSpc>
                <a:spcPct val="100000"/>
              </a:lnSpc>
              <a:spcBef>
                <a:spcPts val="0"/>
              </a:spcBef>
              <a:spcAft>
                <a:spcPts val="0"/>
              </a:spcAft>
              <a:buNone/>
            </a:pPr>
            <a:r>
              <a:rPr lang="en" sz="1050">
                <a:solidFill>
                  <a:srgbClr val="000000"/>
                </a:solidFill>
                <a:latin typeface="Nunito"/>
                <a:ea typeface="Nunito"/>
                <a:cs typeface="Nunito"/>
                <a:sym typeface="Nunito"/>
              </a:rPr>
              <a:t>X1 ≡ R.V. of inbound crossings in the U.S. from first sample comprising 10000  randomly selected observations</a:t>
            </a:r>
            <a:endParaRPr sz="1050">
              <a:solidFill>
                <a:srgbClr val="000000"/>
              </a:solidFill>
              <a:latin typeface="Nunito"/>
              <a:ea typeface="Nunito"/>
              <a:cs typeface="Nunito"/>
              <a:sym typeface="Nunito"/>
            </a:endParaRPr>
          </a:p>
          <a:p>
            <a:pPr marL="457200" lvl="0" indent="0" algn="just" rtl="0">
              <a:lnSpc>
                <a:spcPct val="100000"/>
              </a:lnSpc>
              <a:spcBef>
                <a:spcPts val="0"/>
              </a:spcBef>
              <a:spcAft>
                <a:spcPts val="0"/>
              </a:spcAft>
              <a:buNone/>
            </a:pPr>
            <a:r>
              <a:rPr lang="en" sz="1050">
                <a:solidFill>
                  <a:srgbClr val="000000"/>
                </a:solidFill>
                <a:latin typeface="Nunito"/>
                <a:ea typeface="Nunito"/>
                <a:cs typeface="Nunito"/>
                <a:sym typeface="Nunito"/>
              </a:rPr>
              <a:t>X2 ≡ R.V. of inbound crossings in the U.S. from second sample comprising 10000  randomly selected observations</a:t>
            </a:r>
            <a:endParaRPr sz="1050">
              <a:solidFill>
                <a:srgbClr val="000000"/>
              </a:solidFill>
              <a:latin typeface="Nunito"/>
              <a:ea typeface="Nunito"/>
              <a:cs typeface="Nunito"/>
              <a:sym typeface="Nunito"/>
            </a:endParaRPr>
          </a:p>
          <a:p>
            <a:pPr marL="457200" lvl="0" indent="0" algn="just" rtl="0">
              <a:lnSpc>
                <a:spcPct val="100000"/>
              </a:lnSpc>
              <a:spcBef>
                <a:spcPts val="0"/>
              </a:spcBef>
              <a:spcAft>
                <a:spcPts val="0"/>
              </a:spcAft>
              <a:buNone/>
            </a:pPr>
            <a:endParaRPr sz="1050">
              <a:solidFill>
                <a:srgbClr val="000000"/>
              </a:solidFill>
              <a:latin typeface="Nunito"/>
              <a:ea typeface="Nunito"/>
              <a:cs typeface="Nunito"/>
              <a:sym typeface="Nunito"/>
            </a:endParaRPr>
          </a:p>
          <a:p>
            <a:pPr marL="457200" lvl="0" indent="0" algn="just" rtl="0">
              <a:lnSpc>
                <a:spcPct val="100000"/>
              </a:lnSpc>
              <a:spcBef>
                <a:spcPts val="0"/>
              </a:spcBef>
              <a:spcAft>
                <a:spcPts val="0"/>
              </a:spcAft>
              <a:buNone/>
            </a:pPr>
            <a:r>
              <a:rPr lang="en" sz="1050" b="1">
                <a:solidFill>
                  <a:srgbClr val="000000"/>
                </a:solidFill>
                <a:latin typeface="Nunito"/>
                <a:ea typeface="Nunito"/>
                <a:cs typeface="Nunito"/>
                <a:sym typeface="Nunito"/>
              </a:rPr>
              <a:t>Null Hypothesis -&gt; </a:t>
            </a:r>
            <a:r>
              <a:rPr lang="en" sz="1050">
                <a:solidFill>
                  <a:srgbClr val="000000"/>
                </a:solidFill>
                <a:latin typeface="Nunito"/>
                <a:ea typeface="Nunito"/>
                <a:cs typeface="Nunito"/>
                <a:sym typeface="Nunito"/>
              </a:rPr>
              <a:t>There is no difference between the mean of inbound crossings of the two samples selected </a:t>
            </a:r>
            <a:r>
              <a:rPr lang="en" sz="1050" b="1">
                <a:solidFill>
                  <a:srgbClr val="000000"/>
                </a:solidFill>
                <a:latin typeface="Nunito"/>
                <a:ea typeface="Nunito"/>
                <a:cs typeface="Nunito"/>
                <a:sym typeface="Nunito"/>
              </a:rPr>
              <a:t>     </a:t>
            </a:r>
            <a:endParaRPr sz="1050" b="1">
              <a:solidFill>
                <a:srgbClr val="000000"/>
              </a:solidFill>
              <a:latin typeface="Nunito"/>
              <a:ea typeface="Nunito"/>
              <a:cs typeface="Nunito"/>
              <a:sym typeface="Nunito"/>
            </a:endParaRPr>
          </a:p>
          <a:p>
            <a:pPr marL="457200" lvl="0" indent="0" algn="just" rtl="0">
              <a:lnSpc>
                <a:spcPct val="100000"/>
              </a:lnSpc>
              <a:spcBef>
                <a:spcPts val="0"/>
              </a:spcBef>
              <a:spcAft>
                <a:spcPts val="0"/>
              </a:spcAft>
              <a:buNone/>
            </a:pPr>
            <a:r>
              <a:rPr lang="en" sz="1050">
                <a:solidFill>
                  <a:srgbClr val="000000"/>
                </a:solidFill>
                <a:latin typeface="Nunito"/>
                <a:ea typeface="Nunito"/>
                <a:cs typeface="Nunito"/>
                <a:sym typeface="Nunito"/>
              </a:rPr>
              <a:t>H0: µ1 − µ2 = 0</a:t>
            </a:r>
            <a:endParaRPr sz="1050">
              <a:solidFill>
                <a:srgbClr val="000000"/>
              </a:solidFill>
              <a:latin typeface="Nunito"/>
              <a:ea typeface="Nunito"/>
              <a:cs typeface="Nunito"/>
              <a:sym typeface="Nunito"/>
            </a:endParaRPr>
          </a:p>
          <a:p>
            <a:pPr marL="457200" lvl="0" indent="0" algn="just" rtl="0">
              <a:lnSpc>
                <a:spcPct val="100000"/>
              </a:lnSpc>
              <a:spcBef>
                <a:spcPts val="0"/>
              </a:spcBef>
              <a:spcAft>
                <a:spcPts val="0"/>
              </a:spcAft>
              <a:buNone/>
            </a:pPr>
            <a:r>
              <a:rPr lang="en" sz="1050" b="1">
                <a:solidFill>
                  <a:srgbClr val="000000"/>
                </a:solidFill>
                <a:latin typeface="Nunito"/>
                <a:ea typeface="Nunito"/>
                <a:cs typeface="Nunito"/>
                <a:sym typeface="Nunito"/>
              </a:rPr>
              <a:t>Alternate Hypothesis -&gt;</a:t>
            </a:r>
            <a:r>
              <a:rPr lang="en" sz="1050">
                <a:solidFill>
                  <a:srgbClr val="000000"/>
                </a:solidFill>
                <a:latin typeface="Nunito"/>
                <a:ea typeface="Nunito"/>
                <a:cs typeface="Nunito"/>
                <a:sym typeface="Nunito"/>
              </a:rPr>
              <a:t>There is a significant difference between the mean of inbound crossings of the two samples </a:t>
            </a:r>
            <a:endParaRPr sz="1050">
              <a:solidFill>
                <a:srgbClr val="000000"/>
              </a:solidFill>
              <a:latin typeface="Nunito"/>
              <a:ea typeface="Nunito"/>
              <a:cs typeface="Nunito"/>
              <a:sym typeface="Nunito"/>
            </a:endParaRPr>
          </a:p>
          <a:p>
            <a:pPr marL="457200" lvl="0" indent="0" algn="just" rtl="0">
              <a:lnSpc>
                <a:spcPct val="100000"/>
              </a:lnSpc>
              <a:spcBef>
                <a:spcPts val="0"/>
              </a:spcBef>
              <a:spcAft>
                <a:spcPts val="0"/>
              </a:spcAft>
              <a:buNone/>
            </a:pPr>
            <a:r>
              <a:rPr lang="en" sz="1050">
                <a:solidFill>
                  <a:srgbClr val="000000"/>
                </a:solidFill>
                <a:latin typeface="Nunito"/>
                <a:ea typeface="Nunito"/>
                <a:cs typeface="Nunito"/>
                <a:sym typeface="Nunito"/>
              </a:rPr>
              <a:t>H1: µ1 − µ2 ≠ 0</a:t>
            </a:r>
            <a:endParaRPr sz="1050">
              <a:solidFill>
                <a:srgbClr val="000000"/>
              </a:solidFill>
              <a:latin typeface="Nunito"/>
              <a:ea typeface="Nunito"/>
              <a:cs typeface="Nunito"/>
              <a:sym typeface="Nunito"/>
            </a:endParaRPr>
          </a:p>
          <a:p>
            <a:pPr marL="457200" lvl="0" indent="0" algn="just" rtl="0">
              <a:lnSpc>
                <a:spcPct val="100000"/>
              </a:lnSpc>
              <a:spcBef>
                <a:spcPts val="0"/>
              </a:spcBef>
              <a:spcAft>
                <a:spcPts val="0"/>
              </a:spcAft>
              <a:buNone/>
            </a:pPr>
            <a:endParaRPr sz="1050">
              <a:solidFill>
                <a:srgbClr val="000000"/>
              </a:solidFill>
              <a:latin typeface="Nunito"/>
              <a:ea typeface="Nunito"/>
              <a:cs typeface="Nunito"/>
              <a:sym typeface="Nunito"/>
            </a:endParaRPr>
          </a:p>
          <a:p>
            <a:pPr marL="457200" lvl="0" indent="0" algn="just" rtl="0">
              <a:lnSpc>
                <a:spcPct val="100000"/>
              </a:lnSpc>
              <a:spcBef>
                <a:spcPts val="0"/>
              </a:spcBef>
              <a:spcAft>
                <a:spcPts val="0"/>
              </a:spcAft>
              <a:buNone/>
            </a:pPr>
            <a:endParaRPr sz="1050">
              <a:solidFill>
                <a:srgbClr val="000000"/>
              </a:solidFill>
              <a:latin typeface="Nunito"/>
              <a:ea typeface="Nunito"/>
              <a:cs typeface="Nunito"/>
              <a:sym typeface="Nunito"/>
            </a:endParaRPr>
          </a:p>
          <a:p>
            <a:pPr marL="457200" lvl="0" indent="0" algn="just" rtl="0">
              <a:lnSpc>
                <a:spcPct val="100000"/>
              </a:lnSpc>
              <a:spcBef>
                <a:spcPts val="0"/>
              </a:spcBef>
              <a:spcAft>
                <a:spcPts val="0"/>
              </a:spcAft>
              <a:buNone/>
            </a:pPr>
            <a:endParaRPr sz="1050">
              <a:solidFill>
                <a:srgbClr val="000000"/>
              </a:solidFill>
              <a:latin typeface="Nunito"/>
              <a:ea typeface="Nunito"/>
              <a:cs typeface="Nunito"/>
              <a:sym typeface="Nunito"/>
            </a:endParaRPr>
          </a:p>
          <a:p>
            <a:pPr marL="457200" lvl="0" indent="0" algn="just" rtl="0">
              <a:lnSpc>
                <a:spcPct val="100000"/>
              </a:lnSpc>
              <a:spcBef>
                <a:spcPts val="0"/>
              </a:spcBef>
              <a:spcAft>
                <a:spcPts val="0"/>
              </a:spcAft>
              <a:buNone/>
            </a:pPr>
            <a:endParaRPr sz="1050">
              <a:solidFill>
                <a:srgbClr val="000000"/>
              </a:solidFill>
              <a:latin typeface="Nunito"/>
              <a:ea typeface="Nunito"/>
              <a:cs typeface="Nunito"/>
              <a:sym typeface="Nunito"/>
            </a:endParaRPr>
          </a:p>
          <a:p>
            <a:pPr marL="0" lvl="0" indent="0" algn="just" rtl="0">
              <a:lnSpc>
                <a:spcPct val="100000"/>
              </a:lnSpc>
              <a:spcBef>
                <a:spcPts val="0"/>
              </a:spcBef>
              <a:spcAft>
                <a:spcPts val="0"/>
              </a:spcAft>
              <a:buNone/>
            </a:pPr>
            <a:r>
              <a:rPr lang="en" sz="1050">
                <a:latin typeface="Nunito"/>
                <a:ea typeface="Nunito"/>
                <a:cs typeface="Nunito"/>
                <a:sym typeface="Nunito"/>
              </a:rPr>
              <a:t>		</a:t>
            </a:r>
            <a:endParaRPr sz="1050">
              <a:latin typeface="Nunito"/>
              <a:ea typeface="Nunito"/>
              <a:cs typeface="Nunito"/>
              <a:sym typeface="Nunito"/>
            </a:endParaRPr>
          </a:p>
          <a:p>
            <a:pPr marL="457200" lvl="0" indent="0" algn="just" rtl="0">
              <a:lnSpc>
                <a:spcPct val="100000"/>
              </a:lnSpc>
              <a:spcBef>
                <a:spcPts val="1200"/>
              </a:spcBef>
              <a:spcAft>
                <a:spcPts val="0"/>
              </a:spcAft>
              <a:buNone/>
            </a:pPr>
            <a:endParaRPr sz="1050">
              <a:solidFill>
                <a:srgbClr val="000000"/>
              </a:solidFill>
              <a:latin typeface="Nunito"/>
              <a:ea typeface="Nunito"/>
              <a:cs typeface="Nunito"/>
              <a:sym typeface="Nunito"/>
            </a:endParaRPr>
          </a:p>
          <a:p>
            <a:pPr marL="457200" lvl="0" indent="0" algn="just" rtl="0">
              <a:lnSpc>
                <a:spcPct val="100000"/>
              </a:lnSpc>
              <a:spcBef>
                <a:spcPts val="0"/>
              </a:spcBef>
              <a:spcAft>
                <a:spcPts val="0"/>
              </a:spcAft>
              <a:buNone/>
            </a:pPr>
            <a:r>
              <a:rPr lang="en" sz="1000">
                <a:solidFill>
                  <a:srgbClr val="000000"/>
                </a:solidFill>
                <a:latin typeface="Nunito"/>
                <a:ea typeface="Nunito"/>
                <a:cs typeface="Nunito"/>
                <a:sym typeface="Nunito"/>
              </a:rPr>
              <a:t>With 95% confidence, i.e., using a significance level of α = 0.05, </a:t>
            </a:r>
            <a:r>
              <a:rPr lang="en" sz="1050">
                <a:solidFill>
                  <a:srgbClr val="000000"/>
                </a:solidFill>
                <a:latin typeface="Nunito"/>
                <a:ea typeface="Nunito"/>
                <a:cs typeface="Nunito"/>
                <a:sym typeface="Nunito"/>
              </a:rPr>
              <a:t> the obtained </a:t>
            </a:r>
            <a:r>
              <a:rPr lang="en" sz="1050" b="1">
                <a:solidFill>
                  <a:srgbClr val="000000"/>
                </a:solidFill>
                <a:latin typeface="Nunito"/>
                <a:ea typeface="Nunito"/>
                <a:cs typeface="Nunito"/>
                <a:sym typeface="Nunito"/>
              </a:rPr>
              <a:t>P_value = 0.0003138 &lt; 0.05. </a:t>
            </a:r>
            <a:r>
              <a:rPr lang="en" sz="1050">
                <a:solidFill>
                  <a:srgbClr val="000000"/>
                </a:solidFill>
                <a:latin typeface="Nunito"/>
                <a:ea typeface="Nunito"/>
                <a:cs typeface="Nunito"/>
                <a:sym typeface="Nunito"/>
              </a:rPr>
              <a:t>Thus,</a:t>
            </a:r>
            <a:r>
              <a:rPr lang="en" sz="1050" b="1">
                <a:solidFill>
                  <a:srgbClr val="000000"/>
                </a:solidFill>
                <a:latin typeface="Nunito"/>
                <a:ea typeface="Nunito"/>
                <a:cs typeface="Nunito"/>
                <a:sym typeface="Nunito"/>
              </a:rPr>
              <a:t> </a:t>
            </a:r>
            <a:r>
              <a:rPr lang="en" sz="1050">
                <a:solidFill>
                  <a:srgbClr val="000000"/>
                </a:solidFill>
                <a:latin typeface="Nunito"/>
                <a:ea typeface="Nunito"/>
                <a:cs typeface="Nunito"/>
                <a:sym typeface="Nunito"/>
              </a:rPr>
              <a:t>we reject the null hypothesis and conclude that there is a significant difference between the sample mean value of inbound crossings of the two samples. This is the same conclusion as that obtained using the two-sample Z-test.</a:t>
            </a:r>
            <a:endParaRPr sz="1050">
              <a:latin typeface="Nunito"/>
              <a:ea typeface="Nunito"/>
              <a:cs typeface="Nunito"/>
              <a:sym typeface="Nunito"/>
            </a:endParaRPr>
          </a:p>
          <a:p>
            <a:pPr marL="0" lvl="0" indent="0" algn="just" rtl="0">
              <a:lnSpc>
                <a:spcPct val="100000"/>
              </a:lnSpc>
              <a:spcBef>
                <a:spcPts val="0"/>
              </a:spcBef>
              <a:spcAft>
                <a:spcPts val="0"/>
              </a:spcAft>
              <a:buNone/>
            </a:pPr>
            <a:endParaRPr sz="1050">
              <a:latin typeface="Nunito"/>
              <a:ea typeface="Nunito"/>
              <a:cs typeface="Nunito"/>
              <a:sym typeface="Nunito"/>
            </a:endParaRPr>
          </a:p>
          <a:p>
            <a:pPr marL="457200" lvl="0" indent="0" algn="just" rtl="0">
              <a:lnSpc>
                <a:spcPct val="100000"/>
              </a:lnSpc>
              <a:spcBef>
                <a:spcPts val="1200"/>
              </a:spcBef>
              <a:spcAft>
                <a:spcPts val="0"/>
              </a:spcAft>
              <a:buNone/>
            </a:pPr>
            <a:endParaRPr sz="1050">
              <a:latin typeface="Nunito"/>
              <a:ea typeface="Nunito"/>
              <a:cs typeface="Nunito"/>
              <a:sym typeface="Nunito"/>
            </a:endParaRPr>
          </a:p>
          <a:p>
            <a:pPr marL="0" lvl="0" indent="0" algn="just" rtl="0">
              <a:lnSpc>
                <a:spcPct val="100000"/>
              </a:lnSpc>
              <a:spcBef>
                <a:spcPts val="0"/>
              </a:spcBef>
              <a:spcAft>
                <a:spcPts val="1200"/>
              </a:spcAft>
              <a:buNone/>
            </a:pPr>
            <a:endParaRPr sz="1050">
              <a:latin typeface="Nunito"/>
              <a:ea typeface="Nunito"/>
              <a:cs typeface="Nunito"/>
              <a:sym typeface="Nunito"/>
            </a:endParaRPr>
          </a:p>
        </p:txBody>
      </p:sp>
      <p:sp>
        <p:nvSpPr>
          <p:cNvPr id="272" name="Google Shape;272;p2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17</a:t>
            </a:fld>
            <a:endParaRPr/>
          </a:p>
        </p:txBody>
      </p:sp>
      <p:pic>
        <p:nvPicPr>
          <p:cNvPr id="273" name="Google Shape;273;p29"/>
          <p:cNvPicPr preferRelativeResize="0"/>
          <p:nvPr/>
        </p:nvPicPr>
        <p:blipFill>
          <a:blip r:embed="rId3">
            <a:alphaModFix/>
          </a:blip>
          <a:stretch>
            <a:fillRect/>
          </a:stretch>
        </p:blipFill>
        <p:spPr>
          <a:xfrm>
            <a:off x="2871975" y="2935100"/>
            <a:ext cx="2659900" cy="1069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0"/>
          <p:cNvSpPr txBox="1">
            <a:spLocks noGrp="1"/>
          </p:cNvSpPr>
          <p:nvPr>
            <p:ph type="title"/>
          </p:nvPr>
        </p:nvSpPr>
        <p:spPr>
          <a:xfrm>
            <a:off x="441725" y="231325"/>
            <a:ext cx="7505700" cy="44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4. Two-Sample Proportion Test</a:t>
            </a:r>
            <a:endParaRPr sz="2000"/>
          </a:p>
        </p:txBody>
      </p:sp>
      <p:sp>
        <p:nvSpPr>
          <p:cNvPr id="279" name="Google Shape;279;p30"/>
          <p:cNvSpPr txBox="1">
            <a:spLocks noGrp="1"/>
          </p:cNvSpPr>
          <p:nvPr>
            <p:ph type="body" idx="1"/>
          </p:nvPr>
        </p:nvSpPr>
        <p:spPr>
          <a:xfrm>
            <a:off x="452400" y="621175"/>
            <a:ext cx="8239200" cy="4093200"/>
          </a:xfrm>
          <a:prstGeom prst="rect">
            <a:avLst/>
          </a:prstGeom>
        </p:spPr>
        <p:txBody>
          <a:bodyPr spcFirstLastPara="1" wrap="square" lIns="91425" tIns="91425" rIns="91425" bIns="91425" anchor="t" anchorCtr="0">
            <a:noAutofit/>
          </a:bodyPr>
          <a:lstStyle/>
          <a:p>
            <a:pPr marL="457200" lvl="0" indent="-295275" algn="just" rtl="0">
              <a:lnSpc>
                <a:spcPct val="100000"/>
              </a:lnSpc>
              <a:spcBef>
                <a:spcPts val="0"/>
              </a:spcBef>
              <a:spcAft>
                <a:spcPts val="0"/>
              </a:spcAft>
              <a:buClr>
                <a:srgbClr val="000000"/>
              </a:buClr>
              <a:buSzPts val="1050"/>
              <a:buFont typeface="Nunito"/>
              <a:buChar char="●"/>
            </a:pPr>
            <a:r>
              <a:rPr lang="en" sz="1050">
                <a:solidFill>
                  <a:srgbClr val="000000"/>
                </a:solidFill>
                <a:latin typeface="Nunito"/>
                <a:ea typeface="Nunito"/>
                <a:cs typeface="Nunito"/>
                <a:sym typeface="Nunito"/>
              </a:rPr>
              <a:t>Filtering out the dataset to test the equality of proportions of inbound bus crossings in the State of New York at the US-Canada Border &amp; in the State of Texas at the US-Mexico Border in 2020.</a:t>
            </a:r>
            <a:endParaRPr sz="1050">
              <a:solidFill>
                <a:srgbClr val="000000"/>
              </a:solidFill>
              <a:latin typeface="Nunito"/>
              <a:ea typeface="Nunito"/>
              <a:cs typeface="Nunito"/>
              <a:sym typeface="Nunito"/>
            </a:endParaRPr>
          </a:p>
          <a:p>
            <a:pPr marL="457200" lvl="0" indent="0" algn="just" rtl="0">
              <a:lnSpc>
                <a:spcPct val="100000"/>
              </a:lnSpc>
              <a:spcBef>
                <a:spcPts val="0"/>
              </a:spcBef>
              <a:spcAft>
                <a:spcPts val="0"/>
              </a:spcAft>
              <a:buNone/>
            </a:pPr>
            <a:endParaRPr sz="1050">
              <a:solidFill>
                <a:srgbClr val="000000"/>
              </a:solidFill>
              <a:latin typeface="Nunito"/>
              <a:ea typeface="Nunito"/>
              <a:cs typeface="Nunito"/>
              <a:sym typeface="Nunito"/>
            </a:endParaRPr>
          </a:p>
          <a:p>
            <a:pPr marL="457200" lvl="0" indent="0" algn="just" rtl="0">
              <a:lnSpc>
                <a:spcPct val="100000"/>
              </a:lnSpc>
              <a:spcBef>
                <a:spcPts val="0"/>
              </a:spcBef>
              <a:spcAft>
                <a:spcPts val="0"/>
              </a:spcAft>
              <a:buNone/>
            </a:pPr>
            <a:r>
              <a:rPr lang="en" sz="1050">
                <a:solidFill>
                  <a:srgbClr val="000000"/>
                </a:solidFill>
                <a:latin typeface="Nunito"/>
                <a:ea typeface="Nunito"/>
                <a:cs typeface="Nunito"/>
                <a:sym typeface="Nunito"/>
              </a:rPr>
              <a:t>X1 ≡ R.V. of number of inbound bus crossings at US-Canada Border</a:t>
            </a:r>
            <a:endParaRPr sz="1050">
              <a:solidFill>
                <a:srgbClr val="000000"/>
              </a:solidFill>
              <a:latin typeface="Nunito"/>
              <a:ea typeface="Nunito"/>
              <a:cs typeface="Nunito"/>
              <a:sym typeface="Nunito"/>
            </a:endParaRPr>
          </a:p>
          <a:p>
            <a:pPr marL="457200" lvl="0" indent="0" algn="just" rtl="0">
              <a:lnSpc>
                <a:spcPct val="100000"/>
              </a:lnSpc>
              <a:spcBef>
                <a:spcPts val="0"/>
              </a:spcBef>
              <a:spcAft>
                <a:spcPts val="0"/>
              </a:spcAft>
              <a:buNone/>
            </a:pPr>
            <a:r>
              <a:rPr lang="en" sz="1050">
                <a:solidFill>
                  <a:srgbClr val="000000"/>
                </a:solidFill>
                <a:latin typeface="Nunito"/>
                <a:ea typeface="Nunito"/>
                <a:cs typeface="Nunito"/>
                <a:sym typeface="Nunito"/>
              </a:rPr>
              <a:t>X2 ≡ R.V. of number of inbound bus crossings at US-Mexico Border</a:t>
            </a:r>
            <a:endParaRPr sz="1050">
              <a:solidFill>
                <a:srgbClr val="000000"/>
              </a:solidFill>
              <a:latin typeface="Nunito"/>
              <a:ea typeface="Nunito"/>
              <a:cs typeface="Nunito"/>
              <a:sym typeface="Nunito"/>
            </a:endParaRPr>
          </a:p>
          <a:p>
            <a:pPr marL="457200" lvl="0" indent="0" algn="just" rtl="0">
              <a:lnSpc>
                <a:spcPct val="100000"/>
              </a:lnSpc>
              <a:spcBef>
                <a:spcPts val="0"/>
              </a:spcBef>
              <a:spcAft>
                <a:spcPts val="0"/>
              </a:spcAft>
              <a:buNone/>
            </a:pPr>
            <a:endParaRPr sz="1050">
              <a:solidFill>
                <a:srgbClr val="000000"/>
              </a:solidFill>
              <a:latin typeface="Nunito"/>
              <a:ea typeface="Nunito"/>
              <a:cs typeface="Nunito"/>
              <a:sym typeface="Nunito"/>
            </a:endParaRPr>
          </a:p>
          <a:p>
            <a:pPr marL="457200" lvl="0" indent="0" algn="just" rtl="0">
              <a:lnSpc>
                <a:spcPct val="100000"/>
              </a:lnSpc>
              <a:spcBef>
                <a:spcPts val="0"/>
              </a:spcBef>
              <a:spcAft>
                <a:spcPts val="0"/>
              </a:spcAft>
              <a:buNone/>
            </a:pPr>
            <a:r>
              <a:rPr lang="en" sz="1050" b="1">
                <a:solidFill>
                  <a:srgbClr val="000000"/>
                </a:solidFill>
                <a:latin typeface="Nunito"/>
                <a:ea typeface="Nunito"/>
                <a:cs typeface="Nunito"/>
                <a:sym typeface="Nunito"/>
              </a:rPr>
              <a:t>Null Hypothesis</a:t>
            </a:r>
            <a:r>
              <a:rPr lang="en" sz="1050">
                <a:solidFill>
                  <a:srgbClr val="000000"/>
                </a:solidFill>
                <a:latin typeface="Nunito"/>
                <a:ea typeface="Nunito"/>
                <a:cs typeface="Nunito"/>
                <a:sym typeface="Nunito"/>
              </a:rPr>
              <a:t> -&gt;  There is no significant difference between the proportions of inbound bus crossings in New York at US-Canada Border &amp; in Texas at US-Mexico Border in 2020         </a:t>
            </a:r>
            <a:endParaRPr sz="1050">
              <a:solidFill>
                <a:srgbClr val="000000"/>
              </a:solidFill>
              <a:latin typeface="Nunito"/>
              <a:ea typeface="Nunito"/>
              <a:cs typeface="Nunito"/>
              <a:sym typeface="Nunito"/>
            </a:endParaRPr>
          </a:p>
          <a:p>
            <a:pPr marL="457200" lvl="0" indent="0" algn="just" rtl="0">
              <a:lnSpc>
                <a:spcPct val="100000"/>
              </a:lnSpc>
              <a:spcBef>
                <a:spcPts val="0"/>
              </a:spcBef>
              <a:spcAft>
                <a:spcPts val="0"/>
              </a:spcAft>
              <a:buNone/>
            </a:pPr>
            <a:r>
              <a:rPr lang="en" sz="1050">
                <a:solidFill>
                  <a:srgbClr val="000000"/>
                </a:solidFill>
                <a:latin typeface="Nunito"/>
                <a:ea typeface="Nunito"/>
                <a:cs typeface="Nunito"/>
                <a:sym typeface="Nunito"/>
              </a:rPr>
              <a:t>H0: p1 − p2 = 0 </a:t>
            </a:r>
            <a:endParaRPr sz="1050">
              <a:solidFill>
                <a:srgbClr val="000000"/>
              </a:solidFill>
              <a:latin typeface="Nunito"/>
              <a:ea typeface="Nunito"/>
              <a:cs typeface="Nunito"/>
              <a:sym typeface="Nunito"/>
            </a:endParaRPr>
          </a:p>
          <a:p>
            <a:pPr marL="457200" lvl="0" indent="0" algn="just" rtl="0">
              <a:lnSpc>
                <a:spcPct val="100000"/>
              </a:lnSpc>
              <a:spcBef>
                <a:spcPts val="0"/>
              </a:spcBef>
              <a:spcAft>
                <a:spcPts val="0"/>
              </a:spcAft>
              <a:buNone/>
            </a:pPr>
            <a:r>
              <a:rPr lang="en" sz="1050" b="1">
                <a:solidFill>
                  <a:srgbClr val="000000"/>
                </a:solidFill>
                <a:latin typeface="Nunito"/>
                <a:ea typeface="Nunito"/>
                <a:cs typeface="Nunito"/>
                <a:sym typeface="Nunito"/>
              </a:rPr>
              <a:t>Alternate Hypothesis</a:t>
            </a:r>
            <a:r>
              <a:rPr lang="en" sz="1050">
                <a:solidFill>
                  <a:srgbClr val="000000"/>
                </a:solidFill>
                <a:latin typeface="Nunito"/>
                <a:ea typeface="Nunito"/>
                <a:cs typeface="Nunito"/>
                <a:sym typeface="Nunito"/>
              </a:rPr>
              <a:t> -&gt; There is a significant difference between the proportions of inbound bus crossings in New York at US-Canada Border &amp; in Texas at US-Mexico Border in 2020          </a:t>
            </a:r>
            <a:endParaRPr sz="1050">
              <a:solidFill>
                <a:srgbClr val="000000"/>
              </a:solidFill>
              <a:latin typeface="Nunito"/>
              <a:ea typeface="Nunito"/>
              <a:cs typeface="Nunito"/>
              <a:sym typeface="Nunito"/>
            </a:endParaRPr>
          </a:p>
          <a:p>
            <a:pPr marL="457200" lvl="0" indent="0" algn="just" rtl="0">
              <a:lnSpc>
                <a:spcPct val="100000"/>
              </a:lnSpc>
              <a:spcBef>
                <a:spcPts val="0"/>
              </a:spcBef>
              <a:spcAft>
                <a:spcPts val="0"/>
              </a:spcAft>
              <a:buNone/>
            </a:pPr>
            <a:r>
              <a:rPr lang="en" sz="1050">
                <a:solidFill>
                  <a:srgbClr val="000000"/>
                </a:solidFill>
                <a:latin typeface="Nunito"/>
                <a:ea typeface="Nunito"/>
                <a:cs typeface="Nunito"/>
                <a:sym typeface="Nunito"/>
              </a:rPr>
              <a:t>H1: p1 − p2 ≠ 0</a:t>
            </a:r>
            <a:endParaRPr sz="1050">
              <a:solidFill>
                <a:srgbClr val="000000"/>
              </a:solidFill>
              <a:latin typeface="Nunito"/>
              <a:ea typeface="Nunito"/>
              <a:cs typeface="Nunito"/>
              <a:sym typeface="Nunito"/>
            </a:endParaRPr>
          </a:p>
          <a:p>
            <a:pPr marL="0" lvl="0" indent="0" algn="just" rtl="0">
              <a:lnSpc>
                <a:spcPct val="100000"/>
              </a:lnSpc>
              <a:spcBef>
                <a:spcPts val="0"/>
              </a:spcBef>
              <a:spcAft>
                <a:spcPts val="0"/>
              </a:spcAft>
              <a:buNone/>
            </a:pPr>
            <a:endParaRPr sz="1050">
              <a:latin typeface="Nunito"/>
              <a:ea typeface="Nunito"/>
              <a:cs typeface="Nunito"/>
              <a:sym typeface="Nunito"/>
            </a:endParaRPr>
          </a:p>
          <a:p>
            <a:pPr marL="0" lvl="0" indent="0" algn="just" rtl="0">
              <a:lnSpc>
                <a:spcPct val="100000"/>
              </a:lnSpc>
              <a:spcBef>
                <a:spcPts val="1200"/>
              </a:spcBef>
              <a:spcAft>
                <a:spcPts val="0"/>
              </a:spcAft>
              <a:buNone/>
            </a:pPr>
            <a:endParaRPr sz="1050">
              <a:latin typeface="Nunito"/>
              <a:ea typeface="Nunito"/>
              <a:cs typeface="Nunito"/>
              <a:sym typeface="Nunito"/>
            </a:endParaRPr>
          </a:p>
          <a:p>
            <a:pPr marL="0" lvl="0" indent="0" algn="just" rtl="0">
              <a:lnSpc>
                <a:spcPct val="100000"/>
              </a:lnSpc>
              <a:spcBef>
                <a:spcPts val="1200"/>
              </a:spcBef>
              <a:spcAft>
                <a:spcPts val="0"/>
              </a:spcAft>
              <a:buNone/>
            </a:pPr>
            <a:endParaRPr sz="1050">
              <a:solidFill>
                <a:srgbClr val="000000"/>
              </a:solidFill>
              <a:latin typeface="Nunito"/>
              <a:ea typeface="Nunito"/>
              <a:cs typeface="Nunito"/>
              <a:sym typeface="Nunito"/>
            </a:endParaRPr>
          </a:p>
          <a:p>
            <a:pPr marL="0" lvl="0" indent="0" algn="just" rtl="0">
              <a:lnSpc>
                <a:spcPct val="100000"/>
              </a:lnSpc>
              <a:spcBef>
                <a:spcPts val="0"/>
              </a:spcBef>
              <a:spcAft>
                <a:spcPts val="0"/>
              </a:spcAft>
              <a:buNone/>
            </a:pPr>
            <a:endParaRPr sz="1050">
              <a:solidFill>
                <a:srgbClr val="000000"/>
              </a:solidFill>
              <a:latin typeface="Nunito"/>
              <a:ea typeface="Nunito"/>
              <a:cs typeface="Nunito"/>
              <a:sym typeface="Nunito"/>
            </a:endParaRPr>
          </a:p>
          <a:p>
            <a:pPr marL="0" lvl="0" indent="0" algn="just" rtl="0">
              <a:lnSpc>
                <a:spcPct val="100000"/>
              </a:lnSpc>
              <a:spcBef>
                <a:spcPts val="0"/>
              </a:spcBef>
              <a:spcAft>
                <a:spcPts val="0"/>
              </a:spcAft>
              <a:buNone/>
            </a:pPr>
            <a:endParaRPr sz="1050">
              <a:solidFill>
                <a:srgbClr val="000000"/>
              </a:solidFill>
              <a:latin typeface="Nunito"/>
              <a:ea typeface="Nunito"/>
              <a:cs typeface="Nunito"/>
              <a:sym typeface="Nunito"/>
            </a:endParaRPr>
          </a:p>
          <a:p>
            <a:pPr marL="0" lvl="0" indent="0" algn="just" rtl="0">
              <a:lnSpc>
                <a:spcPct val="100000"/>
              </a:lnSpc>
              <a:spcBef>
                <a:spcPts val="0"/>
              </a:spcBef>
              <a:spcAft>
                <a:spcPts val="0"/>
              </a:spcAft>
              <a:buNone/>
            </a:pPr>
            <a:endParaRPr sz="1050">
              <a:solidFill>
                <a:srgbClr val="000000"/>
              </a:solidFill>
              <a:latin typeface="Nunito"/>
              <a:ea typeface="Nunito"/>
              <a:cs typeface="Nunito"/>
              <a:sym typeface="Nunito"/>
            </a:endParaRPr>
          </a:p>
          <a:p>
            <a:pPr marL="0" lvl="0" indent="0" algn="just" rtl="0">
              <a:lnSpc>
                <a:spcPct val="100000"/>
              </a:lnSpc>
              <a:spcBef>
                <a:spcPts val="0"/>
              </a:spcBef>
              <a:spcAft>
                <a:spcPts val="0"/>
              </a:spcAft>
              <a:buNone/>
            </a:pPr>
            <a:endParaRPr sz="1050">
              <a:solidFill>
                <a:srgbClr val="000000"/>
              </a:solidFill>
              <a:latin typeface="Nunito"/>
              <a:ea typeface="Nunito"/>
              <a:cs typeface="Nunito"/>
              <a:sym typeface="Nunito"/>
            </a:endParaRPr>
          </a:p>
          <a:p>
            <a:pPr marL="457200" lvl="0" indent="0" algn="just" rtl="0">
              <a:lnSpc>
                <a:spcPct val="100000"/>
              </a:lnSpc>
              <a:spcBef>
                <a:spcPts val="0"/>
              </a:spcBef>
              <a:spcAft>
                <a:spcPts val="0"/>
              </a:spcAft>
              <a:buNone/>
            </a:pPr>
            <a:r>
              <a:rPr lang="en" sz="1050">
                <a:solidFill>
                  <a:srgbClr val="000000"/>
                </a:solidFill>
                <a:latin typeface="Nunito"/>
                <a:ea typeface="Nunito"/>
                <a:cs typeface="Nunito"/>
                <a:sym typeface="Nunito"/>
              </a:rPr>
              <a:t>With 95% confidence, i.e., using a significance level of α = 0.05, the obtained </a:t>
            </a:r>
            <a:r>
              <a:rPr lang="en" sz="1050" b="1">
                <a:solidFill>
                  <a:srgbClr val="000000"/>
                </a:solidFill>
                <a:latin typeface="Nunito"/>
                <a:ea typeface="Nunito"/>
                <a:cs typeface="Nunito"/>
                <a:sym typeface="Nunito"/>
              </a:rPr>
              <a:t>P_value = 0.0005864 &lt; 0.05. </a:t>
            </a:r>
            <a:r>
              <a:rPr lang="en" sz="1050">
                <a:solidFill>
                  <a:srgbClr val="000000"/>
                </a:solidFill>
                <a:latin typeface="Nunito"/>
                <a:ea typeface="Nunito"/>
                <a:cs typeface="Nunito"/>
                <a:sym typeface="Nunito"/>
              </a:rPr>
              <a:t>Thus,</a:t>
            </a:r>
            <a:r>
              <a:rPr lang="en" sz="1050" b="1">
                <a:solidFill>
                  <a:srgbClr val="000000"/>
                </a:solidFill>
                <a:latin typeface="Nunito"/>
                <a:ea typeface="Nunito"/>
                <a:cs typeface="Nunito"/>
                <a:sym typeface="Nunito"/>
              </a:rPr>
              <a:t> </a:t>
            </a:r>
            <a:r>
              <a:rPr lang="en" sz="1050">
                <a:solidFill>
                  <a:srgbClr val="000000"/>
                </a:solidFill>
                <a:latin typeface="Nunito"/>
                <a:ea typeface="Nunito"/>
                <a:cs typeface="Nunito"/>
                <a:sym typeface="Nunito"/>
              </a:rPr>
              <a:t>we reject the null hypothesis and thus conclude there is a significant difference between the proportions of inbound bus crossings in New York at US-Canada Border &amp; in Texas at US-Mexico Border in 2020.</a:t>
            </a:r>
            <a:endParaRPr sz="1050">
              <a:solidFill>
                <a:srgbClr val="000000"/>
              </a:solidFill>
              <a:latin typeface="Nunito"/>
              <a:ea typeface="Nunito"/>
              <a:cs typeface="Nunito"/>
              <a:sym typeface="Nunito"/>
            </a:endParaRPr>
          </a:p>
          <a:p>
            <a:pPr marL="0" lvl="0" indent="0" algn="just" rtl="0">
              <a:lnSpc>
                <a:spcPct val="100000"/>
              </a:lnSpc>
              <a:spcBef>
                <a:spcPts val="0"/>
              </a:spcBef>
              <a:spcAft>
                <a:spcPts val="0"/>
              </a:spcAft>
              <a:buNone/>
            </a:pPr>
            <a:endParaRPr sz="1050">
              <a:latin typeface="Nunito"/>
              <a:ea typeface="Nunito"/>
              <a:cs typeface="Nunito"/>
              <a:sym typeface="Nunito"/>
            </a:endParaRPr>
          </a:p>
        </p:txBody>
      </p:sp>
      <p:sp>
        <p:nvSpPr>
          <p:cNvPr id="280" name="Google Shape;280;p3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18</a:t>
            </a:fld>
            <a:endParaRPr/>
          </a:p>
        </p:txBody>
      </p:sp>
      <p:pic>
        <p:nvPicPr>
          <p:cNvPr id="281" name="Google Shape;281;p30"/>
          <p:cNvPicPr preferRelativeResize="0"/>
          <p:nvPr/>
        </p:nvPicPr>
        <p:blipFill>
          <a:blip r:embed="rId3">
            <a:alphaModFix/>
          </a:blip>
          <a:stretch>
            <a:fillRect/>
          </a:stretch>
        </p:blipFill>
        <p:spPr>
          <a:xfrm>
            <a:off x="2372600" y="2571750"/>
            <a:ext cx="3720150" cy="13580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1"/>
          <p:cNvSpPr txBox="1">
            <a:spLocks noGrp="1"/>
          </p:cNvSpPr>
          <p:nvPr>
            <p:ph type="title"/>
          </p:nvPr>
        </p:nvSpPr>
        <p:spPr>
          <a:xfrm>
            <a:off x="819150" y="468175"/>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Conclusion</a:t>
            </a:r>
            <a:endParaRPr/>
          </a:p>
        </p:txBody>
      </p:sp>
      <p:sp>
        <p:nvSpPr>
          <p:cNvPr id="287" name="Google Shape;287;p31"/>
          <p:cNvSpPr txBox="1">
            <a:spLocks noGrp="1"/>
          </p:cNvSpPr>
          <p:nvPr>
            <p:ph type="body" idx="1"/>
          </p:nvPr>
        </p:nvSpPr>
        <p:spPr>
          <a:xfrm>
            <a:off x="819150" y="1095600"/>
            <a:ext cx="7505700" cy="3293100"/>
          </a:xfrm>
          <a:prstGeom prst="rect">
            <a:avLst/>
          </a:prstGeom>
        </p:spPr>
        <p:txBody>
          <a:bodyPr spcFirstLastPara="1" wrap="square" lIns="91425" tIns="91425" rIns="91425" bIns="91425" anchor="t" anchorCtr="0">
            <a:noAutofit/>
          </a:bodyPr>
          <a:lstStyle/>
          <a:p>
            <a:pPr marL="457200" lvl="0" indent="-298450" algn="l" rtl="0">
              <a:lnSpc>
                <a:spcPct val="200000"/>
              </a:lnSpc>
              <a:spcBef>
                <a:spcPts val="0"/>
              </a:spcBef>
              <a:spcAft>
                <a:spcPts val="0"/>
              </a:spcAft>
              <a:buSzPts val="1100"/>
              <a:buFont typeface="Nunito"/>
              <a:buChar char="●"/>
            </a:pPr>
            <a:r>
              <a:rPr lang="en" sz="1100">
                <a:solidFill>
                  <a:srgbClr val="000000"/>
                </a:solidFill>
                <a:latin typeface="Nunito"/>
                <a:ea typeface="Nunito"/>
                <a:cs typeface="Nunito"/>
                <a:sym typeface="Nunito"/>
              </a:rPr>
              <a:t>From the studies, we observe  that the US-Mexico border handles significantly more traffic than the US-Canada border.</a:t>
            </a:r>
            <a:endParaRPr sz="1100">
              <a:solidFill>
                <a:srgbClr val="000000"/>
              </a:solidFill>
              <a:latin typeface="Nunito"/>
              <a:ea typeface="Nunito"/>
              <a:cs typeface="Nunito"/>
              <a:sym typeface="Nunito"/>
            </a:endParaRPr>
          </a:p>
          <a:p>
            <a:pPr marL="457200" lvl="0" indent="-298450" algn="l" rtl="0">
              <a:lnSpc>
                <a:spcPct val="200000"/>
              </a:lnSpc>
              <a:spcBef>
                <a:spcPts val="0"/>
              </a:spcBef>
              <a:spcAft>
                <a:spcPts val="0"/>
              </a:spcAft>
              <a:buClr>
                <a:srgbClr val="000000"/>
              </a:buClr>
              <a:buSzPts val="1100"/>
              <a:buFont typeface="Nunito"/>
              <a:buChar char="●"/>
            </a:pPr>
            <a:r>
              <a:rPr lang="en" sz="1100">
                <a:solidFill>
                  <a:srgbClr val="000000"/>
                </a:solidFill>
                <a:latin typeface="Nunito"/>
                <a:ea typeface="Nunito"/>
                <a:cs typeface="Nunito"/>
                <a:sym typeface="Nunito"/>
              </a:rPr>
              <a:t>It is observed that the most frequent measure to cross the border was trucks.</a:t>
            </a:r>
            <a:endParaRPr sz="1100">
              <a:solidFill>
                <a:srgbClr val="000000"/>
              </a:solidFill>
              <a:latin typeface="Nunito"/>
              <a:ea typeface="Nunito"/>
              <a:cs typeface="Nunito"/>
              <a:sym typeface="Nunito"/>
            </a:endParaRPr>
          </a:p>
          <a:p>
            <a:pPr marL="457200" lvl="0" indent="-298450" algn="l" rtl="0">
              <a:lnSpc>
                <a:spcPct val="200000"/>
              </a:lnSpc>
              <a:spcBef>
                <a:spcPts val="0"/>
              </a:spcBef>
              <a:spcAft>
                <a:spcPts val="0"/>
              </a:spcAft>
              <a:buClr>
                <a:srgbClr val="000000"/>
              </a:buClr>
              <a:buSzPts val="1100"/>
              <a:buFont typeface="Nunito"/>
              <a:buChar char="●"/>
            </a:pPr>
            <a:r>
              <a:rPr lang="en" sz="1100">
                <a:solidFill>
                  <a:srgbClr val="000000"/>
                </a:solidFill>
                <a:latin typeface="Nunito"/>
                <a:ea typeface="Nunito"/>
                <a:cs typeface="Nunito"/>
                <a:sym typeface="Nunito"/>
              </a:rPr>
              <a:t>A trend can also be observed that there has been a steady decline in the number of crossings for the US-Canada border.</a:t>
            </a:r>
            <a:endParaRPr sz="1100">
              <a:solidFill>
                <a:srgbClr val="000000"/>
              </a:solidFill>
              <a:latin typeface="Nunito"/>
              <a:ea typeface="Nunito"/>
              <a:cs typeface="Nunito"/>
              <a:sym typeface="Nunito"/>
            </a:endParaRPr>
          </a:p>
          <a:p>
            <a:pPr marL="457200" lvl="0" indent="-298450" algn="l" rtl="0">
              <a:lnSpc>
                <a:spcPct val="200000"/>
              </a:lnSpc>
              <a:spcBef>
                <a:spcPts val="0"/>
              </a:spcBef>
              <a:spcAft>
                <a:spcPts val="0"/>
              </a:spcAft>
              <a:buClr>
                <a:srgbClr val="000000"/>
              </a:buClr>
              <a:buSzPts val="1100"/>
              <a:buFont typeface="Nunito"/>
              <a:buChar char="●"/>
            </a:pPr>
            <a:r>
              <a:rPr lang="en" sz="1100">
                <a:solidFill>
                  <a:srgbClr val="000000"/>
                </a:solidFill>
                <a:latin typeface="Nunito"/>
                <a:ea typeface="Nunito"/>
                <a:cs typeface="Nunito"/>
                <a:sym typeface="Nunito"/>
              </a:rPr>
              <a:t>The results inferred from the analysis show that the most number of crossings occur at the borders of the state Texas, and California respectively.</a:t>
            </a:r>
            <a:endParaRPr sz="1100">
              <a:solidFill>
                <a:srgbClr val="000000"/>
              </a:solidFill>
              <a:latin typeface="Nunito"/>
              <a:ea typeface="Nunito"/>
              <a:cs typeface="Nunito"/>
              <a:sym typeface="Nunito"/>
            </a:endParaRPr>
          </a:p>
          <a:p>
            <a:pPr marL="457200" lvl="0" indent="-298450" algn="l" rtl="0">
              <a:lnSpc>
                <a:spcPct val="200000"/>
              </a:lnSpc>
              <a:spcBef>
                <a:spcPts val="0"/>
              </a:spcBef>
              <a:spcAft>
                <a:spcPts val="0"/>
              </a:spcAft>
              <a:buClr>
                <a:srgbClr val="000000"/>
              </a:buClr>
              <a:buSzPts val="1100"/>
              <a:buFont typeface="Nunito"/>
              <a:buChar char="●"/>
            </a:pPr>
            <a:r>
              <a:rPr lang="en" sz="1100">
                <a:solidFill>
                  <a:srgbClr val="000000"/>
                </a:solidFill>
                <a:latin typeface="Nunito"/>
                <a:ea typeface="Nunito"/>
                <a:cs typeface="Nunito"/>
                <a:sym typeface="Nunito"/>
              </a:rPr>
              <a:t>Detailed statistical inferences have been drawn in the inferential statistics section and the report displays the unique characteristics of the two borders. </a:t>
            </a:r>
            <a:endParaRPr sz="1100">
              <a:solidFill>
                <a:srgbClr val="000000"/>
              </a:solidFill>
              <a:latin typeface="Nunito"/>
              <a:ea typeface="Nunito"/>
              <a:cs typeface="Nunito"/>
              <a:sym typeface="Nunito"/>
            </a:endParaRPr>
          </a:p>
          <a:p>
            <a:pPr marL="457200" lvl="0" indent="0" algn="l" rtl="0">
              <a:lnSpc>
                <a:spcPct val="200000"/>
              </a:lnSpc>
              <a:spcBef>
                <a:spcPts val="0"/>
              </a:spcBef>
              <a:spcAft>
                <a:spcPts val="0"/>
              </a:spcAft>
              <a:buSzPts val="852"/>
              <a:buNone/>
            </a:pPr>
            <a:endParaRPr sz="1100">
              <a:solidFill>
                <a:srgbClr val="000000"/>
              </a:solidFill>
              <a:latin typeface="Nunito"/>
              <a:ea typeface="Nunito"/>
              <a:cs typeface="Nunito"/>
              <a:sym typeface="Nunito"/>
            </a:endParaRPr>
          </a:p>
        </p:txBody>
      </p:sp>
      <p:sp>
        <p:nvSpPr>
          <p:cNvPr id="288" name="Google Shape;288;p3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4"/>
          <p:cNvSpPr txBox="1">
            <a:spLocks noGrp="1"/>
          </p:cNvSpPr>
          <p:nvPr>
            <p:ph type="title"/>
          </p:nvPr>
        </p:nvSpPr>
        <p:spPr>
          <a:xfrm>
            <a:off x="678550" y="290550"/>
            <a:ext cx="7505700" cy="745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Introduction</a:t>
            </a:r>
            <a:endParaRPr/>
          </a:p>
        </p:txBody>
      </p:sp>
      <p:sp>
        <p:nvSpPr>
          <p:cNvPr id="136" name="Google Shape;136;p14"/>
          <p:cNvSpPr txBox="1">
            <a:spLocks noGrp="1"/>
          </p:cNvSpPr>
          <p:nvPr>
            <p:ph type="body" idx="1"/>
          </p:nvPr>
        </p:nvSpPr>
        <p:spPr>
          <a:xfrm>
            <a:off x="788275" y="1359775"/>
            <a:ext cx="7457700" cy="2744100"/>
          </a:xfrm>
          <a:prstGeom prst="rect">
            <a:avLst/>
          </a:prstGeom>
        </p:spPr>
        <p:txBody>
          <a:bodyPr spcFirstLastPara="1" wrap="square" lIns="91425" tIns="91425" rIns="91425" bIns="91425" anchor="t" anchorCtr="0">
            <a:noAutofit/>
          </a:bodyPr>
          <a:lstStyle/>
          <a:p>
            <a:pPr marL="457200" lvl="0" indent="-298450" algn="l" rtl="0">
              <a:lnSpc>
                <a:spcPct val="150000"/>
              </a:lnSpc>
              <a:spcBef>
                <a:spcPts val="0"/>
              </a:spcBef>
              <a:spcAft>
                <a:spcPts val="0"/>
              </a:spcAft>
              <a:buClr>
                <a:srgbClr val="000000"/>
              </a:buClr>
              <a:buSzPts val="1100"/>
              <a:buFont typeface="Nunito"/>
              <a:buChar char="●"/>
            </a:pPr>
            <a:r>
              <a:rPr lang="en" sz="1100">
                <a:solidFill>
                  <a:srgbClr val="000000"/>
                </a:solidFill>
                <a:latin typeface="Nunito"/>
                <a:ea typeface="Nunito"/>
                <a:cs typeface="Nunito"/>
                <a:sym typeface="Nunito"/>
              </a:rPr>
              <a:t>The US-Mexico border is one of the most restricted borders in the world, with 50 spots where one can legally cross the land. </a:t>
            </a:r>
            <a:endParaRPr sz="1100">
              <a:solidFill>
                <a:srgbClr val="000000"/>
              </a:solidFill>
              <a:latin typeface="Nunito"/>
              <a:ea typeface="Nunito"/>
              <a:cs typeface="Nunito"/>
              <a:sym typeface="Nunito"/>
            </a:endParaRPr>
          </a:p>
          <a:p>
            <a:pPr marL="457200" lvl="0" indent="-298450" algn="l" rtl="0">
              <a:lnSpc>
                <a:spcPct val="150000"/>
              </a:lnSpc>
              <a:spcBef>
                <a:spcPts val="0"/>
              </a:spcBef>
              <a:spcAft>
                <a:spcPts val="0"/>
              </a:spcAft>
              <a:buClr>
                <a:srgbClr val="000000"/>
              </a:buClr>
              <a:buSzPts val="1100"/>
              <a:buFont typeface="Nunito"/>
              <a:buChar char="●"/>
            </a:pPr>
            <a:r>
              <a:rPr lang="en" sz="1100">
                <a:solidFill>
                  <a:srgbClr val="000000"/>
                </a:solidFill>
                <a:latin typeface="Nunito"/>
                <a:ea typeface="Nunito"/>
                <a:cs typeface="Nunito"/>
                <a:sym typeface="Nunito"/>
              </a:rPr>
              <a:t>Similarly, US-Canada border has 100 such points along the border , that permits legal entry into the country</a:t>
            </a:r>
            <a:endParaRPr sz="1100">
              <a:solidFill>
                <a:srgbClr val="000000"/>
              </a:solidFill>
              <a:latin typeface="Nunito"/>
              <a:ea typeface="Nunito"/>
              <a:cs typeface="Nunito"/>
              <a:sym typeface="Nunito"/>
            </a:endParaRPr>
          </a:p>
          <a:p>
            <a:pPr marL="457200" lvl="0" indent="-298450" algn="l" rtl="0">
              <a:lnSpc>
                <a:spcPct val="150000"/>
              </a:lnSpc>
              <a:spcBef>
                <a:spcPts val="0"/>
              </a:spcBef>
              <a:spcAft>
                <a:spcPts val="0"/>
              </a:spcAft>
              <a:buClr>
                <a:srgbClr val="000000"/>
              </a:buClr>
              <a:buSzPts val="1100"/>
              <a:buFont typeface="Times New Roman"/>
              <a:buChar char="●"/>
            </a:pPr>
            <a:r>
              <a:rPr lang="en" sz="1100">
                <a:solidFill>
                  <a:srgbClr val="000000"/>
                </a:solidFill>
                <a:latin typeface="Nunito"/>
                <a:ea typeface="Nunito"/>
                <a:cs typeface="Nunito"/>
                <a:sym typeface="Nunito"/>
              </a:rPr>
              <a:t>The border crossing ports are ports of entry for land modes along the US-Canada and US-Mexico borders and the </a:t>
            </a:r>
            <a:r>
              <a:rPr lang="en" sz="1100" b="1">
                <a:solidFill>
                  <a:srgbClr val="000000"/>
                </a:solidFill>
                <a:latin typeface="Nunito"/>
                <a:ea typeface="Nunito"/>
                <a:cs typeface="Nunito"/>
                <a:sym typeface="Nunito"/>
              </a:rPr>
              <a:t>Bureau of Transportation Statistics (BTS)</a:t>
            </a:r>
            <a:r>
              <a:rPr lang="en" sz="1100">
                <a:solidFill>
                  <a:srgbClr val="000000"/>
                </a:solidFill>
                <a:latin typeface="Nunito"/>
                <a:ea typeface="Nunito"/>
                <a:cs typeface="Nunito"/>
                <a:sym typeface="Nunito"/>
              </a:rPr>
              <a:t>  is responsible for maintaining the summary statistics for these inbound crossings.</a:t>
            </a:r>
            <a:endParaRPr sz="1100">
              <a:solidFill>
                <a:srgbClr val="000000"/>
              </a:solidFill>
              <a:latin typeface="Nunito"/>
              <a:ea typeface="Nunito"/>
              <a:cs typeface="Nunito"/>
              <a:sym typeface="Nunito"/>
            </a:endParaRPr>
          </a:p>
          <a:p>
            <a:pPr marL="457200" lvl="0" indent="-298450" algn="l" rtl="0">
              <a:lnSpc>
                <a:spcPct val="150000"/>
              </a:lnSpc>
              <a:spcBef>
                <a:spcPts val="0"/>
              </a:spcBef>
              <a:spcAft>
                <a:spcPts val="0"/>
              </a:spcAft>
              <a:buClr>
                <a:srgbClr val="000000"/>
              </a:buClr>
              <a:buSzPts val="1100"/>
              <a:buFont typeface="Nunito"/>
              <a:buChar char="●"/>
            </a:pPr>
            <a:r>
              <a:rPr lang="en" sz="1100">
                <a:solidFill>
                  <a:srgbClr val="000000"/>
                </a:solidFill>
                <a:latin typeface="Nunito"/>
                <a:ea typeface="Nunito"/>
                <a:cs typeface="Nunito"/>
                <a:sym typeface="Nunito"/>
              </a:rPr>
              <a:t>The BTS was created in 1992.</a:t>
            </a:r>
            <a:endParaRPr sz="1100">
              <a:solidFill>
                <a:srgbClr val="000000"/>
              </a:solidFill>
              <a:latin typeface="Nunito"/>
              <a:ea typeface="Nunito"/>
              <a:cs typeface="Nunito"/>
              <a:sym typeface="Nunito"/>
            </a:endParaRPr>
          </a:p>
          <a:p>
            <a:pPr marL="457200" lvl="0" indent="-298450" algn="l" rtl="0">
              <a:lnSpc>
                <a:spcPct val="150000"/>
              </a:lnSpc>
              <a:spcBef>
                <a:spcPts val="0"/>
              </a:spcBef>
              <a:spcAft>
                <a:spcPts val="0"/>
              </a:spcAft>
              <a:buClr>
                <a:srgbClr val="000000"/>
              </a:buClr>
              <a:buSzPts val="1100"/>
              <a:buFont typeface="Nunito"/>
              <a:buChar char="●"/>
            </a:pPr>
            <a:r>
              <a:rPr lang="en" sz="1100">
                <a:solidFill>
                  <a:srgbClr val="000000"/>
                </a:solidFill>
                <a:latin typeface="Nunito"/>
                <a:ea typeface="Nunito"/>
                <a:cs typeface="Nunito"/>
                <a:sym typeface="Nunito"/>
              </a:rPr>
              <a:t>BTS analyzes, compiles, collects information on intermodal transportations in all areas, and improves the quality and effectiveness of the DOT’s statistical programs through research, development of guidelines and promotion of improvements in data acquisitions and usage.</a:t>
            </a:r>
            <a:endParaRPr sz="1100">
              <a:solidFill>
                <a:srgbClr val="000000"/>
              </a:solidFill>
              <a:latin typeface="Nunito"/>
              <a:ea typeface="Nunito"/>
              <a:cs typeface="Nunito"/>
              <a:sym typeface="Nunito"/>
            </a:endParaRPr>
          </a:p>
          <a:p>
            <a:pPr marL="457200" lvl="0" indent="0" algn="l" rtl="0">
              <a:lnSpc>
                <a:spcPct val="150000"/>
              </a:lnSpc>
              <a:spcBef>
                <a:spcPts val="0"/>
              </a:spcBef>
              <a:spcAft>
                <a:spcPts val="0"/>
              </a:spcAft>
              <a:buNone/>
            </a:pPr>
            <a:endParaRPr sz="1100">
              <a:solidFill>
                <a:srgbClr val="000000"/>
              </a:solidFill>
              <a:latin typeface="Nunito"/>
              <a:ea typeface="Nunito"/>
              <a:cs typeface="Nunito"/>
              <a:sym typeface="Nunito"/>
            </a:endParaRPr>
          </a:p>
          <a:p>
            <a:pPr marL="0" lvl="0" indent="0" algn="l" rtl="0">
              <a:lnSpc>
                <a:spcPct val="150000"/>
              </a:lnSpc>
              <a:spcBef>
                <a:spcPts val="0"/>
              </a:spcBef>
              <a:spcAft>
                <a:spcPts val="0"/>
              </a:spcAft>
              <a:buNone/>
            </a:pPr>
            <a:endParaRPr sz="1100">
              <a:solidFill>
                <a:srgbClr val="000000"/>
              </a:solidFill>
              <a:latin typeface="Nunito"/>
              <a:ea typeface="Nunito"/>
              <a:cs typeface="Nunito"/>
              <a:sym typeface="Nunito"/>
            </a:endParaRPr>
          </a:p>
          <a:p>
            <a:pPr marL="0" lvl="0" indent="0" algn="l" rtl="0">
              <a:lnSpc>
                <a:spcPct val="150000"/>
              </a:lnSpc>
              <a:spcBef>
                <a:spcPts val="0"/>
              </a:spcBef>
              <a:spcAft>
                <a:spcPts val="0"/>
              </a:spcAft>
              <a:buNone/>
            </a:pPr>
            <a:endParaRPr sz="1100">
              <a:solidFill>
                <a:srgbClr val="000000"/>
              </a:solidFill>
              <a:latin typeface="Nunito"/>
              <a:ea typeface="Nunito"/>
              <a:cs typeface="Nunito"/>
              <a:sym typeface="Nunito"/>
            </a:endParaRPr>
          </a:p>
        </p:txBody>
      </p:sp>
      <p:sp>
        <p:nvSpPr>
          <p:cNvPr id="137" name="Google Shape;137;p1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2"/>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References</a:t>
            </a:r>
            <a:endParaRPr/>
          </a:p>
        </p:txBody>
      </p:sp>
      <p:sp>
        <p:nvSpPr>
          <p:cNvPr id="294" name="Google Shape;294;p32"/>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457200" lvl="0" indent="-304800" algn="l" rtl="0">
              <a:lnSpc>
                <a:spcPct val="100000"/>
              </a:lnSpc>
              <a:spcBef>
                <a:spcPts val="0"/>
              </a:spcBef>
              <a:spcAft>
                <a:spcPts val="0"/>
              </a:spcAft>
              <a:buClr>
                <a:srgbClr val="333333"/>
              </a:buClr>
              <a:buSzPts val="1200"/>
              <a:buFont typeface="Times New Roman"/>
              <a:buAutoNum type="arabicPeriod"/>
            </a:pPr>
            <a:r>
              <a:rPr lang="en" sz="1200" b="1">
                <a:solidFill>
                  <a:srgbClr val="333333"/>
                </a:solidFill>
                <a:latin typeface="Times New Roman"/>
                <a:ea typeface="Times New Roman"/>
                <a:cs typeface="Times New Roman"/>
                <a:sym typeface="Times New Roman"/>
              </a:rPr>
              <a:t> </a:t>
            </a:r>
            <a:r>
              <a:rPr lang="en" sz="1200">
                <a:solidFill>
                  <a:srgbClr val="333333"/>
                </a:solidFill>
                <a:latin typeface="Times New Roman"/>
                <a:ea typeface="Times New Roman"/>
                <a:cs typeface="Times New Roman"/>
                <a:sym typeface="Times New Roman"/>
              </a:rPr>
              <a:t>https://data.bts.gov/Research-and-Statistics/Border-Crossing-Entry-Data/keg4-3bc2</a:t>
            </a:r>
            <a:endParaRPr>
              <a:solidFill>
                <a:srgbClr val="333333"/>
              </a:solidFill>
            </a:endParaRPr>
          </a:p>
        </p:txBody>
      </p:sp>
      <p:sp>
        <p:nvSpPr>
          <p:cNvPr id="295" name="Google Shape;295;p3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33"/>
          <p:cNvSpPr txBox="1">
            <a:spLocks noGrp="1"/>
          </p:cNvSpPr>
          <p:nvPr>
            <p:ph type="title"/>
          </p:nvPr>
        </p:nvSpPr>
        <p:spPr>
          <a:xfrm>
            <a:off x="819150" y="1801375"/>
            <a:ext cx="7505700" cy="954600"/>
          </a:xfrm>
          <a:prstGeom prst="rect">
            <a:avLst/>
          </a:prstGeom>
        </p:spPr>
        <p:txBody>
          <a:bodyPr spcFirstLastPara="1" wrap="square" lIns="91425" tIns="91425" rIns="91425" bIns="91425" anchor="t" anchorCtr="0">
            <a:normAutofit/>
          </a:bodyPr>
          <a:lstStyle/>
          <a:p>
            <a:pPr marL="2286000" lvl="0" indent="0" algn="l" rtl="0">
              <a:spcBef>
                <a:spcPts val="0"/>
              </a:spcBef>
              <a:spcAft>
                <a:spcPts val="0"/>
              </a:spcAft>
              <a:buNone/>
            </a:pPr>
            <a:r>
              <a:rPr lang="en"/>
              <a:t> THANK YOU!</a:t>
            </a:r>
            <a:endParaRPr/>
          </a:p>
        </p:txBody>
      </p:sp>
      <p:sp>
        <p:nvSpPr>
          <p:cNvPr id="301" name="Google Shape;301;p3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5"/>
          <p:cNvSpPr txBox="1">
            <a:spLocks noGrp="1"/>
          </p:cNvSpPr>
          <p:nvPr>
            <p:ph type="title"/>
          </p:nvPr>
        </p:nvSpPr>
        <p:spPr>
          <a:xfrm>
            <a:off x="641525" y="320175"/>
            <a:ext cx="7505700" cy="70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Objective</a:t>
            </a:r>
            <a:endParaRPr/>
          </a:p>
        </p:txBody>
      </p:sp>
      <p:sp>
        <p:nvSpPr>
          <p:cNvPr id="143" name="Google Shape;143;p15"/>
          <p:cNvSpPr txBox="1">
            <a:spLocks noGrp="1"/>
          </p:cNvSpPr>
          <p:nvPr>
            <p:ph type="body" idx="1"/>
          </p:nvPr>
        </p:nvSpPr>
        <p:spPr>
          <a:xfrm>
            <a:off x="819150" y="1645875"/>
            <a:ext cx="7505700" cy="2448000"/>
          </a:xfrm>
          <a:prstGeom prst="rect">
            <a:avLst/>
          </a:prstGeom>
        </p:spPr>
        <p:txBody>
          <a:bodyPr spcFirstLastPara="1" wrap="square" lIns="91425" tIns="91425" rIns="91425" bIns="91425" anchor="t" anchorCtr="0">
            <a:normAutofit/>
          </a:bodyPr>
          <a:lstStyle/>
          <a:p>
            <a:pPr marL="457200" lvl="0" indent="-311150" algn="l" rtl="0">
              <a:lnSpc>
                <a:spcPct val="150000"/>
              </a:lnSpc>
              <a:spcBef>
                <a:spcPts val="0"/>
              </a:spcBef>
              <a:spcAft>
                <a:spcPts val="0"/>
              </a:spcAft>
              <a:buSzPts val="1300"/>
              <a:buFont typeface="Nunito"/>
              <a:buChar char="●"/>
            </a:pPr>
            <a:r>
              <a:rPr lang="en">
                <a:latin typeface="Nunito"/>
                <a:ea typeface="Nunito"/>
                <a:cs typeface="Nunito"/>
                <a:sym typeface="Nunito"/>
              </a:rPr>
              <a:t>The data set consists of the incoming crossings at the US-Mexico and US-Canada borders and does not collect comparable data on the outbound crossings.</a:t>
            </a:r>
            <a:endParaRPr>
              <a:latin typeface="Nunito"/>
              <a:ea typeface="Nunito"/>
              <a:cs typeface="Nunito"/>
              <a:sym typeface="Nunito"/>
            </a:endParaRPr>
          </a:p>
          <a:p>
            <a:pPr marL="457200" lvl="0" indent="-311150" algn="l" rtl="0">
              <a:lnSpc>
                <a:spcPct val="150000"/>
              </a:lnSpc>
              <a:spcBef>
                <a:spcPts val="0"/>
              </a:spcBef>
              <a:spcAft>
                <a:spcPts val="0"/>
              </a:spcAft>
              <a:buSzPts val="1300"/>
              <a:buFont typeface="Nunito"/>
              <a:buChar char="●"/>
            </a:pPr>
            <a:r>
              <a:rPr lang="en">
                <a:latin typeface="Nunito"/>
                <a:ea typeface="Nunito"/>
                <a:cs typeface="Nunito"/>
                <a:sym typeface="Nunito"/>
              </a:rPr>
              <a:t>The data reflects the number of vehicles, containers, passengers or pedestrians entering the United States.	</a:t>
            </a:r>
            <a:endParaRPr>
              <a:latin typeface="Nunito"/>
              <a:ea typeface="Nunito"/>
              <a:cs typeface="Nunito"/>
              <a:sym typeface="Nunito"/>
            </a:endParaRPr>
          </a:p>
          <a:p>
            <a:pPr marL="457200" lvl="0" indent="-311150" algn="l" rtl="0">
              <a:lnSpc>
                <a:spcPct val="150000"/>
              </a:lnSpc>
              <a:spcBef>
                <a:spcPts val="0"/>
              </a:spcBef>
              <a:spcAft>
                <a:spcPts val="0"/>
              </a:spcAft>
              <a:buSzPts val="1300"/>
              <a:buFont typeface="Nunito"/>
              <a:buChar char="●"/>
            </a:pPr>
            <a:r>
              <a:rPr lang="en">
                <a:latin typeface="Nunito"/>
                <a:ea typeface="Nunito"/>
                <a:cs typeface="Nunito"/>
                <a:sym typeface="Nunito"/>
              </a:rPr>
              <a:t>We intend to analyze the trends and meaningful statistical analysis on how the number of crossings through these borders using various means have changed over the past two decades.</a:t>
            </a:r>
            <a:endParaRPr>
              <a:latin typeface="Nunito"/>
              <a:ea typeface="Nunito"/>
              <a:cs typeface="Nunito"/>
              <a:sym typeface="Nunito"/>
            </a:endParaRPr>
          </a:p>
          <a:p>
            <a:pPr marL="0" lvl="0" indent="0" algn="l" rtl="0">
              <a:lnSpc>
                <a:spcPct val="150000"/>
              </a:lnSpc>
              <a:spcBef>
                <a:spcPts val="1200"/>
              </a:spcBef>
              <a:spcAft>
                <a:spcPts val="1200"/>
              </a:spcAft>
              <a:buNone/>
            </a:pPr>
            <a:endParaRPr>
              <a:latin typeface="Nunito"/>
              <a:ea typeface="Nunito"/>
              <a:cs typeface="Nunito"/>
              <a:sym typeface="Nunito"/>
            </a:endParaRPr>
          </a:p>
        </p:txBody>
      </p:sp>
      <p:sp>
        <p:nvSpPr>
          <p:cNvPr id="144" name="Google Shape;144;p1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6"/>
          <p:cNvSpPr txBox="1">
            <a:spLocks noGrp="1"/>
          </p:cNvSpPr>
          <p:nvPr>
            <p:ph type="title"/>
          </p:nvPr>
        </p:nvSpPr>
        <p:spPr>
          <a:xfrm>
            <a:off x="671125" y="327550"/>
            <a:ext cx="7505700" cy="70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Description</a:t>
            </a:r>
            <a:endParaRPr/>
          </a:p>
        </p:txBody>
      </p:sp>
      <p:sp>
        <p:nvSpPr>
          <p:cNvPr id="150" name="Google Shape;150;p16"/>
          <p:cNvSpPr txBox="1">
            <a:spLocks noGrp="1"/>
          </p:cNvSpPr>
          <p:nvPr>
            <p:ph type="body" idx="1"/>
          </p:nvPr>
        </p:nvSpPr>
        <p:spPr>
          <a:xfrm>
            <a:off x="739000" y="1036150"/>
            <a:ext cx="7585800" cy="3402600"/>
          </a:xfrm>
          <a:prstGeom prst="rect">
            <a:avLst/>
          </a:prstGeom>
        </p:spPr>
        <p:txBody>
          <a:bodyPr spcFirstLastPara="1" wrap="square" lIns="91425" tIns="91425" rIns="91425" bIns="91425" anchor="t" anchorCtr="0">
            <a:normAutofit lnSpcReduction="10000"/>
          </a:bodyPr>
          <a:lstStyle/>
          <a:p>
            <a:pPr marL="457200" lvl="0" indent="-298450" algn="l" rtl="0">
              <a:lnSpc>
                <a:spcPct val="150000"/>
              </a:lnSpc>
              <a:spcBef>
                <a:spcPts val="0"/>
              </a:spcBef>
              <a:spcAft>
                <a:spcPts val="0"/>
              </a:spcAft>
              <a:buSzPts val="1100"/>
              <a:buFont typeface="Nunito"/>
              <a:buChar char="●"/>
            </a:pPr>
            <a:r>
              <a:rPr lang="en" sz="1100">
                <a:latin typeface="Nunito"/>
                <a:ea typeface="Nunito"/>
                <a:cs typeface="Nunito"/>
                <a:sym typeface="Nunito"/>
              </a:rPr>
              <a:t>The dataset  contains  port level data about the inbound crossings into the United States from the two adjacent countries, namely Canada and Mexico from January 1996 to December 2020.</a:t>
            </a:r>
            <a:endParaRPr sz="1100">
              <a:solidFill>
                <a:srgbClr val="000000"/>
              </a:solidFill>
              <a:latin typeface="Nunito"/>
              <a:ea typeface="Nunito"/>
              <a:cs typeface="Nunito"/>
              <a:sym typeface="Nunito"/>
            </a:endParaRPr>
          </a:p>
          <a:p>
            <a:pPr marL="457200" lvl="0" indent="-298450" algn="l" rtl="0">
              <a:lnSpc>
                <a:spcPct val="150000"/>
              </a:lnSpc>
              <a:spcBef>
                <a:spcPts val="0"/>
              </a:spcBef>
              <a:spcAft>
                <a:spcPts val="0"/>
              </a:spcAft>
              <a:buClr>
                <a:srgbClr val="000000"/>
              </a:buClr>
              <a:buSzPts val="1100"/>
              <a:buFont typeface="Nunito"/>
              <a:buChar char="●"/>
            </a:pPr>
            <a:r>
              <a:rPr lang="en" sz="1100">
                <a:solidFill>
                  <a:srgbClr val="000000"/>
                </a:solidFill>
                <a:latin typeface="Nunito"/>
                <a:ea typeface="Nunito"/>
                <a:cs typeface="Nunito"/>
                <a:sym typeface="Nunito"/>
              </a:rPr>
              <a:t>It comprises entries of passengers and different modes of transportation such as personal vehicles, trucks, buses, containers, trains.</a:t>
            </a:r>
            <a:endParaRPr sz="1100">
              <a:solidFill>
                <a:srgbClr val="000000"/>
              </a:solidFill>
              <a:latin typeface="Nunito"/>
              <a:ea typeface="Nunito"/>
              <a:cs typeface="Nunito"/>
              <a:sym typeface="Nunito"/>
            </a:endParaRPr>
          </a:p>
          <a:p>
            <a:pPr marL="457200" lvl="0" indent="-298450" algn="l" rtl="0">
              <a:lnSpc>
                <a:spcPct val="150000"/>
              </a:lnSpc>
              <a:spcBef>
                <a:spcPts val="0"/>
              </a:spcBef>
              <a:spcAft>
                <a:spcPts val="0"/>
              </a:spcAft>
              <a:buClr>
                <a:srgbClr val="000000"/>
              </a:buClr>
              <a:buSzPts val="1100"/>
              <a:buFont typeface="Nunito"/>
              <a:buChar char="●"/>
            </a:pPr>
            <a:r>
              <a:rPr lang="en" sz="1100">
                <a:solidFill>
                  <a:srgbClr val="000000"/>
                </a:solidFill>
                <a:latin typeface="Nunito"/>
                <a:ea typeface="Nunito"/>
                <a:cs typeface="Nunito"/>
                <a:sym typeface="Nunito"/>
              </a:rPr>
              <a:t>The dataset contains the following variables:</a:t>
            </a:r>
            <a:endParaRPr sz="1100">
              <a:solidFill>
                <a:srgbClr val="000000"/>
              </a:solidFill>
              <a:latin typeface="Nunito"/>
              <a:ea typeface="Nunito"/>
              <a:cs typeface="Nunito"/>
              <a:sym typeface="Nunito"/>
            </a:endParaRPr>
          </a:p>
          <a:p>
            <a:pPr marL="457200" lvl="0" indent="0" algn="l" rtl="0">
              <a:lnSpc>
                <a:spcPct val="150000"/>
              </a:lnSpc>
              <a:spcBef>
                <a:spcPts val="0"/>
              </a:spcBef>
              <a:spcAft>
                <a:spcPts val="0"/>
              </a:spcAft>
              <a:buNone/>
            </a:pPr>
            <a:endParaRPr sz="1100">
              <a:solidFill>
                <a:srgbClr val="000000"/>
              </a:solidFill>
              <a:latin typeface="Nunito"/>
              <a:ea typeface="Nunito"/>
              <a:cs typeface="Nunito"/>
              <a:sym typeface="Nunito"/>
            </a:endParaRPr>
          </a:p>
          <a:p>
            <a:pPr marL="457200" lvl="0" indent="0" algn="l" rtl="0">
              <a:lnSpc>
                <a:spcPct val="150000"/>
              </a:lnSpc>
              <a:spcBef>
                <a:spcPts val="0"/>
              </a:spcBef>
              <a:spcAft>
                <a:spcPts val="0"/>
              </a:spcAft>
              <a:buNone/>
            </a:pPr>
            <a:r>
              <a:rPr lang="en" sz="1100">
                <a:solidFill>
                  <a:srgbClr val="000000"/>
                </a:solidFill>
                <a:latin typeface="Nunito"/>
                <a:ea typeface="Nunito"/>
                <a:cs typeface="Nunito"/>
                <a:sym typeface="Nunito"/>
              </a:rPr>
              <a:t>1. 	</a:t>
            </a:r>
            <a:r>
              <a:rPr lang="en" sz="1100" b="1">
                <a:solidFill>
                  <a:srgbClr val="000000"/>
                </a:solidFill>
                <a:latin typeface="Nunito"/>
                <a:ea typeface="Nunito"/>
                <a:cs typeface="Nunito"/>
                <a:sym typeface="Nunito"/>
              </a:rPr>
              <a:t>Port Name</a:t>
            </a:r>
            <a:r>
              <a:rPr lang="en" sz="1100">
                <a:solidFill>
                  <a:srgbClr val="000000"/>
                </a:solidFill>
                <a:latin typeface="Nunito"/>
                <a:ea typeface="Nunito"/>
                <a:cs typeface="Nunito"/>
                <a:sym typeface="Nunito"/>
              </a:rPr>
              <a:t>:  The port of entry into the US</a:t>
            </a:r>
            <a:endParaRPr sz="1100">
              <a:solidFill>
                <a:srgbClr val="000000"/>
              </a:solidFill>
              <a:latin typeface="Nunito"/>
              <a:ea typeface="Nunito"/>
              <a:cs typeface="Nunito"/>
              <a:sym typeface="Nunito"/>
            </a:endParaRPr>
          </a:p>
          <a:p>
            <a:pPr marL="457200" lvl="0" indent="0" algn="l" rtl="0">
              <a:lnSpc>
                <a:spcPct val="150000"/>
              </a:lnSpc>
              <a:spcBef>
                <a:spcPts val="0"/>
              </a:spcBef>
              <a:spcAft>
                <a:spcPts val="0"/>
              </a:spcAft>
              <a:buNone/>
            </a:pPr>
            <a:r>
              <a:rPr lang="en" sz="1100">
                <a:solidFill>
                  <a:srgbClr val="000000"/>
                </a:solidFill>
                <a:latin typeface="Nunito"/>
                <a:ea typeface="Nunito"/>
                <a:cs typeface="Nunito"/>
                <a:sym typeface="Nunito"/>
              </a:rPr>
              <a:t>2. 	</a:t>
            </a:r>
            <a:r>
              <a:rPr lang="en" sz="1100" b="1">
                <a:solidFill>
                  <a:srgbClr val="000000"/>
                </a:solidFill>
                <a:latin typeface="Nunito"/>
                <a:ea typeface="Nunito"/>
                <a:cs typeface="Nunito"/>
                <a:sym typeface="Nunito"/>
              </a:rPr>
              <a:t>State</a:t>
            </a:r>
            <a:r>
              <a:rPr lang="en" sz="1100">
                <a:solidFill>
                  <a:srgbClr val="000000"/>
                </a:solidFill>
                <a:latin typeface="Nunito"/>
                <a:ea typeface="Nunito"/>
                <a:cs typeface="Nunito"/>
                <a:sym typeface="Nunito"/>
              </a:rPr>
              <a:t>: The state in which the port is stationed</a:t>
            </a:r>
            <a:endParaRPr sz="1100">
              <a:solidFill>
                <a:srgbClr val="000000"/>
              </a:solidFill>
              <a:latin typeface="Nunito"/>
              <a:ea typeface="Nunito"/>
              <a:cs typeface="Nunito"/>
              <a:sym typeface="Nunito"/>
            </a:endParaRPr>
          </a:p>
          <a:p>
            <a:pPr marL="457200" lvl="0" indent="0" algn="l" rtl="0">
              <a:lnSpc>
                <a:spcPct val="150000"/>
              </a:lnSpc>
              <a:spcBef>
                <a:spcPts val="0"/>
              </a:spcBef>
              <a:spcAft>
                <a:spcPts val="0"/>
              </a:spcAft>
              <a:buNone/>
            </a:pPr>
            <a:r>
              <a:rPr lang="en" sz="1100">
                <a:solidFill>
                  <a:srgbClr val="000000"/>
                </a:solidFill>
                <a:latin typeface="Nunito"/>
                <a:ea typeface="Nunito"/>
                <a:cs typeface="Nunito"/>
                <a:sym typeface="Nunito"/>
              </a:rPr>
              <a:t>3. 	</a:t>
            </a:r>
            <a:r>
              <a:rPr lang="en" sz="1100" b="1">
                <a:solidFill>
                  <a:srgbClr val="000000"/>
                </a:solidFill>
                <a:latin typeface="Nunito"/>
                <a:ea typeface="Nunito"/>
                <a:cs typeface="Nunito"/>
                <a:sym typeface="Nunito"/>
              </a:rPr>
              <a:t>Port Code</a:t>
            </a:r>
            <a:r>
              <a:rPr lang="en" sz="1100">
                <a:solidFill>
                  <a:srgbClr val="000000"/>
                </a:solidFill>
                <a:latin typeface="Nunito"/>
                <a:ea typeface="Nunito"/>
                <a:cs typeface="Nunito"/>
                <a:sym typeface="Nunito"/>
              </a:rPr>
              <a:t>: Code to identify the port</a:t>
            </a:r>
            <a:endParaRPr sz="1100">
              <a:solidFill>
                <a:srgbClr val="000000"/>
              </a:solidFill>
              <a:latin typeface="Nunito"/>
              <a:ea typeface="Nunito"/>
              <a:cs typeface="Nunito"/>
              <a:sym typeface="Nunito"/>
            </a:endParaRPr>
          </a:p>
          <a:p>
            <a:pPr marL="457200" lvl="0" indent="0" algn="l" rtl="0">
              <a:lnSpc>
                <a:spcPct val="150000"/>
              </a:lnSpc>
              <a:spcBef>
                <a:spcPts val="0"/>
              </a:spcBef>
              <a:spcAft>
                <a:spcPts val="0"/>
              </a:spcAft>
              <a:buNone/>
            </a:pPr>
            <a:r>
              <a:rPr lang="en" sz="1100">
                <a:solidFill>
                  <a:srgbClr val="000000"/>
                </a:solidFill>
                <a:latin typeface="Nunito"/>
                <a:ea typeface="Nunito"/>
                <a:cs typeface="Nunito"/>
                <a:sym typeface="Nunito"/>
              </a:rPr>
              <a:t>4. 	</a:t>
            </a:r>
            <a:r>
              <a:rPr lang="en" sz="1100" b="1">
                <a:solidFill>
                  <a:srgbClr val="000000"/>
                </a:solidFill>
                <a:latin typeface="Nunito"/>
                <a:ea typeface="Nunito"/>
                <a:cs typeface="Nunito"/>
                <a:sym typeface="Nunito"/>
              </a:rPr>
              <a:t>Border</a:t>
            </a:r>
            <a:r>
              <a:rPr lang="en" sz="1100">
                <a:solidFill>
                  <a:srgbClr val="000000"/>
                </a:solidFill>
                <a:latin typeface="Nunito"/>
                <a:ea typeface="Nunito"/>
                <a:cs typeface="Nunito"/>
                <a:sym typeface="Nunito"/>
              </a:rPr>
              <a:t>: US-Canada Border and US-Mexico Border</a:t>
            </a:r>
            <a:endParaRPr sz="1100">
              <a:solidFill>
                <a:srgbClr val="000000"/>
              </a:solidFill>
              <a:latin typeface="Nunito"/>
              <a:ea typeface="Nunito"/>
              <a:cs typeface="Nunito"/>
              <a:sym typeface="Nunito"/>
            </a:endParaRPr>
          </a:p>
          <a:p>
            <a:pPr marL="457200" lvl="0" indent="0" algn="l" rtl="0">
              <a:lnSpc>
                <a:spcPct val="150000"/>
              </a:lnSpc>
              <a:spcBef>
                <a:spcPts val="0"/>
              </a:spcBef>
              <a:spcAft>
                <a:spcPts val="0"/>
              </a:spcAft>
              <a:buNone/>
            </a:pPr>
            <a:r>
              <a:rPr lang="en" sz="1100">
                <a:solidFill>
                  <a:srgbClr val="000000"/>
                </a:solidFill>
                <a:latin typeface="Nunito"/>
                <a:ea typeface="Nunito"/>
                <a:cs typeface="Nunito"/>
                <a:sym typeface="Nunito"/>
              </a:rPr>
              <a:t>5. 	</a:t>
            </a:r>
            <a:r>
              <a:rPr lang="en" sz="1100" b="1">
                <a:solidFill>
                  <a:srgbClr val="000000"/>
                </a:solidFill>
                <a:latin typeface="Nunito"/>
                <a:ea typeface="Nunito"/>
                <a:cs typeface="Nunito"/>
                <a:sym typeface="Nunito"/>
              </a:rPr>
              <a:t>Date</a:t>
            </a:r>
            <a:r>
              <a:rPr lang="en" sz="1100">
                <a:solidFill>
                  <a:srgbClr val="000000"/>
                </a:solidFill>
                <a:latin typeface="Nunito"/>
                <a:ea typeface="Nunito"/>
                <a:cs typeface="Nunito"/>
                <a:sym typeface="Nunito"/>
              </a:rPr>
              <a:t>: Date of entry into the United States(custom split into Month &amp; Year)</a:t>
            </a:r>
            <a:endParaRPr sz="1100">
              <a:solidFill>
                <a:srgbClr val="000000"/>
              </a:solidFill>
              <a:latin typeface="Nunito"/>
              <a:ea typeface="Nunito"/>
              <a:cs typeface="Nunito"/>
              <a:sym typeface="Nunito"/>
            </a:endParaRPr>
          </a:p>
          <a:p>
            <a:pPr marL="457200" lvl="0" indent="0" algn="l" rtl="0">
              <a:lnSpc>
                <a:spcPct val="150000"/>
              </a:lnSpc>
              <a:spcBef>
                <a:spcPts val="0"/>
              </a:spcBef>
              <a:spcAft>
                <a:spcPts val="0"/>
              </a:spcAft>
              <a:buNone/>
            </a:pPr>
            <a:r>
              <a:rPr lang="en" sz="1100">
                <a:solidFill>
                  <a:srgbClr val="000000"/>
                </a:solidFill>
                <a:latin typeface="Nunito"/>
                <a:ea typeface="Nunito"/>
                <a:cs typeface="Nunito"/>
                <a:sym typeface="Nunito"/>
              </a:rPr>
              <a:t>6. 	</a:t>
            </a:r>
            <a:r>
              <a:rPr lang="en" sz="1100" b="1">
                <a:solidFill>
                  <a:srgbClr val="000000"/>
                </a:solidFill>
                <a:latin typeface="Nunito"/>
                <a:ea typeface="Nunito"/>
                <a:cs typeface="Nunito"/>
                <a:sym typeface="Nunito"/>
              </a:rPr>
              <a:t>Measure</a:t>
            </a:r>
            <a:r>
              <a:rPr lang="en" sz="1100">
                <a:solidFill>
                  <a:srgbClr val="000000"/>
                </a:solidFill>
                <a:latin typeface="Nunito"/>
                <a:ea typeface="Nunito"/>
                <a:cs typeface="Nunito"/>
                <a:sym typeface="Nunito"/>
              </a:rPr>
              <a:t>: Mode of transportation such as trucks, buses, rail, personal vehicles,etc</a:t>
            </a:r>
            <a:endParaRPr sz="1100">
              <a:solidFill>
                <a:srgbClr val="000000"/>
              </a:solidFill>
              <a:latin typeface="Nunito"/>
              <a:ea typeface="Nunito"/>
              <a:cs typeface="Nunito"/>
              <a:sym typeface="Nunito"/>
            </a:endParaRPr>
          </a:p>
          <a:p>
            <a:pPr marL="457200" lvl="0" indent="0" algn="l" rtl="0">
              <a:lnSpc>
                <a:spcPct val="150000"/>
              </a:lnSpc>
              <a:spcBef>
                <a:spcPts val="0"/>
              </a:spcBef>
              <a:spcAft>
                <a:spcPts val="0"/>
              </a:spcAft>
              <a:buNone/>
            </a:pPr>
            <a:r>
              <a:rPr lang="en" sz="1100">
                <a:solidFill>
                  <a:srgbClr val="000000"/>
                </a:solidFill>
                <a:latin typeface="Nunito"/>
                <a:ea typeface="Nunito"/>
                <a:cs typeface="Nunito"/>
                <a:sym typeface="Nunito"/>
              </a:rPr>
              <a:t>7. 	</a:t>
            </a:r>
            <a:r>
              <a:rPr lang="en" sz="1100" b="1">
                <a:solidFill>
                  <a:srgbClr val="000000"/>
                </a:solidFill>
                <a:latin typeface="Nunito"/>
                <a:ea typeface="Nunito"/>
                <a:cs typeface="Nunito"/>
                <a:sym typeface="Nunito"/>
              </a:rPr>
              <a:t>Value</a:t>
            </a:r>
            <a:r>
              <a:rPr lang="en" sz="1100">
                <a:solidFill>
                  <a:srgbClr val="000000"/>
                </a:solidFill>
                <a:latin typeface="Nunito"/>
                <a:ea typeface="Nunito"/>
                <a:cs typeface="Nunito"/>
                <a:sym typeface="Nunito"/>
              </a:rPr>
              <a:t>: Total count of inbound entries of a particular measure for a specific port </a:t>
            </a:r>
            <a:endParaRPr sz="1100">
              <a:solidFill>
                <a:srgbClr val="000000"/>
              </a:solidFill>
              <a:latin typeface="Nunito"/>
              <a:ea typeface="Nunito"/>
              <a:cs typeface="Nunito"/>
              <a:sym typeface="Nunito"/>
            </a:endParaRPr>
          </a:p>
          <a:p>
            <a:pPr marL="457200" lvl="0" indent="0" algn="l" rtl="0">
              <a:lnSpc>
                <a:spcPct val="150000"/>
              </a:lnSpc>
              <a:spcBef>
                <a:spcPts val="0"/>
              </a:spcBef>
              <a:spcAft>
                <a:spcPts val="0"/>
              </a:spcAft>
              <a:buNone/>
            </a:pPr>
            <a:endParaRPr sz="1100">
              <a:solidFill>
                <a:srgbClr val="000000"/>
              </a:solidFill>
              <a:latin typeface="Nunito"/>
              <a:ea typeface="Nunito"/>
              <a:cs typeface="Nunito"/>
              <a:sym typeface="Nunito"/>
            </a:endParaRPr>
          </a:p>
          <a:p>
            <a:pPr marL="0" lvl="0" indent="0" algn="l" rtl="0">
              <a:lnSpc>
                <a:spcPct val="150000"/>
              </a:lnSpc>
              <a:spcBef>
                <a:spcPts val="0"/>
              </a:spcBef>
              <a:spcAft>
                <a:spcPts val="0"/>
              </a:spcAft>
              <a:buNone/>
            </a:pPr>
            <a:endParaRPr sz="1100">
              <a:solidFill>
                <a:srgbClr val="000000"/>
              </a:solidFill>
              <a:latin typeface="Nunito"/>
              <a:ea typeface="Nunito"/>
              <a:cs typeface="Nunito"/>
              <a:sym typeface="Nunito"/>
            </a:endParaRPr>
          </a:p>
        </p:txBody>
      </p:sp>
      <p:sp>
        <p:nvSpPr>
          <p:cNvPr id="151" name="Google Shape;151;p1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7"/>
          <p:cNvSpPr txBox="1">
            <a:spLocks noGrp="1"/>
          </p:cNvSpPr>
          <p:nvPr>
            <p:ph type="title"/>
          </p:nvPr>
        </p:nvSpPr>
        <p:spPr>
          <a:xfrm>
            <a:off x="589725" y="342375"/>
            <a:ext cx="7505700" cy="604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Processing</a:t>
            </a:r>
            <a:endParaRPr/>
          </a:p>
        </p:txBody>
      </p:sp>
      <p:sp>
        <p:nvSpPr>
          <p:cNvPr id="157" name="Google Shape;157;p1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pic>
        <p:nvPicPr>
          <p:cNvPr id="158" name="Google Shape;158;p17"/>
          <p:cNvPicPr preferRelativeResize="0"/>
          <p:nvPr/>
        </p:nvPicPr>
        <p:blipFill>
          <a:blip r:embed="rId3">
            <a:alphaModFix/>
          </a:blip>
          <a:stretch>
            <a:fillRect/>
          </a:stretch>
        </p:blipFill>
        <p:spPr>
          <a:xfrm>
            <a:off x="1351300" y="1242175"/>
            <a:ext cx="6053550" cy="2791225"/>
          </a:xfrm>
          <a:prstGeom prst="rect">
            <a:avLst/>
          </a:prstGeom>
          <a:noFill/>
          <a:ln>
            <a:noFill/>
          </a:ln>
        </p:spPr>
      </p:pic>
      <p:sp>
        <p:nvSpPr>
          <p:cNvPr id="159" name="Google Shape;159;p17"/>
          <p:cNvSpPr txBox="1"/>
          <p:nvPr/>
        </p:nvSpPr>
        <p:spPr>
          <a:xfrm>
            <a:off x="2168400" y="4107375"/>
            <a:ext cx="5040000" cy="307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800" b="1">
                <a:latin typeface="Times New Roman"/>
                <a:ea typeface="Times New Roman"/>
                <a:cs typeface="Times New Roman"/>
                <a:sym typeface="Times New Roman"/>
              </a:rPr>
              <a:t>Fig.1. : Data Processing Steps performed on the Border Crossings Entry Dataset</a:t>
            </a:r>
            <a:endParaRPr sz="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663675" y="246150"/>
            <a:ext cx="6441000" cy="597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Descriptive Statistical Analysis</a:t>
            </a:r>
            <a:endParaRPr/>
          </a:p>
        </p:txBody>
      </p:sp>
      <p:sp>
        <p:nvSpPr>
          <p:cNvPr id="165" name="Google Shape;165;p1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pic>
        <p:nvPicPr>
          <p:cNvPr id="166" name="Google Shape;166;p18"/>
          <p:cNvPicPr preferRelativeResize="0"/>
          <p:nvPr/>
        </p:nvPicPr>
        <p:blipFill>
          <a:blip r:embed="rId3">
            <a:alphaModFix/>
          </a:blip>
          <a:stretch>
            <a:fillRect/>
          </a:stretch>
        </p:blipFill>
        <p:spPr>
          <a:xfrm>
            <a:off x="2328850" y="1070125"/>
            <a:ext cx="4035775" cy="2492150"/>
          </a:xfrm>
          <a:prstGeom prst="rect">
            <a:avLst/>
          </a:prstGeom>
          <a:noFill/>
          <a:ln w="12700" cap="flat" cmpd="sng">
            <a:solidFill>
              <a:srgbClr val="000000"/>
            </a:solidFill>
            <a:prstDash val="solid"/>
            <a:miter lim="8000"/>
            <a:headEnd type="none" w="sm" len="sm"/>
            <a:tailEnd type="none" w="sm" len="sm"/>
          </a:ln>
        </p:spPr>
      </p:pic>
      <p:sp>
        <p:nvSpPr>
          <p:cNvPr id="167" name="Google Shape;167;p18"/>
          <p:cNvSpPr txBox="1"/>
          <p:nvPr/>
        </p:nvSpPr>
        <p:spPr>
          <a:xfrm>
            <a:off x="2568050" y="3518375"/>
            <a:ext cx="3855900" cy="307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800" b="1">
                <a:latin typeface="Times New Roman"/>
                <a:ea typeface="Times New Roman"/>
                <a:cs typeface="Times New Roman"/>
                <a:sym typeface="Times New Roman"/>
              </a:rPr>
              <a:t>Fig.2. : Frequency of Inbound Crossings between 1996 &amp; 2020</a:t>
            </a:r>
            <a:endParaRPr sz="800"/>
          </a:p>
        </p:txBody>
      </p:sp>
      <p:sp>
        <p:nvSpPr>
          <p:cNvPr id="168" name="Google Shape;168;p18"/>
          <p:cNvSpPr txBox="1"/>
          <p:nvPr/>
        </p:nvSpPr>
        <p:spPr>
          <a:xfrm>
            <a:off x="1028675" y="3877975"/>
            <a:ext cx="6831000" cy="8313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050">
                <a:latin typeface="Nunito"/>
                <a:ea typeface="Nunito"/>
                <a:cs typeface="Nunito"/>
                <a:sym typeface="Nunito"/>
              </a:rPr>
              <a:t>The US-Mexico Border has recorded around 7.5 Billion inbound crossings since January 1996, while the US- Canada Border has recorded around 2.8 Billion inbound crossings since January 1996, thereby indicating that the US-Mexico Border is approximately </a:t>
            </a:r>
            <a:r>
              <a:rPr lang="en" sz="1050" b="1">
                <a:latin typeface="Nunito"/>
                <a:ea typeface="Nunito"/>
                <a:cs typeface="Nunito"/>
                <a:sym typeface="Nunito"/>
              </a:rPr>
              <a:t>2.5 times</a:t>
            </a:r>
            <a:r>
              <a:rPr lang="en" sz="1050">
                <a:latin typeface="Nunito"/>
                <a:ea typeface="Nunito"/>
                <a:cs typeface="Nunito"/>
                <a:sym typeface="Nunito"/>
              </a:rPr>
              <a:t> busier than the US-Canada Border.</a:t>
            </a:r>
            <a:endParaRPr sz="1050">
              <a:latin typeface="Nunito"/>
              <a:ea typeface="Nunito"/>
              <a:cs typeface="Nunito"/>
              <a:sym typeface="Nunito"/>
            </a:endParaRPr>
          </a:p>
          <a:p>
            <a:pPr marL="0" lvl="0" indent="0" algn="just" rtl="0">
              <a:spcBef>
                <a:spcPts val="0"/>
              </a:spcBef>
              <a:spcAft>
                <a:spcPts val="0"/>
              </a:spcAft>
              <a:buNone/>
            </a:pPr>
            <a:endParaRPr sz="1050">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9"/>
          <p:cNvSpPr txBox="1">
            <a:spLocks noGrp="1"/>
          </p:cNvSpPr>
          <p:nvPr>
            <p:ph type="title"/>
          </p:nvPr>
        </p:nvSpPr>
        <p:spPr>
          <a:xfrm>
            <a:off x="597100" y="290550"/>
            <a:ext cx="6441000" cy="730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Descriptive Statistical Analysis</a:t>
            </a:r>
            <a:endParaRPr/>
          </a:p>
        </p:txBody>
      </p:sp>
      <p:sp>
        <p:nvSpPr>
          <p:cNvPr id="174" name="Google Shape;174;p1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pic>
        <p:nvPicPr>
          <p:cNvPr id="175" name="Google Shape;175;p19"/>
          <p:cNvPicPr preferRelativeResize="0"/>
          <p:nvPr/>
        </p:nvPicPr>
        <p:blipFill>
          <a:blip r:embed="rId3">
            <a:alphaModFix/>
          </a:blip>
          <a:stretch>
            <a:fillRect/>
          </a:stretch>
        </p:blipFill>
        <p:spPr>
          <a:xfrm>
            <a:off x="606360" y="1084950"/>
            <a:ext cx="3876790" cy="2391125"/>
          </a:xfrm>
          <a:prstGeom prst="rect">
            <a:avLst/>
          </a:prstGeom>
          <a:noFill/>
          <a:ln w="12700" cap="flat" cmpd="sng">
            <a:solidFill>
              <a:srgbClr val="000000"/>
            </a:solidFill>
            <a:prstDash val="solid"/>
            <a:miter lim="8000"/>
            <a:headEnd type="none" w="sm" len="sm"/>
            <a:tailEnd type="none" w="sm" len="sm"/>
          </a:ln>
        </p:spPr>
      </p:pic>
      <p:pic>
        <p:nvPicPr>
          <p:cNvPr id="176" name="Google Shape;176;p19"/>
          <p:cNvPicPr preferRelativeResize="0"/>
          <p:nvPr/>
        </p:nvPicPr>
        <p:blipFill>
          <a:blip r:embed="rId4">
            <a:alphaModFix/>
          </a:blip>
          <a:stretch>
            <a:fillRect/>
          </a:stretch>
        </p:blipFill>
        <p:spPr>
          <a:xfrm>
            <a:off x="4681612" y="1084950"/>
            <a:ext cx="3898188" cy="2391125"/>
          </a:xfrm>
          <a:prstGeom prst="rect">
            <a:avLst/>
          </a:prstGeom>
          <a:noFill/>
          <a:ln w="12700" cap="flat" cmpd="sng">
            <a:solidFill>
              <a:srgbClr val="000000"/>
            </a:solidFill>
            <a:prstDash val="solid"/>
            <a:miter lim="8000"/>
            <a:headEnd type="none" w="sm" len="sm"/>
            <a:tailEnd type="none" w="sm" len="sm"/>
          </a:ln>
        </p:spPr>
      </p:pic>
      <p:sp>
        <p:nvSpPr>
          <p:cNvPr id="177" name="Google Shape;177;p19"/>
          <p:cNvSpPr txBox="1"/>
          <p:nvPr/>
        </p:nvSpPr>
        <p:spPr>
          <a:xfrm>
            <a:off x="606300" y="3476075"/>
            <a:ext cx="3876900" cy="307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800" b="1">
                <a:latin typeface="Times New Roman"/>
                <a:ea typeface="Times New Roman"/>
                <a:cs typeface="Times New Roman"/>
                <a:sym typeface="Times New Roman"/>
              </a:rPr>
              <a:t>Fig.3. : Frequency of Inbound Crossings of Personal Modes of Transportation</a:t>
            </a:r>
            <a:endParaRPr sz="800"/>
          </a:p>
        </p:txBody>
      </p:sp>
      <p:sp>
        <p:nvSpPr>
          <p:cNvPr id="178" name="Google Shape;178;p19"/>
          <p:cNvSpPr txBox="1"/>
          <p:nvPr/>
        </p:nvSpPr>
        <p:spPr>
          <a:xfrm>
            <a:off x="4692250" y="3476075"/>
            <a:ext cx="3876900" cy="307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800" b="1">
                <a:latin typeface="Times New Roman"/>
                <a:ea typeface="Times New Roman"/>
                <a:cs typeface="Times New Roman"/>
                <a:sym typeface="Times New Roman"/>
              </a:rPr>
              <a:t>Fig.4. : Frequency of Inbound Crossings of Commercial Vehicles</a:t>
            </a:r>
            <a:endParaRPr sz="800"/>
          </a:p>
        </p:txBody>
      </p:sp>
      <p:sp>
        <p:nvSpPr>
          <p:cNvPr id="179" name="Google Shape;179;p19"/>
          <p:cNvSpPr txBox="1"/>
          <p:nvPr/>
        </p:nvSpPr>
        <p:spPr>
          <a:xfrm>
            <a:off x="597100" y="3783875"/>
            <a:ext cx="3876900" cy="992700"/>
          </a:xfrm>
          <a:prstGeom prst="rect">
            <a:avLst/>
          </a:prstGeom>
          <a:noFill/>
          <a:ln>
            <a:noFill/>
          </a:ln>
        </p:spPr>
        <p:txBody>
          <a:bodyPr spcFirstLastPara="1" wrap="square" lIns="91425" tIns="91425" rIns="91425" bIns="91425" anchor="t" anchorCtr="0">
            <a:spAutoFit/>
          </a:bodyPr>
          <a:lstStyle/>
          <a:p>
            <a:pPr marL="457200" lvl="0" indent="-295275" algn="just" rtl="0">
              <a:spcBef>
                <a:spcPts val="0"/>
              </a:spcBef>
              <a:spcAft>
                <a:spcPts val="0"/>
              </a:spcAft>
              <a:buSzPts val="1050"/>
              <a:buFont typeface="Nunito"/>
              <a:buChar char="●"/>
            </a:pPr>
            <a:r>
              <a:rPr lang="en" sz="1050">
                <a:latin typeface="Nunito"/>
                <a:ea typeface="Nunito"/>
                <a:cs typeface="Nunito"/>
                <a:sym typeface="Nunito"/>
              </a:rPr>
              <a:t>Passengers entering via Personal vehicles highest in number at US-Mexico Border(~4 billion).</a:t>
            </a:r>
            <a:endParaRPr sz="1050">
              <a:latin typeface="Nunito"/>
              <a:ea typeface="Nunito"/>
              <a:cs typeface="Nunito"/>
              <a:sym typeface="Nunito"/>
            </a:endParaRPr>
          </a:p>
          <a:p>
            <a:pPr marL="457200" lvl="0" indent="-295275" algn="just" rtl="0">
              <a:spcBef>
                <a:spcPts val="0"/>
              </a:spcBef>
              <a:spcAft>
                <a:spcPts val="0"/>
              </a:spcAft>
              <a:buSzPts val="1050"/>
              <a:buFont typeface="Nunito"/>
              <a:buChar char="●"/>
            </a:pPr>
            <a:r>
              <a:rPr lang="en" sz="1050">
                <a:latin typeface="Nunito"/>
                <a:ea typeface="Nunito"/>
                <a:cs typeface="Nunito"/>
                <a:sym typeface="Nunito"/>
              </a:rPr>
              <a:t>US-Canada border barely has any significant pedestrian entries(~13 million) when compared to the US-Mexico border(~1 billion).</a:t>
            </a:r>
            <a:endParaRPr sz="1050">
              <a:latin typeface="Nunito"/>
              <a:ea typeface="Nunito"/>
              <a:cs typeface="Nunito"/>
              <a:sym typeface="Nunito"/>
            </a:endParaRPr>
          </a:p>
        </p:txBody>
      </p:sp>
      <p:sp>
        <p:nvSpPr>
          <p:cNvPr id="180" name="Google Shape;180;p19"/>
          <p:cNvSpPr txBox="1"/>
          <p:nvPr/>
        </p:nvSpPr>
        <p:spPr>
          <a:xfrm>
            <a:off x="4681600" y="3744675"/>
            <a:ext cx="3898200" cy="1154400"/>
          </a:xfrm>
          <a:prstGeom prst="rect">
            <a:avLst/>
          </a:prstGeom>
          <a:noFill/>
          <a:ln>
            <a:noFill/>
          </a:ln>
        </p:spPr>
        <p:txBody>
          <a:bodyPr spcFirstLastPara="1" wrap="square" lIns="91425" tIns="91425" rIns="91425" bIns="91425" anchor="t" anchorCtr="0">
            <a:spAutoFit/>
          </a:bodyPr>
          <a:lstStyle/>
          <a:p>
            <a:pPr marL="457200" lvl="0" indent="-295275" algn="just" rtl="0">
              <a:spcBef>
                <a:spcPts val="0"/>
              </a:spcBef>
              <a:spcAft>
                <a:spcPts val="0"/>
              </a:spcAft>
              <a:buSzPts val="1050"/>
              <a:buFont typeface="Nunito"/>
              <a:buChar char="●"/>
            </a:pPr>
            <a:r>
              <a:rPr lang="en" sz="1050">
                <a:latin typeface="Nunito"/>
                <a:ea typeface="Nunito"/>
                <a:cs typeface="Nunito"/>
                <a:sym typeface="Nunito"/>
              </a:rPr>
              <a:t>Trucks and loaded truck containers have the highest frequency followed by bus passengers at the US-Canada Border. </a:t>
            </a:r>
            <a:endParaRPr sz="1050">
              <a:latin typeface="Nunito"/>
              <a:ea typeface="Nunito"/>
              <a:cs typeface="Nunito"/>
              <a:sym typeface="Nunito"/>
            </a:endParaRPr>
          </a:p>
          <a:p>
            <a:pPr marL="457200" lvl="0" indent="-295275" algn="just" rtl="0">
              <a:spcBef>
                <a:spcPts val="0"/>
              </a:spcBef>
              <a:spcAft>
                <a:spcPts val="0"/>
              </a:spcAft>
              <a:buSzPts val="1050"/>
              <a:buFont typeface="Nunito"/>
              <a:buChar char="●"/>
            </a:pPr>
            <a:r>
              <a:rPr lang="en" sz="1050">
                <a:latin typeface="Nunito"/>
                <a:ea typeface="Nunito"/>
                <a:cs typeface="Nunito"/>
                <a:sym typeface="Nunito"/>
              </a:rPr>
              <a:t>The number of inbound trains are the lowest at both borders; US-Mexico border recorded ~2.2 Lacs, while US-Canada border recorded ~7.4 Lacs train entries. </a:t>
            </a:r>
            <a:endParaRPr sz="1050">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0"/>
          <p:cNvSpPr txBox="1">
            <a:spLocks noGrp="1"/>
          </p:cNvSpPr>
          <p:nvPr>
            <p:ph type="title"/>
          </p:nvPr>
        </p:nvSpPr>
        <p:spPr>
          <a:xfrm>
            <a:off x="597100" y="290550"/>
            <a:ext cx="7782000" cy="730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Descriptive Statistical Analysis - Continued</a:t>
            </a:r>
            <a:endParaRPr/>
          </a:p>
        </p:txBody>
      </p:sp>
      <p:sp>
        <p:nvSpPr>
          <p:cNvPr id="186" name="Google Shape;186;p2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sp>
        <p:nvSpPr>
          <p:cNvPr id="187" name="Google Shape;187;p20"/>
          <p:cNvSpPr txBox="1"/>
          <p:nvPr/>
        </p:nvSpPr>
        <p:spPr>
          <a:xfrm>
            <a:off x="606300" y="3476075"/>
            <a:ext cx="3876900" cy="307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800" b="1">
                <a:latin typeface="Times New Roman"/>
                <a:ea typeface="Times New Roman"/>
                <a:cs typeface="Times New Roman"/>
                <a:sym typeface="Times New Roman"/>
              </a:rPr>
              <a:t>Fig.5. : Frequency of Inbound Crossing by Border and Year</a:t>
            </a:r>
            <a:endParaRPr sz="800"/>
          </a:p>
        </p:txBody>
      </p:sp>
      <p:sp>
        <p:nvSpPr>
          <p:cNvPr id="188" name="Google Shape;188;p20"/>
          <p:cNvSpPr txBox="1"/>
          <p:nvPr/>
        </p:nvSpPr>
        <p:spPr>
          <a:xfrm>
            <a:off x="4692250" y="3476075"/>
            <a:ext cx="3876900" cy="307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800" b="1">
                <a:latin typeface="Times New Roman"/>
                <a:ea typeface="Times New Roman"/>
                <a:cs typeface="Times New Roman"/>
                <a:sym typeface="Times New Roman"/>
              </a:rPr>
              <a:t>Fig.6. : Frequency of Inbound Crossings by Border and Month</a:t>
            </a:r>
            <a:endParaRPr sz="800"/>
          </a:p>
        </p:txBody>
      </p:sp>
      <p:sp>
        <p:nvSpPr>
          <p:cNvPr id="189" name="Google Shape;189;p20"/>
          <p:cNvSpPr txBox="1"/>
          <p:nvPr/>
        </p:nvSpPr>
        <p:spPr>
          <a:xfrm>
            <a:off x="597100" y="3783875"/>
            <a:ext cx="3876900" cy="992700"/>
          </a:xfrm>
          <a:prstGeom prst="rect">
            <a:avLst/>
          </a:prstGeom>
          <a:noFill/>
          <a:ln>
            <a:noFill/>
          </a:ln>
        </p:spPr>
        <p:txBody>
          <a:bodyPr spcFirstLastPara="1" wrap="square" lIns="91425" tIns="91425" rIns="91425" bIns="91425" anchor="t" anchorCtr="0">
            <a:spAutoFit/>
          </a:bodyPr>
          <a:lstStyle/>
          <a:p>
            <a:pPr marL="457200" lvl="0" indent="-295275" algn="just" rtl="0">
              <a:spcBef>
                <a:spcPts val="0"/>
              </a:spcBef>
              <a:spcAft>
                <a:spcPts val="0"/>
              </a:spcAft>
              <a:buSzPts val="1050"/>
              <a:buFont typeface="Nunito"/>
              <a:buChar char="●"/>
            </a:pPr>
            <a:r>
              <a:rPr lang="en" sz="1050">
                <a:latin typeface="Nunito"/>
                <a:ea typeface="Nunito"/>
                <a:cs typeface="Nunito"/>
                <a:sym typeface="Nunito"/>
              </a:rPr>
              <a:t>US-Canada had a steep decline from 2000 to 2010 and then a positive increasing trend until the pandemic year of 2020.</a:t>
            </a:r>
            <a:endParaRPr sz="1050">
              <a:latin typeface="Nunito"/>
              <a:ea typeface="Nunito"/>
              <a:cs typeface="Nunito"/>
              <a:sym typeface="Nunito"/>
            </a:endParaRPr>
          </a:p>
          <a:p>
            <a:pPr marL="457200" lvl="0" indent="-295275" algn="just" rtl="0">
              <a:spcBef>
                <a:spcPts val="0"/>
              </a:spcBef>
              <a:spcAft>
                <a:spcPts val="0"/>
              </a:spcAft>
              <a:buSzPts val="1050"/>
              <a:buFont typeface="Nunito"/>
              <a:buChar char="●"/>
            </a:pPr>
            <a:r>
              <a:rPr lang="en" sz="1050">
                <a:latin typeface="Nunito"/>
                <a:ea typeface="Nunito"/>
                <a:cs typeface="Nunito"/>
                <a:sym typeface="Nunito"/>
              </a:rPr>
              <a:t>US-Mexico has been experiencing a constant declining trend from 2000 to 2019</a:t>
            </a:r>
            <a:endParaRPr sz="1050">
              <a:latin typeface="Nunito"/>
              <a:ea typeface="Nunito"/>
              <a:cs typeface="Nunito"/>
              <a:sym typeface="Nunito"/>
            </a:endParaRPr>
          </a:p>
        </p:txBody>
      </p:sp>
      <p:sp>
        <p:nvSpPr>
          <p:cNvPr id="190" name="Google Shape;190;p20"/>
          <p:cNvSpPr txBox="1"/>
          <p:nvPr/>
        </p:nvSpPr>
        <p:spPr>
          <a:xfrm>
            <a:off x="4681600" y="3744675"/>
            <a:ext cx="3898200" cy="831300"/>
          </a:xfrm>
          <a:prstGeom prst="rect">
            <a:avLst/>
          </a:prstGeom>
          <a:noFill/>
          <a:ln>
            <a:noFill/>
          </a:ln>
        </p:spPr>
        <p:txBody>
          <a:bodyPr spcFirstLastPara="1" wrap="square" lIns="91425" tIns="91425" rIns="91425" bIns="91425" anchor="t" anchorCtr="0">
            <a:spAutoFit/>
          </a:bodyPr>
          <a:lstStyle/>
          <a:p>
            <a:pPr marL="457200" lvl="0" indent="-295275" algn="just" rtl="0">
              <a:spcBef>
                <a:spcPts val="0"/>
              </a:spcBef>
              <a:spcAft>
                <a:spcPts val="0"/>
              </a:spcAft>
              <a:buSzPts val="1050"/>
              <a:buFont typeface="Nunito"/>
              <a:buChar char="●"/>
            </a:pPr>
            <a:r>
              <a:rPr lang="en" sz="1050">
                <a:latin typeface="Nunito"/>
                <a:ea typeface="Nunito"/>
                <a:cs typeface="Nunito"/>
                <a:sym typeface="Nunito"/>
              </a:rPr>
              <a:t>US-Mexico border does not seem to have a seasonality trend whereas US-Canada crossings has a seasonal peak around July with a normal shaped curve</a:t>
            </a:r>
            <a:endParaRPr sz="1050">
              <a:latin typeface="Nunito"/>
              <a:ea typeface="Nunito"/>
              <a:cs typeface="Nunito"/>
              <a:sym typeface="Nunito"/>
            </a:endParaRPr>
          </a:p>
        </p:txBody>
      </p:sp>
      <p:pic>
        <p:nvPicPr>
          <p:cNvPr id="191" name="Google Shape;191;p20"/>
          <p:cNvPicPr preferRelativeResize="0"/>
          <p:nvPr/>
        </p:nvPicPr>
        <p:blipFill>
          <a:blip r:embed="rId3">
            <a:alphaModFix/>
          </a:blip>
          <a:stretch>
            <a:fillRect/>
          </a:stretch>
        </p:blipFill>
        <p:spPr>
          <a:xfrm>
            <a:off x="834950" y="1173750"/>
            <a:ext cx="3494577" cy="2149925"/>
          </a:xfrm>
          <a:prstGeom prst="rect">
            <a:avLst/>
          </a:prstGeom>
          <a:noFill/>
          <a:ln w="12700" cap="flat" cmpd="sng">
            <a:solidFill>
              <a:srgbClr val="000000"/>
            </a:solidFill>
            <a:prstDash val="solid"/>
            <a:miter lim="8000"/>
            <a:headEnd type="none" w="sm" len="sm"/>
            <a:tailEnd type="none" w="sm" len="sm"/>
          </a:ln>
        </p:spPr>
      </p:pic>
      <p:pic>
        <p:nvPicPr>
          <p:cNvPr id="192" name="Google Shape;192;p20"/>
          <p:cNvPicPr preferRelativeResize="0"/>
          <p:nvPr/>
        </p:nvPicPr>
        <p:blipFill>
          <a:blip r:embed="rId4">
            <a:alphaModFix/>
          </a:blip>
          <a:stretch>
            <a:fillRect/>
          </a:stretch>
        </p:blipFill>
        <p:spPr>
          <a:xfrm>
            <a:off x="4882365" y="1173750"/>
            <a:ext cx="3496671" cy="2149925"/>
          </a:xfrm>
          <a:prstGeom prst="rect">
            <a:avLst/>
          </a:prstGeom>
          <a:noFill/>
          <a:ln w="12700" cap="flat" cmpd="sng">
            <a:solidFill>
              <a:srgbClr val="000000"/>
            </a:solidFill>
            <a:prstDash val="solid"/>
            <a:miter lim="8000"/>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1"/>
          <p:cNvSpPr txBox="1">
            <a:spLocks noGrp="1"/>
          </p:cNvSpPr>
          <p:nvPr>
            <p:ph type="title"/>
          </p:nvPr>
        </p:nvSpPr>
        <p:spPr>
          <a:xfrm>
            <a:off x="819150" y="332750"/>
            <a:ext cx="7505700" cy="670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Descriptive Statistical Analysis - Continued</a:t>
            </a:r>
            <a:endParaRPr/>
          </a:p>
          <a:p>
            <a:pPr marL="0" lvl="0" indent="0" algn="l" rtl="0">
              <a:spcBef>
                <a:spcPts val="0"/>
              </a:spcBef>
              <a:spcAft>
                <a:spcPts val="0"/>
              </a:spcAft>
              <a:buNone/>
            </a:pPr>
            <a:endParaRPr/>
          </a:p>
        </p:txBody>
      </p:sp>
      <p:sp>
        <p:nvSpPr>
          <p:cNvPr id="198" name="Google Shape;198;p21"/>
          <p:cNvSpPr txBox="1">
            <a:spLocks noGrp="1"/>
          </p:cNvSpPr>
          <p:nvPr>
            <p:ph type="body" idx="1"/>
          </p:nvPr>
        </p:nvSpPr>
        <p:spPr>
          <a:xfrm>
            <a:off x="819150" y="1040600"/>
            <a:ext cx="3201900" cy="3398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Bar plot of state wise border crossings</a:t>
            </a:r>
            <a:endParaRPr/>
          </a:p>
          <a:p>
            <a:pPr marL="457200" lvl="0" indent="-311150" algn="l" rtl="0">
              <a:spcBef>
                <a:spcPts val="0"/>
              </a:spcBef>
              <a:spcAft>
                <a:spcPts val="0"/>
              </a:spcAft>
              <a:buSzPts val="1300"/>
              <a:buChar char="●"/>
            </a:pPr>
            <a:r>
              <a:rPr lang="en"/>
              <a:t>This backs up our earlier finding (Fig.1) that US-Mexico Border handles a lot more traffic than US-Canada</a:t>
            </a:r>
            <a:endParaRPr/>
          </a:p>
          <a:p>
            <a:pPr marL="457200" lvl="0" indent="-311150" algn="l" rtl="0">
              <a:spcBef>
                <a:spcPts val="0"/>
              </a:spcBef>
              <a:spcAft>
                <a:spcPts val="0"/>
              </a:spcAft>
              <a:buSzPts val="1300"/>
              <a:buChar char="●"/>
            </a:pPr>
            <a:r>
              <a:rPr lang="en"/>
              <a:t>Texas handles the most inbound crossings</a:t>
            </a:r>
            <a:endParaRPr/>
          </a:p>
          <a:p>
            <a:pPr marL="457200" lvl="0" indent="-311150" algn="l" rtl="0">
              <a:spcBef>
                <a:spcPts val="0"/>
              </a:spcBef>
              <a:spcAft>
                <a:spcPts val="0"/>
              </a:spcAft>
              <a:buSzPts val="1300"/>
              <a:buChar char="●"/>
            </a:pPr>
            <a:r>
              <a:rPr lang="en"/>
              <a:t>New York state handles the most inbound crossings from Canada</a:t>
            </a:r>
            <a:endParaRPr/>
          </a:p>
          <a:p>
            <a:pPr marL="457200" lvl="0" indent="-311150" algn="l" rtl="0">
              <a:spcBef>
                <a:spcPts val="0"/>
              </a:spcBef>
              <a:spcAft>
                <a:spcPts val="0"/>
              </a:spcAft>
              <a:buSzPts val="1300"/>
              <a:buChar char="●"/>
            </a:pPr>
            <a:r>
              <a:rPr lang="en"/>
              <a:t>The graph is a right tailed (skewed) curve.</a:t>
            </a:r>
            <a:endParaRPr/>
          </a:p>
        </p:txBody>
      </p:sp>
      <p:sp>
        <p:nvSpPr>
          <p:cNvPr id="199" name="Google Shape;199;p2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pic>
        <p:nvPicPr>
          <p:cNvPr id="200" name="Google Shape;200;p21"/>
          <p:cNvPicPr preferRelativeResize="0"/>
          <p:nvPr/>
        </p:nvPicPr>
        <p:blipFill>
          <a:blip r:embed="rId3">
            <a:alphaModFix/>
          </a:blip>
          <a:stretch>
            <a:fillRect/>
          </a:stretch>
        </p:blipFill>
        <p:spPr>
          <a:xfrm>
            <a:off x="4124325" y="1285875"/>
            <a:ext cx="4200525" cy="2571750"/>
          </a:xfrm>
          <a:prstGeom prst="rect">
            <a:avLst/>
          </a:prstGeom>
          <a:noFill/>
          <a:ln w="12700" cap="flat" cmpd="sng">
            <a:solidFill>
              <a:srgbClr val="000000"/>
            </a:solidFill>
            <a:prstDash val="solid"/>
            <a:miter lim="8000"/>
            <a:headEnd type="none" w="sm" len="sm"/>
            <a:tailEnd type="none" w="sm" len="sm"/>
          </a:ln>
        </p:spPr>
      </p:pic>
      <p:sp>
        <p:nvSpPr>
          <p:cNvPr id="201" name="Google Shape;201;p21"/>
          <p:cNvSpPr txBox="1"/>
          <p:nvPr/>
        </p:nvSpPr>
        <p:spPr>
          <a:xfrm>
            <a:off x="4438250" y="3869900"/>
            <a:ext cx="3810300" cy="323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900" b="1">
                <a:latin typeface="Times New Roman"/>
                <a:ea typeface="Times New Roman"/>
                <a:cs typeface="Times New Roman"/>
                <a:sym typeface="Times New Roman"/>
              </a:rPr>
              <a:t>Fig.7. : Frequency of Inbound Crossings by State &amp; Border </a:t>
            </a:r>
            <a:endParaRPr sz="9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2143</Words>
  <Application>Microsoft Office PowerPoint</Application>
  <PresentationFormat>On-screen Show (16:9)</PresentationFormat>
  <Paragraphs>198</Paragraphs>
  <Slides>21</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Times New Roman</vt:lpstr>
      <vt:lpstr>Nunito</vt:lpstr>
      <vt:lpstr>Arial</vt:lpstr>
      <vt:lpstr>Calibri</vt:lpstr>
      <vt:lpstr>Shift</vt:lpstr>
      <vt:lpstr> Statistical Analysis of U.S. Border Inbound Crossings Data  IE 6200 Engineering Probability &amp; Statistics</vt:lpstr>
      <vt:lpstr>Introduction</vt:lpstr>
      <vt:lpstr>Objective</vt:lpstr>
      <vt:lpstr>Data Description</vt:lpstr>
      <vt:lpstr>Data Processing</vt:lpstr>
      <vt:lpstr>Descriptive Statistical Analysis</vt:lpstr>
      <vt:lpstr>Descriptive Statistical Analysis</vt:lpstr>
      <vt:lpstr>Descriptive Statistical Analysis - Continued</vt:lpstr>
      <vt:lpstr>Descriptive Statistical Analysis - Continued </vt:lpstr>
      <vt:lpstr>Inferential Statistical Analysis</vt:lpstr>
      <vt:lpstr>Conditional Probability</vt:lpstr>
      <vt:lpstr>Limitations of the Data</vt:lpstr>
      <vt:lpstr>Goodness-of-fit test</vt:lpstr>
      <vt:lpstr>Hypothesis Testing</vt:lpstr>
      <vt:lpstr>One-Sample Z-test</vt:lpstr>
      <vt:lpstr>2. Two-Sample Z-test</vt:lpstr>
      <vt:lpstr>3. Two-Sample T-test</vt:lpstr>
      <vt:lpstr>4. Two-Sample Proportion Test</vt:lpstr>
      <vt:lpstr>Conclusion</vt:lpstr>
      <vt:lpstr>References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Statistical Analysis of U.S. Border Inbound Crossings Data  IE 6200 Engineering Probability &amp; Statistics</dc:title>
  <cp:lastModifiedBy>vivek bhartiya</cp:lastModifiedBy>
  <cp:revision>2</cp:revision>
  <dcterms:modified xsi:type="dcterms:W3CDTF">2021-04-22T03:26:13Z</dcterms:modified>
</cp:coreProperties>
</file>