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9fE/AnNekfMENysKvo+tI5KPs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e47278ca_1_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e47278ca_1_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e47278ca_1_14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e47278ca_1_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jpg"/><Relationship Id="rId7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jpg"/><Relationship Id="rId7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9143980" cy="685798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0" y="152399"/>
            <a:ext cx="1447800" cy="1200785"/>
          </a:xfrm>
          <a:custGeom>
            <a:rect b="b" l="l" r="r" t="t"/>
            <a:pathLst>
              <a:path extrusionOk="0" h="1200785" w="1447800">
                <a:moveTo>
                  <a:pt x="1447797" y="1200327"/>
                </a:moveTo>
                <a:lnTo>
                  <a:pt x="0" y="1200327"/>
                </a:lnTo>
                <a:lnTo>
                  <a:pt x="0" y="0"/>
                </a:lnTo>
                <a:lnTo>
                  <a:pt x="1447797" y="0"/>
                </a:lnTo>
                <a:lnTo>
                  <a:pt x="1447797" y="1200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179695" y="138752"/>
            <a:ext cx="868722" cy="971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2702619" y="103495"/>
            <a:ext cx="3240968" cy="9918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5923788" y="112055"/>
            <a:ext cx="3220193" cy="9950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1219197" y="102154"/>
            <a:ext cx="1619996" cy="989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7530134" y="1600196"/>
            <a:ext cx="1600196" cy="512698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1523996" y="1581146"/>
            <a:ext cx="7620000" cy="36830"/>
          </a:xfrm>
          <a:custGeom>
            <a:rect b="b" l="l" r="r" t="t"/>
            <a:pathLst>
              <a:path extrusionOk="0" h="36830" w="7620000">
                <a:moveTo>
                  <a:pt x="7619984" y="36599"/>
                </a:moveTo>
                <a:lnTo>
                  <a:pt x="0" y="36599"/>
                </a:lnTo>
                <a:lnTo>
                  <a:pt x="0" y="0"/>
                </a:lnTo>
                <a:lnTo>
                  <a:pt x="7619984" y="0"/>
                </a:lnTo>
                <a:lnTo>
                  <a:pt x="7619984" y="36599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63549" y="1523241"/>
            <a:ext cx="7131684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0"/>
            <a:ext cx="9143980" cy="685798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0" y="152399"/>
            <a:ext cx="1447800" cy="1200785"/>
          </a:xfrm>
          <a:custGeom>
            <a:rect b="b" l="l" r="r" t="t"/>
            <a:pathLst>
              <a:path extrusionOk="0" h="1200785" w="1447800">
                <a:moveTo>
                  <a:pt x="1447797" y="1200327"/>
                </a:moveTo>
                <a:lnTo>
                  <a:pt x="0" y="1200327"/>
                </a:lnTo>
                <a:lnTo>
                  <a:pt x="0" y="0"/>
                </a:lnTo>
                <a:lnTo>
                  <a:pt x="1447797" y="0"/>
                </a:lnTo>
                <a:lnTo>
                  <a:pt x="1447797" y="1200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179695" y="138752"/>
            <a:ext cx="868722" cy="971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2702619" y="103495"/>
            <a:ext cx="3240968" cy="9918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5923788" y="112055"/>
            <a:ext cx="3220193" cy="9950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1219197" y="102154"/>
            <a:ext cx="1619996" cy="989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7530134" y="1600196"/>
            <a:ext cx="1600196" cy="512698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1523996" y="1581146"/>
            <a:ext cx="7620000" cy="36830"/>
          </a:xfrm>
          <a:custGeom>
            <a:rect b="b" l="l" r="r" t="t"/>
            <a:pathLst>
              <a:path extrusionOk="0" h="36830" w="7620000">
                <a:moveTo>
                  <a:pt x="7619984" y="36599"/>
                </a:moveTo>
                <a:lnTo>
                  <a:pt x="0" y="36599"/>
                </a:lnTo>
                <a:lnTo>
                  <a:pt x="0" y="0"/>
                </a:lnTo>
                <a:lnTo>
                  <a:pt x="7619984" y="0"/>
                </a:lnTo>
                <a:lnTo>
                  <a:pt x="7619984" y="36599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 txBox="1"/>
          <p:nvPr>
            <p:ph type="ctrTitle"/>
          </p:nvPr>
        </p:nvSpPr>
        <p:spPr>
          <a:xfrm>
            <a:off x="75817" y="1156205"/>
            <a:ext cx="8992364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1" Type="http://schemas.openxmlformats.org/officeDocument/2006/relationships/slideLayout" Target="../slideLayouts/slideLayout5.xml"/><Relationship Id="rId10" Type="http://schemas.openxmlformats.org/officeDocument/2006/relationships/slideLayout" Target="../slideLayouts/slideLayout4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6" Type="http://schemas.openxmlformats.org/officeDocument/2006/relationships/image" Target="../media/image1.jp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9143980" cy="6857986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152399"/>
            <a:ext cx="1447800" cy="1200785"/>
          </a:xfrm>
          <a:custGeom>
            <a:rect b="b" l="l" r="r" t="t"/>
            <a:pathLst>
              <a:path extrusionOk="0" h="1200785" w="1447800">
                <a:moveTo>
                  <a:pt x="1447797" y="1200327"/>
                </a:moveTo>
                <a:lnTo>
                  <a:pt x="0" y="1200327"/>
                </a:lnTo>
                <a:lnTo>
                  <a:pt x="0" y="0"/>
                </a:lnTo>
                <a:lnTo>
                  <a:pt x="1447797" y="0"/>
                </a:lnTo>
                <a:lnTo>
                  <a:pt x="1447797" y="1200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2"/>
          <p:cNvSpPr/>
          <p:nvPr/>
        </p:nvSpPr>
        <p:spPr>
          <a:xfrm>
            <a:off x="179695" y="138752"/>
            <a:ext cx="868722" cy="9719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2"/>
          <p:cNvSpPr/>
          <p:nvPr/>
        </p:nvSpPr>
        <p:spPr>
          <a:xfrm>
            <a:off x="2702619" y="103495"/>
            <a:ext cx="3240968" cy="991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5923788" y="112055"/>
            <a:ext cx="3220193" cy="9950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219197" y="102154"/>
            <a:ext cx="1619996" cy="989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7530134" y="1600196"/>
            <a:ext cx="1600196" cy="51269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63549" y="1523241"/>
            <a:ext cx="7131684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7"/>
    <p:sldLayoutId id="2147483650" r:id="rId8"/>
    <p:sldLayoutId id="2147483651" r:id="rId9"/>
    <p:sldLayoutId id="2147483652" r:id="rId10"/>
    <p:sldLayoutId id="214748365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"/>
          <p:cNvGrpSpPr/>
          <p:nvPr/>
        </p:nvGrpSpPr>
        <p:grpSpPr>
          <a:xfrm>
            <a:off x="0" y="0"/>
            <a:ext cx="9143981" cy="6857986"/>
            <a:chOff x="0" y="0"/>
            <a:chExt cx="9143981" cy="6857986"/>
          </a:xfrm>
        </p:grpSpPr>
        <p:sp>
          <p:nvSpPr>
            <p:cNvPr id="67" name="Google Shape;67;p1"/>
            <p:cNvSpPr/>
            <p:nvPr/>
          </p:nvSpPr>
          <p:spPr>
            <a:xfrm>
              <a:off x="0" y="0"/>
              <a:ext cx="9143980" cy="68579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0" y="152399"/>
              <a:ext cx="1447800" cy="1200785"/>
            </a:xfrm>
            <a:custGeom>
              <a:rect b="b" l="l" r="r" t="t"/>
              <a:pathLst>
                <a:path extrusionOk="0" h="1200785" w="1447800">
                  <a:moveTo>
                    <a:pt x="1447797" y="1200327"/>
                  </a:moveTo>
                  <a:lnTo>
                    <a:pt x="0" y="1200327"/>
                  </a:lnTo>
                  <a:lnTo>
                    <a:pt x="0" y="0"/>
                  </a:lnTo>
                  <a:lnTo>
                    <a:pt x="1447797" y="0"/>
                  </a:lnTo>
                  <a:lnTo>
                    <a:pt x="1447797" y="1200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79695" y="138752"/>
              <a:ext cx="868722" cy="9719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2702619" y="103495"/>
              <a:ext cx="3240968" cy="9918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923788" y="112055"/>
              <a:ext cx="3220193" cy="99508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219197" y="102154"/>
              <a:ext cx="1619996" cy="98999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7530134" y="1600196"/>
              <a:ext cx="1600196" cy="512698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"/>
          <p:cNvSpPr txBox="1"/>
          <p:nvPr>
            <p:ph type="title"/>
          </p:nvPr>
        </p:nvSpPr>
        <p:spPr>
          <a:xfrm>
            <a:off x="484424" y="2741848"/>
            <a:ext cx="5659755" cy="964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6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Project Presentation</a:t>
            </a:r>
            <a:endParaRPr sz="3600"/>
          </a:p>
          <a:p>
            <a:pPr indent="0" lvl="0" marL="1270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2500"/>
              <a:t>(Final - ESA)</a:t>
            </a:r>
            <a:endParaRPr sz="2500"/>
          </a:p>
        </p:txBody>
      </p:sp>
      <p:sp>
        <p:nvSpPr>
          <p:cNvPr id="75" name="Google Shape;75;p1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484424" y="4277144"/>
            <a:ext cx="159766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2307701" y="4277150"/>
            <a:ext cx="67503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3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Automatic Code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Generation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from Screenshot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484424" y="5191542"/>
            <a:ext cx="7910195" cy="91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	: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Namrata Ramesh PES1201700921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					Pragnya Sridhar   PES1201701342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					Sarang Ravindra  PES1201700972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1523996" y="1581146"/>
            <a:ext cx="7620000" cy="36830"/>
          </a:xfrm>
          <a:custGeom>
            <a:rect b="b" l="l" r="r" t="t"/>
            <a:pathLst>
              <a:path extrusionOk="0" h="36830" w="7620000">
                <a:moveTo>
                  <a:pt x="7619984" y="36599"/>
                </a:moveTo>
                <a:lnTo>
                  <a:pt x="0" y="36599"/>
                </a:lnTo>
                <a:lnTo>
                  <a:pt x="0" y="0"/>
                </a:lnTo>
                <a:lnTo>
                  <a:pt x="7619984" y="0"/>
                </a:lnTo>
                <a:lnTo>
                  <a:pt x="7619984" y="36599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77278" y="1156200"/>
            <a:ext cx="8984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plan 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360225" y="1911925"/>
            <a:ext cx="71628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Using pre-trained feature extraction models such as </a:t>
            </a:r>
            <a:r>
              <a:rPr lang="en-US" sz="1800">
                <a:solidFill>
                  <a:schemeClr val="dk1"/>
                </a:solidFill>
              </a:rPr>
              <a:t>ResNet 152</a:t>
            </a:r>
            <a:r>
              <a:rPr lang="en-US" sz="1800">
                <a:solidFill>
                  <a:schemeClr val="dk1"/>
                </a:solidFill>
              </a:rPr>
              <a:t> or the Inception-V3 would give the model a significant headstart when it comes to training.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vocabulary of our model being as limited as it is, is not equipped to handle the rich websites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Enabling the model to label elements with IDs and classes by adding text in a recognised area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input also DOM tree specifications and then have the model come out with a design which is in compliance with user requirements.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Look into responsive web pages as well.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Converting handwritten layouts to webpages.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16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509899" y="2146691"/>
            <a:ext cx="71316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   Beltramelli,   pix2code:   Generating   code   from a   graphical   user   interface   screenshot,   CoRR,   vol.abs/1705.07962, 2017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[online] Available: https://machinelearningmastery.com/develop-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a-deep-learning-caption-generation-model-in-python/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9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3113855" y="3357873"/>
            <a:ext cx="23882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16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77274" y="1232400"/>
            <a:ext cx="8980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Abstract and Scope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885150" y="1859875"/>
            <a:ext cx="6603300" cy="4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004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800"/>
              <a:t>This project was developed to cut down development time for HTML pages for client-specified layouts. Given a screenshot of a </a:t>
            </a:r>
            <a:r>
              <a:rPr lang="en-US" sz="1800"/>
              <a:t>web page</a:t>
            </a:r>
            <a:r>
              <a:rPr lang="en-US" sz="1800"/>
              <a:t> layout this model generates an intermediate representation called the Domain Specific Language which can subsequently be converted into HTML pages with the help of a compiler. </a:t>
            </a:r>
            <a:endParaRPr sz="1800"/>
          </a:p>
          <a:p>
            <a:pPr indent="0" lvl="0" marL="12700" marR="5080" rtl="0" algn="just">
              <a:lnSpc>
                <a:spcPct val="1004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700" marR="5080" rtl="0" algn="just">
              <a:lnSpc>
                <a:spcPct val="1004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800"/>
              <a:t>This project was taken up to help developers cut down on development time by generating the HTML skeleton code for them.</a:t>
            </a:r>
            <a:endParaRPr sz="1800"/>
          </a:p>
          <a:p>
            <a:pPr indent="0" lvl="0" marL="12700" marR="5080" rtl="0" algn="just">
              <a:lnSpc>
                <a:spcPct val="1004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700" marR="5080" rtl="0" algn="just">
              <a:lnSpc>
                <a:spcPct val="1004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800"/>
              <a:t>We have chosen this project with the intention of developing a </a:t>
            </a:r>
            <a:r>
              <a:rPr lang="en-US" sz="1800"/>
              <a:t>monetizable</a:t>
            </a:r>
            <a:r>
              <a:rPr lang="en-US" sz="1800"/>
              <a:t> application for developers to use to implement client design.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73022" y="1225575"/>
            <a:ext cx="8985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Architecture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73024" y="1616786"/>
            <a:ext cx="7221220" cy="1380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469265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69265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19891" t="0"/>
          <a:stretch/>
        </p:blipFill>
        <p:spPr>
          <a:xfrm>
            <a:off x="4135150" y="2188475"/>
            <a:ext cx="3071900" cy="31712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121750" y="1951864"/>
            <a:ext cx="39372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Visual Model: CNN for feature engineering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Language Model: A word-2-vec like layer to learn numerical representation of elements in our vocabulary. along with GRU to learn sequence in our DSL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Decoder RNNs (GRU)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Learning token sequences for the respective images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Predicting next token given features extracted from CNN and tokens predicted thus far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Compiler : To interpret the DSL and produce the respective HTML code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 sz="1600"/>
          </a:p>
        </p:txBody>
      </p:sp>
      <p:sp>
        <p:nvSpPr>
          <p:cNvPr id="95" name="Google Shape;95;p4"/>
          <p:cNvSpPr txBox="1"/>
          <p:nvPr/>
        </p:nvSpPr>
        <p:spPr>
          <a:xfrm>
            <a:off x="7054650" y="3648525"/>
            <a:ext cx="1095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Prediction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“header”</a:t>
            </a:r>
            <a:endParaRPr b="1">
              <a:solidFill>
                <a:srgbClr val="FF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e47278ca_1_5"/>
          <p:cNvSpPr txBox="1"/>
          <p:nvPr>
            <p:ph type="title"/>
          </p:nvPr>
        </p:nvSpPr>
        <p:spPr>
          <a:xfrm>
            <a:off x="152400" y="1232400"/>
            <a:ext cx="8877000" cy="3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Respective Model architecture</a:t>
            </a:r>
            <a:endParaRPr/>
          </a:p>
        </p:txBody>
      </p:sp>
      <p:pic>
        <p:nvPicPr>
          <p:cNvPr id="101" name="Google Shape;101;g83e47278ca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8400"/>
            <a:ext cx="3845075" cy="47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83e47278ca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800" y="3729975"/>
            <a:ext cx="3465350" cy="24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83e47278ca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350" y="2050025"/>
            <a:ext cx="3341075" cy="11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83e47278ca_1_5"/>
          <p:cNvSpPr txBox="1"/>
          <p:nvPr/>
        </p:nvSpPr>
        <p:spPr>
          <a:xfrm>
            <a:off x="8550" y="1590750"/>
            <a:ext cx="412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Encoder CNN Architecture for Visual Model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g83e47278ca_1_5"/>
          <p:cNvSpPr/>
          <p:nvPr/>
        </p:nvSpPr>
        <p:spPr>
          <a:xfrm>
            <a:off x="4052900" y="4627425"/>
            <a:ext cx="637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3e47278ca_1_5"/>
          <p:cNvSpPr txBox="1"/>
          <p:nvPr/>
        </p:nvSpPr>
        <p:spPr>
          <a:xfrm>
            <a:off x="4369125" y="1762875"/>
            <a:ext cx="42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Encoder RNN Architecture for Language Model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g83e47278ca_1_5"/>
          <p:cNvSpPr/>
          <p:nvPr/>
        </p:nvSpPr>
        <p:spPr>
          <a:xfrm rot="5400000">
            <a:off x="5986975" y="3409525"/>
            <a:ext cx="5670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3e47278ca_1_5"/>
          <p:cNvSpPr txBox="1"/>
          <p:nvPr/>
        </p:nvSpPr>
        <p:spPr>
          <a:xfrm>
            <a:off x="4369125" y="6050325"/>
            <a:ext cx="398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Decoder RNN Architecture 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7278" y="1156200"/>
            <a:ext cx="89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759275" y="1689500"/>
            <a:ext cx="64173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Preprocess and render image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Feed image into CNN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Send  processed  input  sequences  into  the  Encoder RNN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decoder the outputs from the encoder to give set of token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the model with abundant Data, tweak hyper-parameters to get best result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and validate the model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by providing sample images as inputs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 the  DSL  output  to  the  Compiler  to produce equivalent HTML code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e47278ca_1_14"/>
          <p:cNvSpPr txBox="1"/>
          <p:nvPr>
            <p:ph type="title"/>
          </p:nvPr>
        </p:nvSpPr>
        <p:spPr>
          <a:xfrm>
            <a:off x="125250" y="1232400"/>
            <a:ext cx="8937000" cy="3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Detailed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3e47278ca_1_14"/>
          <p:cNvSpPr txBox="1"/>
          <p:nvPr>
            <p:ph idx="1" type="body"/>
          </p:nvPr>
        </p:nvSpPr>
        <p:spPr>
          <a:xfrm>
            <a:off x="302100" y="1634825"/>
            <a:ext cx="7927800" cy="47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 the Dataset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Resizing image to  to  3 x 224 x 224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 in-sequence where caption is prepended with &lt;START&gt;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 out-sequence where caption is appended with &lt;END&gt; tag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Tokenizing and changing into its respective one hot encoding.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Encoder CNN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preprocessed Images into CNN and train through all the layers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Encoder RNN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preprocessed in sequence and outsequence and train through the layers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Decoder RNN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the feature vector from CNN and the result obtained from encoder RNN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 the 2 layers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as input to final GRU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tokens for new images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 Sample image to trained model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 &lt;START&gt; tag to the encoder RNN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tokens till &lt;END&gt; tag is encountered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the compiler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 the generated tokens into compiler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html file to test results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109252" y="1232400"/>
            <a:ext cx="89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Behind the Solution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876" y="1778325"/>
            <a:ext cx="6012075" cy="46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77278" y="1156200"/>
            <a:ext cx="89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and Criteria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789700" y="1858775"/>
            <a:ext cx="71907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Testing: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loss decreased consistently during the training phase to about 6 from 110 indicating that the network is learning.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model is able to produce a syntactically correct DSL. This is fed into the compiler. BLEU score of around 0.84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Our compiler seemed to work well to produce the right HTML code given the correct DSL. The given project can be looked at as a proof of concept.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Criteria for “goodness” of our model: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Our most significant improvement to the pic2code concept is the GRU. As GRU’s learn 3 sets of weights the training time would be lesser than if an LSTM cell was used.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22" y="3153925"/>
            <a:ext cx="1636352" cy="18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252" y="3076187"/>
            <a:ext cx="2424024" cy="1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157227" y="1156200"/>
            <a:ext cx="8904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Constraints, Assumptions &amp; Dependencies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297875" y="1884225"/>
            <a:ext cx="7337400" cy="4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Assumptions: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Input images are of a resolution as expected from a webpage viewed on a desktop/laptop screen.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This model generates can generate one of many solutions while taking into consideration basic HTML5 conventions.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Each HTML element has only few children as due to the bottleneck that is the memory of GRUs and LSTMs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Difficulties Faced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The dataset used has limited number of images.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Most of the image captioning models use pretrained weights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Each model should be trained individually for best results but since only the final DSL output is available, the entire model needs to be trained as one.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The lack of resources in terms of time and compute also contributed to the poor performance of the model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2020-04-18T02:33:44Z</dcterms:created>
  <dc:creator>Srinivas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2020-04-18T00:00:00Z</vt:filetime>
  </property>
</Properties>
</file>