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8" r:id="rId2"/>
    <p:sldId id="257" r:id="rId3"/>
    <p:sldId id="286" r:id="rId4"/>
    <p:sldId id="262" r:id="rId5"/>
    <p:sldId id="297" r:id="rId6"/>
    <p:sldId id="256" r:id="rId7"/>
    <p:sldId id="307" r:id="rId8"/>
    <p:sldId id="268" r:id="rId9"/>
    <p:sldId id="296" r:id="rId10"/>
    <p:sldId id="275" r:id="rId11"/>
    <p:sldId id="277" r:id="rId12"/>
    <p:sldId id="308" r:id="rId13"/>
    <p:sldId id="309" r:id="rId14"/>
    <p:sldId id="310" r:id="rId15"/>
    <p:sldId id="311" r:id="rId16"/>
    <p:sldId id="312" r:id="rId17"/>
    <p:sldId id="313" r:id="rId18"/>
    <p:sldId id="314" r:id="rId19"/>
    <p:sldId id="315" r:id="rId20"/>
    <p:sldId id="298" r:id="rId21"/>
    <p:sldId id="300" r:id="rId22"/>
    <p:sldId id="299" r:id="rId23"/>
    <p:sldId id="261" r:id="rId24"/>
    <p:sldId id="278"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Lexend Deca" pitchFamily="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4655CC"/>
    <a:srgbClr val="1C4587"/>
    <a:srgbClr val="04F0FC"/>
    <a:srgbClr val="000000"/>
    <a:srgbClr val="8653FF"/>
    <a:srgbClr val="050060"/>
    <a:srgbClr val="052F60"/>
    <a:srgbClr val="33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8F03C4-060B-4922-A48F-B22E60D95859}">
  <a:tblStyle styleId="{B98F03C4-060B-4922-A48F-B22E60D958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2639" autoAdjust="0"/>
  </p:normalViewPr>
  <p:slideViewPr>
    <p:cSldViewPr snapToGrid="0">
      <p:cViewPr varScale="1">
        <p:scale>
          <a:sx n="91" d="100"/>
          <a:sy n="91" d="100"/>
        </p:scale>
        <p:origin x="7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17391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17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30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309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93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965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256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000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483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965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294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53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559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390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27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442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265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01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318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37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02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9669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459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3526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945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mailto:namrata.cba1737@ict.gnu.ac.in" TargetMode="External"/><Relationship Id="rId7"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31.png"/><Relationship Id="rId4" Type="http://schemas.openxmlformats.org/officeDocument/2006/relationships/hyperlink" Target="mailto:priya.cba1749@ict.gnu.ac.i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hyperlink" Target="https://lucid.app/invitations/accept/0661da0c-21c4-46d5-9c09-82be01918867" TargetMode="External"/><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hyperlink" Target="https://lucid.app/invitations/accept/0f90eb93-434e-46aa-b524-64c2f79f33d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955494" y="544530"/>
            <a:ext cx="7274105" cy="1739491"/>
          </a:xfrm>
          <a:prstGeom prst="rect">
            <a:avLst/>
          </a:prstGeom>
        </p:spPr>
        <p:txBody>
          <a:bodyPr spcFirstLastPara="1" wrap="square" lIns="0" tIns="0" rIns="0" bIns="0" anchor="b" anchorCtr="0">
            <a:noAutofit/>
          </a:bodyPr>
          <a:lstStyle/>
          <a:p>
            <a:pPr lvl="0" algn="ctr"/>
            <a:r>
              <a:rPr lang="en-US" b="0" dirty="0" smtClean="0"/>
              <a:t>Strategic Hospital Management </a:t>
            </a:r>
            <a:br>
              <a:rPr lang="en-US" b="0" dirty="0" smtClean="0"/>
            </a:br>
            <a:r>
              <a:rPr lang="en-US" b="0" dirty="0" smtClean="0"/>
              <a:t> with </a:t>
            </a:r>
            <a:br>
              <a:rPr lang="en-US" b="0" dirty="0" smtClean="0"/>
            </a:br>
            <a:r>
              <a:rPr lang="en-US" b="0" dirty="0" smtClean="0"/>
              <a:t>QR code System</a:t>
            </a:r>
            <a:endParaRPr dirty="0"/>
          </a:p>
        </p:txBody>
      </p:sp>
      <p:sp>
        <p:nvSpPr>
          <p:cNvPr id="81" name="Google Shape;81;p15"/>
          <p:cNvSpPr txBox="1">
            <a:spLocks noGrp="1"/>
          </p:cNvSpPr>
          <p:nvPr>
            <p:ph type="subTitle" idx="4294967295"/>
          </p:nvPr>
        </p:nvSpPr>
        <p:spPr>
          <a:xfrm>
            <a:off x="955493" y="3078323"/>
            <a:ext cx="7274105" cy="1671528"/>
          </a:xfrm>
          <a:prstGeom prst="rect">
            <a:avLst/>
          </a:prstGeom>
        </p:spPr>
        <p:txBody>
          <a:bodyPr spcFirstLastPara="1" wrap="square" lIns="0" tIns="0" rIns="0" bIns="0" anchor="t" anchorCtr="0">
            <a:noAutofit/>
          </a:bodyPr>
          <a:lstStyle/>
          <a:p>
            <a:pPr marL="0" lvl="0" indent="0" algn="ctr">
              <a:buNone/>
            </a:pPr>
            <a:r>
              <a:rPr lang="en-US" sz="1600" dirty="0"/>
              <a:t>Group ID: </a:t>
            </a:r>
            <a:r>
              <a:rPr lang="en-US" sz="1600" dirty="0" smtClean="0"/>
              <a:t>G13</a:t>
            </a:r>
          </a:p>
          <a:p>
            <a:pPr marL="0" lvl="0" indent="0" algn="ctr">
              <a:buNone/>
            </a:pPr>
            <a:r>
              <a:rPr lang="sv-SE" sz="1600" dirty="0"/>
              <a:t>Namrata Sanger </a:t>
            </a:r>
            <a:r>
              <a:rPr lang="sv-SE" sz="1600" dirty="0" smtClean="0"/>
              <a:t>- 17162101037 		Priya </a:t>
            </a:r>
            <a:r>
              <a:rPr lang="sv-SE" sz="1600" dirty="0"/>
              <a:t>Jain -</a:t>
            </a:r>
            <a:r>
              <a:rPr lang="sv-SE" sz="1600" dirty="0" smtClean="0"/>
              <a:t> 17162101049</a:t>
            </a:r>
          </a:p>
          <a:p>
            <a:pPr marL="114300" indent="0" algn="ctr">
              <a:buNone/>
            </a:pPr>
            <a:r>
              <a:rPr lang="en-US" sz="1600" dirty="0"/>
              <a:t>Under the guidance of Prof. </a:t>
            </a:r>
            <a:r>
              <a:rPr lang="en-US" sz="1600" dirty="0" err="1"/>
              <a:t>Flevina</a:t>
            </a:r>
            <a:r>
              <a:rPr lang="en-US" sz="1600" dirty="0"/>
              <a:t> Dsouza</a:t>
            </a:r>
            <a:r>
              <a:rPr lang="en-US" sz="1600" dirty="0" smtClean="0"/>
              <a:t>.</a:t>
            </a:r>
            <a:r>
              <a:rPr lang="en-US" sz="1600" dirty="0"/>
              <a:t/>
            </a:r>
            <a:br>
              <a:rPr lang="en-US" sz="1600" dirty="0"/>
            </a:br>
            <a:r>
              <a:rPr lang="en-US" sz="1600" dirty="0"/>
              <a:t>Institute of Computer and Technology, </a:t>
            </a:r>
            <a:r>
              <a:rPr lang="en-US" sz="1600" dirty="0" err="1"/>
              <a:t>Ganpat</a:t>
            </a:r>
            <a:r>
              <a:rPr lang="en-US" sz="1600" dirty="0"/>
              <a:t> University</a:t>
            </a:r>
            <a:r>
              <a:rPr lang="en-US" sz="1600" dirty="0" smtClean="0"/>
              <a:t>.</a:t>
            </a:r>
            <a:r>
              <a:rPr lang="en-US" sz="1600" dirty="0"/>
              <a:t/>
            </a:r>
            <a:br>
              <a:rPr lang="en-US" sz="1600" dirty="0"/>
            </a:br>
            <a:endParaRPr sz="1600" b="1"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body" idx="4294967295"/>
          </p:nvPr>
        </p:nvSpPr>
        <p:spPr>
          <a:xfrm>
            <a:off x="580549" y="782300"/>
            <a:ext cx="3134201"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Mobile App View</a:t>
            </a:r>
          </a:p>
          <a:p>
            <a:pPr marL="0" lvl="0" indent="0" algn="l" rtl="0">
              <a:spcBef>
                <a:spcPts val="600"/>
              </a:spcBef>
              <a:spcAft>
                <a:spcPts val="0"/>
              </a:spcAft>
              <a:buNone/>
            </a:pPr>
            <a:r>
              <a:rPr lang="en" sz="600" dirty="0" smtClean="0">
                <a:latin typeface="Lexend Deca"/>
                <a:ea typeface="Lexend Deca"/>
                <a:cs typeface="Lexend Deca"/>
                <a:sym typeface="Lexend Deca"/>
              </a:rPr>
              <a:t>The view get changed with the final output of the application.</a:t>
            </a:r>
          </a:p>
          <a:p>
            <a:pPr marL="0" lvl="0" indent="0" algn="l" rtl="0">
              <a:spcBef>
                <a:spcPts val="600"/>
              </a:spcBef>
              <a:spcAft>
                <a:spcPts val="0"/>
              </a:spcAft>
              <a:buNone/>
            </a:pPr>
            <a:endParaRPr sz="2800" dirty="0">
              <a:latin typeface="Lexend Deca"/>
              <a:ea typeface="Lexend Deca"/>
              <a:cs typeface="Lexend Deca"/>
              <a:sym typeface="Lexend Deca"/>
            </a:endParaRPr>
          </a:p>
        </p:txBody>
      </p:sp>
      <p:sp>
        <p:nvSpPr>
          <p:cNvPr id="316" name="Google Shape;31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17" name="Google Shape;317;p32"/>
          <p:cNvGrpSpPr/>
          <p:nvPr/>
        </p:nvGrpSpPr>
        <p:grpSpPr>
          <a:xfrm>
            <a:off x="5251925" y="373572"/>
            <a:ext cx="2119546" cy="4396359"/>
            <a:chOff x="2547150" y="238125"/>
            <a:chExt cx="2525675" cy="5238750"/>
          </a:xfrm>
        </p:grpSpPr>
        <p:sp>
          <p:nvSpPr>
            <p:cNvPr id="318" name="Google Shape;318;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https://lh5.googleusercontent.com/gTCbDffoqk1KsOoKvZjYz5Ox4nhPUz618ppNpy3FCC25LZdihRKltivheS14K4VyeQtCUHWiYmpVfgkngs0Q-1RyZM2JJn7LzTLxvDgrfTxep11sCGXGjHE7PS0i1WYFgzPbzTx3cRs"/>
          <p:cNvPicPr>
            <a:picLocks noChangeAspect="1" noChangeArrowheads="1"/>
          </p:cNvPicPr>
          <p:nvPr/>
        </p:nvPicPr>
        <p:blipFill rotWithShape="1">
          <a:blip r:embed="rId3">
            <a:extLst>
              <a:ext uri="{28A0092B-C50C-407E-A947-70E740481C1C}">
                <a14:useLocalDpi xmlns:a14="http://schemas.microsoft.com/office/drawing/2010/main" val="0"/>
              </a:ext>
            </a:extLst>
          </a:blip>
          <a:srcRect l="9761" t="4613" r="9824" b="5549"/>
          <a:stretch/>
        </p:blipFill>
        <p:spPr bwMode="auto">
          <a:xfrm>
            <a:off x="5348886" y="807627"/>
            <a:ext cx="1924050" cy="3499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2" name="Picture 1"/>
          <p:cNvPicPr>
            <a:picLocks noChangeAspect="1"/>
          </p:cNvPicPr>
          <p:nvPr/>
        </p:nvPicPr>
        <p:blipFill rotWithShape="1">
          <a:blip r:embed="rId3"/>
          <a:srcRect l="6104" t="-770" r="259" b="770"/>
          <a:stretch/>
        </p:blipFill>
        <p:spPr>
          <a:xfrm>
            <a:off x="3648074" y="1252038"/>
            <a:ext cx="5057775" cy="247536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187669"/>
            <a:ext cx="5147174" cy="2630978"/>
          </a:xfrm>
          <a:prstGeom prst="rect">
            <a:avLst/>
          </a:prstGeom>
        </p:spPr>
      </p:pic>
    </p:spTree>
    <p:extLst>
      <p:ext uri="{BB962C8B-B14F-4D97-AF65-F5344CB8AC3E}">
        <p14:creationId xmlns:p14="http://schemas.microsoft.com/office/powerpoint/2010/main" val="4233113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09675"/>
            <a:ext cx="5147174" cy="2590800"/>
          </a:xfrm>
          <a:prstGeom prst="rect">
            <a:avLst/>
          </a:prstGeom>
        </p:spPr>
      </p:pic>
    </p:spTree>
    <p:extLst>
      <p:ext uri="{BB962C8B-B14F-4D97-AF65-F5344CB8AC3E}">
        <p14:creationId xmlns:p14="http://schemas.microsoft.com/office/powerpoint/2010/main" val="2122449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06369"/>
            <a:ext cx="5147174" cy="2571749"/>
          </a:xfrm>
          <a:prstGeom prst="rect">
            <a:avLst/>
          </a:prstGeom>
        </p:spPr>
      </p:pic>
    </p:spTree>
    <p:extLst>
      <p:ext uri="{BB962C8B-B14F-4D97-AF65-F5344CB8AC3E}">
        <p14:creationId xmlns:p14="http://schemas.microsoft.com/office/powerpoint/2010/main" val="3637386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11283"/>
            <a:ext cx="5147174" cy="2576946"/>
          </a:xfrm>
          <a:prstGeom prst="rect">
            <a:avLst/>
          </a:prstGeom>
        </p:spPr>
      </p:pic>
    </p:spTree>
    <p:extLst>
      <p:ext uri="{BB962C8B-B14F-4D97-AF65-F5344CB8AC3E}">
        <p14:creationId xmlns:p14="http://schemas.microsoft.com/office/powerpoint/2010/main" val="856223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2" name="Picture 1"/>
          <p:cNvPicPr>
            <a:picLocks noChangeAspect="1"/>
          </p:cNvPicPr>
          <p:nvPr/>
        </p:nvPicPr>
        <p:blipFill>
          <a:blip r:embed="rId3"/>
          <a:stretch>
            <a:fillRect/>
          </a:stretch>
        </p:blipFill>
        <p:spPr>
          <a:xfrm>
            <a:off x="3575461" y="1247388"/>
            <a:ext cx="5179473" cy="2553195"/>
          </a:xfrm>
          <a:prstGeom prst="rect">
            <a:avLst/>
          </a:prstGeom>
        </p:spPr>
      </p:pic>
    </p:spTree>
    <p:extLst>
      <p:ext uri="{BB962C8B-B14F-4D97-AF65-F5344CB8AC3E}">
        <p14:creationId xmlns:p14="http://schemas.microsoft.com/office/powerpoint/2010/main" val="599977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2" name="Picture 1"/>
          <p:cNvPicPr>
            <a:picLocks noChangeAspect="1"/>
          </p:cNvPicPr>
          <p:nvPr/>
        </p:nvPicPr>
        <p:blipFill rotWithShape="1">
          <a:blip r:embed="rId3"/>
          <a:srcRect r="5481"/>
          <a:stretch/>
        </p:blipFill>
        <p:spPr>
          <a:xfrm>
            <a:off x="3621269" y="1229710"/>
            <a:ext cx="5133665" cy="2554014"/>
          </a:xfrm>
          <a:prstGeom prst="rect">
            <a:avLst/>
          </a:prstGeom>
        </p:spPr>
      </p:pic>
    </p:spTree>
    <p:extLst>
      <p:ext uri="{BB962C8B-B14F-4D97-AF65-F5344CB8AC3E}">
        <p14:creationId xmlns:p14="http://schemas.microsoft.com/office/powerpoint/2010/main" val="2449254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rotWithShape="1">
          <a:blip r:embed="rId3"/>
          <a:srcRect r="4424"/>
          <a:stretch/>
        </p:blipFill>
        <p:spPr>
          <a:xfrm>
            <a:off x="3607760" y="1219200"/>
            <a:ext cx="5147174" cy="2564523"/>
          </a:xfrm>
          <a:prstGeom prst="rect">
            <a:avLst/>
          </a:prstGeom>
        </p:spPr>
      </p:pic>
    </p:spTree>
    <p:extLst>
      <p:ext uri="{BB962C8B-B14F-4D97-AF65-F5344CB8AC3E}">
        <p14:creationId xmlns:p14="http://schemas.microsoft.com/office/powerpoint/2010/main" val="335817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40220"/>
            <a:ext cx="5147173" cy="2554013"/>
          </a:xfrm>
          <a:prstGeom prst="rect">
            <a:avLst/>
          </a:prstGeom>
        </p:spPr>
      </p:pic>
    </p:spTree>
    <p:extLst>
      <p:ext uri="{BB962C8B-B14F-4D97-AF65-F5344CB8AC3E}">
        <p14:creationId xmlns:p14="http://schemas.microsoft.com/office/powerpoint/2010/main" val="302100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1423031" y="205974"/>
            <a:ext cx="6014400" cy="857400"/>
          </a:xfrm>
          <a:prstGeom prst="rect">
            <a:avLst/>
          </a:prstGeom>
        </p:spPr>
        <p:txBody>
          <a:bodyPr spcFirstLastPara="1" wrap="square" lIns="0" tIns="0" rIns="0" bIns="0" anchor="b" anchorCtr="0">
            <a:noAutofit/>
          </a:bodyPr>
          <a:lstStyle/>
          <a:p>
            <a:pPr algn="ctr"/>
            <a:r>
              <a:rPr lang="en-US" sz="4800" b="0" dirty="0">
                <a:solidFill>
                  <a:schemeClr val="bg1"/>
                </a:solidFill>
                <a:latin typeface="Lexend Deca" charset="0"/>
                <a:ea typeface="Times New Roman" panose="02020603050405020304" pitchFamily="18" charset="0"/>
                <a:cs typeface="Lexend Deca" charset="0"/>
              </a:rPr>
              <a:t>Table of Contents</a:t>
            </a:r>
            <a:endParaRPr lang="en-US" sz="1100" b="0" dirty="0">
              <a:solidFill>
                <a:schemeClr val="bg1"/>
              </a:solidFill>
              <a:effectLst/>
              <a:latin typeface="Lexend Deca" charset="0"/>
              <a:ea typeface="Times New Roman" panose="02020603050405020304" pitchFamily="18" charset="0"/>
              <a:cs typeface="Lexend Deca" charset="0"/>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73;p14"/>
          <p:cNvSpPr txBox="1">
            <a:spLocks noGrp="1"/>
          </p:cNvSpPr>
          <p:nvPr>
            <p:ph type="body" idx="1"/>
          </p:nvPr>
        </p:nvSpPr>
        <p:spPr>
          <a:xfrm>
            <a:off x="3220459" y="1198180"/>
            <a:ext cx="4831363" cy="2882432"/>
          </a:xfrm>
          <a:prstGeom prst="rect">
            <a:avLst/>
          </a:prstGeom>
        </p:spPr>
        <p:txBody>
          <a:bodyPr spcFirstLastPara="1" wrap="square" lIns="0" tIns="0" rIns="0" bIns="0" anchor="t" anchorCtr="0">
            <a:noAutofit/>
          </a:bodyPr>
          <a:lstStyle/>
          <a:p>
            <a:pPr marL="0" indent="0">
              <a:lnSpc>
                <a:spcPct val="107000"/>
              </a:lnSpc>
              <a:spcBef>
                <a:spcPts val="0"/>
              </a:spcBef>
              <a:buNone/>
            </a:pPr>
            <a:endParaRPr lang="en-US" sz="1800" dirty="0">
              <a:ea typeface="Times New Roman" panose="02020603050405020304" pitchFamily="18" charset="0"/>
              <a:cs typeface="Lexend Deca" charset="0"/>
            </a:endParaRPr>
          </a:p>
          <a:p>
            <a:pPr marL="0">
              <a:lnSpc>
                <a:spcPct val="107000"/>
              </a:lnSpc>
              <a:spcBef>
                <a:spcPts val="0"/>
              </a:spcBef>
            </a:pPr>
            <a:r>
              <a:rPr lang="en-US" sz="1800" dirty="0">
                <a:solidFill>
                  <a:srgbClr val="FFFFFF"/>
                </a:solidFill>
                <a:ea typeface="Times New Roman" panose="02020603050405020304" pitchFamily="18" charset="0"/>
                <a:cs typeface="Lexend Deca" charset="0"/>
              </a:rPr>
              <a:t>Problem </a:t>
            </a:r>
            <a:r>
              <a:rPr lang="en-US" sz="1800" dirty="0" smtClean="0">
                <a:solidFill>
                  <a:srgbClr val="FFFFFF"/>
                </a:solidFill>
                <a:ea typeface="Times New Roman" panose="02020603050405020304" pitchFamily="18" charset="0"/>
                <a:cs typeface="Lexend Deca" charset="0"/>
              </a:rPr>
              <a:t>Statement</a:t>
            </a:r>
            <a:endParaRPr lang="en-US" sz="1800" dirty="0">
              <a:solidFill>
                <a:srgbClr val="FFFFFF"/>
              </a:solidFill>
              <a:ea typeface="Calibri" panose="020F0502020204030204" pitchFamily="34" charset="0"/>
              <a:cs typeface="Lexend Deca" charset="0"/>
            </a:endParaRPr>
          </a:p>
          <a:p>
            <a:pPr marL="0" indent="0">
              <a:lnSpc>
                <a:spcPct val="107000"/>
              </a:lnSpc>
              <a:spcBef>
                <a:spcPts val="0"/>
              </a:spcBef>
              <a:buNone/>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Flow chart</a:t>
            </a:r>
          </a:p>
          <a:p>
            <a:pPr marL="0" indent="0">
              <a:lnSpc>
                <a:spcPct val="107000"/>
              </a:lnSpc>
              <a:spcBef>
                <a:spcPts val="0"/>
              </a:spcBef>
              <a:buNone/>
            </a:pPr>
            <a:endParaRPr lang="en-US" sz="1800" dirty="0" smtClean="0">
              <a:solidFill>
                <a:srgbClr val="FFFFFF"/>
              </a:solidFill>
              <a:ea typeface="Calibri" panose="020F0502020204030204" pitchFamily="34"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Time line </a:t>
            </a:r>
            <a:r>
              <a:rPr lang="en-US" sz="1800" dirty="0" smtClean="0">
                <a:solidFill>
                  <a:srgbClr val="FFFFFF"/>
                </a:solidFill>
                <a:ea typeface="Calibri" panose="020F0502020204030204" pitchFamily="34" charset="0"/>
                <a:cs typeface="Lexend Deca" charset="0"/>
              </a:rPr>
              <a:t>chart</a:t>
            </a:r>
          </a:p>
          <a:p>
            <a:pPr marL="0">
              <a:lnSpc>
                <a:spcPct val="107000"/>
              </a:lnSpc>
              <a:spcBef>
                <a:spcPts val="0"/>
              </a:spcBef>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a:solidFill>
                  <a:srgbClr val="FFFFFF"/>
                </a:solidFill>
                <a:ea typeface="Calibri" panose="020F0502020204030204" pitchFamily="34" charset="0"/>
                <a:cs typeface="Lexend Deca" charset="0"/>
              </a:rPr>
              <a:t>Design &amp; Diagrams</a:t>
            </a:r>
            <a:endParaRPr lang="en-US" sz="1800" dirty="0">
              <a:solidFill>
                <a:srgbClr val="FFFFFF"/>
              </a:solidFill>
              <a:ea typeface="Calibri" panose="020F0502020204030204" pitchFamily="34" charset="0"/>
              <a:cs typeface="Lexend Deca" charset="0"/>
            </a:endParaRP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Conclusion</a:t>
            </a:r>
            <a:endParaRPr lang="en-US" sz="1800" dirty="0">
              <a:solidFill>
                <a:srgbClr val="FFFFFF"/>
              </a:solidFill>
              <a:ea typeface="Calibri" panose="020F0502020204030204" pitchFamily="34" charset="0"/>
              <a:cs typeface="Lexend Deca" charset="0"/>
            </a:endParaRP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References</a:t>
            </a:r>
          </a:p>
          <a:p>
            <a:pPr marL="0" indent="0">
              <a:lnSpc>
                <a:spcPct val="107000"/>
              </a:lnSpc>
              <a:spcBef>
                <a:spcPts val="0"/>
              </a:spcBef>
              <a:spcAft>
                <a:spcPts val="800"/>
              </a:spcAft>
              <a:buNone/>
            </a:pPr>
            <a:endParaRPr lang="en-US" sz="1800" dirty="0">
              <a:effectLst/>
              <a:ea typeface="Calibri" panose="020F0502020204030204" pitchFamily="34" charset="0"/>
              <a:cs typeface="Lexend Deca"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5</a:t>
            </a:r>
            <a:r>
              <a:rPr lang="en" dirty="0" smtClean="0"/>
              <a:t>.</a:t>
            </a:r>
            <a:br>
              <a:rPr lang="en" dirty="0" smtClean="0"/>
            </a:br>
            <a:r>
              <a:rPr lang="en" dirty="0" smtClean="0"/>
              <a:t>Conclusion</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3555314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113783"/>
            <a:ext cx="6014400" cy="857400"/>
          </a:xfrm>
          <a:prstGeom prst="rect">
            <a:avLst/>
          </a:prstGeom>
        </p:spPr>
        <p:txBody>
          <a:bodyPr spcFirstLastPara="1" wrap="square" lIns="0" tIns="0" rIns="0" bIns="0" anchor="b" anchorCtr="0">
            <a:noAutofit/>
          </a:bodyPr>
          <a:lstStyle/>
          <a:p>
            <a:pPr lvl="0"/>
            <a:r>
              <a:rPr lang="en-US" dirty="0" smtClean="0"/>
              <a:t>Conclusion</a:t>
            </a:r>
            <a:endParaRPr dirty="0"/>
          </a:p>
        </p:txBody>
      </p:sp>
      <p:sp>
        <p:nvSpPr>
          <p:cNvPr id="104" name="Google Shape;104;p18"/>
          <p:cNvSpPr txBox="1">
            <a:spLocks noGrp="1"/>
          </p:cNvSpPr>
          <p:nvPr>
            <p:ph type="body" idx="1"/>
          </p:nvPr>
        </p:nvSpPr>
        <p:spPr>
          <a:xfrm>
            <a:off x="580550" y="1203219"/>
            <a:ext cx="6631908" cy="3671513"/>
          </a:xfrm>
          <a:prstGeom prst="rect">
            <a:avLst/>
          </a:prstGeom>
        </p:spPr>
        <p:txBody>
          <a:bodyPr spcFirstLastPara="1" wrap="square" lIns="0" tIns="0" rIns="0" bIns="0" anchor="t" anchorCtr="0">
            <a:noAutofit/>
          </a:bodyPr>
          <a:lstStyle/>
          <a:p>
            <a:pPr marL="76200" indent="0">
              <a:buNone/>
            </a:pPr>
            <a:r>
              <a:rPr lang="en-US" sz="1800" dirty="0"/>
              <a:t>As per our problem statement, to create the application that eases the way for sharing information between a doctor and a patient, we will create an application that is easy to use and works as shown in the flow charts and can be used by anyone with a browser with internet or an android phone. We hope this will resolve the problem of data storage and access leading to better treatments for people.</a:t>
            </a:r>
          </a:p>
          <a:p>
            <a:pPr marL="76200" indent="0">
              <a:buNone/>
            </a:pPr>
            <a:endParaRPr sz="18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600271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6</a:t>
            </a:r>
            <a:r>
              <a:rPr lang="en" dirty="0" smtClean="0"/>
              <a:t>.</a:t>
            </a:r>
            <a:br>
              <a:rPr lang="en" dirty="0" smtClean="0"/>
            </a:br>
            <a:r>
              <a:rPr lang="en" dirty="0" smtClean="0"/>
              <a:t>References</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419257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113783"/>
            <a:ext cx="6014400" cy="857400"/>
          </a:xfrm>
          <a:prstGeom prst="rect">
            <a:avLst/>
          </a:prstGeom>
        </p:spPr>
        <p:txBody>
          <a:bodyPr spcFirstLastPara="1" wrap="square" lIns="0" tIns="0" rIns="0" bIns="0" anchor="b" anchorCtr="0">
            <a:noAutofit/>
          </a:bodyPr>
          <a:lstStyle/>
          <a:p>
            <a:pPr lvl="0"/>
            <a:r>
              <a:rPr lang="en-US" dirty="0" smtClean="0"/>
              <a:t>References</a:t>
            </a:r>
            <a:endParaRPr dirty="0"/>
          </a:p>
        </p:txBody>
      </p:sp>
      <p:sp>
        <p:nvSpPr>
          <p:cNvPr id="104" name="Google Shape;104;p18"/>
          <p:cNvSpPr txBox="1">
            <a:spLocks noGrp="1"/>
          </p:cNvSpPr>
          <p:nvPr>
            <p:ph type="body" idx="1"/>
          </p:nvPr>
        </p:nvSpPr>
        <p:spPr>
          <a:xfrm>
            <a:off x="580550" y="1203219"/>
            <a:ext cx="6631908" cy="3671513"/>
          </a:xfrm>
          <a:prstGeom prst="rect">
            <a:avLst/>
          </a:prstGeom>
        </p:spPr>
        <p:txBody>
          <a:bodyPr spcFirstLastPara="1" wrap="square" lIns="0" tIns="0" rIns="0" bIns="0" anchor="t" anchorCtr="0">
            <a:noAutofit/>
          </a:bodyPr>
          <a:lstStyle/>
          <a:p>
            <a:r>
              <a:rPr lang="en-US" sz="1600" dirty="0"/>
              <a:t>P. </a:t>
            </a:r>
            <a:r>
              <a:rPr lang="en-US" sz="1600" dirty="0" err="1"/>
              <a:t>Mersini</a:t>
            </a:r>
            <a:r>
              <a:rPr lang="en-US" sz="1600" dirty="0"/>
              <a:t>, E. </a:t>
            </a:r>
            <a:r>
              <a:rPr lang="en-US" sz="1600" dirty="0" err="1"/>
              <a:t>Sakkopoulos</a:t>
            </a:r>
            <a:r>
              <a:rPr lang="en-US" sz="1600" dirty="0"/>
              <a:t> and A. </a:t>
            </a:r>
            <a:r>
              <a:rPr lang="en-US" sz="1600" dirty="0" err="1"/>
              <a:t>Tsakalidis</a:t>
            </a:r>
            <a:r>
              <a:rPr lang="en-US" sz="1600" dirty="0"/>
              <a:t>, "</a:t>
            </a:r>
            <a:r>
              <a:rPr lang="en-US" sz="1600" dirty="0" err="1"/>
              <a:t>APPification</a:t>
            </a:r>
            <a:r>
              <a:rPr lang="en-US" sz="1600" dirty="0"/>
              <a:t> of hospital healthcare and data management using </a:t>
            </a:r>
            <a:r>
              <a:rPr lang="en-US" sz="1600" dirty="0" err="1"/>
              <a:t>QRcodes</a:t>
            </a:r>
            <a:r>
              <a:rPr lang="en-US" sz="1600" dirty="0"/>
              <a:t>," IISA 2013, Piraeus, 2013, pp. 1-6, </a:t>
            </a:r>
            <a:r>
              <a:rPr lang="en-US" sz="1600" dirty="0" err="1"/>
              <a:t>doi</a:t>
            </a:r>
            <a:r>
              <a:rPr lang="en-US" sz="1600" dirty="0"/>
              <a:t>: 10.1109/IISA.2013.6623716.</a:t>
            </a:r>
          </a:p>
          <a:p>
            <a:r>
              <a:rPr lang="en-US" sz="1600" dirty="0"/>
              <a:t>M. D. Lakshmi </a:t>
            </a:r>
            <a:r>
              <a:rPr lang="en-US" sz="1600" dirty="0" smtClean="0"/>
              <a:t>and </a:t>
            </a:r>
            <a:r>
              <a:rPr lang="en-US" sz="1600" dirty="0"/>
              <a:t>J. P. M. </a:t>
            </a:r>
            <a:r>
              <a:rPr lang="en-US" sz="1600" dirty="0" err="1"/>
              <a:t>Dhas</a:t>
            </a:r>
            <a:r>
              <a:rPr lang="en-US" sz="1600" dirty="0"/>
              <a:t>, "An open source private cloud solution for rural healthcare," 2011 International Conference on Signal Processing, Communication, Computing and Networking Technologies, </a:t>
            </a:r>
            <a:r>
              <a:rPr lang="en-US" sz="1600" dirty="0" err="1"/>
              <a:t>Thuckafay</a:t>
            </a:r>
            <a:r>
              <a:rPr lang="en-US" sz="1600" dirty="0"/>
              <a:t>, 2011, pp. 670-674, </a:t>
            </a:r>
            <a:r>
              <a:rPr lang="en-US" sz="1600" dirty="0" err="1"/>
              <a:t>doi</a:t>
            </a:r>
            <a:r>
              <a:rPr lang="en-US" sz="1600" dirty="0"/>
              <a:t>: 10.1109/ICSCCN.2011.6024635.</a:t>
            </a:r>
          </a:p>
          <a:p>
            <a:r>
              <a:rPr lang="en-US" sz="1600" dirty="0" err="1"/>
              <a:t>Nagarajan</a:t>
            </a:r>
            <a:r>
              <a:rPr lang="en-US" sz="1600" dirty="0"/>
              <a:t>, </a:t>
            </a:r>
            <a:r>
              <a:rPr lang="en-US" sz="1600" dirty="0" err="1"/>
              <a:t>Dr.Karthikeyan</a:t>
            </a:r>
            <a:r>
              <a:rPr lang="en-US" sz="1600" dirty="0"/>
              <a:t> &amp; </a:t>
            </a:r>
            <a:r>
              <a:rPr lang="en-US" sz="1600" dirty="0" err="1"/>
              <a:t>Sukanesh</a:t>
            </a:r>
            <a:r>
              <a:rPr lang="en-US" sz="1600" dirty="0"/>
              <a:t>, R. (2012). Case Study on Software as a Service (</a:t>
            </a:r>
            <a:r>
              <a:rPr lang="en-US" sz="1600" dirty="0" err="1"/>
              <a:t>SaaS</a:t>
            </a:r>
            <a:r>
              <a:rPr lang="en-US" sz="1600" dirty="0"/>
              <a:t>) Based Emergency Healthcare in India. European Journal of Scientific Research. 69. </a:t>
            </a:r>
            <a:br>
              <a:rPr lang="en-US" sz="1600" dirty="0"/>
            </a:br>
            <a:endParaRPr sz="16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51" name="Google Shape;351;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52" name="Google Shape;352;p35"/>
          <p:cNvSpPr txBox="1">
            <a:spLocks noGrp="1"/>
          </p:cNvSpPr>
          <p:nvPr>
            <p:ph type="subTitle" idx="4294967295"/>
          </p:nvPr>
        </p:nvSpPr>
        <p:spPr>
          <a:xfrm>
            <a:off x="685800" y="2302047"/>
            <a:ext cx="3875926"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latin typeface="Muli"/>
                <a:ea typeface="Muli"/>
                <a:cs typeface="Muli"/>
                <a:sym typeface="Muli"/>
              </a:rPr>
              <a:t>Any questions?</a:t>
            </a:r>
            <a:endParaRPr sz="1800" b="1" dirty="0">
              <a:latin typeface="Muli"/>
              <a:ea typeface="Muli"/>
              <a:cs typeface="Muli"/>
              <a:sym typeface="Muli"/>
            </a:endParaRPr>
          </a:p>
          <a:p>
            <a:pPr marL="0" lvl="0" indent="0" algn="l" rtl="0">
              <a:spcBef>
                <a:spcPts val="600"/>
              </a:spcBef>
              <a:spcAft>
                <a:spcPts val="0"/>
              </a:spcAft>
              <a:buNone/>
            </a:pPr>
            <a:r>
              <a:rPr lang="en" sz="1800" dirty="0"/>
              <a:t>You can find </a:t>
            </a:r>
            <a:r>
              <a:rPr lang="en" sz="1800" dirty="0" smtClean="0"/>
              <a:t>us at:</a:t>
            </a:r>
            <a:endParaRPr sz="1800" dirty="0"/>
          </a:p>
          <a:p>
            <a:pPr marL="0" lvl="0" indent="0" algn="l" rtl="0">
              <a:spcBef>
                <a:spcPts val="600"/>
              </a:spcBef>
              <a:spcAft>
                <a:spcPts val="0"/>
              </a:spcAft>
              <a:buNone/>
            </a:pPr>
            <a:r>
              <a:rPr lang="en-US" sz="1600" i="1" dirty="0">
                <a:hlinkClick r:id="rId3"/>
              </a:rPr>
              <a:t>n</a:t>
            </a:r>
            <a:r>
              <a:rPr lang="en" sz="1600" i="1" dirty="0" smtClean="0">
                <a:hlinkClick r:id="rId3"/>
              </a:rPr>
              <a:t>amrata.cba1737@ict.gnu.ac.in</a:t>
            </a:r>
            <a:endParaRPr lang="en" sz="1600" i="1" dirty="0" smtClean="0"/>
          </a:p>
          <a:p>
            <a:pPr marL="0" lvl="0" indent="0">
              <a:buNone/>
            </a:pPr>
            <a:r>
              <a:rPr lang="en-US" sz="1600" dirty="0" err="1">
                <a:hlinkClick r:id="rId4"/>
              </a:rPr>
              <a:t>p</a:t>
            </a:r>
            <a:r>
              <a:rPr lang="en-US" sz="1600" dirty="0" err="1" smtClean="0">
                <a:hlinkClick r:id="rId4"/>
              </a:rPr>
              <a:t>riya</a:t>
            </a:r>
            <a:r>
              <a:rPr lang="en" sz="1600" dirty="0" smtClean="0">
                <a:hlinkClick r:id="rId4"/>
              </a:rPr>
              <a:t>.cba1749@ict.gnu.ac.in</a:t>
            </a:r>
            <a:endParaRPr lang="en" sz="1600" dirty="0"/>
          </a:p>
        </p:txBody>
      </p:sp>
      <p:pic>
        <p:nvPicPr>
          <p:cNvPr id="353" name="Google Shape;353;p35"/>
          <p:cNvPicPr preferRelativeResize="0"/>
          <p:nvPr/>
        </p:nvPicPr>
        <p:blipFill>
          <a:blip r:embed="rId5">
            <a:alphaModFix/>
          </a:blip>
          <a:stretch>
            <a:fillRect/>
          </a:stretch>
        </p:blipFill>
        <p:spPr>
          <a:xfrm>
            <a:off x="3924900" y="2681025"/>
            <a:ext cx="3171324" cy="1889775"/>
          </a:xfrm>
          <a:prstGeom prst="rect">
            <a:avLst/>
          </a:prstGeom>
          <a:noFill/>
          <a:ln>
            <a:noFill/>
          </a:ln>
        </p:spPr>
      </p:pic>
      <p:pic>
        <p:nvPicPr>
          <p:cNvPr id="354" name="Google Shape;354;p35"/>
          <p:cNvPicPr preferRelativeResize="0"/>
          <p:nvPr/>
        </p:nvPicPr>
        <p:blipFill>
          <a:blip r:embed="rId6">
            <a:alphaModFix/>
          </a:blip>
          <a:stretch>
            <a:fillRect/>
          </a:stretch>
        </p:blipFill>
        <p:spPr>
          <a:xfrm>
            <a:off x="5160014" y="1914980"/>
            <a:ext cx="548700" cy="1597701"/>
          </a:xfrm>
          <a:prstGeom prst="rect">
            <a:avLst/>
          </a:prstGeom>
          <a:noFill/>
          <a:ln>
            <a:noFill/>
          </a:ln>
        </p:spPr>
      </p:pic>
      <p:pic>
        <p:nvPicPr>
          <p:cNvPr id="355" name="Google Shape;355;p35"/>
          <p:cNvPicPr preferRelativeResize="0"/>
          <p:nvPr/>
        </p:nvPicPr>
        <p:blipFill>
          <a:blip r:embed="rId7">
            <a:alphaModFix/>
          </a:blip>
          <a:stretch>
            <a:fillRect/>
          </a:stretch>
        </p:blipFill>
        <p:spPr>
          <a:xfrm>
            <a:off x="4946909" y="581600"/>
            <a:ext cx="1279700" cy="14982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464286"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r>
              <a:rPr lang="en" dirty="0" smtClean="0"/>
              <a:t>.</a:t>
            </a:r>
            <a:endParaRPr dirty="0" smtClean="0"/>
          </a:p>
          <a:p>
            <a:pPr lvl="0"/>
            <a:r>
              <a:rPr lang="en-US" b="0" dirty="0" smtClean="0"/>
              <a:t>Problem Statement</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808185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34542" y="277928"/>
            <a:ext cx="3935141" cy="534984"/>
          </a:xfrm>
          <a:prstGeom prst="rect">
            <a:avLst/>
          </a:prstGeom>
        </p:spPr>
        <p:txBody>
          <a:bodyPr spcFirstLastPara="1" wrap="square" lIns="0" tIns="0" rIns="0" bIns="0" anchor="t" anchorCtr="0">
            <a:noAutofit/>
          </a:bodyPr>
          <a:lstStyle/>
          <a:p>
            <a:r>
              <a:rPr lang="en-US" b="0" dirty="0"/>
              <a:t>Problem Statement</a:t>
            </a:r>
            <a:br>
              <a:rPr lang="en-US" b="0" dirty="0"/>
            </a:br>
            <a:r>
              <a:rPr lang="en-US" dirty="0"/>
              <a:t/>
            </a:r>
            <a:br>
              <a:rPr lang="en-US" dirty="0"/>
            </a:br>
            <a:endParaRPr dirty="0"/>
          </a:p>
        </p:txBody>
      </p:sp>
      <p:sp>
        <p:nvSpPr>
          <p:cNvPr id="112" name="Google Shape;112;p19"/>
          <p:cNvSpPr txBox="1">
            <a:spLocks noGrp="1"/>
          </p:cNvSpPr>
          <p:nvPr>
            <p:ph type="subTitle" idx="4294967295"/>
          </p:nvPr>
        </p:nvSpPr>
        <p:spPr>
          <a:xfrm>
            <a:off x="634543" y="856327"/>
            <a:ext cx="3788320" cy="2698531"/>
          </a:xfrm>
          <a:prstGeom prst="rect">
            <a:avLst/>
          </a:prstGeom>
        </p:spPr>
        <p:txBody>
          <a:bodyPr spcFirstLastPara="1" wrap="square" lIns="0" tIns="0" rIns="0" bIns="0" anchor="t" anchorCtr="0">
            <a:noAutofit/>
          </a:bodyPr>
          <a:lstStyle/>
          <a:p>
            <a:pPr marL="114300" indent="0">
              <a:buNone/>
            </a:pPr>
            <a:r>
              <a:rPr lang="en-US" sz="1800" dirty="0"/>
              <a:t>Create an application to facilitate information storage and sharing between doctor and patient over cloud. This information includes prescriptions, referrals, patient’s medical history etc. The information exchange must occur even without internet connectivity.</a:t>
            </a:r>
          </a:p>
          <a:p>
            <a:pPr marL="114300" indent="0">
              <a:buNone/>
            </a:pPr>
            <a:endParaRPr sz="18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75526" y="2080622"/>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a:t>
            </a:r>
            <a:r>
              <a:rPr lang="en" dirty="0" smtClean="0"/>
              <a:t>.</a:t>
            </a:r>
            <a:r>
              <a:rPr lang="en" dirty="0" smtClean="0"/>
              <a:t/>
            </a:r>
            <a:br>
              <a:rPr lang="en" dirty="0" smtClean="0"/>
            </a:br>
            <a:r>
              <a:rPr lang="en" dirty="0" smtClean="0"/>
              <a:t>Flow chart &amp; Algorithm</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1588213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38" name="Title 1"/>
          <p:cNvSpPr txBox="1">
            <a:spLocks/>
          </p:cNvSpPr>
          <p:nvPr/>
        </p:nvSpPr>
        <p:spPr>
          <a:xfrm>
            <a:off x="395615" y="216833"/>
            <a:ext cx="6014400" cy="857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9pPr>
          </a:lstStyle>
          <a:p>
            <a:r>
              <a:rPr lang="en-US" sz="3200" dirty="0" smtClean="0"/>
              <a:t>Flowchart (Login Module)</a:t>
            </a:r>
            <a:endParaRPr lang="en-US" sz="3200" dirty="0"/>
          </a:p>
        </p:txBody>
      </p:sp>
      <p:sp>
        <p:nvSpPr>
          <p:cNvPr id="2" name="TextBox 1"/>
          <p:cNvSpPr txBox="1"/>
          <p:nvPr/>
        </p:nvSpPr>
        <p:spPr>
          <a:xfrm>
            <a:off x="583993" y="935224"/>
            <a:ext cx="3638550" cy="3539430"/>
          </a:xfrm>
          <a:prstGeom prst="rect">
            <a:avLst/>
          </a:prstGeom>
          <a:noFill/>
        </p:spPr>
        <p:txBody>
          <a:bodyPr wrap="square" rtlCol="0">
            <a:spAutoFit/>
          </a:bodyPr>
          <a:lstStyle/>
          <a:p>
            <a:r>
              <a:rPr lang="en-US" sz="1600" dirty="0" smtClean="0">
                <a:solidFill>
                  <a:schemeClr val="bg1"/>
                </a:solidFill>
                <a:latin typeface="Muli"/>
              </a:rPr>
              <a:t>For better view of the flow chart visit:</a:t>
            </a:r>
          </a:p>
          <a:p>
            <a:endParaRPr lang="en-US" sz="1600" dirty="0">
              <a:solidFill>
                <a:schemeClr val="bg1"/>
              </a:solidFill>
              <a:latin typeface="Muli"/>
            </a:endParaRPr>
          </a:p>
          <a:p>
            <a:r>
              <a:rPr lang="en-US" sz="1600" b="1" dirty="0" smtClean="0">
                <a:solidFill>
                  <a:schemeClr val="bg1"/>
                </a:solidFill>
                <a:latin typeface="Muli"/>
              </a:rPr>
              <a:t>Landing page</a:t>
            </a:r>
            <a:endParaRPr lang="en-US" sz="1600" b="1" dirty="0" smtClean="0">
              <a:solidFill>
                <a:schemeClr val="bg1"/>
              </a:solidFill>
              <a:latin typeface="Muli"/>
              <a:hlinkClick r:id="rId8"/>
            </a:endParaRPr>
          </a:p>
          <a:p>
            <a:r>
              <a:rPr lang="en-US" sz="1600" dirty="0" smtClean="0">
                <a:solidFill>
                  <a:schemeClr val="bg1"/>
                </a:solidFill>
                <a:latin typeface="Muli"/>
                <a:hlinkClick r:id="rId8"/>
              </a:rPr>
              <a:t>https</a:t>
            </a:r>
            <a:r>
              <a:rPr lang="en-US" sz="1600" dirty="0">
                <a:solidFill>
                  <a:schemeClr val="bg1"/>
                </a:solidFill>
                <a:latin typeface="Muli"/>
                <a:hlinkClick r:id="rId8"/>
              </a:rPr>
              <a:t>://</a:t>
            </a:r>
            <a:r>
              <a:rPr lang="en-US" sz="1600" dirty="0" smtClean="0">
                <a:solidFill>
                  <a:schemeClr val="bg1"/>
                </a:solidFill>
                <a:latin typeface="Muli"/>
                <a:hlinkClick r:id="rId8"/>
              </a:rPr>
              <a:t>lucid.app/invitations/accept/0661da0c-21c4-46d5-9c09-82be01918867</a:t>
            </a:r>
            <a:endParaRPr lang="en-US" sz="1600" dirty="0" smtClean="0">
              <a:solidFill>
                <a:schemeClr val="bg1"/>
              </a:solidFill>
              <a:latin typeface="Muli"/>
            </a:endParaRPr>
          </a:p>
          <a:p>
            <a:endParaRPr lang="en-US" sz="1600" dirty="0" smtClean="0">
              <a:solidFill>
                <a:schemeClr val="bg1"/>
              </a:solidFill>
              <a:latin typeface="Muli"/>
            </a:endParaRPr>
          </a:p>
          <a:p>
            <a:r>
              <a:rPr lang="en-US" sz="1600" b="1" dirty="0" smtClean="0">
                <a:solidFill>
                  <a:schemeClr val="bg1"/>
                </a:solidFill>
                <a:latin typeface="Muli"/>
              </a:rPr>
              <a:t>Dashboard</a:t>
            </a:r>
            <a:endParaRPr lang="en-US" sz="1600" dirty="0">
              <a:solidFill>
                <a:schemeClr val="bg1"/>
              </a:solidFill>
              <a:latin typeface="Muli"/>
            </a:endParaRPr>
          </a:p>
          <a:p>
            <a:r>
              <a:rPr lang="en-US" sz="1600" dirty="0">
                <a:solidFill>
                  <a:schemeClr val="bg1"/>
                </a:solidFill>
                <a:latin typeface="Muli"/>
                <a:hlinkClick r:id="rId9"/>
              </a:rPr>
              <a:t>https://</a:t>
            </a:r>
            <a:r>
              <a:rPr lang="en-US" sz="1600" dirty="0" smtClean="0">
                <a:solidFill>
                  <a:schemeClr val="bg1"/>
                </a:solidFill>
                <a:latin typeface="Muli"/>
                <a:hlinkClick r:id="rId9"/>
              </a:rPr>
              <a:t>lucid.app/invitations/accept/0f90eb93-434e-46aa-b524-64c2f79f33d3</a:t>
            </a:r>
            <a:endParaRPr lang="en-US" sz="1600" dirty="0" smtClean="0">
              <a:solidFill>
                <a:schemeClr val="bg1"/>
              </a:solidFill>
              <a:latin typeface="Muli"/>
            </a:endParaRPr>
          </a:p>
          <a:p>
            <a:endParaRPr lang="en-US" sz="1600" dirty="0" smtClean="0">
              <a:solidFill>
                <a:schemeClr val="bg1"/>
              </a:solidFill>
              <a:latin typeface="Muli"/>
            </a:endParaRPr>
          </a:p>
          <a:p>
            <a:r>
              <a:rPr lang="en-US" sz="1600" b="1" dirty="0" smtClean="0">
                <a:solidFill>
                  <a:schemeClr val="bg1"/>
                </a:solidFill>
                <a:latin typeface="Muli"/>
              </a:rPr>
              <a:t>Prescription</a:t>
            </a:r>
          </a:p>
          <a:p>
            <a:r>
              <a:rPr lang="en-US" sz="1600" dirty="0" smtClean="0">
                <a:solidFill>
                  <a:schemeClr val="bg1"/>
                </a:solidFill>
                <a:latin typeface="Muli"/>
              </a:rPr>
              <a:t>https</a:t>
            </a:r>
            <a:r>
              <a:rPr lang="en-US" sz="1600" dirty="0">
                <a:solidFill>
                  <a:schemeClr val="bg1"/>
                </a:solidFill>
                <a:latin typeface="Muli"/>
              </a:rPr>
              <a:t>://lucid.app/invitations/accept/5bd1cf46-97bc-40b6-b4a6-27ceb756da45</a:t>
            </a:r>
            <a:endParaRPr lang="en-US" sz="1600" dirty="0" smtClean="0">
              <a:solidFill>
                <a:schemeClr val="bg1"/>
              </a:solidFill>
              <a:latin typeface="Mul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r>
              <a:rPr lang="en" dirty="0" smtClean="0"/>
              <a:t>.</a:t>
            </a:r>
            <a:r>
              <a:rPr lang="en" dirty="0" smtClean="0"/>
              <a:t/>
            </a:r>
            <a:br>
              <a:rPr lang="en" dirty="0" smtClean="0"/>
            </a:br>
            <a:r>
              <a:rPr lang="en" dirty="0" smtClean="0"/>
              <a:t>Timeline</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640100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580550" y="205975"/>
            <a:ext cx="79890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Time line</a:t>
            </a:r>
            <a:endParaRPr dirty="0"/>
          </a:p>
        </p:txBody>
      </p:sp>
      <p:sp>
        <p:nvSpPr>
          <p:cNvPr id="172" name="Google Shape;172;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27" name="Google Shape;227;p25"/>
          <p:cNvSpPr/>
          <p:nvPr/>
        </p:nvSpPr>
        <p:spPr>
          <a:xfrm rot="5400000" flipH="1">
            <a:off x="6241601" y="4055278"/>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80" name="Google Shape;445;p39"/>
          <p:cNvSpPr/>
          <p:nvPr/>
        </p:nvSpPr>
        <p:spPr>
          <a:xfrm>
            <a:off x="2445118" y="570006"/>
            <a:ext cx="454052" cy="44511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46;p39"/>
          <p:cNvSpPr/>
          <p:nvPr/>
        </p:nvSpPr>
        <p:spPr>
          <a:xfrm>
            <a:off x="2487045" y="611170"/>
            <a:ext cx="370226" cy="362810"/>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roup 16"/>
          <p:cNvGrpSpPr/>
          <p:nvPr/>
        </p:nvGrpSpPr>
        <p:grpSpPr>
          <a:xfrm>
            <a:off x="580550" y="1145648"/>
            <a:ext cx="8287189" cy="3552179"/>
            <a:chOff x="440780" y="1420977"/>
            <a:chExt cx="8640757" cy="3825280"/>
          </a:xfrm>
        </p:grpSpPr>
        <p:sp>
          <p:nvSpPr>
            <p:cNvPr id="213" name="Google Shape;213;p25"/>
            <p:cNvSpPr/>
            <p:nvPr/>
          </p:nvSpPr>
          <p:spPr>
            <a:xfrm>
              <a:off x="440780" y="2635490"/>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Research Paper</a:t>
              </a:r>
              <a:endParaRPr sz="800" dirty="0">
                <a:solidFill>
                  <a:schemeClr val="lt1"/>
                </a:solidFill>
                <a:latin typeface="Muli"/>
                <a:ea typeface="Muli"/>
                <a:cs typeface="Muli"/>
                <a:sym typeface="Muli"/>
              </a:endParaRPr>
            </a:p>
          </p:txBody>
        </p:sp>
        <p:sp>
          <p:nvSpPr>
            <p:cNvPr id="214" name="Google Shape;214;p25"/>
            <p:cNvSpPr/>
            <p:nvPr/>
          </p:nvSpPr>
          <p:spPr>
            <a:xfrm>
              <a:off x="440780" y="3154727"/>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smtClean="0">
                  <a:solidFill>
                    <a:schemeClr val="lt1"/>
                  </a:solidFill>
                  <a:latin typeface="Muli"/>
                  <a:ea typeface="Muli"/>
                  <a:cs typeface="Muli"/>
                  <a:sym typeface="Muli"/>
                </a:rPr>
                <a:t>Defining Problem Statement   </a:t>
              </a:r>
              <a:endParaRPr sz="800" dirty="0">
                <a:solidFill>
                  <a:schemeClr val="lt1"/>
                </a:solidFill>
                <a:latin typeface="Muli"/>
                <a:ea typeface="Muli"/>
                <a:cs typeface="Muli"/>
                <a:sym typeface="Muli"/>
              </a:endParaRPr>
            </a:p>
          </p:txBody>
        </p:sp>
        <p:sp>
          <p:nvSpPr>
            <p:cNvPr id="215" name="Google Shape;215;p25"/>
            <p:cNvSpPr/>
            <p:nvPr/>
          </p:nvSpPr>
          <p:spPr>
            <a:xfrm>
              <a:off x="440780" y="3673774"/>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Login and Logout Module</a:t>
              </a:r>
              <a:endParaRPr sz="800" dirty="0">
                <a:solidFill>
                  <a:schemeClr val="lt1"/>
                </a:solidFill>
                <a:latin typeface="Muli"/>
                <a:ea typeface="Muli"/>
                <a:cs typeface="Muli"/>
                <a:sym typeface="Muli"/>
              </a:endParaRPr>
            </a:p>
          </p:txBody>
        </p:sp>
        <p:sp>
          <p:nvSpPr>
            <p:cNvPr id="217" name="Google Shape;217;p25"/>
            <p:cNvSpPr/>
            <p:nvPr/>
          </p:nvSpPr>
          <p:spPr>
            <a:xfrm>
              <a:off x="440780" y="1426062"/>
              <a:ext cx="1069749" cy="1210074"/>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Requirement Gathering</a:t>
              </a:r>
              <a:endParaRPr sz="800" dirty="0">
                <a:solidFill>
                  <a:schemeClr val="lt1"/>
                </a:solidFill>
                <a:latin typeface="Muli"/>
                <a:ea typeface="Muli"/>
                <a:cs typeface="Muli"/>
                <a:sym typeface="Muli"/>
              </a:endParaRPr>
            </a:p>
            <a:p>
              <a:pPr marL="0" lvl="0" indent="0" algn="l" rtl="0">
                <a:spcBef>
                  <a:spcPts val="0"/>
                </a:spcBef>
                <a:spcAft>
                  <a:spcPts val="0"/>
                </a:spcAft>
                <a:buNone/>
              </a:pPr>
              <a:endParaRPr sz="800" dirty="0">
                <a:solidFill>
                  <a:schemeClr val="lt1"/>
                </a:solidFill>
                <a:latin typeface="Muli"/>
                <a:ea typeface="Muli"/>
                <a:cs typeface="Muli"/>
                <a:sym typeface="Muli"/>
              </a:endParaRPr>
            </a:p>
          </p:txBody>
        </p:sp>
        <p:sp>
          <p:nvSpPr>
            <p:cNvPr id="180" name="Google Shape;180;p25"/>
            <p:cNvSpPr/>
            <p:nvPr/>
          </p:nvSpPr>
          <p:spPr>
            <a:xfrm>
              <a:off x="5292652" y="211778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lt1"/>
                </a:solidFill>
                <a:latin typeface="Muli"/>
                <a:ea typeface="Muli"/>
                <a:cs typeface="Muli"/>
                <a:sym typeface="Muli"/>
              </a:endParaRPr>
            </a:p>
          </p:txBody>
        </p:sp>
        <p:sp>
          <p:nvSpPr>
            <p:cNvPr id="181" name="Google Shape;181;p25"/>
            <p:cNvSpPr/>
            <p:nvPr/>
          </p:nvSpPr>
          <p:spPr>
            <a:xfrm>
              <a:off x="5291367" y="263682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2" name="Google Shape;182;p25"/>
            <p:cNvSpPr/>
            <p:nvPr/>
          </p:nvSpPr>
          <p:spPr>
            <a:xfrm>
              <a:off x="5291367" y="315606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3" name="Google Shape;183;p25"/>
            <p:cNvSpPr/>
            <p:nvPr/>
          </p:nvSpPr>
          <p:spPr>
            <a:xfrm>
              <a:off x="5291367" y="367511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9" name="Google Shape;189;p25"/>
            <p:cNvSpPr/>
            <p:nvPr/>
          </p:nvSpPr>
          <p:spPr>
            <a:xfrm>
              <a:off x="5293735" y="1427409"/>
              <a:ext cx="1890139"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September(2020)</a:t>
              </a:r>
              <a:endParaRPr sz="800" dirty="0">
                <a:solidFill>
                  <a:schemeClr val="lt1"/>
                </a:solidFill>
                <a:latin typeface="Muli"/>
                <a:ea typeface="Muli"/>
                <a:cs typeface="Muli"/>
                <a:sym typeface="Muli"/>
              </a:endParaRPr>
            </a:p>
          </p:txBody>
        </p:sp>
        <p:sp>
          <p:nvSpPr>
            <p:cNvPr id="190" name="Google Shape;190;p25"/>
            <p:cNvSpPr/>
            <p:nvPr/>
          </p:nvSpPr>
          <p:spPr>
            <a:xfrm>
              <a:off x="5293735"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91" name="Google Shape;191;p25"/>
            <p:cNvSpPr/>
            <p:nvPr/>
          </p:nvSpPr>
          <p:spPr>
            <a:xfrm>
              <a:off x="5923786"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21</a:t>
              </a:r>
              <a:r>
                <a:rPr lang="en-US" sz="1000" baseline="30000" dirty="0" smtClean="0">
                  <a:solidFill>
                    <a:schemeClr val="lt1"/>
                  </a:solidFill>
                  <a:latin typeface="Muli"/>
                  <a:ea typeface="Muli"/>
                  <a:cs typeface="Muli"/>
                  <a:sym typeface="Muli"/>
                </a:rPr>
                <a:t>st</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92" name="Google Shape;192;p25"/>
            <p:cNvSpPr/>
            <p:nvPr/>
          </p:nvSpPr>
          <p:spPr>
            <a:xfrm>
              <a:off x="6553836"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30</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93" name="Google Shape;193;p25"/>
            <p:cNvSpPr/>
            <p:nvPr/>
          </p:nvSpPr>
          <p:spPr>
            <a:xfrm>
              <a:off x="7190315" y="2111348"/>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4" name="Google Shape;194;p25"/>
            <p:cNvSpPr/>
            <p:nvPr/>
          </p:nvSpPr>
          <p:spPr>
            <a:xfrm>
              <a:off x="7190453" y="263039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5" name="Google Shape;195;p25"/>
            <p:cNvSpPr/>
            <p:nvPr/>
          </p:nvSpPr>
          <p:spPr>
            <a:xfrm>
              <a:off x="7190453" y="314963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6" name="Google Shape;196;p25"/>
            <p:cNvSpPr/>
            <p:nvPr/>
          </p:nvSpPr>
          <p:spPr>
            <a:xfrm>
              <a:off x="7190453" y="3668685"/>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7" name="Google Shape;197;p25"/>
            <p:cNvSpPr/>
            <p:nvPr/>
          </p:nvSpPr>
          <p:spPr>
            <a:xfrm>
              <a:off x="7191398" y="1420977"/>
              <a:ext cx="1890139"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October(2020)</a:t>
              </a:r>
              <a:endParaRPr sz="800" dirty="0">
                <a:solidFill>
                  <a:schemeClr val="lt1"/>
                </a:solidFill>
                <a:latin typeface="Muli"/>
                <a:ea typeface="Muli"/>
                <a:cs typeface="Muli"/>
                <a:sym typeface="Muli"/>
              </a:endParaRPr>
            </a:p>
          </p:txBody>
        </p:sp>
        <p:sp>
          <p:nvSpPr>
            <p:cNvPr id="198" name="Google Shape;198;p25"/>
            <p:cNvSpPr/>
            <p:nvPr/>
          </p:nvSpPr>
          <p:spPr>
            <a:xfrm>
              <a:off x="7191398"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5</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99" name="Google Shape;199;p25"/>
            <p:cNvSpPr/>
            <p:nvPr/>
          </p:nvSpPr>
          <p:spPr>
            <a:xfrm>
              <a:off x="7821448"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12</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200" name="Google Shape;200;p25"/>
            <p:cNvSpPr/>
            <p:nvPr/>
          </p:nvSpPr>
          <p:spPr>
            <a:xfrm>
              <a:off x="8451499"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19</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49" name="Google Shape;211;p25"/>
            <p:cNvSpPr/>
            <p:nvPr/>
          </p:nvSpPr>
          <p:spPr>
            <a:xfrm rot="5400000" flipH="1">
              <a:off x="7103530" y="2555885"/>
              <a:ext cx="153433" cy="3790497"/>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5" name="Google Shape;175;p25"/>
            <p:cNvSpPr/>
            <p:nvPr/>
          </p:nvSpPr>
          <p:spPr>
            <a:xfrm>
              <a:off x="3400559" y="211778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2" name="Google Shape;211;p25"/>
            <p:cNvSpPr/>
            <p:nvPr/>
          </p:nvSpPr>
          <p:spPr>
            <a:xfrm rot="5400000" flipH="1">
              <a:off x="7098344" y="3075528"/>
              <a:ext cx="153433" cy="3790497"/>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6" name="Google Shape;176;p25"/>
            <p:cNvSpPr/>
            <p:nvPr/>
          </p:nvSpPr>
          <p:spPr>
            <a:xfrm>
              <a:off x="3399136" y="2636829"/>
              <a:ext cx="1890277"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7" name="Google Shape;177;p25"/>
            <p:cNvSpPr/>
            <p:nvPr/>
          </p:nvSpPr>
          <p:spPr>
            <a:xfrm>
              <a:off x="3399274" y="315606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Muli"/>
                  <a:ea typeface="Muli"/>
                  <a:cs typeface="Muli"/>
                  <a:sym typeface="Muli"/>
                </a:rPr>
                <a:t>   </a:t>
              </a:r>
              <a:endParaRPr>
                <a:solidFill>
                  <a:schemeClr val="lt1"/>
                </a:solidFill>
                <a:latin typeface="Muli"/>
                <a:ea typeface="Muli"/>
                <a:cs typeface="Muli"/>
                <a:sym typeface="Muli"/>
              </a:endParaRPr>
            </a:p>
          </p:txBody>
        </p:sp>
        <p:sp>
          <p:nvSpPr>
            <p:cNvPr id="178" name="Google Shape;178;p25"/>
            <p:cNvSpPr/>
            <p:nvPr/>
          </p:nvSpPr>
          <p:spPr>
            <a:xfrm>
              <a:off x="3399274" y="367511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5" name="Google Shape;185;p25"/>
            <p:cNvSpPr/>
            <p:nvPr/>
          </p:nvSpPr>
          <p:spPr>
            <a:xfrm>
              <a:off x="3400998" y="1427409"/>
              <a:ext cx="1888415"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August(2020)</a:t>
              </a:r>
              <a:endParaRPr sz="800" dirty="0">
                <a:solidFill>
                  <a:schemeClr val="lt1"/>
                </a:solidFill>
                <a:latin typeface="Muli"/>
                <a:ea typeface="Muli"/>
                <a:cs typeface="Muli"/>
                <a:sym typeface="Muli"/>
              </a:endParaRPr>
            </a:p>
          </p:txBody>
        </p:sp>
        <p:sp>
          <p:nvSpPr>
            <p:cNvPr id="60" name="Google Shape;190;p25"/>
            <p:cNvSpPr/>
            <p:nvPr/>
          </p:nvSpPr>
          <p:spPr>
            <a:xfrm>
              <a:off x="3397551" y="1772293"/>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67" name="Google Shape;191;p25"/>
            <p:cNvSpPr/>
            <p:nvPr/>
          </p:nvSpPr>
          <p:spPr>
            <a:xfrm>
              <a:off x="4033638" y="1772293"/>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16</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68" name="Google Shape;191;p25"/>
            <p:cNvSpPr/>
            <p:nvPr/>
          </p:nvSpPr>
          <p:spPr>
            <a:xfrm>
              <a:off x="4659172" y="1772700"/>
              <a:ext cx="629398" cy="345205"/>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23</a:t>
              </a:r>
              <a:r>
                <a:rPr lang="en-US" sz="1000" baseline="30000" dirty="0" smtClean="0">
                  <a:solidFill>
                    <a:schemeClr val="lt1"/>
                  </a:solidFill>
                  <a:latin typeface="Muli"/>
                  <a:ea typeface="Muli"/>
                  <a:cs typeface="Muli"/>
                  <a:sym typeface="Muli"/>
                </a:rPr>
                <a:t>rd</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0" name="Google Shape;185;p25"/>
            <p:cNvSpPr/>
            <p:nvPr/>
          </p:nvSpPr>
          <p:spPr>
            <a:xfrm>
              <a:off x="1510859" y="1427325"/>
              <a:ext cx="1888415"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July(2020)</a:t>
              </a:r>
              <a:endParaRPr sz="800" dirty="0">
                <a:solidFill>
                  <a:schemeClr val="lt1"/>
                </a:solidFill>
                <a:latin typeface="Muli"/>
                <a:ea typeface="Muli"/>
                <a:cs typeface="Muli"/>
                <a:sym typeface="Muli"/>
              </a:endParaRPr>
            </a:p>
          </p:txBody>
        </p:sp>
        <p:sp>
          <p:nvSpPr>
            <p:cNvPr id="144" name="Google Shape;190;p25"/>
            <p:cNvSpPr/>
            <p:nvPr/>
          </p:nvSpPr>
          <p:spPr>
            <a:xfrm>
              <a:off x="1512894" y="1771248"/>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45" name="Google Shape;191;p25"/>
            <p:cNvSpPr/>
            <p:nvPr/>
          </p:nvSpPr>
          <p:spPr>
            <a:xfrm>
              <a:off x="2141113" y="1770616"/>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21</a:t>
              </a:r>
              <a:r>
                <a:rPr lang="en-US" sz="1000" baseline="30000" dirty="0" smtClean="0">
                  <a:solidFill>
                    <a:schemeClr val="lt1"/>
                  </a:solidFill>
                  <a:latin typeface="Muli"/>
                  <a:ea typeface="Muli"/>
                  <a:cs typeface="Muli"/>
                  <a:sym typeface="Muli"/>
                </a:rPr>
                <a:t>st</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6" name="Google Shape;191;p25"/>
            <p:cNvSpPr/>
            <p:nvPr/>
          </p:nvSpPr>
          <p:spPr>
            <a:xfrm>
              <a:off x="2767511" y="1770616"/>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28</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7" name="Google Shape;175;p25"/>
            <p:cNvSpPr/>
            <p:nvPr/>
          </p:nvSpPr>
          <p:spPr>
            <a:xfrm>
              <a:off x="1512564" y="211529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48" name="Google Shape;176;p25"/>
            <p:cNvSpPr/>
            <p:nvPr/>
          </p:nvSpPr>
          <p:spPr>
            <a:xfrm>
              <a:off x="1506488" y="2634705"/>
              <a:ext cx="1890277"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49" name="Google Shape;177;p25"/>
            <p:cNvSpPr/>
            <p:nvPr/>
          </p:nvSpPr>
          <p:spPr>
            <a:xfrm>
              <a:off x="1511848" y="3153261"/>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Muli"/>
                  <a:ea typeface="Muli"/>
                  <a:cs typeface="Muli"/>
                  <a:sym typeface="Muli"/>
                </a:rPr>
                <a:t>   </a:t>
              </a:r>
              <a:endParaRPr>
                <a:solidFill>
                  <a:schemeClr val="lt1"/>
                </a:solidFill>
                <a:latin typeface="Muli"/>
                <a:ea typeface="Muli"/>
                <a:cs typeface="Muli"/>
                <a:sym typeface="Muli"/>
              </a:endParaRPr>
            </a:p>
          </p:txBody>
        </p:sp>
        <p:sp>
          <p:nvSpPr>
            <p:cNvPr id="150" name="Google Shape;178;p25"/>
            <p:cNvSpPr/>
            <p:nvPr/>
          </p:nvSpPr>
          <p:spPr>
            <a:xfrm>
              <a:off x="1512894" y="367510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1" name="Google Shape;215;p25"/>
            <p:cNvSpPr/>
            <p:nvPr/>
          </p:nvSpPr>
          <p:spPr>
            <a:xfrm>
              <a:off x="443145" y="4192384"/>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Doctor’s and Patient Module(</a:t>
              </a:r>
              <a:r>
                <a:rPr lang="en-US" sz="800" dirty="0" err="1" smtClean="0">
                  <a:solidFill>
                    <a:schemeClr val="lt1"/>
                  </a:solidFill>
                  <a:latin typeface="Muli"/>
                  <a:ea typeface="Muli"/>
                  <a:cs typeface="Muli"/>
                  <a:sym typeface="Muli"/>
                </a:rPr>
                <a:t>FrontEnd</a:t>
              </a:r>
              <a:r>
                <a:rPr lang="en-US" sz="800" dirty="0" smtClean="0">
                  <a:solidFill>
                    <a:schemeClr val="lt1"/>
                  </a:solidFill>
                  <a:latin typeface="Muli"/>
                  <a:ea typeface="Muli"/>
                  <a:cs typeface="Muli"/>
                  <a:sym typeface="Muli"/>
                </a:rPr>
                <a:t>)</a:t>
              </a:r>
              <a:endParaRPr sz="800" dirty="0">
                <a:solidFill>
                  <a:schemeClr val="lt1"/>
                </a:solidFill>
                <a:latin typeface="Muli"/>
                <a:ea typeface="Muli"/>
                <a:cs typeface="Muli"/>
                <a:sym typeface="Muli"/>
              </a:endParaRPr>
            </a:p>
          </p:txBody>
        </p:sp>
        <p:sp>
          <p:nvSpPr>
            <p:cNvPr id="152" name="Google Shape;215;p25"/>
            <p:cNvSpPr/>
            <p:nvPr/>
          </p:nvSpPr>
          <p:spPr>
            <a:xfrm>
              <a:off x="443145" y="4712058"/>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Doctor’s and Patient </a:t>
              </a:r>
              <a:r>
                <a:rPr lang="en-US" sz="800" dirty="0" err="1" smtClean="0">
                  <a:solidFill>
                    <a:schemeClr val="lt1"/>
                  </a:solidFill>
                  <a:latin typeface="Muli"/>
                  <a:ea typeface="Muli"/>
                  <a:cs typeface="Muli"/>
                  <a:sym typeface="Muli"/>
                </a:rPr>
                <a:t>Modile</a:t>
              </a:r>
              <a:r>
                <a:rPr lang="en-US" sz="800" dirty="0" smtClean="0">
                  <a:solidFill>
                    <a:schemeClr val="lt1"/>
                  </a:solidFill>
                  <a:latin typeface="Muli"/>
                  <a:ea typeface="Muli"/>
                  <a:cs typeface="Muli"/>
                  <a:sym typeface="Muli"/>
                </a:rPr>
                <a:t>(Backend)</a:t>
              </a:r>
              <a:endParaRPr sz="800" dirty="0">
                <a:solidFill>
                  <a:schemeClr val="lt1"/>
                </a:solidFill>
                <a:latin typeface="Muli"/>
                <a:ea typeface="Muli"/>
                <a:cs typeface="Muli"/>
                <a:sym typeface="Muli"/>
              </a:endParaRPr>
            </a:p>
          </p:txBody>
        </p:sp>
        <p:sp>
          <p:nvSpPr>
            <p:cNvPr id="153" name="Google Shape;178;p25"/>
            <p:cNvSpPr/>
            <p:nvPr/>
          </p:nvSpPr>
          <p:spPr>
            <a:xfrm>
              <a:off x="1513940" y="4192383"/>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5" name="Google Shape;178;p25"/>
            <p:cNvSpPr/>
            <p:nvPr/>
          </p:nvSpPr>
          <p:spPr>
            <a:xfrm>
              <a:off x="5284998" y="4199974"/>
              <a:ext cx="1896508"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4" name="Google Shape;178;p25"/>
            <p:cNvSpPr/>
            <p:nvPr/>
          </p:nvSpPr>
          <p:spPr>
            <a:xfrm>
              <a:off x="3398043" y="419995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6" name="Google Shape;178;p25"/>
            <p:cNvSpPr/>
            <p:nvPr/>
          </p:nvSpPr>
          <p:spPr>
            <a:xfrm>
              <a:off x="7187875" y="4199974"/>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8" name="Google Shape;178;p25"/>
            <p:cNvSpPr/>
            <p:nvPr/>
          </p:nvSpPr>
          <p:spPr>
            <a:xfrm>
              <a:off x="1516716" y="4719005"/>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9" name="Google Shape;178;p25"/>
            <p:cNvSpPr/>
            <p:nvPr/>
          </p:nvSpPr>
          <p:spPr>
            <a:xfrm>
              <a:off x="3400819" y="472657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0" name="Google Shape;178;p25"/>
            <p:cNvSpPr/>
            <p:nvPr/>
          </p:nvSpPr>
          <p:spPr>
            <a:xfrm>
              <a:off x="5284997" y="4723121"/>
              <a:ext cx="1896508" cy="519662"/>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1" name="Google Shape;178;p25"/>
            <p:cNvSpPr/>
            <p:nvPr/>
          </p:nvSpPr>
          <p:spPr>
            <a:xfrm>
              <a:off x="7190651" y="4726596"/>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0" name="Google Shape;210;p25"/>
            <p:cNvSpPr/>
            <p:nvPr/>
          </p:nvSpPr>
          <p:spPr>
            <a:xfrm rot="5400000" flipH="1">
              <a:off x="6520717" y="3152783"/>
              <a:ext cx="143509" cy="259964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3" name="Google Shape;210;p25"/>
            <p:cNvSpPr/>
            <p:nvPr/>
          </p:nvSpPr>
          <p:spPr>
            <a:xfrm rot="5400000" flipH="1">
              <a:off x="6507044" y="3678596"/>
              <a:ext cx="130922" cy="2575018"/>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grpSp>
      <p:sp>
        <p:nvSpPr>
          <p:cNvPr id="164" name="Google Shape;211;p25"/>
          <p:cNvSpPr/>
          <p:nvPr/>
        </p:nvSpPr>
        <p:spPr>
          <a:xfrm rot="5400000" flipH="1">
            <a:off x="1908271" y="1631630"/>
            <a:ext cx="141594" cy="742453"/>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5" name="Google Shape;210;p25"/>
          <p:cNvSpPr/>
          <p:nvPr/>
        </p:nvSpPr>
        <p:spPr>
          <a:xfrm rot="5400000" flipH="1">
            <a:off x="1910098" y="1640144"/>
            <a:ext cx="124585" cy="719862"/>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6" name="Google Shape;211;p25"/>
          <p:cNvSpPr/>
          <p:nvPr/>
        </p:nvSpPr>
        <p:spPr>
          <a:xfrm rot="5400000" flipH="1">
            <a:off x="2443102" y="2188362"/>
            <a:ext cx="137175" cy="600767"/>
          </a:xfrm>
          <a:prstGeom prst="round2SameRect">
            <a:avLst>
              <a:gd name="adj1" fmla="val 50000"/>
              <a:gd name="adj2" fmla="val 465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7" name="Google Shape;210;p25"/>
          <p:cNvSpPr/>
          <p:nvPr/>
        </p:nvSpPr>
        <p:spPr>
          <a:xfrm rot="5400000" flipH="1">
            <a:off x="2446254" y="2194588"/>
            <a:ext cx="125721" cy="585719"/>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9" name="Google Shape;210;p25"/>
          <p:cNvSpPr/>
          <p:nvPr/>
        </p:nvSpPr>
        <p:spPr>
          <a:xfrm rot="5400000" flipH="1">
            <a:off x="3036177" y="2671278"/>
            <a:ext cx="148766" cy="596975"/>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0" name="Google Shape;211;p25"/>
          <p:cNvSpPr/>
          <p:nvPr/>
        </p:nvSpPr>
        <p:spPr>
          <a:xfrm rot="5400000" flipH="1">
            <a:off x="3034523" y="2654442"/>
            <a:ext cx="135804" cy="627963"/>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3" name="Google Shape;210;p25"/>
          <p:cNvSpPr/>
          <p:nvPr/>
        </p:nvSpPr>
        <p:spPr>
          <a:xfrm rot="5400000" flipH="1">
            <a:off x="3038954" y="2665466"/>
            <a:ext cx="126942" cy="605914"/>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9" name="Google Shape;211;p25"/>
          <p:cNvSpPr/>
          <p:nvPr/>
        </p:nvSpPr>
        <p:spPr>
          <a:xfrm rot="5400000" flipH="1">
            <a:off x="4401452" y="2709355"/>
            <a:ext cx="133418" cy="1506824"/>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4" name="Google Shape;210;p25"/>
          <p:cNvSpPr/>
          <p:nvPr/>
        </p:nvSpPr>
        <p:spPr>
          <a:xfrm rot="5400000" flipH="1">
            <a:off x="4392276" y="2724278"/>
            <a:ext cx="127672" cy="1482724"/>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a:t>
            </a:r>
            <a:r>
              <a:rPr lang="en" dirty="0" smtClean="0"/>
              <a:t>.</a:t>
            </a:r>
            <a:r>
              <a:rPr lang="en" dirty="0" smtClean="0"/>
              <a:t/>
            </a:r>
            <a:br>
              <a:rPr lang="en" dirty="0" smtClean="0"/>
            </a:br>
            <a:r>
              <a:rPr lang="en" dirty="0" smtClean="0"/>
              <a:t>Design/Diagrams</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711059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420</Words>
  <Application>Microsoft Office PowerPoint</Application>
  <PresentationFormat>On-screen Show (16:9)</PresentationFormat>
  <Paragraphs>107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Muli</vt:lpstr>
      <vt:lpstr>Calibri</vt:lpstr>
      <vt:lpstr>Lexend Deca</vt:lpstr>
      <vt:lpstr>Times New Roman</vt:lpstr>
      <vt:lpstr>Aliena template</vt:lpstr>
      <vt:lpstr>Strategic Hospital Management   with  QR code System</vt:lpstr>
      <vt:lpstr>Table of Contents</vt:lpstr>
      <vt:lpstr>1. Problem Statement</vt:lpstr>
      <vt:lpstr>Problem Statement  </vt:lpstr>
      <vt:lpstr>2. Flow chart &amp; Algorithm</vt:lpstr>
      <vt:lpstr>PowerPoint Presentation</vt:lpstr>
      <vt:lpstr>3. Timeline</vt:lpstr>
      <vt:lpstr>Time line</vt:lpstr>
      <vt:lpstr>4. Design/Diagrams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Conclusion</vt:lpstr>
      <vt:lpstr>Conclusion</vt:lpstr>
      <vt:lpstr>6. References</vt:lpstr>
      <vt:lpstr>References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with QR code System     </dc:title>
  <cp:lastModifiedBy>Namrata Sanger</cp:lastModifiedBy>
  <cp:revision>84</cp:revision>
  <dcterms:modified xsi:type="dcterms:W3CDTF">2020-10-12T06:50:23Z</dcterms:modified>
</cp:coreProperties>
</file>