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1" r:id="rId4"/>
    <p:sldId id="302" r:id="rId5"/>
    <p:sldId id="305" r:id="rId6"/>
    <p:sldId id="304" r:id="rId7"/>
    <p:sldId id="306" r:id="rId8"/>
    <p:sldId id="316" r:id="rId9"/>
    <p:sldId id="317" r:id="rId10"/>
    <p:sldId id="318" r:id="rId11"/>
    <p:sldId id="319" r:id="rId12"/>
    <p:sldId id="320" r:id="rId13"/>
    <p:sldId id="321" r:id="rId14"/>
    <p:sldId id="322" r:id="rId15"/>
    <p:sldId id="332" r:id="rId16"/>
    <p:sldId id="323" r:id="rId17"/>
    <p:sldId id="307" r:id="rId18"/>
    <p:sldId id="324" r:id="rId19"/>
    <p:sldId id="325" r:id="rId20"/>
    <p:sldId id="326" r:id="rId21"/>
    <p:sldId id="313" r:id="rId22"/>
    <p:sldId id="314" r:id="rId23"/>
    <p:sldId id="315" r:id="rId24"/>
    <p:sldId id="310" r:id="rId25"/>
    <p:sldId id="311" r:id="rId26"/>
    <p:sldId id="312" r:id="rId27"/>
    <p:sldId id="258" r:id="rId28"/>
    <p:sldId id="330" r:id="rId29"/>
    <p:sldId id="260" r:id="rId30"/>
    <p:sldId id="259" r:id="rId31"/>
    <p:sldId id="327" r:id="rId32"/>
    <p:sldId id="328" r:id="rId33"/>
    <p:sldId id="329" r:id="rId34"/>
    <p:sldId id="262" r:id="rId35"/>
    <p:sldId id="261" r:id="rId36"/>
    <p:sldId id="300" r:id="rId37"/>
    <p:sldId id="299" r:id="rId3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33F42-02A1-404A-A785-2B2C8856830E}" v="8" dt="2023-12-16T06:54:55.6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3969" autoAdjust="0"/>
  </p:normalViewPr>
  <p:slideViewPr>
    <p:cSldViewPr>
      <p:cViewPr varScale="1">
        <p:scale>
          <a:sx n="64" d="100"/>
          <a:sy n="64" d="100"/>
        </p:scale>
        <p:origin x="153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0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6" name="Holder 6"/>
          <p:cNvSpPr>
            <a:spLocks noGrp="1"/>
          </p:cNvSpPr>
          <p:nvPr>
            <p:ph type="sldNum" sz="quarter" idx="7"/>
          </p:nvPr>
        </p:nvSpPr>
        <p:spPr/>
        <p:txBody>
          <a:bodyPr lIns="0" tIns="0" rIns="0" bIns="0"/>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6" name="Holder 6"/>
          <p:cNvSpPr>
            <a:spLocks noGrp="1"/>
          </p:cNvSpPr>
          <p:nvPr>
            <p:ph type="sldNum" sz="quarter" idx="7"/>
          </p:nvPr>
        </p:nvSpPr>
        <p:spPr/>
        <p:txBody>
          <a:bodyPr lIns="0" tIns="0" rIns="0" bIns="0"/>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sz="half" idx="2"/>
          </p:nvPr>
        </p:nvSpPr>
        <p:spPr>
          <a:xfrm>
            <a:off x="577968" y="1835086"/>
            <a:ext cx="3750310" cy="39395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816124" y="1835086"/>
            <a:ext cx="3750309" cy="370014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7" name="Holder 7"/>
          <p:cNvSpPr>
            <a:spLocks noGrp="1"/>
          </p:cNvSpPr>
          <p:nvPr>
            <p:ph type="sldNum" sz="quarter" idx="7"/>
          </p:nvPr>
        </p:nvSpPr>
        <p:spPr/>
        <p:txBody>
          <a:bodyPr lIns="0" tIns="0" rIns="0" bIns="0"/>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5" name="Holder 5"/>
          <p:cNvSpPr>
            <a:spLocks noGrp="1"/>
          </p:cNvSpPr>
          <p:nvPr>
            <p:ph type="sldNum" sz="quarter" idx="7"/>
          </p:nvPr>
        </p:nvSpPr>
        <p:spPr/>
        <p:txBody>
          <a:bodyPr lIns="0" tIns="0" rIns="0" bIns="0"/>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19355"/>
            <a:ext cx="3045460" cy="0"/>
          </a:xfrm>
          <a:custGeom>
            <a:avLst/>
            <a:gdLst/>
            <a:ahLst/>
            <a:cxnLst/>
            <a:rect l="l" t="t" r="r" b="b"/>
            <a:pathLst>
              <a:path w="3045460">
                <a:moveTo>
                  <a:pt x="3044952" y="0"/>
                </a:moveTo>
                <a:lnTo>
                  <a:pt x="0" y="1"/>
                </a:lnTo>
              </a:path>
            </a:pathLst>
          </a:custGeom>
          <a:ln w="50800">
            <a:solidFill>
              <a:srgbClr val="DF7023"/>
            </a:solidFill>
          </a:ln>
        </p:spPr>
        <p:txBody>
          <a:bodyPr wrap="square" lIns="0" tIns="0" rIns="0" bIns="0" rtlCol="0"/>
          <a:lstStyle/>
          <a:p>
            <a:endParaRPr/>
          </a:p>
        </p:txBody>
      </p:sp>
      <p:sp>
        <p:nvSpPr>
          <p:cNvPr id="17" name="bg object 17"/>
          <p:cNvSpPr/>
          <p:nvPr/>
        </p:nvSpPr>
        <p:spPr>
          <a:xfrm>
            <a:off x="3044951" y="6419911"/>
            <a:ext cx="6099175" cy="0"/>
          </a:xfrm>
          <a:custGeom>
            <a:avLst/>
            <a:gdLst/>
            <a:ahLst/>
            <a:cxnLst/>
            <a:rect l="l" t="t" r="r" b="b"/>
            <a:pathLst>
              <a:path w="6099175">
                <a:moveTo>
                  <a:pt x="6099048" y="0"/>
                </a:moveTo>
                <a:lnTo>
                  <a:pt x="0" y="1"/>
                </a:lnTo>
              </a:path>
            </a:pathLst>
          </a:custGeom>
          <a:ln w="50800">
            <a:solidFill>
              <a:srgbClr val="0F787D"/>
            </a:solidFill>
          </a:ln>
        </p:spPr>
        <p:txBody>
          <a:bodyPr wrap="square" lIns="0" tIns="0" rIns="0" bIns="0" rtlCol="0"/>
          <a:lstStyle/>
          <a:p>
            <a:endParaRPr/>
          </a:p>
        </p:txBody>
      </p:sp>
      <p:sp>
        <p:nvSpPr>
          <p:cNvPr id="18" name="bg object 18"/>
          <p:cNvSpPr/>
          <p:nvPr/>
        </p:nvSpPr>
        <p:spPr>
          <a:xfrm>
            <a:off x="0" y="6446519"/>
            <a:ext cx="9144000" cy="411480"/>
          </a:xfrm>
          <a:custGeom>
            <a:avLst/>
            <a:gdLst/>
            <a:ahLst/>
            <a:cxnLst/>
            <a:rect l="l" t="t" r="r" b="b"/>
            <a:pathLst>
              <a:path w="9144000" h="411479">
                <a:moveTo>
                  <a:pt x="9144000" y="0"/>
                </a:moveTo>
                <a:lnTo>
                  <a:pt x="0" y="0"/>
                </a:lnTo>
                <a:lnTo>
                  <a:pt x="0" y="411479"/>
                </a:lnTo>
                <a:lnTo>
                  <a:pt x="9144000" y="411479"/>
                </a:lnTo>
                <a:lnTo>
                  <a:pt x="9144000" y="0"/>
                </a:lnTo>
                <a:close/>
              </a:path>
            </a:pathLst>
          </a:custGeom>
          <a:solidFill>
            <a:srgbClr val="F2F2F2"/>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6181278" y="6584950"/>
            <a:ext cx="2143572" cy="127000"/>
          </a:xfrm>
          <a:prstGeom prst="rect">
            <a:avLst/>
          </a:prstGeom>
        </p:spPr>
      </p:pic>
      <p:sp>
        <p:nvSpPr>
          <p:cNvPr id="20" name="bg object 20"/>
          <p:cNvSpPr/>
          <p:nvPr/>
        </p:nvSpPr>
        <p:spPr>
          <a:xfrm>
            <a:off x="5391148" y="6602656"/>
            <a:ext cx="701040" cy="92710"/>
          </a:xfrm>
          <a:custGeom>
            <a:avLst/>
            <a:gdLst/>
            <a:ahLst/>
            <a:cxnLst/>
            <a:rect l="l" t="t" r="r" b="b"/>
            <a:pathLst>
              <a:path w="701039" h="92709">
                <a:moveTo>
                  <a:pt x="15882" y="58357"/>
                </a:moveTo>
                <a:lnTo>
                  <a:pt x="0" y="58357"/>
                </a:lnTo>
                <a:lnTo>
                  <a:pt x="0" y="63183"/>
                </a:lnTo>
                <a:lnTo>
                  <a:pt x="29362" y="92282"/>
                </a:lnTo>
                <a:lnTo>
                  <a:pt x="41074" y="92282"/>
                </a:lnTo>
                <a:lnTo>
                  <a:pt x="70278" y="77318"/>
                </a:lnTo>
                <a:lnTo>
                  <a:pt x="33012" y="77318"/>
                </a:lnTo>
                <a:lnTo>
                  <a:pt x="30760" y="76965"/>
                </a:lnTo>
                <a:lnTo>
                  <a:pt x="15882" y="61769"/>
                </a:lnTo>
                <a:lnTo>
                  <a:pt x="15882" y="58357"/>
                </a:lnTo>
                <a:close/>
              </a:path>
              <a:path w="701039" h="92709">
                <a:moveTo>
                  <a:pt x="38785" y="0"/>
                </a:moveTo>
                <a:lnTo>
                  <a:pt x="32795" y="0"/>
                </a:lnTo>
                <a:lnTo>
                  <a:pt x="28809" y="524"/>
                </a:lnTo>
                <a:lnTo>
                  <a:pt x="4170" y="21117"/>
                </a:lnTo>
                <a:lnTo>
                  <a:pt x="4211" y="30184"/>
                </a:lnTo>
                <a:lnTo>
                  <a:pt x="35262" y="50997"/>
                </a:lnTo>
                <a:lnTo>
                  <a:pt x="40603" y="52350"/>
                </a:lnTo>
                <a:lnTo>
                  <a:pt x="56995" y="62975"/>
                </a:lnTo>
                <a:lnTo>
                  <a:pt x="56917" y="67655"/>
                </a:lnTo>
                <a:lnTo>
                  <a:pt x="38479" y="77318"/>
                </a:lnTo>
                <a:lnTo>
                  <a:pt x="70278" y="77318"/>
                </a:lnTo>
                <a:lnTo>
                  <a:pt x="72737" y="72761"/>
                </a:lnTo>
                <a:lnTo>
                  <a:pt x="73558" y="69398"/>
                </a:lnTo>
                <a:lnTo>
                  <a:pt x="73653" y="59771"/>
                </a:lnTo>
                <a:lnTo>
                  <a:pt x="72636" y="55640"/>
                </a:lnTo>
                <a:lnTo>
                  <a:pt x="37221" y="36203"/>
                </a:lnTo>
                <a:lnTo>
                  <a:pt x="34728" y="35606"/>
                </a:lnTo>
                <a:lnTo>
                  <a:pt x="20168" y="27101"/>
                </a:lnTo>
                <a:lnTo>
                  <a:pt x="20168" y="24030"/>
                </a:lnTo>
                <a:lnTo>
                  <a:pt x="34055" y="14964"/>
                </a:lnTo>
                <a:lnTo>
                  <a:pt x="69425" y="14964"/>
                </a:lnTo>
                <a:lnTo>
                  <a:pt x="67994" y="12466"/>
                </a:lnTo>
                <a:lnTo>
                  <a:pt x="41099" y="109"/>
                </a:lnTo>
                <a:lnTo>
                  <a:pt x="38785" y="0"/>
                </a:lnTo>
                <a:close/>
              </a:path>
              <a:path w="701039" h="92709">
                <a:moveTo>
                  <a:pt x="69425" y="14964"/>
                </a:moveTo>
                <a:lnTo>
                  <a:pt x="38301" y="14964"/>
                </a:lnTo>
                <a:lnTo>
                  <a:pt x="40450" y="15159"/>
                </a:lnTo>
                <a:lnTo>
                  <a:pt x="45041" y="15902"/>
                </a:lnTo>
                <a:lnTo>
                  <a:pt x="56614" y="30184"/>
                </a:lnTo>
                <a:lnTo>
                  <a:pt x="72610" y="30184"/>
                </a:lnTo>
                <a:lnTo>
                  <a:pt x="72610" y="25602"/>
                </a:lnTo>
                <a:lnTo>
                  <a:pt x="72001" y="21702"/>
                </a:lnTo>
                <a:lnTo>
                  <a:pt x="69536" y="15159"/>
                </a:lnTo>
                <a:lnTo>
                  <a:pt x="69425" y="14964"/>
                </a:lnTo>
                <a:close/>
              </a:path>
              <a:path w="701039" h="92709">
                <a:moveTo>
                  <a:pt x="146392" y="16584"/>
                </a:moveTo>
                <a:lnTo>
                  <a:pt x="130776" y="16584"/>
                </a:lnTo>
                <a:lnTo>
                  <a:pt x="130776" y="90783"/>
                </a:lnTo>
                <a:lnTo>
                  <a:pt x="146392" y="90783"/>
                </a:lnTo>
                <a:lnTo>
                  <a:pt x="146392" y="16584"/>
                </a:lnTo>
                <a:close/>
              </a:path>
              <a:path w="701039" h="92709">
                <a:moveTo>
                  <a:pt x="175157" y="1620"/>
                </a:moveTo>
                <a:lnTo>
                  <a:pt x="102151" y="1620"/>
                </a:lnTo>
                <a:lnTo>
                  <a:pt x="102151" y="16584"/>
                </a:lnTo>
                <a:lnTo>
                  <a:pt x="175157" y="16584"/>
                </a:lnTo>
                <a:lnTo>
                  <a:pt x="175157" y="1620"/>
                </a:lnTo>
                <a:close/>
              </a:path>
              <a:path w="701039" h="92709">
                <a:moveTo>
                  <a:pt x="275478" y="1620"/>
                </a:moveTo>
                <a:lnTo>
                  <a:pt x="205473" y="1620"/>
                </a:lnTo>
                <a:lnTo>
                  <a:pt x="205473" y="90783"/>
                </a:lnTo>
                <a:lnTo>
                  <a:pt x="275605" y="90783"/>
                </a:lnTo>
                <a:lnTo>
                  <a:pt x="275605" y="75819"/>
                </a:lnTo>
                <a:lnTo>
                  <a:pt x="221343" y="75819"/>
                </a:lnTo>
                <a:lnTo>
                  <a:pt x="221343" y="51253"/>
                </a:lnTo>
                <a:lnTo>
                  <a:pt x="272361" y="51253"/>
                </a:lnTo>
                <a:lnTo>
                  <a:pt x="272361" y="35911"/>
                </a:lnTo>
                <a:lnTo>
                  <a:pt x="221343" y="35911"/>
                </a:lnTo>
                <a:lnTo>
                  <a:pt x="221343" y="16584"/>
                </a:lnTo>
                <a:lnTo>
                  <a:pt x="275478" y="16584"/>
                </a:lnTo>
                <a:lnTo>
                  <a:pt x="275478" y="1620"/>
                </a:lnTo>
                <a:close/>
              </a:path>
              <a:path w="701039" h="92709">
                <a:moveTo>
                  <a:pt x="319858" y="1620"/>
                </a:moveTo>
                <a:lnTo>
                  <a:pt x="301762" y="1620"/>
                </a:lnTo>
                <a:lnTo>
                  <a:pt x="333122" y="90783"/>
                </a:lnTo>
                <a:lnTo>
                  <a:pt x="354727" y="90783"/>
                </a:lnTo>
                <a:lnTo>
                  <a:pt x="360256" y="75320"/>
                </a:lnTo>
                <a:lnTo>
                  <a:pt x="344312" y="75320"/>
                </a:lnTo>
                <a:lnTo>
                  <a:pt x="319858" y="1620"/>
                </a:lnTo>
                <a:close/>
              </a:path>
              <a:path w="701039" h="92709">
                <a:moveTo>
                  <a:pt x="386607" y="1620"/>
                </a:moveTo>
                <a:lnTo>
                  <a:pt x="369045" y="1620"/>
                </a:lnTo>
                <a:lnTo>
                  <a:pt x="344312" y="75320"/>
                </a:lnTo>
                <a:lnTo>
                  <a:pt x="360256" y="75320"/>
                </a:lnTo>
                <a:lnTo>
                  <a:pt x="386607" y="1620"/>
                </a:lnTo>
                <a:close/>
              </a:path>
              <a:path w="701039" h="92709">
                <a:moveTo>
                  <a:pt x="484206" y="1620"/>
                </a:moveTo>
                <a:lnTo>
                  <a:pt x="414188" y="1620"/>
                </a:lnTo>
                <a:lnTo>
                  <a:pt x="414188" y="90783"/>
                </a:lnTo>
                <a:lnTo>
                  <a:pt x="484333" y="90783"/>
                </a:lnTo>
                <a:lnTo>
                  <a:pt x="484333" y="75819"/>
                </a:lnTo>
                <a:lnTo>
                  <a:pt x="430072" y="75819"/>
                </a:lnTo>
                <a:lnTo>
                  <a:pt x="430072" y="51253"/>
                </a:lnTo>
                <a:lnTo>
                  <a:pt x="481078" y="51253"/>
                </a:lnTo>
                <a:lnTo>
                  <a:pt x="481078" y="35911"/>
                </a:lnTo>
                <a:lnTo>
                  <a:pt x="430072" y="35911"/>
                </a:lnTo>
                <a:lnTo>
                  <a:pt x="430072" y="16584"/>
                </a:lnTo>
                <a:lnTo>
                  <a:pt x="484206" y="16584"/>
                </a:lnTo>
                <a:lnTo>
                  <a:pt x="484206" y="1620"/>
                </a:lnTo>
                <a:close/>
              </a:path>
              <a:path w="701039" h="92709">
                <a:moveTo>
                  <a:pt x="532084" y="1620"/>
                </a:moveTo>
                <a:lnTo>
                  <a:pt x="518159" y="1620"/>
                </a:lnTo>
                <a:lnTo>
                  <a:pt x="518159" y="90783"/>
                </a:lnTo>
                <a:lnTo>
                  <a:pt x="533126" y="90783"/>
                </a:lnTo>
                <a:lnTo>
                  <a:pt x="533126" y="30549"/>
                </a:lnTo>
                <a:lnTo>
                  <a:pt x="553530" y="30549"/>
                </a:lnTo>
                <a:lnTo>
                  <a:pt x="532084" y="1620"/>
                </a:lnTo>
                <a:close/>
              </a:path>
              <a:path w="701039" h="92709">
                <a:moveTo>
                  <a:pt x="553530" y="30549"/>
                </a:moveTo>
                <a:lnTo>
                  <a:pt x="533126" y="30549"/>
                </a:lnTo>
                <a:lnTo>
                  <a:pt x="578283" y="90783"/>
                </a:lnTo>
                <a:lnTo>
                  <a:pt x="592335" y="90783"/>
                </a:lnTo>
                <a:lnTo>
                  <a:pt x="592335" y="62720"/>
                </a:lnTo>
                <a:lnTo>
                  <a:pt x="577380" y="62720"/>
                </a:lnTo>
                <a:lnTo>
                  <a:pt x="553530" y="30549"/>
                </a:lnTo>
                <a:close/>
              </a:path>
              <a:path w="701039" h="92709">
                <a:moveTo>
                  <a:pt x="592335" y="1620"/>
                </a:moveTo>
                <a:lnTo>
                  <a:pt x="577380" y="1620"/>
                </a:lnTo>
                <a:lnTo>
                  <a:pt x="577380" y="62720"/>
                </a:lnTo>
                <a:lnTo>
                  <a:pt x="592335" y="62720"/>
                </a:lnTo>
                <a:lnTo>
                  <a:pt x="592335" y="1620"/>
                </a:lnTo>
                <a:close/>
              </a:path>
              <a:path w="701039" h="92709">
                <a:moveTo>
                  <a:pt x="642959" y="58357"/>
                </a:moveTo>
                <a:lnTo>
                  <a:pt x="627076" y="58357"/>
                </a:lnTo>
                <a:lnTo>
                  <a:pt x="627076" y="63183"/>
                </a:lnTo>
                <a:lnTo>
                  <a:pt x="656438" y="92282"/>
                </a:lnTo>
                <a:lnTo>
                  <a:pt x="668150" y="92282"/>
                </a:lnTo>
                <a:lnTo>
                  <a:pt x="697359" y="77318"/>
                </a:lnTo>
                <a:lnTo>
                  <a:pt x="660088" y="77318"/>
                </a:lnTo>
                <a:lnTo>
                  <a:pt x="657838" y="76965"/>
                </a:lnTo>
                <a:lnTo>
                  <a:pt x="642959" y="61769"/>
                </a:lnTo>
                <a:lnTo>
                  <a:pt x="642959" y="58357"/>
                </a:lnTo>
                <a:close/>
              </a:path>
              <a:path w="701039" h="92709">
                <a:moveTo>
                  <a:pt x="665862" y="0"/>
                </a:moveTo>
                <a:lnTo>
                  <a:pt x="659872" y="0"/>
                </a:lnTo>
                <a:lnTo>
                  <a:pt x="655900" y="524"/>
                </a:lnTo>
                <a:lnTo>
                  <a:pt x="631247" y="21117"/>
                </a:lnTo>
                <a:lnTo>
                  <a:pt x="631288" y="30184"/>
                </a:lnTo>
                <a:lnTo>
                  <a:pt x="662339" y="50997"/>
                </a:lnTo>
                <a:lnTo>
                  <a:pt x="667680" y="52350"/>
                </a:lnTo>
                <a:lnTo>
                  <a:pt x="684071" y="62975"/>
                </a:lnTo>
                <a:lnTo>
                  <a:pt x="683993" y="67655"/>
                </a:lnTo>
                <a:lnTo>
                  <a:pt x="665556" y="77318"/>
                </a:lnTo>
                <a:lnTo>
                  <a:pt x="697359" y="77318"/>
                </a:lnTo>
                <a:lnTo>
                  <a:pt x="699828" y="72761"/>
                </a:lnTo>
                <a:lnTo>
                  <a:pt x="700636" y="69398"/>
                </a:lnTo>
                <a:lnTo>
                  <a:pt x="700730" y="59771"/>
                </a:lnTo>
                <a:lnTo>
                  <a:pt x="699712" y="55640"/>
                </a:lnTo>
                <a:lnTo>
                  <a:pt x="664297" y="36203"/>
                </a:lnTo>
                <a:lnTo>
                  <a:pt x="661805" y="35606"/>
                </a:lnTo>
                <a:lnTo>
                  <a:pt x="647245" y="27101"/>
                </a:lnTo>
                <a:lnTo>
                  <a:pt x="647245" y="24030"/>
                </a:lnTo>
                <a:lnTo>
                  <a:pt x="661131" y="14964"/>
                </a:lnTo>
                <a:lnTo>
                  <a:pt x="696501" y="14964"/>
                </a:lnTo>
                <a:lnTo>
                  <a:pt x="695072" y="12466"/>
                </a:lnTo>
                <a:lnTo>
                  <a:pt x="668176" y="109"/>
                </a:lnTo>
                <a:lnTo>
                  <a:pt x="665862" y="0"/>
                </a:lnTo>
                <a:close/>
              </a:path>
              <a:path w="701039" h="92709">
                <a:moveTo>
                  <a:pt x="696501" y="14964"/>
                </a:moveTo>
                <a:lnTo>
                  <a:pt x="665378" y="14964"/>
                </a:lnTo>
                <a:lnTo>
                  <a:pt x="667527" y="15159"/>
                </a:lnTo>
                <a:lnTo>
                  <a:pt x="672130" y="15902"/>
                </a:lnTo>
                <a:lnTo>
                  <a:pt x="683690" y="30184"/>
                </a:lnTo>
                <a:lnTo>
                  <a:pt x="699687" y="30184"/>
                </a:lnTo>
                <a:lnTo>
                  <a:pt x="699687" y="25602"/>
                </a:lnTo>
                <a:lnTo>
                  <a:pt x="699090" y="21702"/>
                </a:lnTo>
                <a:lnTo>
                  <a:pt x="696613" y="15159"/>
                </a:lnTo>
                <a:lnTo>
                  <a:pt x="696501" y="14964"/>
                </a:lnTo>
                <a:close/>
              </a:path>
            </a:pathLst>
          </a:custGeom>
          <a:solidFill>
            <a:srgbClr val="B30738"/>
          </a:solidFill>
        </p:spPr>
        <p:txBody>
          <a:bodyPr wrap="square" lIns="0" tIns="0" rIns="0" bIns="0" rtlCol="0"/>
          <a:lstStyle/>
          <a:p>
            <a:endParaRPr/>
          </a:p>
        </p:txBody>
      </p:sp>
      <p:sp>
        <p:nvSpPr>
          <p:cNvPr id="21" name="bg object 21"/>
          <p:cNvSpPr/>
          <p:nvPr/>
        </p:nvSpPr>
        <p:spPr>
          <a:xfrm>
            <a:off x="6099047" y="26122"/>
            <a:ext cx="3045460" cy="0"/>
          </a:xfrm>
          <a:custGeom>
            <a:avLst/>
            <a:gdLst/>
            <a:ahLst/>
            <a:cxnLst/>
            <a:rect l="l" t="t" r="r" b="b"/>
            <a:pathLst>
              <a:path w="3045459">
                <a:moveTo>
                  <a:pt x="0" y="0"/>
                </a:moveTo>
                <a:lnTo>
                  <a:pt x="3044952" y="1"/>
                </a:lnTo>
              </a:path>
            </a:pathLst>
          </a:custGeom>
          <a:ln w="50800">
            <a:solidFill>
              <a:srgbClr val="A6A6A6"/>
            </a:solidFill>
          </a:ln>
        </p:spPr>
        <p:txBody>
          <a:bodyPr wrap="square" lIns="0" tIns="0" rIns="0" bIns="0" rtlCol="0"/>
          <a:lstStyle/>
          <a:p>
            <a:endParaRPr/>
          </a:p>
        </p:txBody>
      </p:sp>
      <p:sp>
        <p:nvSpPr>
          <p:cNvPr id="22" name="bg object 22"/>
          <p:cNvSpPr/>
          <p:nvPr/>
        </p:nvSpPr>
        <p:spPr>
          <a:xfrm>
            <a:off x="0" y="26678"/>
            <a:ext cx="6099175" cy="0"/>
          </a:xfrm>
          <a:custGeom>
            <a:avLst/>
            <a:gdLst/>
            <a:ahLst/>
            <a:cxnLst/>
            <a:rect l="l" t="t" r="r" b="b"/>
            <a:pathLst>
              <a:path w="6099175">
                <a:moveTo>
                  <a:pt x="0" y="0"/>
                </a:moveTo>
                <a:lnTo>
                  <a:pt x="6099048" y="1"/>
                </a:lnTo>
              </a:path>
            </a:pathLst>
          </a:custGeom>
          <a:ln w="50800">
            <a:solidFill>
              <a:srgbClr val="90152A"/>
            </a:solidFill>
          </a:ln>
        </p:spPr>
        <p:txBody>
          <a:bodyPr wrap="square" lIns="0" tIns="0" rIns="0" bIns="0" rtlCol="0"/>
          <a:lstStyle/>
          <a:p>
            <a:endParaRPr/>
          </a:p>
        </p:txBody>
      </p:sp>
      <p:pic>
        <p:nvPicPr>
          <p:cNvPr id="23" name="bg object 23"/>
          <p:cNvPicPr/>
          <p:nvPr/>
        </p:nvPicPr>
        <p:blipFill>
          <a:blip r:embed="rId3" cstate="print"/>
          <a:stretch>
            <a:fillRect/>
          </a:stretch>
        </p:blipFill>
        <p:spPr>
          <a:xfrm>
            <a:off x="8323346" y="0"/>
            <a:ext cx="585984" cy="92882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4" name="Holder 4"/>
          <p:cNvSpPr>
            <a:spLocks noGrp="1"/>
          </p:cNvSpPr>
          <p:nvPr>
            <p:ph type="sldNum" sz="quarter" idx="7"/>
          </p:nvPr>
        </p:nvSpPr>
        <p:spPr/>
        <p:txBody>
          <a:bodyPr lIns="0" tIns="0" rIns="0" bIns="0"/>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9047" y="6419355"/>
            <a:ext cx="3045460" cy="0"/>
          </a:xfrm>
          <a:custGeom>
            <a:avLst/>
            <a:gdLst/>
            <a:ahLst/>
            <a:cxnLst/>
            <a:rect l="l" t="t" r="r" b="b"/>
            <a:pathLst>
              <a:path w="3045459">
                <a:moveTo>
                  <a:pt x="0" y="0"/>
                </a:moveTo>
                <a:lnTo>
                  <a:pt x="3044952" y="1"/>
                </a:lnTo>
              </a:path>
            </a:pathLst>
          </a:custGeom>
          <a:ln w="50800">
            <a:solidFill>
              <a:srgbClr val="DF7023"/>
            </a:solidFill>
          </a:ln>
        </p:spPr>
        <p:txBody>
          <a:bodyPr wrap="square" lIns="0" tIns="0" rIns="0" bIns="0" rtlCol="0"/>
          <a:lstStyle/>
          <a:p>
            <a:endParaRPr/>
          </a:p>
        </p:txBody>
      </p:sp>
      <p:sp>
        <p:nvSpPr>
          <p:cNvPr id="17" name="bg object 17"/>
          <p:cNvSpPr/>
          <p:nvPr/>
        </p:nvSpPr>
        <p:spPr>
          <a:xfrm>
            <a:off x="0" y="6419911"/>
            <a:ext cx="6099175" cy="0"/>
          </a:xfrm>
          <a:custGeom>
            <a:avLst/>
            <a:gdLst/>
            <a:ahLst/>
            <a:cxnLst/>
            <a:rect l="l" t="t" r="r" b="b"/>
            <a:pathLst>
              <a:path w="6099175">
                <a:moveTo>
                  <a:pt x="0" y="0"/>
                </a:moveTo>
                <a:lnTo>
                  <a:pt x="6099048" y="1"/>
                </a:lnTo>
              </a:path>
            </a:pathLst>
          </a:custGeom>
          <a:ln w="50800">
            <a:solidFill>
              <a:srgbClr val="0F787D"/>
            </a:solidFill>
          </a:ln>
        </p:spPr>
        <p:txBody>
          <a:bodyPr wrap="square" lIns="0" tIns="0" rIns="0" bIns="0" rtlCol="0"/>
          <a:lstStyle/>
          <a:p>
            <a:endParaRPr/>
          </a:p>
        </p:txBody>
      </p:sp>
      <p:sp>
        <p:nvSpPr>
          <p:cNvPr id="18" name="bg object 18"/>
          <p:cNvSpPr/>
          <p:nvPr/>
        </p:nvSpPr>
        <p:spPr>
          <a:xfrm>
            <a:off x="0" y="6446519"/>
            <a:ext cx="9144000" cy="411480"/>
          </a:xfrm>
          <a:custGeom>
            <a:avLst/>
            <a:gdLst/>
            <a:ahLst/>
            <a:cxnLst/>
            <a:rect l="l" t="t" r="r" b="b"/>
            <a:pathLst>
              <a:path w="9144000" h="411479">
                <a:moveTo>
                  <a:pt x="9144000" y="0"/>
                </a:moveTo>
                <a:lnTo>
                  <a:pt x="0" y="0"/>
                </a:lnTo>
                <a:lnTo>
                  <a:pt x="0" y="411479"/>
                </a:lnTo>
                <a:lnTo>
                  <a:pt x="9144000" y="411479"/>
                </a:lnTo>
                <a:lnTo>
                  <a:pt x="9144000" y="0"/>
                </a:lnTo>
                <a:close/>
              </a:path>
            </a:pathLst>
          </a:custGeom>
          <a:solidFill>
            <a:srgbClr val="F2F2F2"/>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6181278" y="6584950"/>
            <a:ext cx="2143572" cy="127000"/>
          </a:xfrm>
          <a:prstGeom prst="rect">
            <a:avLst/>
          </a:prstGeom>
        </p:spPr>
      </p:pic>
      <p:sp>
        <p:nvSpPr>
          <p:cNvPr id="20" name="bg object 20"/>
          <p:cNvSpPr/>
          <p:nvPr/>
        </p:nvSpPr>
        <p:spPr>
          <a:xfrm>
            <a:off x="5391148" y="6602656"/>
            <a:ext cx="701040" cy="92710"/>
          </a:xfrm>
          <a:custGeom>
            <a:avLst/>
            <a:gdLst/>
            <a:ahLst/>
            <a:cxnLst/>
            <a:rect l="l" t="t" r="r" b="b"/>
            <a:pathLst>
              <a:path w="701039" h="92709">
                <a:moveTo>
                  <a:pt x="15882" y="58357"/>
                </a:moveTo>
                <a:lnTo>
                  <a:pt x="0" y="58357"/>
                </a:lnTo>
                <a:lnTo>
                  <a:pt x="0" y="63183"/>
                </a:lnTo>
                <a:lnTo>
                  <a:pt x="29362" y="92282"/>
                </a:lnTo>
                <a:lnTo>
                  <a:pt x="41074" y="92282"/>
                </a:lnTo>
                <a:lnTo>
                  <a:pt x="70278" y="77318"/>
                </a:lnTo>
                <a:lnTo>
                  <a:pt x="33012" y="77318"/>
                </a:lnTo>
                <a:lnTo>
                  <a:pt x="30760" y="76965"/>
                </a:lnTo>
                <a:lnTo>
                  <a:pt x="15882" y="61769"/>
                </a:lnTo>
                <a:lnTo>
                  <a:pt x="15882" y="58357"/>
                </a:lnTo>
                <a:close/>
              </a:path>
              <a:path w="701039" h="92709">
                <a:moveTo>
                  <a:pt x="38785" y="0"/>
                </a:moveTo>
                <a:lnTo>
                  <a:pt x="32795" y="0"/>
                </a:lnTo>
                <a:lnTo>
                  <a:pt x="28809" y="524"/>
                </a:lnTo>
                <a:lnTo>
                  <a:pt x="4170" y="21117"/>
                </a:lnTo>
                <a:lnTo>
                  <a:pt x="4211" y="30184"/>
                </a:lnTo>
                <a:lnTo>
                  <a:pt x="35262" y="50997"/>
                </a:lnTo>
                <a:lnTo>
                  <a:pt x="40603" y="52350"/>
                </a:lnTo>
                <a:lnTo>
                  <a:pt x="56995" y="62975"/>
                </a:lnTo>
                <a:lnTo>
                  <a:pt x="56917" y="67655"/>
                </a:lnTo>
                <a:lnTo>
                  <a:pt x="38479" y="77318"/>
                </a:lnTo>
                <a:lnTo>
                  <a:pt x="70278" y="77318"/>
                </a:lnTo>
                <a:lnTo>
                  <a:pt x="72737" y="72761"/>
                </a:lnTo>
                <a:lnTo>
                  <a:pt x="73558" y="69398"/>
                </a:lnTo>
                <a:lnTo>
                  <a:pt x="73653" y="59771"/>
                </a:lnTo>
                <a:lnTo>
                  <a:pt x="72636" y="55640"/>
                </a:lnTo>
                <a:lnTo>
                  <a:pt x="37221" y="36203"/>
                </a:lnTo>
                <a:lnTo>
                  <a:pt x="34728" y="35606"/>
                </a:lnTo>
                <a:lnTo>
                  <a:pt x="20168" y="27101"/>
                </a:lnTo>
                <a:lnTo>
                  <a:pt x="20168" y="24030"/>
                </a:lnTo>
                <a:lnTo>
                  <a:pt x="34055" y="14964"/>
                </a:lnTo>
                <a:lnTo>
                  <a:pt x="69425" y="14964"/>
                </a:lnTo>
                <a:lnTo>
                  <a:pt x="67994" y="12466"/>
                </a:lnTo>
                <a:lnTo>
                  <a:pt x="41099" y="109"/>
                </a:lnTo>
                <a:lnTo>
                  <a:pt x="38785" y="0"/>
                </a:lnTo>
                <a:close/>
              </a:path>
              <a:path w="701039" h="92709">
                <a:moveTo>
                  <a:pt x="69425" y="14964"/>
                </a:moveTo>
                <a:lnTo>
                  <a:pt x="38301" y="14964"/>
                </a:lnTo>
                <a:lnTo>
                  <a:pt x="40450" y="15159"/>
                </a:lnTo>
                <a:lnTo>
                  <a:pt x="45041" y="15902"/>
                </a:lnTo>
                <a:lnTo>
                  <a:pt x="56614" y="30184"/>
                </a:lnTo>
                <a:lnTo>
                  <a:pt x="72610" y="30184"/>
                </a:lnTo>
                <a:lnTo>
                  <a:pt x="72610" y="25602"/>
                </a:lnTo>
                <a:lnTo>
                  <a:pt x="72001" y="21702"/>
                </a:lnTo>
                <a:lnTo>
                  <a:pt x="69536" y="15159"/>
                </a:lnTo>
                <a:lnTo>
                  <a:pt x="69425" y="14964"/>
                </a:lnTo>
                <a:close/>
              </a:path>
              <a:path w="701039" h="92709">
                <a:moveTo>
                  <a:pt x="146392" y="16584"/>
                </a:moveTo>
                <a:lnTo>
                  <a:pt x="130776" y="16584"/>
                </a:lnTo>
                <a:lnTo>
                  <a:pt x="130776" y="90783"/>
                </a:lnTo>
                <a:lnTo>
                  <a:pt x="146392" y="90783"/>
                </a:lnTo>
                <a:lnTo>
                  <a:pt x="146392" y="16584"/>
                </a:lnTo>
                <a:close/>
              </a:path>
              <a:path w="701039" h="92709">
                <a:moveTo>
                  <a:pt x="175157" y="1620"/>
                </a:moveTo>
                <a:lnTo>
                  <a:pt x="102151" y="1620"/>
                </a:lnTo>
                <a:lnTo>
                  <a:pt x="102151" y="16584"/>
                </a:lnTo>
                <a:lnTo>
                  <a:pt x="175157" y="16584"/>
                </a:lnTo>
                <a:lnTo>
                  <a:pt x="175157" y="1620"/>
                </a:lnTo>
                <a:close/>
              </a:path>
              <a:path w="701039" h="92709">
                <a:moveTo>
                  <a:pt x="275478" y="1620"/>
                </a:moveTo>
                <a:lnTo>
                  <a:pt x="205473" y="1620"/>
                </a:lnTo>
                <a:lnTo>
                  <a:pt x="205473" y="90783"/>
                </a:lnTo>
                <a:lnTo>
                  <a:pt x="275605" y="90783"/>
                </a:lnTo>
                <a:lnTo>
                  <a:pt x="275605" y="75819"/>
                </a:lnTo>
                <a:lnTo>
                  <a:pt x="221343" y="75819"/>
                </a:lnTo>
                <a:lnTo>
                  <a:pt x="221343" y="51253"/>
                </a:lnTo>
                <a:lnTo>
                  <a:pt x="272361" y="51253"/>
                </a:lnTo>
                <a:lnTo>
                  <a:pt x="272361" y="35911"/>
                </a:lnTo>
                <a:lnTo>
                  <a:pt x="221343" y="35911"/>
                </a:lnTo>
                <a:lnTo>
                  <a:pt x="221343" y="16584"/>
                </a:lnTo>
                <a:lnTo>
                  <a:pt x="275478" y="16584"/>
                </a:lnTo>
                <a:lnTo>
                  <a:pt x="275478" y="1620"/>
                </a:lnTo>
                <a:close/>
              </a:path>
              <a:path w="701039" h="92709">
                <a:moveTo>
                  <a:pt x="319858" y="1620"/>
                </a:moveTo>
                <a:lnTo>
                  <a:pt x="301762" y="1620"/>
                </a:lnTo>
                <a:lnTo>
                  <a:pt x="333122" y="90783"/>
                </a:lnTo>
                <a:lnTo>
                  <a:pt x="354727" y="90783"/>
                </a:lnTo>
                <a:lnTo>
                  <a:pt x="360256" y="75320"/>
                </a:lnTo>
                <a:lnTo>
                  <a:pt x="344312" y="75320"/>
                </a:lnTo>
                <a:lnTo>
                  <a:pt x="319858" y="1620"/>
                </a:lnTo>
                <a:close/>
              </a:path>
              <a:path w="701039" h="92709">
                <a:moveTo>
                  <a:pt x="386607" y="1620"/>
                </a:moveTo>
                <a:lnTo>
                  <a:pt x="369045" y="1620"/>
                </a:lnTo>
                <a:lnTo>
                  <a:pt x="344312" y="75320"/>
                </a:lnTo>
                <a:lnTo>
                  <a:pt x="360256" y="75320"/>
                </a:lnTo>
                <a:lnTo>
                  <a:pt x="386607" y="1620"/>
                </a:lnTo>
                <a:close/>
              </a:path>
              <a:path w="701039" h="92709">
                <a:moveTo>
                  <a:pt x="484206" y="1620"/>
                </a:moveTo>
                <a:lnTo>
                  <a:pt x="414188" y="1620"/>
                </a:lnTo>
                <a:lnTo>
                  <a:pt x="414188" y="90783"/>
                </a:lnTo>
                <a:lnTo>
                  <a:pt x="484333" y="90783"/>
                </a:lnTo>
                <a:lnTo>
                  <a:pt x="484333" y="75819"/>
                </a:lnTo>
                <a:lnTo>
                  <a:pt x="430072" y="75819"/>
                </a:lnTo>
                <a:lnTo>
                  <a:pt x="430072" y="51253"/>
                </a:lnTo>
                <a:lnTo>
                  <a:pt x="481078" y="51253"/>
                </a:lnTo>
                <a:lnTo>
                  <a:pt x="481078" y="35911"/>
                </a:lnTo>
                <a:lnTo>
                  <a:pt x="430072" y="35911"/>
                </a:lnTo>
                <a:lnTo>
                  <a:pt x="430072" y="16584"/>
                </a:lnTo>
                <a:lnTo>
                  <a:pt x="484206" y="16584"/>
                </a:lnTo>
                <a:lnTo>
                  <a:pt x="484206" y="1620"/>
                </a:lnTo>
                <a:close/>
              </a:path>
              <a:path w="701039" h="92709">
                <a:moveTo>
                  <a:pt x="532084" y="1620"/>
                </a:moveTo>
                <a:lnTo>
                  <a:pt x="518159" y="1620"/>
                </a:lnTo>
                <a:lnTo>
                  <a:pt x="518159" y="90783"/>
                </a:lnTo>
                <a:lnTo>
                  <a:pt x="533126" y="90783"/>
                </a:lnTo>
                <a:lnTo>
                  <a:pt x="533126" y="30549"/>
                </a:lnTo>
                <a:lnTo>
                  <a:pt x="553530" y="30549"/>
                </a:lnTo>
                <a:lnTo>
                  <a:pt x="532084" y="1620"/>
                </a:lnTo>
                <a:close/>
              </a:path>
              <a:path w="701039" h="92709">
                <a:moveTo>
                  <a:pt x="553530" y="30549"/>
                </a:moveTo>
                <a:lnTo>
                  <a:pt x="533126" y="30549"/>
                </a:lnTo>
                <a:lnTo>
                  <a:pt x="578283" y="90783"/>
                </a:lnTo>
                <a:lnTo>
                  <a:pt x="592335" y="90783"/>
                </a:lnTo>
                <a:lnTo>
                  <a:pt x="592335" y="62720"/>
                </a:lnTo>
                <a:lnTo>
                  <a:pt x="577380" y="62720"/>
                </a:lnTo>
                <a:lnTo>
                  <a:pt x="553530" y="30549"/>
                </a:lnTo>
                <a:close/>
              </a:path>
              <a:path w="701039" h="92709">
                <a:moveTo>
                  <a:pt x="592335" y="1620"/>
                </a:moveTo>
                <a:lnTo>
                  <a:pt x="577380" y="1620"/>
                </a:lnTo>
                <a:lnTo>
                  <a:pt x="577380" y="62720"/>
                </a:lnTo>
                <a:lnTo>
                  <a:pt x="592335" y="62720"/>
                </a:lnTo>
                <a:lnTo>
                  <a:pt x="592335" y="1620"/>
                </a:lnTo>
                <a:close/>
              </a:path>
              <a:path w="701039" h="92709">
                <a:moveTo>
                  <a:pt x="642959" y="58357"/>
                </a:moveTo>
                <a:lnTo>
                  <a:pt x="627076" y="58357"/>
                </a:lnTo>
                <a:lnTo>
                  <a:pt x="627076" y="63183"/>
                </a:lnTo>
                <a:lnTo>
                  <a:pt x="656438" y="92282"/>
                </a:lnTo>
                <a:lnTo>
                  <a:pt x="668150" y="92282"/>
                </a:lnTo>
                <a:lnTo>
                  <a:pt x="697359" y="77318"/>
                </a:lnTo>
                <a:lnTo>
                  <a:pt x="660088" y="77318"/>
                </a:lnTo>
                <a:lnTo>
                  <a:pt x="657838" y="76965"/>
                </a:lnTo>
                <a:lnTo>
                  <a:pt x="642959" y="61769"/>
                </a:lnTo>
                <a:lnTo>
                  <a:pt x="642959" y="58357"/>
                </a:lnTo>
                <a:close/>
              </a:path>
              <a:path w="701039" h="92709">
                <a:moveTo>
                  <a:pt x="665862" y="0"/>
                </a:moveTo>
                <a:lnTo>
                  <a:pt x="659872" y="0"/>
                </a:lnTo>
                <a:lnTo>
                  <a:pt x="655900" y="524"/>
                </a:lnTo>
                <a:lnTo>
                  <a:pt x="631247" y="21117"/>
                </a:lnTo>
                <a:lnTo>
                  <a:pt x="631288" y="30184"/>
                </a:lnTo>
                <a:lnTo>
                  <a:pt x="662339" y="50997"/>
                </a:lnTo>
                <a:lnTo>
                  <a:pt x="667680" y="52350"/>
                </a:lnTo>
                <a:lnTo>
                  <a:pt x="684071" y="62975"/>
                </a:lnTo>
                <a:lnTo>
                  <a:pt x="683993" y="67655"/>
                </a:lnTo>
                <a:lnTo>
                  <a:pt x="665556" y="77318"/>
                </a:lnTo>
                <a:lnTo>
                  <a:pt x="697359" y="77318"/>
                </a:lnTo>
                <a:lnTo>
                  <a:pt x="699828" y="72761"/>
                </a:lnTo>
                <a:lnTo>
                  <a:pt x="700636" y="69398"/>
                </a:lnTo>
                <a:lnTo>
                  <a:pt x="700730" y="59771"/>
                </a:lnTo>
                <a:lnTo>
                  <a:pt x="699712" y="55640"/>
                </a:lnTo>
                <a:lnTo>
                  <a:pt x="664297" y="36203"/>
                </a:lnTo>
                <a:lnTo>
                  <a:pt x="661805" y="35606"/>
                </a:lnTo>
                <a:lnTo>
                  <a:pt x="647245" y="27101"/>
                </a:lnTo>
                <a:lnTo>
                  <a:pt x="647245" y="24030"/>
                </a:lnTo>
                <a:lnTo>
                  <a:pt x="661131" y="14964"/>
                </a:lnTo>
                <a:lnTo>
                  <a:pt x="696501" y="14964"/>
                </a:lnTo>
                <a:lnTo>
                  <a:pt x="695072" y="12466"/>
                </a:lnTo>
                <a:lnTo>
                  <a:pt x="668176" y="109"/>
                </a:lnTo>
                <a:lnTo>
                  <a:pt x="665862" y="0"/>
                </a:lnTo>
                <a:close/>
              </a:path>
              <a:path w="701039" h="92709">
                <a:moveTo>
                  <a:pt x="696501" y="14964"/>
                </a:moveTo>
                <a:lnTo>
                  <a:pt x="665378" y="14964"/>
                </a:lnTo>
                <a:lnTo>
                  <a:pt x="667527" y="15159"/>
                </a:lnTo>
                <a:lnTo>
                  <a:pt x="672130" y="15902"/>
                </a:lnTo>
                <a:lnTo>
                  <a:pt x="683690" y="30184"/>
                </a:lnTo>
                <a:lnTo>
                  <a:pt x="699687" y="30184"/>
                </a:lnTo>
                <a:lnTo>
                  <a:pt x="699687" y="25602"/>
                </a:lnTo>
                <a:lnTo>
                  <a:pt x="699090" y="21702"/>
                </a:lnTo>
                <a:lnTo>
                  <a:pt x="696613" y="15159"/>
                </a:lnTo>
                <a:lnTo>
                  <a:pt x="696501" y="14964"/>
                </a:lnTo>
                <a:close/>
              </a:path>
            </a:pathLst>
          </a:custGeom>
          <a:solidFill>
            <a:srgbClr val="B30738"/>
          </a:solidFill>
        </p:spPr>
        <p:txBody>
          <a:bodyPr wrap="square" lIns="0" tIns="0" rIns="0" bIns="0" rtlCol="0"/>
          <a:lstStyle/>
          <a:p>
            <a:endParaRPr/>
          </a:p>
        </p:txBody>
      </p:sp>
      <p:sp>
        <p:nvSpPr>
          <p:cNvPr id="21" name="bg object 21"/>
          <p:cNvSpPr/>
          <p:nvPr/>
        </p:nvSpPr>
        <p:spPr>
          <a:xfrm>
            <a:off x="6099047" y="26122"/>
            <a:ext cx="3045460" cy="0"/>
          </a:xfrm>
          <a:custGeom>
            <a:avLst/>
            <a:gdLst/>
            <a:ahLst/>
            <a:cxnLst/>
            <a:rect l="l" t="t" r="r" b="b"/>
            <a:pathLst>
              <a:path w="3045459">
                <a:moveTo>
                  <a:pt x="0" y="0"/>
                </a:moveTo>
                <a:lnTo>
                  <a:pt x="3044952" y="1"/>
                </a:lnTo>
              </a:path>
            </a:pathLst>
          </a:custGeom>
          <a:ln w="50800">
            <a:solidFill>
              <a:srgbClr val="A6A6A6"/>
            </a:solidFill>
          </a:ln>
        </p:spPr>
        <p:txBody>
          <a:bodyPr wrap="square" lIns="0" tIns="0" rIns="0" bIns="0" rtlCol="0"/>
          <a:lstStyle/>
          <a:p>
            <a:endParaRPr/>
          </a:p>
        </p:txBody>
      </p:sp>
      <p:sp>
        <p:nvSpPr>
          <p:cNvPr id="22" name="bg object 22"/>
          <p:cNvSpPr/>
          <p:nvPr/>
        </p:nvSpPr>
        <p:spPr>
          <a:xfrm>
            <a:off x="0" y="26678"/>
            <a:ext cx="6099175" cy="0"/>
          </a:xfrm>
          <a:custGeom>
            <a:avLst/>
            <a:gdLst/>
            <a:ahLst/>
            <a:cxnLst/>
            <a:rect l="l" t="t" r="r" b="b"/>
            <a:pathLst>
              <a:path w="6099175">
                <a:moveTo>
                  <a:pt x="0" y="0"/>
                </a:moveTo>
                <a:lnTo>
                  <a:pt x="6099048" y="1"/>
                </a:lnTo>
              </a:path>
            </a:pathLst>
          </a:custGeom>
          <a:ln w="50800">
            <a:solidFill>
              <a:srgbClr val="90152A"/>
            </a:solidFill>
          </a:ln>
        </p:spPr>
        <p:txBody>
          <a:bodyPr wrap="square" lIns="0" tIns="0" rIns="0" bIns="0" rtlCol="0"/>
          <a:lstStyle/>
          <a:p>
            <a:endParaRPr/>
          </a:p>
        </p:txBody>
      </p:sp>
      <p:pic>
        <p:nvPicPr>
          <p:cNvPr id="23" name="bg object 23"/>
          <p:cNvPicPr/>
          <p:nvPr/>
        </p:nvPicPr>
        <p:blipFill>
          <a:blip r:embed="rId8" cstate="print"/>
          <a:stretch>
            <a:fillRect/>
          </a:stretch>
        </p:blipFill>
        <p:spPr>
          <a:xfrm>
            <a:off x="8323346" y="0"/>
            <a:ext cx="585984" cy="928826"/>
          </a:xfrm>
          <a:prstGeom prst="rect">
            <a:avLst/>
          </a:prstGeom>
        </p:spPr>
      </p:pic>
      <p:sp>
        <p:nvSpPr>
          <p:cNvPr id="2" name="Holder 2"/>
          <p:cNvSpPr>
            <a:spLocks noGrp="1"/>
          </p:cNvSpPr>
          <p:nvPr>
            <p:ph type="title"/>
          </p:nvPr>
        </p:nvSpPr>
        <p:spPr>
          <a:xfrm>
            <a:off x="305753" y="327659"/>
            <a:ext cx="7845847" cy="593343"/>
          </a:xfrm>
          <a:prstGeom prst="rect">
            <a:avLst/>
          </a:prstGeom>
        </p:spPr>
        <p:txBody>
          <a:bodyPr wrap="square" lIns="0" tIns="0" rIns="0" bIns="0">
            <a:spAutoFit/>
          </a:bodyPr>
          <a:lstStyle>
            <a:lvl1pPr>
              <a:defRPr sz="3000" b="1" i="0">
                <a:solidFill>
                  <a:schemeClr val="tx1"/>
                </a:solidFill>
                <a:latin typeface="Arial"/>
                <a:cs typeface="Arial"/>
              </a:defRPr>
            </a:lvl1pPr>
          </a:lstStyle>
          <a:p>
            <a:endParaRPr/>
          </a:p>
        </p:txBody>
      </p:sp>
      <p:sp>
        <p:nvSpPr>
          <p:cNvPr id="3" name="Holder 3"/>
          <p:cNvSpPr>
            <a:spLocks noGrp="1"/>
          </p:cNvSpPr>
          <p:nvPr>
            <p:ph type="body" idx="1"/>
          </p:nvPr>
        </p:nvSpPr>
        <p:spPr>
          <a:xfrm>
            <a:off x="764540" y="1397508"/>
            <a:ext cx="7228205" cy="2284095"/>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12/16/2023</a:t>
            </a:fld>
            <a:endParaRPr lang="en-US"/>
          </a:p>
        </p:txBody>
      </p:sp>
      <p:sp>
        <p:nvSpPr>
          <p:cNvPr id="6" name="Holder 6"/>
          <p:cNvSpPr>
            <a:spLocks noGrp="1"/>
          </p:cNvSpPr>
          <p:nvPr>
            <p:ph type="sldNum" sz="quarter" idx="7"/>
          </p:nvPr>
        </p:nvSpPr>
        <p:spPr>
          <a:xfrm>
            <a:off x="8668774" y="6560337"/>
            <a:ext cx="244475" cy="181609"/>
          </a:xfrm>
          <a:prstGeom prst="rect">
            <a:avLst/>
          </a:prstGeom>
        </p:spPr>
        <p:txBody>
          <a:bodyPr wrap="square" lIns="0" tIns="0" rIns="0" bIns="0">
            <a:spAutoFit/>
          </a:bodyPr>
          <a:lstStyle>
            <a:lvl1pPr>
              <a:defRPr sz="1100" b="0" i="0">
                <a:solidFill>
                  <a:srgbClr val="898989"/>
                </a:solidFill>
                <a:latin typeface="Arial"/>
                <a:cs typeface="Arial"/>
              </a:defRPr>
            </a:lvl1pPr>
          </a:lstStyle>
          <a:p>
            <a:pPr marL="76835">
              <a:lnSpc>
                <a:spcPts val="131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mailto:spunyala@stevens.edu" TargetMode="External"/><Relationship Id="rId5" Type="http://schemas.openxmlformats.org/officeDocument/2006/relationships/hyperlink" Target="mailto:rtiwari3@stevens.edu" TargetMode="External"/><Relationship Id="rId4" Type="http://schemas.openxmlformats.org/officeDocument/2006/relationships/hyperlink" Target="mailto:nnagathi@stevens.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12820" y="838200"/>
            <a:ext cx="5216936" cy="5687867"/>
          </a:xfrm>
          <a:prstGeom prst="rect">
            <a:avLst/>
          </a:prstGeom>
        </p:spPr>
      </p:pic>
      <p:grpSp>
        <p:nvGrpSpPr>
          <p:cNvPr id="3" name="object 3"/>
          <p:cNvGrpSpPr/>
          <p:nvPr/>
        </p:nvGrpSpPr>
        <p:grpSpPr>
          <a:xfrm>
            <a:off x="0" y="6393955"/>
            <a:ext cx="9144000" cy="464184"/>
            <a:chOff x="0" y="6393955"/>
            <a:chExt cx="9144000" cy="464184"/>
          </a:xfrm>
        </p:grpSpPr>
        <p:sp>
          <p:nvSpPr>
            <p:cNvPr id="4" name="object 4"/>
            <p:cNvSpPr/>
            <p:nvPr/>
          </p:nvSpPr>
          <p:spPr>
            <a:xfrm>
              <a:off x="0" y="6419355"/>
              <a:ext cx="3045460" cy="0"/>
            </a:xfrm>
            <a:custGeom>
              <a:avLst/>
              <a:gdLst/>
              <a:ahLst/>
              <a:cxnLst/>
              <a:rect l="l" t="t" r="r" b="b"/>
              <a:pathLst>
                <a:path w="3045460">
                  <a:moveTo>
                    <a:pt x="3044952" y="0"/>
                  </a:moveTo>
                  <a:lnTo>
                    <a:pt x="0" y="1"/>
                  </a:lnTo>
                </a:path>
              </a:pathLst>
            </a:custGeom>
            <a:ln w="50800">
              <a:solidFill>
                <a:srgbClr val="DF7023"/>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p:cNvSpPr/>
            <p:nvPr/>
          </p:nvSpPr>
          <p:spPr>
            <a:xfrm>
              <a:off x="3044951" y="6419911"/>
              <a:ext cx="6099175" cy="0"/>
            </a:xfrm>
            <a:custGeom>
              <a:avLst/>
              <a:gdLst/>
              <a:ahLst/>
              <a:cxnLst/>
              <a:rect l="l" t="t" r="r" b="b"/>
              <a:pathLst>
                <a:path w="6099175">
                  <a:moveTo>
                    <a:pt x="6099048" y="0"/>
                  </a:moveTo>
                  <a:lnTo>
                    <a:pt x="0" y="1"/>
                  </a:lnTo>
                </a:path>
              </a:pathLst>
            </a:custGeom>
            <a:ln w="50800">
              <a:solidFill>
                <a:srgbClr val="0F787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p:cNvSpPr/>
            <p:nvPr/>
          </p:nvSpPr>
          <p:spPr>
            <a:xfrm>
              <a:off x="0" y="6446519"/>
              <a:ext cx="9144000" cy="411480"/>
            </a:xfrm>
            <a:custGeom>
              <a:avLst/>
              <a:gdLst/>
              <a:ahLst/>
              <a:cxnLst/>
              <a:rect l="l" t="t" r="r" b="b"/>
              <a:pathLst>
                <a:path w="9144000" h="411479">
                  <a:moveTo>
                    <a:pt x="9144000" y="0"/>
                  </a:moveTo>
                  <a:lnTo>
                    <a:pt x="0" y="0"/>
                  </a:lnTo>
                  <a:lnTo>
                    <a:pt x="0" y="411479"/>
                  </a:lnTo>
                  <a:lnTo>
                    <a:pt x="9144000" y="411479"/>
                  </a:lnTo>
                  <a:lnTo>
                    <a:pt x="9144000" y="0"/>
                  </a:lnTo>
                  <a:close/>
                </a:path>
              </a:pathLst>
            </a:custGeom>
            <a:solidFill>
              <a:srgbClr val="F2F2F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object 7"/>
          <p:cNvGrpSpPr/>
          <p:nvPr/>
        </p:nvGrpSpPr>
        <p:grpSpPr>
          <a:xfrm>
            <a:off x="0" y="-13192"/>
            <a:ext cx="9144000" cy="1313815"/>
            <a:chOff x="0" y="-13192"/>
            <a:chExt cx="9144000" cy="1313815"/>
          </a:xfrm>
        </p:grpSpPr>
        <p:sp>
          <p:nvSpPr>
            <p:cNvPr id="8" name="object 8"/>
            <p:cNvSpPr/>
            <p:nvPr/>
          </p:nvSpPr>
          <p:spPr>
            <a:xfrm>
              <a:off x="0" y="12207"/>
              <a:ext cx="3045460" cy="0"/>
            </a:xfrm>
            <a:custGeom>
              <a:avLst/>
              <a:gdLst/>
              <a:ahLst/>
              <a:cxnLst/>
              <a:rect l="l" t="t" r="r" b="b"/>
              <a:pathLst>
                <a:path w="3045460">
                  <a:moveTo>
                    <a:pt x="3044952" y="0"/>
                  </a:moveTo>
                  <a:lnTo>
                    <a:pt x="0" y="1"/>
                  </a:lnTo>
                </a:path>
              </a:pathLst>
            </a:custGeom>
            <a:ln w="50800">
              <a:solidFill>
                <a:srgbClr val="A6A6A6"/>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3044951" y="12763"/>
              <a:ext cx="6099175" cy="0"/>
            </a:xfrm>
            <a:custGeom>
              <a:avLst/>
              <a:gdLst/>
              <a:ahLst/>
              <a:cxnLst/>
              <a:rect l="l" t="t" r="r" b="b"/>
              <a:pathLst>
                <a:path w="6099175">
                  <a:moveTo>
                    <a:pt x="6099048" y="0"/>
                  </a:moveTo>
                  <a:lnTo>
                    <a:pt x="0" y="1"/>
                  </a:lnTo>
                </a:path>
              </a:pathLst>
            </a:custGeom>
            <a:ln w="50800">
              <a:solidFill>
                <a:srgbClr val="90152A"/>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3" cstate="print"/>
            <a:stretch>
              <a:fillRect/>
            </a:stretch>
          </p:blipFill>
          <p:spPr>
            <a:xfrm>
              <a:off x="244475" y="0"/>
              <a:ext cx="2298700" cy="1300015"/>
            </a:xfrm>
            <a:prstGeom prst="rect">
              <a:avLst/>
            </a:prstGeom>
          </p:spPr>
        </p:pic>
      </p:grpSp>
      <p:sp>
        <p:nvSpPr>
          <p:cNvPr id="11" name="object 11"/>
          <p:cNvSpPr txBox="1"/>
          <p:nvPr/>
        </p:nvSpPr>
        <p:spPr>
          <a:xfrm>
            <a:off x="244475" y="1420828"/>
            <a:ext cx="9143999" cy="628377"/>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IN" sz="20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20 </a:t>
            </a:r>
            <a:r>
              <a:rPr kumimoji="0" sz="20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r>
              <a:rPr kumimoji="0" sz="2000" b="1" i="1" u="none" strike="noStrike" kern="0" cap="none" spc="-5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US" sz="2000" b="1" u="none" strike="noStrike" kern="0" cap="none" spc="-5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Retail Intelligence: </a:t>
            </a:r>
            <a:r>
              <a:rPr kumimoji="0" 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Enhancing</a:t>
            </a:r>
            <a:r>
              <a:rPr kumimoji="0" lang="en-US" sz="2000" b="1" i="0" u="none" strike="noStrike" kern="0" cap="none" spc="-5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Demand</a:t>
            </a:r>
            <a:r>
              <a:rPr kumimoji="0" lang="en-US" sz="2000" b="1" i="0" u="none" strike="noStrike" kern="0" cap="none" spc="-5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Forecasting and Inventory Planning for Holidays</a:t>
            </a:r>
            <a:endParaRPr kumimoji="0" sz="20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 name="object 12"/>
          <p:cNvSpPr txBox="1">
            <a:spLocks noGrp="1"/>
          </p:cNvSpPr>
          <p:nvPr>
            <p:ph type="title"/>
          </p:nvPr>
        </p:nvSpPr>
        <p:spPr>
          <a:xfrm>
            <a:off x="2543175" y="2082511"/>
            <a:ext cx="5105400"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panose="02020603050405020304" pitchFamily="18" charset="0"/>
                <a:cs typeface="Times New Roman" panose="02020603050405020304" pitchFamily="18" charset="0"/>
              </a:rPr>
              <a:t>AAI</a:t>
            </a:r>
            <a:r>
              <a:rPr sz="2000" spc="-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695</a:t>
            </a:r>
            <a:r>
              <a:rPr lang="en-IN" sz="2000" dirty="0">
                <a:latin typeface="Times New Roman" panose="02020603050405020304" pitchFamily="18" charset="0"/>
                <a:cs typeface="Times New Roman" panose="02020603050405020304" pitchFamily="18" charset="0"/>
              </a:rPr>
              <a:t>:</a:t>
            </a:r>
            <a:r>
              <a:rPr sz="2000" spc="-16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Applied</a:t>
            </a:r>
            <a:r>
              <a:rPr sz="2000" spc="-5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Machine</a:t>
            </a:r>
            <a:r>
              <a:rPr sz="2000" spc="-6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Learning</a:t>
            </a:r>
          </a:p>
        </p:txBody>
      </p:sp>
      <p:sp>
        <p:nvSpPr>
          <p:cNvPr id="14" name="TextBox 13">
            <a:extLst>
              <a:ext uri="{FF2B5EF4-FFF2-40B4-BE49-F238E27FC236}">
                <a16:creationId xmlns:a16="http://schemas.microsoft.com/office/drawing/2014/main" id="{35A74532-645B-32A8-ABB2-1FEC25CE98EE}"/>
              </a:ext>
            </a:extLst>
          </p:cNvPr>
          <p:cNvSpPr txBox="1"/>
          <p:nvPr/>
        </p:nvSpPr>
        <p:spPr>
          <a:xfrm>
            <a:off x="3276600" y="2533640"/>
            <a:ext cx="242252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20 Final Project </a:t>
            </a:r>
          </a:p>
        </p:txBody>
      </p:sp>
      <p:sp>
        <p:nvSpPr>
          <p:cNvPr id="24" name="TextBox 23">
            <a:extLst>
              <a:ext uri="{FF2B5EF4-FFF2-40B4-BE49-F238E27FC236}">
                <a16:creationId xmlns:a16="http://schemas.microsoft.com/office/drawing/2014/main" id="{6F443652-7D43-F312-B94D-E3DE5F12F35A}"/>
              </a:ext>
            </a:extLst>
          </p:cNvPr>
          <p:cNvSpPr txBox="1"/>
          <p:nvPr/>
        </p:nvSpPr>
        <p:spPr>
          <a:xfrm>
            <a:off x="3786368" y="3589775"/>
            <a:ext cx="1571264"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Team Members</a:t>
            </a:r>
          </a:p>
        </p:txBody>
      </p:sp>
      <p:sp>
        <p:nvSpPr>
          <p:cNvPr id="25" name="TextBox 24">
            <a:extLst>
              <a:ext uri="{FF2B5EF4-FFF2-40B4-BE49-F238E27FC236}">
                <a16:creationId xmlns:a16="http://schemas.microsoft.com/office/drawing/2014/main" id="{731B9F47-ED4B-084D-BC7E-EE0F4FA49B0D}"/>
              </a:ext>
            </a:extLst>
          </p:cNvPr>
          <p:cNvSpPr txBox="1"/>
          <p:nvPr/>
        </p:nvSpPr>
        <p:spPr>
          <a:xfrm>
            <a:off x="66138" y="4184611"/>
            <a:ext cx="2619375" cy="1178400"/>
          </a:xfrm>
          <a:prstGeom prst="rect">
            <a:avLst/>
          </a:prstGeom>
          <a:noFill/>
        </p:spPr>
        <p:txBody>
          <a:bodyPr wrap="square" rtlCol="0">
            <a:spAutoFit/>
          </a:bodyPr>
          <a:lstStyle/>
          <a:p>
            <a:pPr marL="444500" marR="0" lvl="0" indent="0" algn="ctr" defTabSz="914400" eaLnBrk="1" fontAlgn="auto" latinLnBrk="0" hangingPunct="1">
              <a:lnSpc>
                <a:spcPct val="100000"/>
              </a:lnSpc>
              <a:spcBef>
                <a:spcPts val="46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Namratha</a:t>
            </a:r>
            <a:r>
              <a:rPr kumimoji="0" lang="en-US" sz="1100" b="1" i="0" u="none" strike="noStrike" kern="0" cap="none" spc="-3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Nagathihalli</a:t>
            </a:r>
            <a:r>
              <a:rPr kumimoji="0" lang="en-US" sz="1100" b="1" i="0" u="none" strike="noStrike" kern="0" cap="none" spc="-3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100" b="1" i="0" u="none" strike="noStrike" kern="0" cap="none" spc="-1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Anantha</a:t>
            </a:r>
            <a:endParaRPr kumimoji="0" lang="en-IN"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596900" marR="195580" lvl="0" indent="-3175" algn="ctr" defTabSz="914400" eaLnBrk="1" fontAlgn="auto" latinLnBrk="0" hangingPunct="1">
              <a:lnSpc>
                <a:spcPct val="112000"/>
              </a:lnSpc>
              <a:spcBef>
                <a:spcPts val="90"/>
              </a:spcBef>
              <a:spcAft>
                <a:spcPts val="0"/>
              </a:spcAft>
              <a:buClrTx/>
              <a:buSzTx/>
              <a:buFontTx/>
              <a:buNone/>
              <a:tabLst/>
              <a:defRPr/>
            </a:pP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Master’s in Data Science Dept.</a:t>
            </a:r>
            <a:r>
              <a:rPr kumimoji="0" lang="en-US" sz="1100" b="0" i="1" u="none" strike="noStrike" kern="0" cap="none" spc="-6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Mathematical</a:t>
            </a:r>
            <a:r>
              <a:rPr kumimoji="0" lang="en-US" sz="1100" b="0" i="1" u="none" strike="noStrike" kern="0" cap="none" spc="-6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Science</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543560" marR="0" lvl="0" indent="241935" defTabSz="914400" eaLnBrk="1" fontAlgn="auto" latinLnBrk="0" hangingPunct="1">
              <a:lnSpc>
                <a:spcPct val="105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Hoboken, USA </a:t>
            </a:r>
            <a:r>
              <a:rPr kumimoji="0" lang="en-US" sz="1100" b="0" i="0" u="none" strike="noStrike" kern="0" cap="none" spc="-1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4"/>
              </a:rPr>
              <a:t>nnagathi@stevens.edu</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sysClr val="windowText" lastClr="000000"/>
              </a:solidFill>
              <a:effectLst/>
              <a:uLnTx/>
              <a:uFillTx/>
            </a:endParaRPr>
          </a:p>
        </p:txBody>
      </p:sp>
      <p:sp>
        <p:nvSpPr>
          <p:cNvPr id="26" name="TextBox 25">
            <a:extLst>
              <a:ext uri="{FF2B5EF4-FFF2-40B4-BE49-F238E27FC236}">
                <a16:creationId xmlns:a16="http://schemas.microsoft.com/office/drawing/2014/main" id="{8640B2E5-0BEE-BAD3-34B6-887CDAF9D8C9}"/>
              </a:ext>
            </a:extLst>
          </p:cNvPr>
          <p:cNvSpPr txBox="1"/>
          <p:nvPr/>
        </p:nvSpPr>
        <p:spPr>
          <a:xfrm>
            <a:off x="3119447" y="4179332"/>
            <a:ext cx="2320959" cy="997774"/>
          </a:xfrm>
          <a:prstGeom prst="rect">
            <a:avLst/>
          </a:prstGeom>
          <a:noFill/>
        </p:spPr>
        <p:txBody>
          <a:bodyPr wrap="square" rtlCol="0">
            <a:spAutoFit/>
          </a:bodyPr>
          <a:lstStyle/>
          <a:p>
            <a:pPr marL="462915" marR="0" lvl="0" indent="0" algn="ctr" defTabSz="914400" eaLnBrk="1" fontAlgn="auto" latinLnBrk="0" hangingPunct="1">
              <a:lnSpc>
                <a:spcPct val="100000"/>
              </a:lnSpc>
              <a:spcBef>
                <a:spcPts val="46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Rohit</a:t>
            </a:r>
            <a:r>
              <a:rPr kumimoji="0" lang="en-US" sz="1100" b="1" i="0" u="none" strike="noStrike" kern="0" cap="none" spc="-1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Tiwari                   </a:t>
            </a:r>
          </a:p>
          <a:p>
            <a:pPr marL="501650" marR="24130" lvl="0" indent="-3175" algn="ctr" defTabSz="914400" eaLnBrk="1" fontAlgn="auto" latinLnBrk="0" hangingPunct="1">
              <a:lnSpc>
                <a:spcPct val="112000"/>
              </a:lnSpc>
              <a:spcBef>
                <a:spcPts val="90"/>
              </a:spcBef>
              <a:spcAft>
                <a:spcPts val="0"/>
              </a:spcAft>
              <a:buClrTx/>
              <a:buSzTx/>
              <a:buFontTx/>
              <a:buNone/>
              <a:tabLst/>
              <a:defRPr/>
            </a:pP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Master’s in Data Science    Dept.</a:t>
            </a:r>
            <a:r>
              <a:rPr kumimoji="0" lang="en-US" sz="1100" b="0" i="1" u="none" strike="noStrike" kern="0" cap="none" spc="-6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Mathematical</a:t>
            </a:r>
            <a:r>
              <a:rPr kumimoji="0" lang="en-US" sz="1100" b="0" i="1" u="none" strike="noStrike" kern="0" cap="none" spc="-6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Science</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439420" marR="0" lvl="0" indent="251460" algn="ctr" defTabSz="914400" eaLnBrk="1" fontAlgn="auto" latinLnBrk="0" hangingPunct="1">
              <a:lnSpc>
                <a:spcPct val="105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Hoboken, USA    </a:t>
            </a:r>
            <a:r>
              <a:rPr kumimoji="0" lang="en-US" sz="1100" b="0" i="0" u="none" strike="noStrike" kern="0" cap="none" spc="-1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hlinkClick r:id="rId5"/>
              </a:rPr>
              <a:t>rtiwari3@stevens.edu</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4ECE3E03-59F8-1083-56EB-D731FB61B7AC}"/>
              </a:ext>
            </a:extLst>
          </p:cNvPr>
          <p:cNvSpPr txBox="1"/>
          <p:nvPr/>
        </p:nvSpPr>
        <p:spPr>
          <a:xfrm>
            <a:off x="5699125" y="4174585"/>
            <a:ext cx="2969452" cy="1293624"/>
          </a:xfrm>
          <a:prstGeom prst="rect">
            <a:avLst/>
          </a:prstGeom>
          <a:noFill/>
        </p:spPr>
        <p:txBody>
          <a:bodyPr wrap="square" rtlCol="0">
            <a:spAutoFit/>
          </a:bodyPr>
          <a:lstStyle/>
          <a:p>
            <a:pPr marL="444500" marR="748665" lvl="0" indent="-1905" algn="ctr" defTabSz="914400" eaLnBrk="1" fontAlgn="auto" latinLnBrk="0" hangingPunct="1">
              <a:lnSpc>
                <a:spcPct val="112000"/>
              </a:lnSpc>
              <a:spcBef>
                <a:spcPts val="545"/>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Suvarsha Sai </a:t>
            </a:r>
            <a:r>
              <a:rPr kumimoji="0" lang="en-US" sz="1100" b="1" i="0" u="none" strike="noStrike" kern="0" cap="none" spc="0" normalizeH="0" baseline="0" noProof="0" dirty="0" err="1">
                <a:ln>
                  <a:noFill/>
                </a:ln>
                <a:solidFill>
                  <a:sysClr val="windowText" lastClr="000000"/>
                </a:solidFill>
                <a:effectLst/>
                <a:uLnTx/>
                <a:uFillTx/>
                <a:latin typeface="Times New Roman" panose="02020603050405020304" pitchFamily="18" charset="0"/>
                <a:ea typeface="Times New Roman" panose="02020603050405020304" pitchFamily="18" charset="0"/>
              </a:rPr>
              <a:t>Punyala</a:t>
            </a:r>
            <a:r>
              <a:rPr kumimoji="0" lang="en-US" sz="11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Master’s in Data Science Dept.</a:t>
            </a:r>
            <a:r>
              <a:rPr kumimoji="0" lang="en-US" sz="1100" b="0" i="1" u="none" strike="noStrike" kern="0" cap="none" spc="-65"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Mathematical</a:t>
            </a:r>
            <a:r>
              <a:rPr kumimoji="0" lang="en-US" sz="1100" b="0" i="1" u="none" strike="noStrike" kern="0" cap="none" spc="-6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r>
              <a:rPr kumimoji="0" lang="en-US" sz="1100" b="0" i="1"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Science</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502285" marR="28575" lvl="0" indent="196850" defTabSz="914400" eaLnBrk="1" fontAlgn="auto" latinLnBrk="0" hangingPunct="1">
              <a:lnSpc>
                <a:spcPct val="105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Hoboken, USA </a:t>
            </a:r>
            <a:r>
              <a:rPr kumimoji="0" lang="en-US" sz="1100" b="0" i="0" u="none" strike="noStrike" kern="0" cap="none" spc="-10" normalizeH="0" baseline="0" noProof="0" dirty="0">
                <a:ln>
                  <a:noFill/>
                </a:ln>
                <a:solidFill>
                  <a:srgbClr val="0000FF"/>
                </a:solidFill>
                <a:effectLst/>
                <a:uLnTx/>
                <a:uFillTx/>
                <a:latin typeface="Times New Roman" panose="02020603050405020304" pitchFamily="18" charset="0"/>
                <a:ea typeface="Times New Roman" panose="02020603050405020304" pitchFamily="18" charset="0"/>
                <a:hlinkClick r:id="rId6"/>
              </a:rPr>
              <a:t>spunyala@stevens.edu</a:t>
            </a:r>
            <a:endParaRPr kumimoji="0" lang="en-IN" sz="11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endParaRPr>
          </a:p>
        </p:txBody>
      </p:sp>
      <p:sp>
        <p:nvSpPr>
          <p:cNvPr id="29" name="TextBox 28">
            <a:extLst>
              <a:ext uri="{FF2B5EF4-FFF2-40B4-BE49-F238E27FC236}">
                <a16:creationId xmlns:a16="http://schemas.microsoft.com/office/drawing/2014/main" id="{C531207E-413D-0C6B-CA55-BDA1472C81E4}"/>
              </a:ext>
            </a:extLst>
          </p:cNvPr>
          <p:cNvSpPr txBox="1"/>
          <p:nvPr/>
        </p:nvSpPr>
        <p:spPr>
          <a:xfrm>
            <a:off x="3616530" y="3000218"/>
            <a:ext cx="191094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Prof. Shucheng Yu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346C-D6A6-7698-8F5F-0B7BD17D6DDA}"/>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38B036B7-F134-9A18-7989-18FBEF744EA1}"/>
              </a:ext>
            </a:extLst>
          </p:cNvPr>
          <p:cNvSpPr>
            <a:spLocks noGrp="1"/>
          </p:cNvSpPr>
          <p:nvPr>
            <p:ph type="body" idx="1"/>
          </p:nvPr>
        </p:nvSpPr>
        <p:spPr>
          <a:xfrm>
            <a:off x="305753" y="914400"/>
            <a:ext cx="4571047" cy="246221"/>
          </a:xfrm>
        </p:spPr>
        <p:txBody>
          <a:bodyPr/>
          <a:lstStyle/>
          <a:p>
            <a:r>
              <a:rPr lang="en-US" sz="1600" dirty="0">
                <a:latin typeface="Times New Roman" panose="02020603050405020304" pitchFamily="18" charset="0"/>
                <a:cs typeface="Times New Roman" panose="02020603050405020304" pitchFamily="18" charset="0"/>
              </a:rPr>
              <a:t>Plotting the Numerical Columns in a histogram:</a:t>
            </a:r>
          </a:p>
        </p:txBody>
      </p:sp>
      <p:pic>
        <p:nvPicPr>
          <p:cNvPr id="1026" name="Picture 2">
            <a:extLst>
              <a:ext uri="{FF2B5EF4-FFF2-40B4-BE49-F238E27FC236}">
                <a16:creationId xmlns:a16="http://schemas.microsoft.com/office/drawing/2014/main" id="{6B6C07FB-619B-1425-44DB-7824186F6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 y="1229653"/>
            <a:ext cx="5708073" cy="517114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4C5EF59-D08B-8224-A488-5D66540A20DD}"/>
              </a:ext>
            </a:extLst>
          </p:cNvPr>
          <p:cNvCxnSpPr/>
          <p:nvPr/>
        </p:nvCxnSpPr>
        <p:spPr>
          <a:xfrm>
            <a:off x="5791200" y="789324"/>
            <a:ext cx="0" cy="554244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C155FE-DBF9-928A-6E0D-12699658A08E}"/>
              </a:ext>
            </a:extLst>
          </p:cNvPr>
          <p:cNvSpPr txBox="1"/>
          <p:nvPr/>
        </p:nvSpPr>
        <p:spPr>
          <a:xfrm>
            <a:off x="5943601" y="789324"/>
            <a:ext cx="26670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Plotting Average sales by Holiday Flag and Day of the week:</a:t>
            </a:r>
          </a:p>
        </p:txBody>
      </p:sp>
      <p:pic>
        <p:nvPicPr>
          <p:cNvPr id="1028" name="Picture 4">
            <a:extLst>
              <a:ext uri="{FF2B5EF4-FFF2-40B4-BE49-F238E27FC236}">
                <a16:creationId xmlns:a16="http://schemas.microsoft.com/office/drawing/2014/main" id="{F256B71D-B615-F983-DE03-77C97B626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895" y="3986986"/>
            <a:ext cx="2207998" cy="2413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60621E-0CCC-7BB9-E73C-4DCF8635F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6915" y="1672082"/>
            <a:ext cx="3283958" cy="228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7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305-0FDC-E475-50E0-327E8333CE3F}"/>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9E65377D-D9E7-85B6-43EC-DA2CD193990A}"/>
              </a:ext>
            </a:extLst>
          </p:cNvPr>
          <p:cNvSpPr>
            <a:spLocks noGrp="1"/>
          </p:cNvSpPr>
          <p:nvPr>
            <p:ph type="body" idx="1"/>
          </p:nvPr>
        </p:nvSpPr>
        <p:spPr>
          <a:xfrm>
            <a:off x="291898" y="914400"/>
            <a:ext cx="7228205" cy="276999"/>
          </a:xfrm>
        </p:spPr>
        <p:txBody>
          <a:bodyPr/>
          <a:lstStyle/>
          <a:p>
            <a:r>
              <a:rPr lang="en-US" sz="1800" dirty="0">
                <a:latin typeface="Times New Roman" panose="02020603050405020304" pitchFamily="18" charset="0"/>
                <a:cs typeface="Times New Roman" panose="02020603050405020304" pitchFamily="18" charset="0"/>
              </a:rPr>
              <a:t>Plotting various attributes across Weekly Sales:</a:t>
            </a:r>
          </a:p>
        </p:txBody>
      </p:sp>
      <p:pic>
        <p:nvPicPr>
          <p:cNvPr id="2050" name="Picture 2">
            <a:extLst>
              <a:ext uri="{FF2B5EF4-FFF2-40B4-BE49-F238E27FC236}">
                <a16:creationId xmlns:a16="http://schemas.microsoft.com/office/drawing/2014/main" id="{0185F3DC-AEAA-D879-0216-B6ADD9417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47" y="1148300"/>
            <a:ext cx="4326506" cy="27302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273D450-8FC5-F272-F710-EF997DB45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76010"/>
            <a:ext cx="3886200" cy="27302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76B39F4-1B00-E19A-179B-9E9628504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78550"/>
            <a:ext cx="4191001" cy="24061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BEBF00-86E5-67C6-9323-833CAD8F8299}"/>
              </a:ext>
            </a:extLst>
          </p:cNvPr>
          <p:cNvSpPr txBox="1"/>
          <p:nvPr/>
        </p:nvSpPr>
        <p:spPr>
          <a:xfrm>
            <a:off x="5831855" y="1057910"/>
            <a:ext cx="1295400" cy="276999"/>
          </a:xfrm>
          <a:prstGeom prst="rect">
            <a:avLst/>
          </a:prstGeom>
          <a:noFill/>
        </p:spPr>
        <p:txBody>
          <a:bodyPr wrap="square" rtlCol="0">
            <a:spAutoFit/>
          </a:bodyPr>
          <a:lstStyle/>
          <a:p>
            <a:r>
              <a:rPr lang="en-US" sz="1200" dirty="0"/>
              <a:t>Temperature</a:t>
            </a:r>
          </a:p>
        </p:txBody>
      </p:sp>
      <p:sp>
        <p:nvSpPr>
          <p:cNvPr id="5" name="TextBox 4">
            <a:extLst>
              <a:ext uri="{FF2B5EF4-FFF2-40B4-BE49-F238E27FC236}">
                <a16:creationId xmlns:a16="http://schemas.microsoft.com/office/drawing/2014/main" id="{CC918EC8-AC24-54F8-7A44-6B1179981479}"/>
              </a:ext>
            </a:extLst>
          </p:cNvPr>
          <p:cNvSpPr txBox="1"/>
          <p:nvPr/>
        </p:nvSpPr>
        <p:spPr>
          <a:xfrm>
            <a:off x="2057400" y="3767759"/>
            <a:ext cx="448752" cy="276999"/>
          </a:xfrm>
          <a:prstGeom prst="rect">
            <a:avLst/>
          </a:prstGeom>
          <a:noFill/>
        </p:spPr>
        <p:txBody>
          <a:bodyPr wrap="square" rtlCol="0">
            <a:spAutoFit/>
          </a:bodyPr>
          <a:lstStyle/>
          <a:p>
            <a:r>
              <a:rPr lang="en-US" sz="1200" dirty="0"/>
              <a:t>CPI</a:t>
            </a:r>
          </a:p>
        </p:txBody>
      </p:sp>
      <p:pic>
        <p:nvPicPr>
          <p:cNvPr id="2056" name="Picture 8">
            <a:extLst>
              <a:ext uri="{FF2B5EF4-FFF2-40B4-BE49-F238E27FC236}">
                <a16:creationId xmlns:a16="http://schemas.microsoft.com/office/drawing/2014/main" id="{D4243B6F-F74C-4E35-B0D3-F3C3BC0316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9" y="3878549"/>
            <a:ext cx="3833067" cy="2406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299768-7809-6D86-8692-345B4A2557ED}"/>
              </a:ext>
            </a:extLst>
          </p:cNvPr>
          <p:cNvSpPr txBox="1"/>
          <p:nvPr/>
        </p:nvSpPr>
        <p:spPr>
          <a:xfrm>
            <a:off x="6019800" y="3783984"/>
            <a:ext cx="1212273" cy="276999"/>
          </a:xfrm>
          <a:prstGeom prst="rect">
            <a:avLst/>
          </a:prstGeom>
          <a:noFill/>
        </p:spPr>
        <p:txBody>
          <a:bodyPr wrap="square">
            <a:spAutoFit/>
          </a:bodyPr>
          <a:lstStyle/>
          <a:p>
            <a:r>
              <a:rPr lang="en-US" sz="1200" dirty="0"/>
              <a:t>Unemployment</a:t>
            </a:r>
          </a:p>
        </p:txBody>
      </p:sp>
    </p:spTree>
    <p:extLst>
      <p:ext uri="{BB962C8B-B14F-4D97-AF65-F5344CB8AC3E}">
        <p14:creationId xmlns:p14="http://schemas.microsoft.com/office/powerpoint/2010/main" val="261224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D2F-64A5-5A58-1293-B2CBDC0C38A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1FB0ECCC-59F9-92EC-ED4B-6F560EF5AF2C}"/>
              </a:ext>
            </a:extLst>
          </p:cNvPr>
          <p:cNvSpPr>
            <a:spLocks noGrp="1"/>
          </p:cNvSpPr>
          <p:nvPr>
            <p:ph type="body" idx="1"/>
          </p:nvPr>
        </p:nvSpPr>
        <p:spPr>
          <a:xfrm>
            <a:off x="340389" y="951232"/>
            <a:ext cx="7228205" cy="800219"/>
          </a:xfrm>
        </p:spPr>
        <p:txBody>
          <a:bodyPr/>
          <a:lstStyle/>
          <a:p>
            <a:r>
              <a:rPr lang="en-US" sz="1800" dirty="0">
                <a:latin typeface="Times New Roman" panose="02020603050405020304" pitchFamily="18" charset="0"/>
                <a:cs typeface="Times New Roman" panose="02020603050405020304" pitchFamily="18" charset="0"/>
              </a:rPr>
              <a:t>Pearson’s Correlation Coefficient for Numerical Data:</a:t>
            </a:r>
          </a:p>
          <a:p>
            <a:endParaRPr lang="en-US" sz="1700" dirty="0"/>
          </a:p>
          <a:p>
            <a:endParaRPr lang="en-US" sz="1700" dirty="0"/>
          </a:p>
        </p:txBody>
      </p:sp>
      <p:pic>
        <p:nvPicPr>
          <p:cNvPr id="5" name="Picture 4">
            <a:extLst>
              <a:ext uri="{FF2B5EF4-FFF2-40B4-BE49-F238E27FC236}">
                <a16:creationId xmlns:a16="http://schemas.microsoft.com/office/drawing/2014/main" id="{FFC2D04B-ED77-07D9-95C9-62CE4D1EAB17}"/>
              </a:ext>
            </a:extLst>
          </p:cNvPr>
          <p:cNvPicPr>
            <a:picLocks noChangeAspect="1"/>
          </p:cNvPicPr>
          <p:nvPr/>
        </p:nvPicPr>
        <p:blipFill>
          <a:blip r:embed="rId2"/>
          <a:stretch>
            <a:fillRect/>
          </a:stretch>
        </p:blipFill>
        <p:spPr>
          <a:xfrm>
            <a:off x="2438400" y="1233931"/>
            <a:ext cx="3810000" cy="2423669"/>
          </a:xfrm>
          <a:prstGeom prst="rect">
            <a:avLst/>
          </a:prstGeom>
        </p:spPr>
      </p:pic>
      <p:sp>
        <p:nvSpPr>
          <p:cNvPr id="6" name="TextBox 5">
            <a:extLst>
              <a:ext uri="{FF2B5EF4-FFF2-40B4-BE49-F238E27FC236}">
                <a16:creationId xmlns:a16="http://schemas.microsoft.com/office/drawing/2014/main" id="{E127A308-21C1-A818-DC76-DFFED0301023}"/>
              </a:ext>
            </a:extLst>
          </p:cNvPr>
          <p:cNvSpPr txBox="1"/>
          <p:nvPr/>
        </p:nvSpPr>
        <p:spPr>
          <a:xfrm>
            <a:off x="340389" y="3733800"/>
            <a:ext cx="8498811"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Observations:</a:t>
            </a:r>
          </a:p>
          <a:p>
            <a:pPr marL="342900" indent="-342900">
              <a:buAutoNum type="arabicPeriod"/>
            </a:pPr>
            <a:r>
              <a:rPr lang="en-US" dirty="0">
                <a:latin typeface="Times New Roman" panose="02020603050405020304" pitchFamily="18" charset="0"/>
                <a:cs typeface="Times New Roman" panose="02020603050405020304" pitchFamily="18" charset="0"/>
              </a:rPr>
              <a:t>The Pearson’s Correlation Coefficient between temperature and weekly sales is -0.0638 with a P-value of 0.0000    </a:t>
            </a:r>
          </a:p>
          <a:p>
            <a:pPr marL="342900" indent="-342900">
              <a:buAutoNum type="arabicPeriod"/>
            </a:pPr>
            <a:r>
              <a:rPr lang="en-US" dirty="0">
                <a:latin typeface="Times New Roman" panose="02020603050405020304" pitchFamily="18" charset="0"/>
                <a:cs typeface="Times New Roman" panose="02020603050405020304" pitchFamily="18" charset="0"/>
              </a:rPr>
              <a:t>The Pearson Correlation Coefficient between fuel price and weekly sales is 0.0095 with a P-value of </a:t>
            </a:r>
            <a:r>
              <a:rPr lang="en-US" b="1" dirty="0">
                <a:latin typeface="Times New Roman" panose="02020603050405020304" pitchFamily="18" charset="0"/>
                <a:cs typeface="Times New Roman" panose="02020603050405020304" pitchFamily="18" charset="0"/>
              </a:rPr>
              <a:t>0.4478</a:t>
            </a:r>
          </a:p>
          <a:p>
            <a:pPr marL="342900" indent="-342900">
              <a:buAutoNum type="arabicPeriod"/>
            </a:pPr>
            <a:r>
              <a:rPr lang="en-US" dirty="0">
                <a:latin typeface="Times New Roman" panose="02020603050405020304" pitchFamily="18" charset="0"/>
                <a:cs typeface="Times New Roman" panose="02020603050405020304" pitchFamily="18" charset="0"/>
              </a:rPr>
              <a:t>The Pearson Correlation Coefficient between unemployment and weekly sales is -0.1062 with a P-value of 0.0000</a:t>
            </a:r>
          </a:p>
          <a:p>
            <a:pPr marL="342900" indent="-342900">
              <a:buAutoNum type="arabicPeriod"/>
            </a:pPr>
            <a:r>
              <a:rPr lang="en-US" dirty="0">
                <a:latin typeface="Times New Roman" panose="02020603050405020304" pitchFamily="18" charset="0"/>
                <a:cs typeface="Times New Roman" panose="02020603050405020304" pitchFamily="18" charset="0"/>
              </a:rPr>
              <a:t>The Pearson Correlation Coefficient between cpi and weekly sales is -0.0726 with a P-value of 0.0000</a:t>
            </a:r>
          </a:p>
        </p:txBody>
      </p:sp>
    </p:spTree>
    <p:extLst>
      <p:ext uri="{BB962C8B-B14F-4D97-AF65-F5344CB8AC3E}">
        <p14:creationId xmlns:p14="http://schemas.microsoft.com/office/powerpoint/2010/main" val="208835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D2F-64A5-5A58-1293-B2CBDC0C38A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1FB0ECCC-59F9-92EC-ED4B-6F560EF5AF2C}"/>
              </a:ext>
            </a:extLst>
          </p:cNvPr>
          <p:cNvSpPr>
            <a:spLocks noGrp="1"/>
          </p:cNvSpPr>
          <p:nvPr>
            <p:ph type="body" idx="1"/>
          </p:nvPr>
        </p:nvSpPr>
        <p:spPr>
          <a:xfrm>
            <a:off x="340389" y="951232"/>
            <a:ext cx="7228205" cy="830997"/>
          </a:xfrm>
        </p:spPr>
        <p:txBody>
          <a:bodyPr/>
          <a:lstStyle/>
          <a:p>
            <a:r>
              <a:rPr lang="en-US" sz="1800" dirty="0">
                <a:latin typeface="Times New Roman" panose="02020603050405020304" pitchFamily="18" charset="0"/>
                <a:cs typeface="Times New Roman" panose="02020603050405020304" pitchFamily="18" charset="0"/>
              </a:rPr>
              <a:t>Cramer’s V for Categorical Data:</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27A308-21C1-A818-DC76-DFFED0301023}"/>
              </a:ext>
            </a:extLst>
          </p:cNvPr>
          <p:cNvSpPr txBox="1"/>
          <p:nvPr/>
        </p:nvSpPr>
        <p:spPr>
          <a:xfrm>
            <a:off x="305753" y="3850470"/>
            <a:ext cx="8498811"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Observations:</a:t>
            </a:r>
          </a:p>
          <a:p>
            <a:pPr marL="342900" indent="-342900">
              <a:buAutoNum type="arabicPeriod"/>
            </a:pPr>
            <a:r>
              <a:rPr lang="en-US" dirty="0">
                <a:latin typeface="Times New Roman" panose="02020603050405020304" pitchFamily="18" charset="0"/>
                <a:cs typeface="Times New Roman" panose="02020603050405020304" pitchFamily="18" charset="0"/>
              </a:rPr>
              <a:t>Cramér's V for is holiday vs. weekly sales: 1.0000</a:t>
            </a:r>
          </a:p>
          <a:p>
            <a:pPr marL="342900" indent="-342900">
              <a:buAutoNum type="arabicPeriod"/>
            </a:pPr>
            <a:r>
              <a:rPr lang="en-US" dirty="0">
                <a:latin typeface="Times New Roman" panose="02020603050405020304" pitchFamily="18" charset="0"/>
                <a:cs typeface="Times New Roman" panose="02020603050405020304" pitchFamily="18" charset="0"/>
              </a:rPr>
              <a:t>Cramér's V for year vs. weekly sales: 1.0000</a:t>
            </a:r>
          </a:p>
          <a:p>
            <a:pPr marL="342900" indent="-342900">
              <a:buAutoNum type="arabicPeriod"/>
            </a:pPr>
            <a:r>
              <a:rPr lang="en-US" dirty="0">
                <a:latin typeface="Times New Roman" panose="02020603050405020304" pitchFamily="18" charset="0"/>
                <a:cs typeface="Times New Roman" panose="02020603050405020304" pitchFamily="18" charset="0"/>
              </a:rPr>
              <a:t>Cramér's V for season vs. weekly sales: 1.0000</a:t>
            </a:r>
          </a:p>
          <a:p>
            <a:pPr marL="342900" indent="-342900">
              <a:buAutoNum type="arabicPeriod"/>
            </a:pPr>
            <a:r>
              <a:rPr lang="en-US" dirty="0">
                <a:latin typeface="Times New Roman" panose="02020603050405020304" pitchFamily="18" charset="0"/>
                <a:cs typeface="Times New Roman" panose="02020603050405020304" pitchFamily="18" charset="0"/>
              </a:rPr>
              <a:t>Cramér's V for month name vs. weekly sales: 1.0000</a:t>
            </a:r>
          </a:p>
          <a:p>
            <a:pPr marL="342900" indent="-342900">
              <a:buAutoNum type="arabicPeriod"/>
            </a:pPr>
            <a:r>
              <a:rPr lang="en-US" dirty="0">
                <a:latin typeface="Times New Roman" panose="02020603050405020304" pitchFamily="18" charset="0"/>
                <a:cs typeface="Times New Roman" panose="02020603050405020304" pitchFamily="18" charset="0"/>
              </a:rPr>
              <a:t>Cramér's V for day of week vs. weekly sales: nan</a:t>
            </a:r>
          </a:p>
        </p:txBody>
      </p:sp>
      <p:pic>
        <p:nvPicPr>
          <p:cNvPr id="3079" name="Picture 7">
            <a:extLst>
              <a:ext uri="{FF2B5EF4-FFF2-40B4-BE49-F238E27FC236}">
                <a16:creationId xmlns:a16="http://schemas.microsoft.com/office/drawing/2014/main" id="{C406A2DA-521A-5C0A-A2FB-52D088F65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725" y="1343647"/>
            <a:ext cx="43053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DE3D4D2E-CE52-EFD3-16D0-1B3A8B3B2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488" y="2190078"/>
            <a:ext cx="376237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8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D2F-64A5-5A58-1293-B2CBDC0C38A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a:t>
            </a:r>
            <a:r>
              <a:rPr lang="en-US" dirty="0"/>
              <a:t> </a:t>
            </a:r>
            <a:r>
              <a:rPr lang="en-US" dirty="0">
                <a:latin typeface="Times New Roman" panose="02020603050405020304" pitchFamily="18" charset="0"/>
                <a:cs typeface="Times New Roman" panose="02020603050405020304" pitchFamily="18" charset="0"/>
              </a:rPr>
              <a:t>Pre-processing</a:t>
            </a:r>
          </a:p>
        </p:txBody>
      </p:sp>
      <p:sp>
        <p:nvSpPr>
          <p:cNvPr id="3" name="Text Placeholder 2">
            <a:extLst>
              <a:ext uri="{FF2B5EF4-FFF2-40B4-BE49-F238E27FC236}">
                <a16:creationId xmlns:a16="http://schemas.microsoft.com/office/drawing/2014/main" id="{1FB0ECCC-59F9-92EC-ED4B-6F560EF5AF2C}"/>
              </a:ext>
            </a:extLst>
          </p:cNvPr>
          <p:cNvSpPr>
            <a:spLocks noGrp="1"/>
          </p:cNvSpPr>
          <p:nvPr>
            <p:ph type="body" idx="1"/>
          </p:nvPr>
        </p:nvSpPr>
        <p:spPr>
          <a:xfrm>
            <a:off x="340389" y="951232"/>
            <a:ext cx="7228205" cy="276999"/>
          </a:xfrm>
        </p:spPr>
        <p:txBody>
          <a:bodyPr/>
          <a:lstStyle/>
          <a:p>
            <a:r>
              <a:rPr lang="en-US" sz="1800" dirty="0">
                <a:latin typeface="Times New Roman" panose="02020603050405020304" pitchFamily="18" charset="0"/>
                <a:cs typeface="Times New Roman" panose="02020603050405020304" pitchFamily="18" charset="0"/>
              </a:rPr>
              <a:t>Outlier Elimination (Identification)</a:t>
            </a:r>
          </a:p>
        </p:txBody>
      </p:sp>
      <p:pic>
        <p:nvPicPr>
          <p:cNvPr id="4100" name="Picture 4">
            <a:extLst>
              <a:ext uri="{FF2B5EF4-FFF2-40B4-BE49-F238E27FC236}">
                <a16:creationId xmlns:a16="http://schemas.microsoft.com/office/drawing/2014/main" id="{1751FF4C-9761-9130-E434-8ABD9D5A2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0" y="1365975"/>
            <a:ext cx="8553920" cy="451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15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D2F-64A5-5A58-1293-B2CBDC0C38A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a:t>
            </a:r>
            <a:r>
              <a:rPr lang="en-US" dirty="0"/>
              <a:t> </a:t>
            </a:r>
            <a:r>
              <a:rPr lang="en-US" dirty="0">
                <a:latin typeface="Times New Roman" panose="02020603050405020304" pitchFamily="18" charset="0"/>
                <a:cs typeface="Times New Roman" panose="02020603050405020304" pitchFamily="18" charset="0"/>
              </a:rPr>
              <a:t>Pre-processing</a:t>
            </a:r>
          </a:p>
        </p:txBody>
      </p:sp>
      <p:sp>
        <p:nvSpPr>
          <p:cNvPr id="3" name="Text Placeholder 2">
            <a:extLst>
              <a:ext uri="{FF2B5EF4-FFF2-40B4-BE49-F238E27FC236}">
                <a16:creationId xmlns:a16="http://schemas.microsoft.com/office/drawing/2014/main" id="{1FB0ECCC-59F9-92EC-ED4B-6F560EF5AF2C}"/>
              </a:ext>
            </a:extLst>
          </p:cNvPr>
          <p:cNvSpPr>
            <a:spLocks noGrp="1"/>
          </p:cNvSpPr>
          <p:nvPr>
            <p:ph type="body" idx="1"/>
          </p:nvPr>
        </p:nvSpPr>
        <p:spPr>
          <a:xfrm>
            <a:off x="340389" y="951232"/>
            <a:ext cx="7228205" cy="276999"/>
          </a:xfrm>
        </p:spPr>
        <p:txBody>
          <a:bodyPr/>
          <a:lstStyle/>
          <a:p>
            <a:r>
              <a:rPr lang="en-US" sz="1800" dirty="0">
                <a:latin typeface="Times New Roman" panose="02020603050405020304" pitchFamily="18" charset="0"/>
                <a:cs typeface="Times New Roman" panose="02020603050405020304" pitchFamily="18" charset="0"/>
              </a:rPr>
              <a:t>Outlier Elimination (Post-processing)</a:t>
            </a:r>
          </a:p>
        </p:txBody>
      </p:sp>
      <p:pic>
        <p:nvPicPr>
          <p:cNvPr id="1026" name="Picture 2">
            <a:extLst>
              <a:ext uri="{FF2B5EF4-FFF2-40B4-BE49-F238E27FC236}">
                <a16:creationId xmlns:a16="http://schemas.microsoft.com/office/drawing/2014/main" id="{99F71234-9581-8509-BCE6-2D1E433D4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4" y="1261946"/>
            <a:ext cx="8803611" cy="464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41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FD2F-64A5-5A58-1293-B2CBDC0C38A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1FB0ECCC-59F9-92EC-ED4B-6F560EF5AF2C}"/>
              </a:ext>
            </a:extLst>
          </p:cNvPr>
          <p:cNvSpPr>
            <a:spLocks noGrp="1"/>
          </p:cNvSpPr>
          <p:nvPr>
            <p:ph type="body" idx="1"/>
          </p:nvPr>
        </p:nvSpPr>
        <p:spPr>
          <a:xfrm>
            <a:off x="305753" y="1219200"/>
            <a:ext cx="8422611" cy="4431983"/>
          </a:xfrm>
        </p:spPr>
        <p:txBody>
          <a:bodyPr/>
          <a:lstStyle/>
          <a:p>
            <a:r>
              <a:rPr lang="en-US" sz="1800" dirty="0">
                <a:latin typeface="Times New Roman" panose="02020603050405020304" pitchFamily="18" charset="0"/>
                <a:cs typeface="Times New Roman" panose="02020603050405020304" pitchFamily="18" charset="0"/>
              </a:rPr>
              <a:t>Data Encoding:</a:t>
            </a:r>
          </a:p>
          <a:p>
            <a:endParaRPr lang="en-US" sz="1800" dirty="0">
              <a:latin typeface="Times New Roman" panose="02020603050405020304" pitchFamily="18" charset="0"/>
              <a:cs typeface="Times New Roman" panose="02020603050405020304" pitchFamily="18" charset="0"/>
            </a:endParaRPr>
          </a:p>
          <a:p>
            <a:pPr marL="342900" indent="-342900">
              <a:buAutoNum type="arabicPeriod"/>
            </a:pPr>
            <a:r>
              <a:rPr lang="en-US" sz="1800" dirty="0">
                <a:latin typeface="Times New Roman" panose="02020603050405020304" pitchFamily="18" charset="0"/>
                <a:cs typeface="Times New Roman" panose="02020603050405020304" pitchFamily="18" charset="0"/>
              </a:rPr>
              <a:t>For Numerical Features of 'temperature', 'fuel price', 'unemployment' and 'CPI’, we used Standard Scalar encoding.</a:t>
            </a:r>
          </a:p>
          <a:p>
            <a:r>
              <a:rPr lang="en-US" sz="1800" dirty="0">
                <a:latin typeface="Times New Roman" panose="02020603050405020304" pitchFamily="18" charset="0"/>
                <a:cs typeface="Times New Roman" panose="02020603050405020304" pitchFamily="18" charset="0"/>
              </a:rPr>
              <a:t>      The standard score of a sample x is calculated as:</a:t>
            </a:r>
          </a:p>
          <a:p>
            <a:r>
              <a:rPr lang="en-US" sz="1800" dirty="0">
                <a:latin typeface="Times New Roman" panose="02020603050405020304" pitchFamily="18" charset="0"/>
                <a:cs typeface="Times New Roman" panose="02020603050405020304" pitchFamily="18" charset="0"/>
              </a:rPr>
              <a:t>		z = (x - u) / s</a:t>
            </a:r>
          </a:p>
          <a:p>
            <a:r>
              <a:rPr lang="en-US" sz="1800" dirty="0">
                <a:latin typeface="Times New Roman" panose="02020603050405020304" pitchFamily="18" charset="0"/>
                <a:cs typeface="Times New Roman" panose="02020603050405020304" pitchFamily="18" charset="0"/>
              </a:rPr>
              <a:t>	here: 	u is mean</a:t>
            </a:r>
          </a:p>
          <a:p>
            <a:r>
              <a:rPr lang="en-US" sz="1800" dirty="0">
                <a:latin typeface="Times New Roman" panose="02020603050405020304" pitchFamily="18" charset="0"/>
                <a:cs typeface="Times New Roman" panose="02020603050405020304" pitchFamily="18" charset="0"/>
              </a:rPr>
              <a:t>		s is standard deviation</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2. For categorical features of 'is holiday' and 'season', we used Binary Encoder</a:t>
            </a:r>
          </a:p>
          <a:p>
            <a:r>
              <a:rPr lang="en-US" sz="1800" dirty="0">
                <a:latin typeface="Times New Roman" panose="02020603050405020304" pitchFamily="18" charset="0"/>
                <a:cs typeface="Times New Roman" panose="02020603050405020304" pitchFamily="18" charset="0"/>
              </a:rPr>
              <a:t>    	In binary encoding, each category is assigned a unique binary code. The length of 	the binary code depends on the number of categories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data is now ready for machine learning models to be implemented.</a:t>
            </a:r>
          </a:p>
        </p:txBody>
      </p:sp>
    </p:spTree>
    <p:extLst>
      <p:ext uri="{BB962C8B-B14F-4D97-AF65-F5344CB8AC3E}">
        <p14:creationId xmlns:p14="http://schemas.microsoft.com/office/powerpoint/2010/main" val="40931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74222" y="186537"/>
            <a:ext cx="7845847" cy="461665"/>
          </a:xfrm>
        </p:spPr>
        <p:txBody>
          <a:bodyPr/>
          <a:lstStyle/>
          <a:p>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74222" y="990600"/>
            <a:ext cx="8031578" cy="4953000"/>
          </a:xfrm>
        </p:spPr>
        <p:txBody>
          <a:bodyPr/>
          <a:lstStyle/>
          <a:p>
            <a:pPr algn="l" rtl="0"/>
            <a:r>
              <a:rPr lang="en-US" sz="1800" dirty="0">
                <a:latin typeface="Times New Roman" panose="02020603050405020304" pitchFamily="18" charset="0"/>
                <a:cs typeface="Times New Roman" panose="02020603050405020304" pitchFamily="18" charset="0"/>
              </a:rPr>
              <a:t>Linear regression is a statistical method used to model the relationship between a dependent variable (what you want to predict) and one or more independent variables (the features or factors that may influence the prediction) by fitting a linear equation to observed data.</a:t>
            </a: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r>
              <a:rPr lang="en-US" sz="1800" dirty="0">
                <a:latin typeface="Times New Roman" panose="02020603050405020304" pitchFamily="18" charset="0"/>
                <a:cs typeface="Times New Roman" panose="02020603050405020304" pitchFamily="18" charset="0"/>
              </a:rPr>
              <a:t>	Y = b</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 b</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b</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 . + </a:t>
            </a:r>
            <a:r>
              <a:rPr lang="en-US" sz="1800" dirty="0" err="1">
                <a:latin typeface="Times New Roman" panose="02020603050405020304" pitchFamily="18" charset="0"/>
                <a:cs typeface="Times New Roman" panose="02020603050405020304" pitchFamily="18" charset="0"/>
              </a:rPr>
              <a:t>b</a:t>
            </a:r>
            <a:r>
              <a:rPr lang="en-US" sz="1800" baseline="-25000" dirty="0" err="1">
                <a:latin typeface="Times New Roman" panose="02020603050405020304" pitchFamily="18" charset="0"/>
                <a:cs typeface="Times New Roman" panose="02020603050405020304" pitchFamily="18" charset="0"/>
              </a:rPr>
              <a:t>n</a:t>
            </a:r>
            <a:r>
              <a:rPr lang="en-US" sz="1800" dirty="0" err="1">
                <a:latin typeface="Times New Roman" panose="02020603050405020304" pitchFamily="18" charset="0"/>
                <a:cs typeface="Times New Roman" panose="02020603050405020304" pitchFamily="18" charset="0"/>
              </a:rPr>
              <a:t>X</a:t>
            </a:r>
            <a:r>
              <a:rPr lang="en-US" sz="1800" baseline="30000" dirty="0" err="1">
                <a:latin typeface="Times New Roman" panose="02020603050405020304" pitchFamily="18" charset="0"/>
                <a:cs typeface="Times New Roman" panose="02020603050405020304" pitchFamily="18" charset="0"/>
              </a:rPr>
              <a:t>n</a:t>
            </a:r>
            <a:endParaRPr lang="en-US" sz="1800" baseline="30000" dirty="0">
              <a:latin typeface="Times New Roman" panose="02020603050405020304" pitchFamily="18" charset="0"/>
              <a:cs typeface="Times New Roman" panose="02020603050405020304" pitchFamily="18" charset="0"/>
            </a:endParaRPr>
          </a:p>
          <a:p>
            <a:pPr algn="l" rtl="0"/>
            <a:r>
              <a:rPr lang="en-US" sz="1800" dirty="0">
                <a:latin typeface="Times New Roman" panose="02020603050405020304" pitchFamily="18" charset="0"/>
                <a:cs typeface="Times New Roman" panose="02020603050405020304" pitchFamily="18" charset="0"/>
              </a:rPr>
              <a:t>	where:</a:t>
            </a:r>
          </a:p>
          <a:p>
            <a:pPr algn="l" rtl="0"/>
            <a:r>
              <a:rPr lang="en-US" sz="1800" dirty="0">
                <a:latin typeface="Times New Roman" panose="02020603050405020304" pitchFamily="18" charset="0"/>
                <a:cs typeface="Times New Roman" panose="02020603050405020304" pitchFamily="18" charset="0"/>
              </a:rPr>
              <a:t>	• Y is the dependent variable,</a:t>
            </a:r>
          </a:p>
          <a:p>
            <a:pPr algn="l" rtl="0"/>
            <a:r>
              <a:rPr lang="en-US" sz="1800" dirty="0">
                <a:latin typeface="Times New Roman" panose="02020603050405020304" pitchFamily="18" charset="0"/>
                <a:cs typeface="Times New Roman" panose="02020603050405020304" pitchFamily="18" charset="0"/>
              </a:rPr>
              <a:t>	• X</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X</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 ,</a:t>
            </a:r>
            <a:r>
              <a:rPr lang="en-US" sz="1800" dirty="0" err="1">
                <a:latin typeface="Times New Roman" panose="02020603050405020304" pitchFamily="18" charset="0"/>
                <a:cs typeface="Times New Roman" panose="02020603050405020304" pitchFamily="18" charset="0"/>
              </a:rPr>
              <a:t>X</a:t>
            </a:r>
            <a:r>
              <a:rPr lang="en-US" sz="1800" baseline="30000" dirty="0" err="1">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are the independent variables,</a:t>
            </a:r>
          </a:p>
          <a:p>
            <a:pPr algn="l" rtl="0"/>
            <a:r>
              <a:rPr lang="en-US" sz="1800" dirty="0">
                <a:latin typeface="Times New Roman" panose="02020603050405020304" pitchFamily="18" charset="0"/>
                <a:cs typeface="Times New Roman" panose="02020603050405020304" pitchFamily="18" charset="0"/>
              </a:rPr>
              <a:t>	• b</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is the y-intercept,</a:t>
            </a:r>
          </a:p>
          <a:p>
            <a:pPr algn="l" rtl="0"/>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54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28892B-90D0-532E-9457-4717B7D0AB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247557"/>
            <a:ext cx="3810000" cy="3083894"/>
          </a:xfrm>
          <a:prstGeom prst="rect">
            <a:avLst/>
          </a:prstGeom>
        </p:spPr>
      </p:pic>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74222" y="186537"/>
            <a:ext cx="7845847" cy="461665"/>
          </a:xfrm>
        </p:spPr>
        <p:txBody>
          <a:bodyPr/>
          <a:lstStyle/>
          <a:p>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74222" y="762000"/>
            <a:ext cx="8336378" cy="830997"/>
          </a:xfrm>
        </p:spPr>
        <p:txBody>
          <a:bodyPr/>
          <a:lstStyle/>
          <a:p>
            <a:pPr algn="l" rtl="0"/>
            <a:r>
              <a:rPr lang="en-US" sz="1800" dirty="0">
                <a:latin typeface="Times New Roman" panose="02020603050405020304" pitchFamily="18" charset="0"/>
                <a:cs typeface="Times New Roman" panose="02020603050405020304" pitchFamily="18" charset="0"/>
              </a:rPr>
              <a:t>Training Data vs Predicted Training Data (before hyperparameter tuning)</a:t>
            </a:r>
          </a:p>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IN" sz="1800" b="0" i="0" dirty="0">
                <a:effectLst/>
                <a:latin typeface="Times New Roman" panose="02020603050405020304" pitchFamily="18" charset="0"/>
                <a:cs typeface="Times New Roman" panose="02020603050405020304" pitchFamily="18" charset="0"/>
              </a:rPr>
              <a:t>0.1375</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Training: </a:t>
            </a:r>
            <a:r>
              <a:rPr lang="en-IN" sz="1800" b="0" i="0" dirty="0">
                <a:effectLst/>
                <a:latin typeface="Times New Roman" panose="02020603050405020304" pitchFamily="18" charset="0"/>
                <a:cs typeface="Times New Roman" panose="02020603050405020304" pitchFamily="18" charset="0"/>
              </a:rPr>
              <a:t>24.26%</a:t>
            </a:r>
          </a:p>
        </p:txBody>
      </p:sp>
      <p:pic>
        <p:nvPicPr>
          <p:cNvPr id="4" name="Picture 3">
            <a:extLst>
              <a:ext uri="{FF2B5EF4-FFF2-40B4-BE49-F238E27FC236}">
                <a16:creationId xmlns:a16="http://schemas.microsoft.com/office/drawing/2014/main" id="{94C22064-8FCA-6921-5427-CFBA6D19D492}"/>
              </a:ext>
            </a:extLst>
          </p:cNvPr>
          <p:cNvPicPr>
            <a:picLocks noChangeAspect="1"/>
          </p:cNvPicPr>
          <p:nvPr/>
        </p:nvPicPr>
        <p:blipFill rotWithShape="1">
          <a:blip r:embed="rId3">
            <a:extLst>
              <a:ext uri="{28A0092B-C50C-407E-A947-70E740481C1C}">
                <a14:useLocalDpi xmlns:a14="http://schemas.microsoft.com/office/drawing/2010/main" val="0"/>
              </a:ext>
            </a:extLst>
          </a:blip>
          <a:srcRect r="3324"/>
          <a:stretch/>
        </p:blipFill>
        <p:spPr>
          <a:xfrm>
            <a:off x="0" y="1592997"/>
            <a:ext cx="5486400" cy="2601054"/>
          </a:xfrm>
          <a:prstGeom prst="rect">
            <a:avLst/>
          </a:prstGeom>
        </p:spPr>
      </p:pic>
    </p:spTree>
    <p:extLst>
      <p:ext uri="{BB962C8B-B14F-4D97-AF65-F5344CB8AC3E}">
        <p14:creationId xmlns:p14="http://schemas.microsoft.com/office/powerpoint/2010/main" val="99902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74222" y="186537"/>
            <a:ext cx="7845847" cy="461665"/>
          </a:xfrm>
        </p:spPr>
        <p:txBody>
          <a:bodyPr/>
          <a:lstStyle/>
          <a:p>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74222" y="762000"/>
            <a:ext cx="8336378" cy="1107996"/>
          </a:xfrm>
        </p:spPr>
        <p:txBody>
          <a:bodyPr/>
          <a:lstStyle/>
          <a:p>
            <a:pPr algn="l" rtl="0"/>
            <a:r>
              <a:rPr lang="en-US" sz="1800" dirty="0">
                <a:latin typeface="Times New Roman" panose="02020603050405020304" pitchFamily="18" charset="0"/>
                <a:cs typeface="Times New Roman" panose="02020603050405020304" pitchFamily="18" charset="0"/>
              </a:rPr>
              <a:t>Training Data vs Predicted Training Data (after hyperparameter tuning) (</a:t>
            </a:r>
            <a:r>
              <a:rPr lang="en-US" sz="1800" dirty="0" err="1">
                <a:latin typeface="Times New Roman" panose="02020603050405020304" pitchFamily="18" charset="0"/>
                <a:cs typeface="Times New Roman" panose="02020603050405020304" pitchFamily="18" charset="0"/>
              </a:rPr>
              <a:t>poly_feat_degree</a:t>
            </a:r>
            <a:r>
              <a:rPr lang="en-US" sz="1800" dirty="0">
                <a:latin typeface="Times New Roman" panose="02020603050405020304" pitchFamily="18" charset="0"/>
                <a:cs typeface="Times New Roman" panose="02020603050405020304" pitchFamily="18" charset="0"/>
              </a:rPr>
              <a:t>)</a:t>
            </a:r>
          </a:p>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IN" sz="1800" b="0" i="0" dirty="0">
                <a:effectLst/>
                <a:latin typeface="Times New Roman" panose="02020603050405020304" pitchFamily="18" charset="0"/>
                <a:cs typeface="Times New Roman" panose="02020603050405020304" pitchFamily="18" charset="0"/>
              </a:rPr>
              <a:t>0.0183</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Training: </a:t>
            </a:r>
            <a:r>
              <a:rPr lang="en-IN" sz="1800" b="0" i="0" dirty="0">
                <a:effectLst/>
                <a:latin typeface="Times New Roman" panose="02020603050405020304" pitchFamily="18" charset="0"/>
                <a:cs typeface="Times New Roman" panose="02020603050405020304" pitchFamily="18" charset="0"/>
              </a:rPr>
              <a:t>98.66%</a:t>
            </a:r>
          </a:p>
        </p:txBody>
      </p:sp>
      <p:pic>
        <p:nvPicPr>
          <p:cNvPr id="6" name="Picture 5">
            <a:extLst>
              <a:ext uri="{FF2B5EF4-FFF2-40B4-BE49-F238E27FC236}">
                <a16:creationId xmlns:a16="http://schemas.microsoft.com/office/drawing/2014/main" id="{04CB08A6-294D-624A-A208-325211DF1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858" y="3276600"/>
            <a:ext cx="3716742" cy="3036878"/>
          </a:xfrm>
          <a:prstGeom prst="rect">
            <a:avLst/>
          </a:prstGeom>
        </p:spPr>
      </p:pic>
      <p:pic>
        <p:nvPicPr>
          <p:cNvPr id="5" name="Picture 4">
            <a:extLst>
              <a:ext uri="{FF2B5EF4-FFF2-40B4-BE49-F238E27FC236}">
                <a16:creationId xmlns:a16="http://schemas.microsoft.com/office/drawing/2014/main" id="{97EB5ACF-6038-5DFA-9CDF-A26D258EBDB5}"/>
              </a:ext>
            </a:extLst>
          </p:cNvPr>
          <p:cNvPicPr>
            <a:picLocks noChangeAspect="1"/>
          </p:cNvPicPr>
          <p:nvPr/>
        </p:nvPicPr>
        <p:blipFill rotWithShape="1">
          <a:blip r:embed="rId3">
            <a:extLst>
              <a:ext uri="{28A0092B-C50C-407E-A947-70E740481C1C}">
                <a14:useLocalDpi xmlns:a14="http://schemas.microsoft.com/office/drawing/2010/main" val="0"/>
              </a:ext>
            </a:extLst>
          </a:blip>
          <a:srcRect r="2382"/>
          <a:stretch/>
        </p:blipFill>
        <p:spPr>
          <a:xfrm>
            <a:off x="152399" y="1828102"/>
            <a:ext cx="5181601" cy="2665501"/>
          </a:xfrm>
          <a:prstGeom prst="rect">
            <a:avLst/>
          </a:prstGeom>
        </p:spPr>
      </p:pic>
    </p:spTree>
    <p:extLst>
      <p:ext uri="{BB962C8B-B14F-4D97-AF65-F5344CB8AC3E}">
        <p14:creationId xmlns:p14="http://schemas.microsoft.com/office/powerpoint/2010/main" val="302143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11" y="381000"/>
            <a:ext cx="3932903" cy="586313"/>
          </a:xfrm>
          <a:prstGeom prst="rect">
            <a:avLst/>
          </a:prstGeom>
        </p:spPr>
        <p:txBody>
          <a:bodyPr vert="horz" wrap="square" lIns="0" tIns="123443" rIns="0" bIns="0" rtlCol="0">
            <a:spAutoFit/>
          </a:bodyPr>
          <a:lstStyle/>
          <a:p>
            <a:pPr marL="12700">
              <a:lnSpc>
                <a:spcPct val="100000"/>
              </a:lnSpc>
              <a:spcBef>
                <a:spcPts val="100"/>
              </a:spcBef>
            </a:pPr>
            <a:r>
              <a:rPr lang="en-IN" dirty="0">
                <a:latin typeface="Times New Roman" panose="02020603050405020304" pitchFamily="18" charset="0"/>
                <a:cs typeface="Times New Roman" panose="02020603050405020304" pitchFamily="18" charset="0"/>
              </a:rPr>
              <a:t>Problem Statement</a:t>
            </a:r>
            <a:endParaRPr spc="-1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2</a:t>
            </a:fld>
            <a:endParaRPr spc="-50" dirty="0"/>
          </a:p>
        </p:txBody>
      </p:sp>
      <p:sp>
        <p:nvSpPr>
          <p:cNvPr id="5" name="TextBox 4">
            <a:extLst>
              <a:ext uri="{FF2B5EF4-FFF2-40B4-BE49-F238E27FC236}">
                <a16:creationId xmlns:a16="http://schemas.microsoft.com/office/drawing/2014/main" id="{A94B2824-66F0-7CEB-A509-3E3DE5319C17}"/>
              </a:ext>
            </a:extLst>
          </p:cNvPr>
          <p:cNvSpPr txBox="1"/>
          <p:nvPr/>
        </p:nvSpPr>
        <p:spPr>
          <a:xfrm>
            <a:off x="198035" y="1143000"/>
            <a:ext cx="84582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Demand forecasting plays a pivotal role in the do main of Supply Chain Management (SCM) within organizations.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imperative to predict sales figures accurately, especially when sales patterns are influenced by various factors such as festival seasons like Thanksgiving, Diwali, Christmas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,characterized by unique seasonal promotions resulting in diverse sales trends. </a:t>
            </a:r>
          </a:p>
          <a:p>
            <a:pPr algn="just"/>
            <a:endParaRPr lang="en-IN" b="1" i="0" dirty="0">
              <a:effectLst/>
              <a:latin typeface="Söhne"/>
            </a:endParaRPr>
          </a:p>
          <a:p>
            <a:pPr algn="just"/>
            <a:r>
              <a:rPr lang="en-IN" sz="2000" b="1" i="0" dirty="0">
                <a:effectLst/>
                <a:latin typeface="Times New Roman" panose="02020603050405020304" pitchFamily="18" charset="0"/>
                <a:cs typeface="Times New Roman" panose="02020603050405020304" pitchFamily="18" charset="0"/>
              </a:rPr>
              <a:t>Key Issues: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Inaccurate Demand Predictions</a:t>
            </a:r>
          </a:p>
          <a:p>
            <a:pPr marL="285750" indent="-285750" algn="just">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Manual and Time-Consuming Processes</a:t>
            </a:r>
          </a:p>
          <a:p>
            <a:pPr algn="just"/>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solidFill>
                  <a:schemeClr val="tx1"/>
                </a:solidFill>
                <a:effectLst/>
                <a:latin typeface="Times New Roman" panose="02020603050405020304" pitchFamily="18" charset="0"/>
                <a:cs typeface="Times New Roman" panose="02020603050405020304" pitchFamily="18" charset="0"/>
              </a:rPr>
              <a:t>Lack of Adaptability to Market Dynamics</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sz="1600" b="0" i="0" dirty="0">
                <a:solidFill>
                  <a:schemeClr val="tx1"/>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CB08A6-294D-624A-A208-325211DF11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2897853"/>
            <a:ext cx="3962400" cy="3237601"/>
          </a:xfrm>
          <a:prstGeom prst="rect">
            <a:avLst/>
          </a:prstGeom>
        </p:spPr>
      </p:pic>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74222" y="186537"/>
            <a:ext cx="7845847" cy="461665"/>
          </a:xfrm>
        </p:spPr>
        <p:txBody>
          <a:bodyPr/>
          <a:lstStyle/>
          <a:p>
            <a:r>
              <a:rPr lang="en-US" dirty="0">
                <a:latin typeface="Times New Roman" panose="02020603050405020304" pitchFamily="18" charset="0"/>
                <a:cs typeface="Times New Roman" panose="02020603050405020304" pitchFamily="18" charset="0"/>
              </a:rPr>
              <a:t>Linear Regression model</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74222" y="762000"/>
            <a:ext cx="8336378" cy="830997"/>
          </a:xfrm>
        </p:spPr>
        <p:txBody>
          <a:bodyPr/>
          <a:lstStyle/>
          <a:p>
            <a:pPr algn="l" rtl="0"/>
            <a:r>
              <a:rPr lang="en-US" sz="1800" dirty="0">
                <a:latin typeface="Times New Roman" panose="02020603050405020304" pitchFamily="18" charset="0"/>
                <a:cs typeface="Times New Roman" panose="02020603050405020304" pitchFamily="18" charset="0"/>
              </a:rPr>
              <a:t>Testing Data vs Predicted Testing Data</a:t>
            </a:r>
          </a:p>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IN" sz="1800" b="0" i="0" dirty="0">
                <a:effectLst/>
                <a:latin typeface="Times New Roman" panose="02020603050405020304" pitchFamily="18" charset="0"/>
                <a:cs typeface="Times New Roman" panose="02020603050405020304" pitchFamily="18" charset="0"/>
              </a:rPr>
              <a:t>0.027</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Testing: </a:t>
            </a:r>
            <a:r>
              <a:rPr lang="en-IN" sz="1800" b="0" i="0" dirty="0">
                <a:effectLst/>
                <a:latin typeface="Times New Roman" panose="02020603050405020304" pitchFamily="18" charset="0"/>
                <a:cs typeface="Times New Roman" panose="02020603050405020304" pitchFamily="18" charset="0"/>
              </a:rPr>
              <a:t>97.13%</a:t>
            </a:r>
          </a:p>
        </p:txBody>
      </p:sp>
      <p:pic>
        <p:nvPicPr>
          <p:cNvPr id="5" name="Picture 4">
            <a:extLst>
              <a:ext uri="{FF2B5EF4-FFF2-40B4-BE49-F238E27FC236}">
                <a16:creationId xmlns:a16="http://schemas.microsoft.com/office/drawing/2014/main" id="{97EB5ACF-6038-5DFA-9CDF-A26D258EB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06795"/>
            <a:ext cx="5181600" cy="2484205"/>
          </a:xfrm>
          <a:prstGeom prst="rect">
            <a:avLst/>
          </a:prstGeom>
        </p:spPr>
      </p:pic>
    </p:spTree>
    <p:extLst>
      <p:ext uri="{BB962C8B-B14F-4D97-AF65-F5344CB8AC3E}">
        <p14:creationId xmlns:p14="http://schemas.microsoft.com/office/powerpoint/2010/main" val="269785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74222" y="186537"/>
            <a:ext cx="7845847" cy="461665"/>
          </a:xfrm>
        </p:spPr>
        <p:txBody>
          <a:bodyPr/>
          <a:lstStyle/>
          <a:p>
            <a:r>
              <a:rPr lang="en-US" dirty="0">
                <a:latin typeface="Times New Roman" panose="02020603050405020304" pitchFamily="18" charset="0"/>
                <a:cs typeface="Times New Roman" panose="02020603050405020304" pitchFamily="18" charset="0"/>
              </a:rPr>
              <a:t>Decision Tree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74222" y="685800"/>
            <a:ext cx="8191024" cy="4555093"/>
          </a:xfrm>
        </p:spPr>
        <p:txBody>
          <a:bodyPr/>
          <a:lstStyle/>
          <a:p>
            <a:pPr algn="l" rtl="0"/>
            <a:r>
              <a:rPr lang="en-US" sz="1800" dirty="0">
                <a:latin typeface="Times New Roman" panose="02020603050405020304" pitchFamily="18" charset="0"/>
              </a:rPr>
              <a:t>Decision trees are chosen for their interpretability, ease of implementation, and ability to handle both classification and regression tasks. They mimic human decision-making processes, breaking down complex decisions into a series of simpler ones. </a:t>
            </a:r>
          </a:p>
          <a:p>
            <a:pPr algn="l" rtl="0"/>
            <a:endParaRPr lang="en-US" sz="1800" dirty="0">
              <a:latin typeface="Times New Roman" panose="02020603050405020304" pitchFamily="18" charset="0"/>
            </a:endParaRPr>
          </a:p>
          <a:p>
            <a:pPr algn="l" rtl="0"/>
            <a:r>
              <a:rPr lang="en-US" sz="2000" b="1" dirty="0">
                <a:latin typeface="Times New Roman" panose="02020603050405020304" pitchFamily="18" charset="0"/>
              </a:rPr>
              <a:t>Initial parameters:</a:t>
            </a:r>
          </a:p>
          <a:p>
            <a:pPr marL="285750" indent="-285750" algn="l" rtl="0">
              <a:buFont typeface="Arial" panose="020B0604020202020204" pitchFamily="34" charset="0"/>
              <a:buChar char="•"/>
            </a:pPr>
            <a:r>
              <a:rPr lang="en-US" sz="1800" dirty="0">
                <a:latin typeface="Times New Roman" panose="02020603050405020304" pitchFamily="18" charset="0"/>
              </a:rPr>
              <a:t>’</a:t>
            </a:r>
            <a:r>
              <a:rPr lang="en-US" sz="1800" dirty="0" err="1">
                <a:latin typeface="Times New Roman" panose="02020603050405020304" pitchFamily="18" charset="0"/>
              </a:rPr>
              <a:t>max_depth</a:t>
            </a:r>
            <a:r>
              <a:rPr lang="en-US" sz="1800" dirty="0">
                <a:latin typeface="Times New Roman" panose="02020603050405020304" pitchFamily="18" charset="0"/>
              </a:rPr>
              <a:t>’ :13</a:t>
            </a:r>
          </a:p>
          <a:p>
            <a:pPr marL="285750" indent="-285750" algn="l" rtl="0">
              <a:buFont typeface="Arial" panose="020B0604020202020204" pitchFamily="34" charset="0"/>
              <a:buChar char="•"/>
            </a:pPr>
            <a:r>
              <a:rPr lang="en-US" sz="1800" dirty="0">
                <a:latin typeface="Times New Roman" panose="02020603050405020304" pitchFamily="18" charset="0"/>
              </a:rPr>
              <a:t>’min_samples_split’:30</a:t>
            </a:r>
          </a:p>
          <a:p>
            <a:pPr algn="l" rtl="0"/>
            <a:endParaRPr lang="en-US" sz="1800" dirty="0">
              <a:latin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Before hyperparameter Tuning:</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US" sz="1800" dirty="0">
                <a:effectLst/>
                <a:latin typeface="Times New Roman" panose="02020603050405020304" pitchFamily="18" charset="0"/>
                <a:cs typeface="Times New Roman" panose="02020603050405020304" pitchFamily="18" charset="0"/>
              </a:rPr>
              <a:t>0.0</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Training: </a:t>
            </a:r>
            <a:r>
              <a:rPr lang="en-US" sz="1800" dirty="0">
                <a:effectLst/>
                <a:latin typeface="Times New Roman" panose="02020603050405020304" pitchFamily="18" charset="0"/>
                <a:cs typeface="Times New Roman" panose="02020603050405020304" pitchFamily="18" charset="0"/>
              </a:rPr>
              <a:t>100.0%</a:t>
            </a: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br>
              <a:rPr lang="en-US" sz="2400" b="0" i="0" dirty="0">
                <a:solidFill>
                  <a:srgbClr val="495365"/>
                </a:solidFill>
                <a:effectLst/>
                <a:latin typeface="Lato" panose="020F0502020204030203" pitchFamily="34" charset="0"/>
              </a:rPr>
            </a:br>
            <a:br>
              <a:rPr lang="en-US" sz="1800" dirty="0">
                <a:latin typeface="Times New Roman" panose="02020603050405020304" pitchFamily="18" charset="0"/>
              </a:rPr>
            </a:br>
            <a:endParaRPr lang="en-IN" sz="1800" dirty="0">
              <a:latin typeface="Times New Roman" panose="02020603050405020304" pitchFamily="18" charset="0"/>
            </a:endParaRPr>
          </a:p>
        </p:txBody>
      </p:sp>
      <p:pic>
        <p:nvPicPr>
          <p:cNvPr id="4" name="Picture 3">
            <a:extLst>
              <a:ext uri="{FF2B5EF4-FFF2-40B4-BE49-F238E27FC236}">
                <a16:creationId xmlns:a16="http://schemas.microsoft.com/office/drawing/2014/main" id="{33165D72-E0B8-7541-84B2-A8B177432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86200"/>
            <a:ext cx="4191000" cy="2362200"/>
          </a:xfrm>
          <a:prstGeom prst="rect">
            <a:avLst/>
          </a:prstGeom>
        </p:spPr>
      </p:pic>
      <p:pic>
        <p:nvPicPr>
          <p:cNvPr id="5" name="Picture 4">
            <a:extLst>
              <a:ext uri="{FF2B5EF4-FFF2-40B4-BE49-F238E27FC236}">
                <a16:creationId xmlns:a16="http://schemas.microsoft.com/office/drawing/2014/main" id="{F5615BBA-B6CC-1E11-A47E-B6EA78991A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4006421"/>
            <a:ext cx="2743200" cy="2244418"/>
          </a:xfrm>
          <a:prstGeom prst="rect">
            <a:avLst/>
          </a:prstGeom>
        </p:spPr>
      </p:pic>
    </p:spTree>
    <p:extLst>
      <p:ext uri="{BB962C8B-B14F-4D97-AF65-F5344CB8AC3E}">
        <p14:creationId xmlns:p14="http://schemas.microsoft.com/office/powerpoint/2010/main" val="295844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0325C8-01E2-894D-E817-90A1A8CE36E6}"/>
              </a:ext>
            </a:extLst>
          </p:cNvPr>
          <p:cNvSpPr>
            <a:spLocks noGrp="1"/>
          </p:cNvSpPr>
          <p:nvPr>
            <p:ph type="body" idx="1"/>
          </p:nvPr>
        </p:nvSpPr>
        <p:spPr>
          <a:xfrm>
            <a:off x="372533" y="194606"/>
            <a:ext cx="7848600" cy="5262979"/>
          </a:xfrm>
        </p:spPr>
        <p:txBody>
          <a:bodyPr/>
          <a:lstStyle/>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r>
              <a:rPr lang="en-US" sz="1800" dirty="0">
                <a:latin typeface="Times New Roman" panose="02020603050405020304" pitchFamily="18" charset="0"/>
                <a:cs typeface="Times New Roman" panose="02020603050405020304" pitchFamily="18" charset="0"/>
              </a:rPr>
              <a:t>After hyperparameter Tuning:</a:t>
            </a:r>
          </a:p>
          <a:p>
            <a:pPr algn="l" rtl="0"/>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Normalized Root Mean Squared Error: </a:t>
            </a:r>
            <a:r>
              <a:rPr lang="en-US" sz="1800" dirty="0">
                <a:latin typeface="Times New Roman" panose="02020603050405020304" pitchFamily="18" charset="0"/>
                <a:cs typeface="Times New Roman" panose="02020603050405020304" pitchFamily="18" charset="0"/>
              </a:rPr>
              <a:t>0.0334</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R-Square score Training: </a:t>
            </a:r>
            <a:r>
              <a:rPr lang="en-US" sz="1800" dirty="0">
                <a:latin typeface="Times New Roman" panose="02020603050405020304" pitchFamily="18" charset="0"/>
                <a:cs typeface="Times New Roman" panose="02020603050405020304" pitchFamily="18" charset="0"/>
              </a:rPr>
              <a:t>95.52%</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4F0722-2F2D-873F-668F-93326C6C7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33" y="2306791"/>
            <a:ext cx="4038600" cy="2244417"/>
          </a:xfrm>
          <a:prstGeom prst="rect">
            <a:avLst/>
          </a:prstGeom>
        </p:spPr>
      </p:pic>
      <p:pic>
        <p:nvPicPr>
          <p:cNvPr id="7" name="Picture 6">
            <a:extLst>
              <a:ext uri="{FF2B5EF4-FFF2-40B4-BE49-F238E27FC236}">
                <a16:creationId xmlns:a16="http://schemas.microsoft.com/office/drawing/2014/main" id="{3B5D9FCF-7F43-A87F-BFB9-28AFEC65D8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2438400"/>
            <a:ext cx="2895600" cy="2289629"/>
          </a:xfrm>
          <a:prstGeom prst="rect">
            <a:avLst/>
          </a:prstGeom>
        </p:spPr>
      </p:pic>
      <p:sp>
        <p:nvSpPr>
          <p:cNvPr id="6" name="TextBox 5">
            <a:extLst>
              <a:ext uri="{FF2B5EF4-FFF2-40B4-BE49-F238E27FC236}">
                <a16:creationId xmlns:a16="http://schemas.microsoft.com/office/drawing/2014/main" id="{44B2B46F-934F-9CB9-576E-193035FFD5F3}"/>
              </a:ext>
            </a:extLst>
          </p:cNvPr>
          <p:cNvSpPr txBox="1"/>
          <p:nvPr/>
        </p:nvSpPr>
        <p:spPr>
          <a:xfrm>
            <a:off x="296333" y="4790086"/>
            <a:ext cx="8001000" cy="1200329"/>
          </a:xfrm>
          <a:prstGeom prst="rect">
            <a:avLst/>
          </a:prstGeom>
          <a:noFill/>
        </p:spPr>
        <p:txBody>
          <a:bodyPr wrap="square">
            <a:spAutoFit/>
          </a:bodyPr>
          <a:lstStyle/>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Cross Validation Scores: </a:t>
            </a:r>
            <a:r>
              <a:rPr lang="en-US" sz="1800" dirty="0">
                <a:effectLst/>
                <a:latin typeface="Times New Roman" panose="02020603050405020304" pitchFamily="18" charset="0"/>
                <a:cs typeface="Times New Roman" panose="02020603050405020304" pitchFamily="18" charset="0"/>
              </a:rPr>
              <a:t>[0.91626155 0.93674064 0.9278914 0.92195092 0.88405018 0.91331679 0.92466785 0.90900891 0.89630786 0.94763668]</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Mean of Scores: </a:t>
            </a:r>
            <a:r>
              <a:rPr lang="en-US" sz="1800" dirty="0">
                <a:effectLst/>
                <a:latin typeface="Times New Roman" panose="02020603050405020304" pitchFamily="18" charset="0"/>
                <a:cs typeface="Times New Roman" panose="02020603050405020304" pitchFamily="18" charset="0"/>
              </a:rPr>
              <a:t>91.78%</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Standard Deviation of Scores:</a:t>
            </a:r>
            <a:r>
              <a:rPr lang="en-US" sz="1800" dirty="0">
                <a:effectLst/>
                <a:latin typeface="Times New Roman" panose="02020603050405020304" pitchFamily="18" charset="0"/>
                <a:cs typeface="Times New Roman" panose="02020603050405020304" pitchFamily="18" charset="0"/>
              </a:rPr>
              <a:t> 0.01765373204085632</a:t>
            </a: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C5CC72-D94C-EF2E-A0A2-83D22BE47744}"/>
              </a:ext>
            </a:extLst>
          </p:cNvPr>
          <p:cNvSpPr txBox="1"/>
          <p:nvPr/>
        </p:nvSpPr>
        <p:spPr>
          <a:xfrm>
            <a:off x="372533" y="387872"/>
            <a:ext cx="4586468"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Decision Tree</a:t>
            </a:r>
            <a:endParaRPr lang="en-IN" sz="3000" b="1" dirty="0"/>
          </a:p>
        </p:txBody>
      </p:sp>
    </p:spTree>
    <p:extLst>
      <p:ext uri="{BB962C8B-B14F-4D97-AF65-F5344CB8AC3E}">
        <p14:creationId xmlns:p14="http://schemas.microsoft.com/office/powerpoint/2010/main" val="406579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02271-C9F1-4FB6-9CB2-5DD0B864AB54}"/>
              </a:ext>
            </a:extLst>
          </p:cNvPr>
          <p:cNvSpPr>
            <a:spLocks noGrp="1"/>
          </p:cNvSpPr>
          <p:nvPr>
            <p:ph type="body" idx="1"/>
          </p:nvPr>
        </p:nvSpPr>
        <p:spPr>
          <a:xfrm>
            <a:off x="448733" y="228600"/>
            <a:ext cx="7848600" cy="2339102"/>
          </a:xfrm>
        </p:spPr>
        <p:txBody>
          <a:bodyPr/>
          <a:lstStyle/>
          <a:p>
            <a:pPr algn="l" rtl="0"/>
            <a:endParaRPr lang="en-US" sz="1800" dirty="0">
              <a:effectLst/>
              <a:latin typeface="Times New Roman" panose="02020603050405020304" pitchFamily="18" charset="0"/>
              <a:cs typeface="Times New Roman" panose="02020603050405020304" pitchFamily="18" charset="0"/>
            </a:endParaRPr>
          </a:p>
          <a:p>
            <a:pPr algn="l" rtl="0"/>
            <a:r>
              <a:rPr lang="en-US" sz="3000" b="1" dirty="0">
                <a:latin typeface="Times New Roman" panose="02020603050405020304" pitchFamily="18" charset="0"/>
                <a:cs typeface="Times New Roman" panose="02020603050405020304" pitchFamily="18" charset="0"/>
              </a:rPr>
              <a:t>Decision Tree</a:t>
            </a:r>
            <a:endParaRPr lang="en-US" sz="3000" b="1" dirty="0">
              <a:effectLst/>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Testing the model :</a:t>
            </a:r>
          </a:p>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US" sz="1800" dirty="0">
                <a:effectLst/>
                <a:latin typeface="Times New Roman" panose="02020603050405020304" pitchFamily="18" charset="0"/>
                <a:cs typeface="Times New Roman" panose="02020603050405020304" pitchFamily="18" charset="0"/>
              </a:rPr>
              <a:t>0.0489</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Testing: </a:t>
            </a:r>
            <a:r>
              <a:rPr lang="en-US" sz="1800" dirty="0">
                <a:effectLst/>
                <a:latin typeface="Times New Roman" panose="02020603050405020304" pitchFamily="18" charset="0"/>
                <a:cs typeface="Times New Roman" panose="02020603050405020304" pitchFamily="18" charset="0"/>
              </a:rPr>
              <a:t>91.22%</a:t>
            </a: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1969AADB-8FC9-A0A4-F275-524D03B56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69" y="2204977"/>
            <a:ext cx="4550228" cy="2743200"/>
          </a:xfrm>
          <a:prstGeom prst="rect">
            <a:avLst/>
          </a:prstGeom>
        </p:spPr>
      </p:pic>
      <p:pic>
        <p:nvPicPr>
          <p:cNvPr id="7" name="Picture 6">
            <a:extLst>
              <a:ext uri="{FF2B5EF4-FFF2-40B4-BE49-F238E27FC236}">
                <a16:creationId xmlns:a16="http://schemas.microsoft.com/office/drawing/2014/main" id="{14A4D0F5-A51D-FE87-FD16-4C617DBF6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6779" y="2243077"/>
            <a:ext cx="2933699" cy="2666999"/>
          </a:xfrm>
          <a:prstGeom prst="rect">
            <a:avLst/>
          </a:prstGeom>
        </p:spPr>
      </p:pic>
      <p:sp>
        <p:nvSpPr>
          <p:cNvPr id="9" name="TextBox 8">
            <a:extLst>
              <a:ext uri="{FF2B5EF4-FFF2-40B4-BE49-F238E27FC236}">
                <a16:creationId xmlns:a16="http://schemas.microsoft.com/office/drawing/2014/main" id="{59402C27-84C7-6412-3C67-0B52B46EC303}"/>
              </a:ext>
            </a:extLst>
          </p:cNvPr>
          <p:cNvSpPr txBox="1"/>
          <p:nvPr/>
        </p:nvSpPr>
        <p:spPr>
          <a:xfrm>
            <a:off x="381000" y="4648200"/>
            <a:ext cx="7742766" cy="646331"/>
          </a:xfrm>
          <a:prstGeom prst="rect">
            <a:avLst/>
          </a:prstGeom>
          <a:noFill/>
        </p:spPr>
        <p:txBody>
          <a:bodyPr wrap="square">
            <a:spAutoFit/>
          </a:bodyPr>
          <a:lstStyle/>
          <a:p>
            <a:pPr algn="l" rtl="0"/>
            <a:endParaRPr lang="en-US" sz="1800" dirty="0">
              <a:effectLst/>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The achieved accuracy using the decision tree model is 91.22%. </a:t>
            </a:r>
          </a:p>
        </p:txBody>
      </p:sp>
    </p:spTree>
    <p:extLst>
      <p:ext uri="{BB962C8B-B14F-4D97-AF65-F5344CB8AC3E}">
        <p14:creationId xmlns:p14="http://schemas.microsoft.com/office/powerpoint/2010/main" val="76887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5C12-B814-33BE-2D8C-248F186A69F6}"/>
              </a:ext>
            </a:extLst>
          </p:cNvPr>
          <p:cNvSpPr>
            <a:spLocks noGrp="1"/>
          </p:cNvSpPr>
          <p:nvPr>
            <p:ph type="title"/>
          </p:nvPr>
        </p:nvSpPr>
        <p:spPr>
          <a:xfrm>
            <a:off x="239390" y="228600"/>
            <a:ext cx="7845847" cy="461665"/>
          </a:xfrm>
        </p:spPr>
        <p:txBody>
          <a:bodyPr/>
          <a:lstStyle/>
          <a:p>
            <a:r>
              <a:rPr lang="en-US"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FF779CA-5192-AAD4-76B3-578141D9AB0E}"/>
              </a:ext>
            </a:extLst>
          </p:cNvPr>
          <p:cNvSpPr>
            <a:spLocks noGrp="1"/>
          </p:cNvSpPr>
          <p:nvPr>
            <p:ph type="body" idx="1"/>
          </p:nvPr>
        </p:nvSpPr>
        <p:spPr>
          <a:xfrm>
            <a:off x="240355" y="838200"/>
            <a:ext cx="8412578" cy="6217087"/>
          </a:xfrm>
        </p:spPr>
        <p:txBody>
          <a:bodyPr/>
          <a:lstStyle/>
          <a:p>
            <a:pPr algn="l" rtl="0"/>
            <a:r>
              <a:rPr lang="en-US" sz="1800" b="0" i="0" dirty="0">
                <a:effectLst/>
                <a:latin typeface="Times New Roman" panose="02020603050405020304" pitchFamily="18" charset="0"/>
                <a:cs typeface="Times New Roman" panose="02020603050405020304" pitchFamily="18" charset="0"/>
              </a:rPr>
              <a:t>Random Forest is often chosen for its robustness, versatility, and high predictive </a:t>
            </a:r>
          </a:p>
          <a:p>
            <a:pPr algn="l" rtl="0"/>
            <a:r>
              <a:rPr lang="en-US" sz="1800" b="0" i="0" dirty="0">
                <a:effectLst/>
                <a:latin typeface="Times New Roman" panose="02020603050405020304" pitchFamily="18" charset="0"/>
                <a:cs typeface="Times New Roman" panose="02020603050405020304" pitchFamily="18" charset="0"/>
              </a:rPr>
              <a:t>accuracy. It is an ensemble learning method that constructs multiple decision trees during training and outputs the mode of the classes (classification) or the mean prediction (regression) of the individual trees. Random Forest is less prone to overfitting compared to individual decision trees, and it can handle large datasets with high dimensionality.</a:t>
            </a:r>
          </a:p>
          <a:p>
            <a:pPr algn="l" rtl="0"/>
            <a:endParaRPr lang="en-US" sz="1800" b="0" i="0" dirty="0">
              <a:effectLst/>
              <a:latin typeface="Times New Roman" panose="02020603050405020304" pitchFamily="18" charset="0"/>
              <a:cs typeface="Times New Roman" panose="02020603050405020304" pitchFamily="18" charset="0"/>
            </a:endParaRPr>
          </a:p>
          <a:p>
            <a:pPr algn="l" rtl="0"/>
            <a:r>
              <a:rPr lang="en-US" sz="2000" b="1" dirty="0">
                <a:latin typeface="Times New Roman" panose="02020603050405020304" pitchFamily="18" charset="0"/>
                <a:cs typeface="Times New Roman" panose="02020603050405020304" pitchFamily="18" charset="0"/>
              </a:rPr>
              <a:t>I</a:t>
            </a:r>
            <a:r>
              <a:rPr lang="en-US" sz="2000" b="1" i="0" dirty="0">
                <a:effectLst/>
                <a:latin typeface="Times New Roman" panose="02020603050405020304" pitchFamily="18" charset="0"/>
                <a:cs typeface="Times New Roman" panose="02020603050405020304" pitchFamily="18" charset="0"/>
              </a:rPr>
              <a:t>nitial parameters: </a:t>
            </a:r>
          </a:p>
          <a:p>
            <a:pPr marL="285750" indent="-285750" algn="l" rtl="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t>
            </a:r>
            <a:r>
              <a:rPr lang="en-US" sz="1800" b="0" i="0" dirty="0" err="1">
                <a:effectLst/>
                <a:latin typeface="Times New Roman" panose="02020603050405020304" pitchFamily="18" charset="0"/>
                <a:cs typeface="Times New Roman" panose="02020603050405020304" pitchFamily="18" charset="0"/>
              </a:rPr>
              <a:t>n_estimators</a:t>
            </a:r>
            <a:r>
              <a:rPr lang="en-US" sz="1800" b="0" i="0" dirty="0">
                <a:effectLst/>
                <a:latin typeface="Times New Roman" panose="02020603050405020304" pitchFamily="18" charset="0"/>
                <a:cs typeface="Times New Roman" panose="02020603050405020304" pitchFamily="18" charset="0"/>
              </a:rPr>
              <a:t>’</a:t>
            </a:r>
          </a:p>
          <a:p>
            <a:pPr marL="285750" indent="-285750" algn="l" rtl="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t>
            </a:r>
            <a:r>
              <a:rPr lang="en-US" sz="1800" b="0" i="0" dirty="0" err="1">
                <a:effectLst/>
                <a:latin typeface="Times New Roman" panose="02020603050405020304" pitchFamily="18" charset="0"/>
                <a:cs typeface="Times New Roman" panose="02020603050405020304" pitchFamily="18" charset="0"/>
              </a:rPr>
              <a:t>max_features</a:t>
            </a:r>
            <a:r>
              <a:rPr lang="en-US" sz="1800" b="0" i="0" dirty="0">
                <a:effectLst/>
                <a:latin typeface="Times New Roman" panose="02020603050405020304" pitchFamily="18" charset="0"/>
                <a:cs typeface="Times New Roman" panose="02020603050405020304" pitchFamily="18" charset="0"/>
              </a:rPr>
              <a:t>’</a:t>
            </a:r>
          </a:p>
          <a:p>
            <a:pPr marL="285750" indent="-285750" algn="l" rtl="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t>
            </a:r>
            <a:r>
              <a:rPr lang="en-US" sz="1800" b="0" i="0" dirty="0" err="1">
                <a:effectLst/>
                <a:latin typeface="Times New Roman" panose="02020603050405020304" pitchFamily="18" charset="0"/>
                <a:cs typeface="Times New Roman" panose="02020603050405020304" pitchFamily="18" charset="0"/>
              </a:rPr>
              <a:t>max_depth</a:t>
            </a:r>
            <a:r>
              <a:rPr lang="en-US" sz="1800" b="0" i="0" dirty="0">
                <a:effectLst/>
                <a:latin typeface="Times New Roman" panose="02020603050405020304" pitchFamily="18" charset="0"/>
                <a:cs typeface="Times New Roman" panose="02020603050405020304" pitchFamily="18" charset="0"/>
              </a:rPr>
              <a:t>’</a:t>
            </a:r>
          </a:p>
          <a:p>
            <a:pPr marL="285750" indent="-285750" algn="l" rtl="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min_samples_split</a:t>
            </a:r>
            <a:r>
              <a:rPr lang="en-US" sz="1800" b="0" i="0" dirty="0">
                <a:effectLst/>
                <a:latin typeface="Times New Roman" panose="02020603050405020304" pitchFamily="18" charset="0"/>
                <a:cs typeface="Times New Roman" panose="02020603050405020304" pitchFamily="18" charset="0"/>
              </a:rPr>
              <a:t>’</a:t>
            </a:r>
          </a:p>
          <a:p>
            <a:pPr marL="285750" indent="-285750" algn="l" rtl="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t>
            </a:r>
            <a:r>
              <a:rPr lang="en-US" sz="1800" b="0" i="0" dirty="0" err="1">
                <a:effectLst/>
                <a:latin typeface="Times New Roman" panose="02020603050405020304" pitchFamily="18" charset="0"/>
                <a:cs typeface="Times New Roman" panose="02020603050405020304" pitchFamily="18" charset="0"/>
              </a:rPr>
              <a:t>min_samples_leaf</a:t>
            </a:r>
            <a:r>
              <a:rPr lang="en-US" sz="1800" b="0" i="0" dirty="0">
                <a:effectLst/>
                <a:latin typeface="Times New Roman" panose="02020603050405020304" pitchFamily="18" charset="0"/>
                <a:cs typeface="Times New Roman" panose="02020603050405020304" pitchFamily="18" charset="0"/>
              </a:rPr>
              <a:t>’. </a:t>
            </a:r>
          </a:p>
          <a:p>
            <a:pPr algn="l" rtl="0"/>
            <a:endParaRPr lang="en-US" sz="1800" b="0" i="0" dirty="0">
              <a:effectLst/>
              <a:latin typeface="Times New Roman" panose="02020603050405020304" pitchFamily="18" charset="0"/>
              <a:cs typeface="Times New Roman" panose="02020603050405020304" pitchFamily="18" charset="0"/>
            </a:endParaRPr>
          </a:p>
          <a:p>
            <a:pPr algn="l" rtl="0"/>
            <a:r>
              <a:rPr lang="en-US" sz="1800" dirty="0">
                <a:latin typeface="Times New Roman" panose="02020603050405020304" pitchFamily="18" charset="0"/>
                <a:cs typeface="Times New Roman" panose="02020603050405020304" pitchFamily="18" charset="0"/>
              </a:rPr>
              <a:t>Before Hyperparameter Tuning:</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a:t>
            </a:r>
            <a:r>
              <a:rPr lang="en-US" sz="1800" dirty="0">
                <a:effectLst/>
                <a:latin typeface="Times New Roman" panose="02020603050405020304" pitchFamily="18" charset="0"/>
                <a:cs typeface="Times New Roman" panose="02020603050405020304" pitchFamily="18" charset="0"/>
              </a:rPr>
              <a:t> </a:t>
            </a:r>
            <a:r>
              <a:rPr lang="en-IN" sz="1800" b="0" i="0" dirty="0">
                <a:effectLst/>
                <a:latin typeface="Times New Roman" panose="02020603050405020304" pitchFamily="18" charset="0"/>
                <a:cs typeface="Times New Roman" panose="02020603050405020304" pitchFamily="18" charset="0"/>
              </a:rPr>
              <a:t>0.014323497973037494</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Training: </a:t>
            </a:r>
            <a:r>
              <a:rPr lang="en-IN" sz="1800" b="0" i="0" dirty="0">
                <a:effectLst/>
                <a:latin typeface="Times New Roman" panose="02020603050405020304" pitchFamily="18" charset="0"/>
                <a:cs typeface="Times New Roman" panose="02020603050405020304" pitchFamily="18" charset="0"/>
              </a:rPr>
              <a:t>99.18%</a:t>
            </a: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br>
              <a:rPr lang="en-US" sz="2400" b="0" i="0" dirty="0">
                <a:solidFill>
                  <a:srgbClr val="495365"/>
                </a:solidFill>
                <a:effectLst/>
                <a:latin typeface="Lato" panose="020F0502020204030203" pitchFamily="34" charset="0"/>
              </a:rPr>
            </a:br>
            <a:br>
              <a:rPr lang="en-US" sz="1800" dirty="0">
                <a:latin typeface="Times New Roman" panose="02020603050405020304" pitchFamily="18" charset="0"/>
              </a:rPr>
            </a:br>
            <a:endParaRPr lang="en-IN" sz="1800" dirty="0">
              <a:latin typeface="Times New Roman" panose="02020603050405020304" pitchFamily="18" charset="0"/>
            </a:endParaRPr>
          </a:p>
        </p:txBody>
      </p:sp>
    </p:spTree>
    <p:extLst>
      <p:ext uri="{BB962C8B-B14F-4D97-AF65-F5344CB8AC3E}">
        <p14:creationId xmlns:p14="http://schemas.microsoft.com/office/powerpoint/2010/main" val="216346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0325C8-01E2-894D-E817-90A1A8CE36E6}"/>
              </a:ext>
            </a:extLst>
          </p:cNvPr>
          <p:cNvSpPr>
            <a:spLocks noGrp="1"/>
          </p:cNvSpPr>
          <p:nvPr>
            <p:ph type="body" idx="1"/>
          </p:nvPr>
        </p:nvSpPr>
        <p:spPr>
          <a:xfrm>
            <a:off x="381000" y="228123"/>
            <a:ext cx="8382000" cy="5878532"/>
          </a:xfrm>
        </p:spPr>
        <p:txBody>
          <a:bodyPr/>
          <a:lstStyle/>
          <a:p>
            <a:pPr algn="l" rtl="0"/>
            <a:r>
              <a:rPr lang="en-US" sz="3000" b="1" dirty="0">
                <a:latin typeface="Times New Roman" panose="02020603050405020304" pitchFamily="18" charset="0"/>
                <a:cs typeface="Times New Roman" panose="02020603050405020304" pitchFamily="18" charset="0"/>
              </a:rPr>
              <a:t>Random Forest</a:t>
            </a:r>
            <a:endParaRPr lang="en-US" sz="3000" b="1"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After hyperparameter Tuning:</a:t>
            </a:r>
          </a:p>
          <a:p>
            <a:pPr algn="l" rtl="0"/>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IN" sz="1800" i="0" dirty="0">
                <a:effectLst/>
                <a:latin typeface="Times New Roman" panose="02020603050405020304" pitchFamily="18" charset="0"/>
                <a:cs typeface="Times New Roman" panose="02020603050405020304" pitchFamily="18" charset="0"/>
              </a:rPr>
              <a:t>0.015296152891836235</a:t>
            </a:r>
            <a:br>
              <a:rPr lang="en-US" sz="1800" b="1" dirty="0">
                <a:effectLst/>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cs typeface="Times New Roman" panose="02020603050405020304" pitchFamily="18" charset="0"/>
              </a:rPr>
              <a:t>• R-Square score Training: </a:t>
            </a:r>
            <a:r>
              <a:rPr lang="en-IN" sz="1800" i="0" dirty="0">
                <a:effectLst/>
                <a:latin typeface="Times New Roman" panose="02020603050405020304" pitchFamily="18" charset="0"/>
                <a:cs typeface="Times New Roman" panose="02020603050405020304" pitchFamily="18" charset="0"/>
              </a:rPr>
              <a:t>99.06%</a:t>
            </a:r>
            <a:br>
              <a:rPr lang="en-US" sz="1800" b="1"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a:p>
            <a:pPr algn="l" rtl="0"/>
            <a:endParaRPr lang="en-US" sz="18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AFC715-7510-C306-9960-69A168DB7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3887076"/>
            <a:ext cx="3962401" cy="2110102"/>
          </a:xfrm>
          <a:prstGeom prst="rect">
            <a:avLst/>
          </a:prstGeom>
        </p:spPr>
      </p:pic>
      <p:pic>
        <p:nvPicPr>
          <p:cNvPr id="8" name="Picture 7">
            <a:extLst>
              <a:ext uri="{FF2B5EF4-FFF2-40B4-BE49-F238E27FC236}">
                <a16:creationId xmlns:a16="http://schemas.microsoft.com/office/drawing/2014/main" id="{5225A1C6-934A-D893-9AD5-99A37B0A88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599" y="3934997"/>
            <a:ext cx="2734734" cy="2110103"/>
          </a:xfrm>
          <a:prstGeom prst="rect">
            <a:avLst/>
          </a:prstGeom>
        </p:spPr>
      </p:pic>
      <p:pic>
        <p:nvPicPr>
          <p:cNvPr id="9" name="Picture 8">
            <a:extLst>
              <a:ext uri="{FF2B5EF4-FFF2-40B4-BE49-F238E27FC236}">
                <a16:creationId xmlns:a16="http://schemas.microsoft.com/office/drawing/2014/main" id="{DF84C6E2-DB0B-63C4-545F-5892DBD33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751345"/>
            <a:ext cx="3810000" cy="1981200"/>
          </a:xfrm>
          <a:prstGeom prst="rect">
            <a:avLst/>
          </a:prstGeom>
        </p:spPr>
      </p:pic>
      <p:pic>
        <p:nvPicPr>
          <p:cNvPr id="10" name="Picture 9">
            <a:extLst>
              <a:ext uri="{FF2B5EF4-FFF2-40B4-BE49-F238E27FC236}">
                <a16:creationId xmlns:a16="http://schemas.microsoft.com/office/drawing/2014/main" id="{4112C08E-73F2-AB32-6977-84950F9E64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27599" y="751345"/>
            <a:ext cx="2480733" cy="2098226"/>
          </a:xfrm>
          <a:prstGeom prst="rect">
            <a:avLst/>
          </a:prstGeom>
        </p:spPr>
      </p:pic>
    </p:spTree>
    <p:extLst>
      <p:ext uri="{BB962C8B-B14F-4D97-AF65-F5344CB8AC3E}">
        <p14:creationId xmlns:p14="http://schemas.microsoft.com/office/powerpoint/2010/main" val="204925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402271-C9F1-4FB6-9CB2-5DD0B864AB54}"/>
              </a:ext>
            </a:extLst>
          </p:cNvPr>
          <p:cNvSpPr>
            <a:spLocks noGrp="1"/>
          </p:cNvSpPr>
          <p:nvPr>
            <p:ph type="body" idx="1"/>
          </p:nvPr>
        </p:nvSpPr>
        <p:spPr>
          <a:xfrm>
            <a:off x="415702" y="276263"/>
            <a:ext cx="7848600" cy="3170099"/>
          </a:xfrm>
        </p:spPr>
        <p:txBody>
          <a:bodyPr/>
          <a:lstStyle/>
          <a:p>
            <a:pPr algn="l" rtl="0"/>
            <a:r>
              <a:rPr lang="en-US" sz="3000" b="1" dirty="0">
                <a:latin typeface="Times New Roman" panose="02020603050405020304" pitchFamily="18" charset="0"/>
                <a:cs typeface="Times New Roman" panose="02020603050405020304" pitchFamily="18" charset="0"/>
              </a:rPr>
              <a:t>Random Forest</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Cross Validation Scores</a:t>
            </a:r>
            <a:r>
              <a:rPr lang="en-US" sz="1800" dirty="0">
                <a:effectLst/>
                <a:latin typeface="Times New Roman" panose="02020603050405020304" pitchFamily="18" charset="0"/>
                <a:cs typeface="Times New Roman" panose="02020603050405020304" pitchFamily="18" charset="0"/>
              </a:rPr>
              <a:t>: </a:t>
            </a:r>
            <a:r>
              <a:rPr lang="en-IN" sz="1800" i="0" dirty="0">
                <a:effectLst/>
                <a:latin typeface="Times New Roman" panose="02020603050405020304" pitchFamily="18" charset="0"/>
                <a:cs typeface="Times New Roman" panose="02020603050405020304" pitchFamily="18" charset="0"/>
              </a:rPr>
              <a:t>[0.94372224 0.95224094 0.94774706 0.94307089 0.92997839 0.95047328 0.95215728 0.93792037 0.93657662 0.96320551]</a:t>
            </a:r>
            <a:br>
              <a:rPr lang="en-US" sz="1800" dirty="0">
                <a:effectLst/>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cs typeface="Times New Roman" panose="02020603050405020304" pitchFamily="18" charset="0"/>
              </a:rPr>
              <a:t>• Mean of Scores: </a:t>
            </a:r>
            <a:r>
              <a:rPr lang="en-IN" sz="1800" i="0" dirty="0">
                <a:effectLst/>
                <a:latin typeface="Times New Roman" panose="02020603050405020304" pitchFamily="18" charset="0"/>
                <a:cs typeface="Times New Roman" panose="02020603050405020304" pitchFamily="18" charset="0"/>
              </a:rPr>
              <a:t>94.57%</a:t>
            </a:r>
            <a:br>
              <a:rPr lang="en-US" sz="1800" b="1" dirty="0">
                <a:effectLst/>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cs typeface="Times New Roman" panose="02020603050405020304" pitchFamily="18" charset="0"/>
              </a:rPr>
              <a:t>• Standard Deviation of Scores: </a:t>
            </a:r>
            <a:r>
              <a:rPr lang="en-IN" sz="1800" i="0" dirty="0">
                <a:effectLst/>
                <a:latin typeface="Times New Roman" panose="02020603050405020304" pitchFamily="18" charset="0"/>
                <a:cs typeface="Times New Roman" panose="02020603050405020304" pitchFamily="18" charset="0"/>
              </a:rPr>
              <a:t>0.009053443430509272</a:t>
            </a:r>
          </a:p>
          <a:p>
            <a:pPr algn="l" rtl="0"/>
            <a:endParaRPr lang="en-US" sz="1800" dirty="0">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Testing the model:</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Normalized Root Mean Squared Error: </a:t>
            </a:r>
            <a:r>
              <a:rPr lang="en-IN" sz="1800" i="0" dirty="0">
                <a:effectLst/>
                <a:latin typeface="Times New Roman" panose="02020603050405020304" pitchFamily="18" charset="0"/>
                <a:cs typeface="Times New Roman" panose="02020603050405020304" pitchFamily="18" charset="0"/>
              </a:rPr>
              <a:t>0.03767470372904538</a:t>
            </a:r>
            <a:br>
              <a:rPr lang="en-US" sz="1800" b="1" dirty="0">
                <a:effectLst/>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cs typeface="Times New Roman" panose="02020603050405020304" pitchFamily="18" charset="0"/>
              </a:rPr>
              <a:t>• R-Square score Testing: </a:t>
            </a:r>
            <a:r>
              <a:rPr lang="en-IN" sz="1800" i="0" dirty="0">
                <a:effectLst/>
                <a:latin typeface="Times New Roman" panose="02020603050405020304" pitchFamily="18" charset="0"/>
                <a:cs typeface="Times New Roman" panose="02020603050405020304" pitchFamily="18" charset="0"/>
              </a:rPr>
              <a:t>94.8%</a:t>
            </a:r>
            <a:endParaRPr lang="en-IN" sz="1800" dirty="0"/>
          </a:p>
          <a:p>
            <a:pPr algn="l" rtl="0"/>
            <a:br>
              <a:rPr lang="en-US" sz="1800" dirty="0">
                <a:effectLst/>
                <a:latin typeface="Times New Roman" panose="02020603050405020304" pitchFamily="18" charset="0"/>
                <a:cs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59402C27-84C7-6412-3C67-0B52B46EC303}"/>
              </a:ext>
            </a:extLst>
          </p:cNvPr>
          <p:cNvSpPr txBox="1"/>
          <p:nvPr/>
        </p:nvSpPr>
        <p:spPr>
          <a:xfrm>
            <a:off x="571501" y="5238828"/>
            <a:ext cx="7742766" cy="646331"/>
          </a:xfrm>
          <a:prstGeom prst="rect">
            <a:avLst/>
          </a:prstGeom>
          <a:noFill/>
        </p:spPr>
        <p:txBody>
          <a:bodyPr wrap="square">
            <a:spAutoFit/>
          </a:bodyPr>
          <a:lstStyle/>
          <a:p>
            <a:pPr algn="l" rtl="0"/>
            <a:endParaRPr lang="en-US" sz="1800" dirty="0">
              <a:effectLst/>
              <a:latin typeface="Times New Roman" panose="02020603050405020304" pitchFamily="18" charset="0"/>
              <a:cs typeface="Times New Roman" panose="02020603050405020304" pitchFamily="18" charset="0"/>
            </a:endParaRPr>
          </a:p>
          <a:p>
            <a:pPr algn="l" rtl="0"/>
            <a:r>
              <a:rPr lang="en-US" sz="1800" dirty="0">
                <a:effectLst/>
                <a:latin typeface="Times New Roman" panose="02020603050405020304" pitchFamily="18" charset="0"/>
                <a:cs typeface="Times New Roman" panose="02020603050405020304" pitchFamily="18" charset="0"/>
              </a:rPr>
              <a:t>The achieved accuracy using the Random Forest model is </a:t>
            </a:r>
            <a:r>
              <a:rPr lang="en-IN" b="0" i="0" dirty="0">
                <a:effectLst/>
                <a:latin typeface="Times New Roman" panose="02020603050405020304" pitchFamily="18" charset="0"/>
                <a:cs typeface="Times New Roman" panose="02020603050405020304" pitchFamily="18" charset="0"/>
              </a:rPr>
              <a:t>94.8%</a:t>
            </a:r>
            <a:r>
              <a:rPr lang="en-IN" b="0" i="0" dirty="0">
                <a:effectLst/>
                <a:latin typeface="Arial" panose="020B0604020202020204" pitchFamily="34" charset="0"/>
              </a:rPr>
              <a:t>. </a:t>
            </a:r>
            <a:endParaRPr lang="en-US" sz="18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64FD93-2967-E113-761E-2A0A916C3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56" y="3124200"/>
            <a:ext cx="3993244" cy="2209799"/>
          </a:xfrm>
          <a:prstGeom prst="rect">
            <a:avLst/>
          </a:prstGeom>
        </p:spPr>
      </p:pic>
      <p:pic>
        <p:nvPicPr>
          <p:cNvPr id="8" name="Picture 7">
            <a:extLst>
              <a:ext uri="{FF2B5EF4-FFF2-40B4-BE49-F238E27FC236}">
                <a16:creationId xmlns:a16="http://schemas.microsoft.com/office/drawing/2014/main" id="{CD352A3E-BFF4-A2B2-4085-2A223696E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3200400"/>
            <a:ext cx="2926444" cy="2209800"/>
          </a:xfrm>
          <a:prstGeom prst="rect">
            <a:avLst/>
          </a:prstGeom>
        </p:spPr>
      </p:pic>
    </p:spTree>
    <p:extLst>
      <p:ext uri="{BB962C8B-B14F-4D97-AF65-F5344CB8AC3E}">
        <p14:creationId xmlns:p14="http://schemas.microsoft.com/office/powerpoint/2010/main" val="2349935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5150" y="384134"/>
            <a:ext cx="2056447" cy="586313"/>
          </a:xfrm>
          <a:prstGeom prst="rect">
            <a:avLst/>
          </a:prstGeom>
        </p:spPr>
        <p:txBody>
          <a:bodyPr vert="horz" wrap="square" lIns="0" tIns="123443" rIns="0" bIns="0" rtlCol="0">
            <a:spAutoFit/>
          </a:bodyPr>
          <a:lstStyle/>
          <a:p>
            <a:pPr marL="12700">
              <a:lnSpc>
                <a:spcPct val="100000"/>
              </a:lnSpc>
              <a:spcBef>
                <a:spcPts val="100"/>
              </a:spcBef>
            </a:pPr>
            <a:r>
              <a:rPr lang="en-US" i="0" dirty="0">
                <a:effectLst/>
                <a:latin typeface="Times New Roman" panose="02020603050405020304" pitchFamily="18" charset="0"/>
                <a:cs typeface="Times New Roman" panose="02020603050405020304" pitchFamily="18" charset="0"/>
              </a:rPr>
              <a:t>XGBoost</a:t>
            </a:r>
            <a:endParaRPr spc="-1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27</a:t>
            </a:fld>
            <a:endParaRPr spc="-50" dirty="0"/>
          </a:p>
        </p:txBody>
      </p:sp>
      <p:sp>
        <p:nvSpPr>
          <p:cNvPr id="12" name="TextBox 11">
            <a:extLst>
              <a:ext uri="{FF2B5EF4-FFF2-40B4-BE49-F238E27FC236}">
                <a16:creationId xmlns:a16="http://schemas.microsoft.com/office/drawing/2014/main" id="{E26F4CA2-E055-6767-7F6E-EA0B23110384}"/>
              </a:ext>
            </a:extLst>
          </p:cNvPr>
          <p:cNvSpPr txBox="1"/>
          <p:nvPr/>
        </p:nvSpPr>
        <p:spPr>
          <a:xfrm>
            <a:off x="785150" y="1088064"/>
            <a:ext cx="7315200" cy="1631216"/>
          </a:xfrm>
          <a:prstGeom prst="rect">
            <a:avLst/>
          </a:prstGeom>
          <a:noFill/>
        </p:spPr>
        <p:txBody>
          <a:bodyPr wrap="square">
            <a:sp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Introduction to XGBoost:</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XGBoost is an efficient and scalable machine learning algorithm designed for tree boosting.</a:t>
            </a:r>
          </a:p>
          <a:p>
            <a:pPr marL="285750"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It stands for eXtreme Gradient Boosting and is widely used for regression and classification tasks.</a:t>
            </a:r>
          </a:p>
        </p:txBody>
      </p:sp>
      <p:sp>
        <p:nvSpPr>
          <p:cNvPr id="22" name="TextBox 21">
            <a:extLst>
              <a:ext uri="{FF2B5EF4-FFF2-40B4-BE49-F238E27FC236}">
                <a16:creationId xmlns:a16="http://schemas.microsoft.com/office/drawing/2014/main" id="{5F5D0CF9-A37D-0A7C-A3E9-AA684B9F40F6}"/>
              </a:ext>
            </a:extLst>
          </p:cNvPr>
          <p:cNvSpPr txBox="1"/>
          <p:nvPr/>
        </p:nvSpPr>
        <p:spPr>
          <a:xfrm>
            <a:off x="775504" y="2742735"/>
            <a:ext cx="7010400" cy="36933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XGBoost is an implementation of Gradient Boosted decision trees</a:t>
            </a:r>
            <a:r>
              <a:rPr lang="en-US" b="0" i="0" dirty="0">
                <a:solidFill>
                  <a:srgbClr val="273239"/>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8C00168-8E47-422B-BE32-641093BE10F0}"/>
              </a:ext>
            </a:extLst>
          </p:cNvPr>
          <p:cNvSpPr txBox="1"/>
          <p:nvPr/>
        </p:nvSpPr>
        <p:spPr>
          <a:xfrm>
            <a:off x="775504" y="3255705"/>
            <a:ext cx="6934200" cy="830997"/>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In this algorithm, decision trees are created in sequential form. Weights play an important role in XGBoost. Weights are assigned to all the independent variables which are then fed into the decision tree which predicts results.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DF587D8-3F22-E0B7-8AFE-1F388F6223B0}"/>
              </a:ext>
            </a:extLst>
          </p:cNvPr>
          <p:cNvSpPr txBox="1"/>
          <p:nvPr/>
        </p:nvSpPr>
        <p:spPr>
          <a:xfrm>
            <a:off x="685800" y="4295931"/>
            <a:ext cx="2057400" cy="1723549"/>
          </a:xfrm>
          <a:prstGeom prst="rect">
            <a:avLst/>
          </a:prstGeom>
          <a:noFill/>
        </p:spPr>
        <p:txBody>
          <a:bodyPr wrap="square" rtlCol="0">
            <a:spAutoFit/>
          </a:bodyPr>
          <a:lstStyle/>
          <a:p>
            <a:pPr algn="l" rtl="0"/>
            <a:r>
              <a:rPr lang="en-US" sz="1800" b="1" dirty="0">
                <a:latin typeface="Times New Roman" panose="02020603050405020304" pitchFamily="18" charset="0"/>
              </a:rPr>
              <a:t>Initial parameters:</a:t>
            </a:r>
          </a:p>
          <a:p>
            <a:pPr algn="l" rtl="0"/>
            <a:endParaRPr lang="en-US" sz="1800" b="1" dirty="0">
              <a:latin typeface="Times New Roman" panose="02020603050405020304" pitchFamily="18" charset="0"/>
            </a:endParaRPr>
          </a:p>
          <a:p>
            <a:pPr marL="285750" indent="-285750" algn="l" rt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 estimators’</a:t>
            </a:r>
          </a:p>
          <a:p>
            <a:pPr algn="l" rtl="0"/>
            <a:endParaRPr lang="en-US" dirty="0">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‘’max depth ’</a:t>
            </a:r>
          </a:p>
          <a:p>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8C16-439A-7216-E70F-2DA93CA3CA0B}"/>
              </a:ext>
            </a:extLst>
          </p:cNvPr>
          <p:cNvSpPr>
            <a:spLocks noGrp="1"/>
          </p:cNvSpPr>
          <p:nvPr>
            <p:ph type="title"/>
          </p:nvPr>
        </p:nvSpPr>
        <p:spPr>
          <a:xfrm>
            <a:off x="609600" y="1402843"/>
            <a:ext cx="7845847" cy="984885"/>
          </a:xfrm>
        </p:spPr>
        <p:txBody>
          <a:bodyPr/>
          <a:lstStyle/>
          <a:p>
            <a:r>
              <a:rPr lang="en-US" sz="1600" b="0" dirty="0">
                <a:effectLst/>
                <a:latin typeface="Times New Roman" panose="02020603050405020304" pitchFamily="18" charset="0"/>
                <a:cs typeface="Times New Roman" panose="02020603050405020304" pitchFamily="18" charset="0"/>
              </a:rPr>
              <a:t>Before hyperparameter Tuning:</a:t>
            </a:r>
            <a:br>
              <a:rPr lang="en-US" sz="1600" b="0" dirty="0">
                <a:effectLst/>
                <a:latin typeface="Times New Roman" panose="02020603050405020304" pitchFamily="18" charset="0"/>
                <a:cs typeface="Times New Roman" panose="02020603050405020304" pitchFamily="18" charset="0"/>
              </a:rPr>
            </a:br>
            <a:r>
              <a:rPr lang="en-US" sz="1600" b="0" dirty="0">
                <a:effectLst/>
                <a:latin typeface="Times New Roman" panose="02020603050405020304" pitchFamily="18" charset="0"/>
                <a:cs typeface="Times New Roman" panose="02020603050405020304" pitchFamily="18" charset="0"/>
              </a:rPr>
              <a:t>• Normalized Root Mean Squared Error: </a:t>
            </a:r>
            <a:r>
              <a:rPr lang="en-IN" sz="1600" b="0" i="0" dirty="0">
                <a:effectLst/>
                <a:latin typeface="Times New Roman" panose="02020603050405020304" pitchFamily="18" charset="0"/>
                <a:cs typeface="Times New Roman" panose="02020603050405020304" pitchFamily="18" charset="0"/>
              </a:rPr>
              <a:t>0.008682702431196695</a:t>
            </a:r>
            <a:br>
              <a:rPr lang="en-US" sz="1600" b="0" dirty="0">
                <a:effectLst/>
                <a:latin typeface="Times New Roman" panose="02020603050405020304" pitchFamily="18" charset="0"/>
                <a:cs typeface="Times New Roman" panose="02020603050405020304" pitchFamily="18" charset="0"/>
              </a:rPr>
            </a:br>
            <a:r>
              <a:rPr lang="en-US" sz="1600" b="0" dirty="0">
                <a:effectLst/>
                <a:latin typeface="Times New Roman" panose="02020603050405020304" pitchFamily="18" charset="0"/>
                <a:cs typeface="Times New Roman" panose="02020603050405020304" pitchFamily="18" charset="0"/>
              </a:rPr>
              <a:t>• R-Square score Training: </a:t>
            </a:r>
            <a:r>
              <a:rPr lang="en-IN" sz="1600" b="0" i="0" dirty="0">
                <a:effectLst/>
                <a:latin typeface="Times New Roman" panose="02020603050405020304" pitchFamily="18" charset="0"/>
                <a:cs typeface="Times New Roman" panose="02020603050405020304" pitchFamily="18" charset="0"/>
              </a:rPr>
              <a:t>{99.7} % </a:t>
            </a:r>
            <a:br>
              <a:rPr lang="en-US" sz="1600" b="0" dirty="0">
                <a:effectLst/>
                <a:latin typeface="Times New Roman" panose="02020603050405020304" pitchFamily="18" charset="0"/>
                <a:cs typeface="Times New Roman" panose="02020603050405020304" pitchFamily="18" charset="0"/>
              </a:rPr>
            </a:br>
            <a:endParaRPr lang="en-IN" sz="1600" b="0" dirty="0"/>
          </a:p>
        </p:txBody>
      </p:sp>
      <p:pic>
        <p:nvPicPr>
          <p:cNvPr id="6" name="Picture 5">
            <a:extLst>
              <a:ext uri="{FF2B5EF4-FFF2-40B4-BE49-F238E27FC236}">
                <a16:creationId xmlns:a16="http://schemas.microsoft.com/office/drawing/2014/main" id="{C69418E9-2FA3-0EEE-F636-0DB56EA4FE14}"/>
              </a:ext>
            </a:extLst>
          </p:cNvPr>
          <p:cNvPicPr>
            <a:picLocks noChangeAspect="1"/>
          </p:cNvPicPr>
          <p:nvPr/>
        </p:nvPicPr>
        <p:blipFill>
          <a:blip r:embed="rId2"/>
          <a:stretch>
            <a:fillRect/>
          </a:stretch>
        </p:blipFill>
        <p:spPr>
          <a:xfrm>
            <a:off x="352850" y="2971800"/>
            <a:ext cx="4724577" cy="2359542"/>
          </a:xfrm>
          <a:prstGeom prst="rect">
            <a:avLst/>
          </a:prstGeom>
        </p:spPr>
      </p:pic>
      <p:pic>
        <p:nvPicPr>
          <p:cNvPr id="8" name="Picture 7">
            <a:extLst>
              <a:ext uri="{FF2B5EF4-FFF2-40B4-BE49-F238E27FC236}">
                <a16:creationId xmlns:a16="http://schemas.microsoft.com/office/drawing/2014/main" id="{AA202266-E8E4-F205-B92B-2381EED04BB0}"/>
              </a:ext>
            </a:extLst>
          </p:cNvPr>
          <p:cNvPicPr>
            <a:picLocks noChangeAspect="1"/>
          </p:cNvPicPr>
          <p:nvPr/>
        </p:nvPicPr>
        <p:blipFill>
          <a:blip r:embed="rId3"/>
          <a:stretch>
            <a:fillRect/>
          </a:stretch>
        </p:blipFill>
        <p:spPr>
          <a:xfrm>
            <a:off x="5715000" y="2971800"/>
            <a:ext cx="3362498" cy="3308520"/>
          </a:xfrm>
          <a:prstGeom prst="rect">
            <a:avLst/>
          </a:prstGeom>
        </p:spPr>
      </p:pic>
      <p:sp>
        <p:nvSpPr>
          <p:cNvPr id="10" name="TextBox 9">
            <a:extLst>
              <a:ext uri="{FF2B5EF4-FFF2-40B4-BE49-F238E27FC236}">
                <a16:creationId xmlns:a16="http://schemas.microsoft.com/office/drawing/2014/main" id="{CE6EFEEB-0E93-E4F2-F0A0-6149FC787C93}"/>
              </a:ext>
            </a:extLst>
          </p:cNvPr>
          <p:cNvSpPr txBox="1"/>
          <p:nvPr/>
        </p:nvSpPr>
        <p:spPr>
          <a:xfrm>
            <a:off x="490959" y="487659"/>
            <a:ext cx="4586468" cy="553998"/>
          </a:xfrm>
          <a:prstGeom prst="rect">
            <a:avLst/>
          </a:prstGeom>
          <a:noFill/>
        </p:spPr>
        <p:txBody>
          <a:bodyPr wrap="square">
            <a:spAutoFit/>
          </a:bodyPr>
          <a:lstStyle/>
          <a:p>
            <a:r>
              <a:rPr lang="en-US" sz="3000" b="1" i="0" dirty="0" err="1">
                <a:effectLst/>
                <a:latin typeface="Times New Roman" panose="02020603050405020304" pitchFamily="18" charset="0"/>
                <a:cs typeface="Times New Roman" panose="02020603050405020304" pitchFamily="18" charset="0"/>
              </a:rPr>
              <a:t>XGBoost</a:t>
            </a:r>
            <a:endParaRPr lang="en-IN" sz="3000" b="1" dirty="0"/>
          </a:p>
        </p:txBody>
      </p:sp>
    </p:spTree>
    <p:extLst>
      <p:ext uri="{BB962C8B-B14F-4D97-AF65-F5344CB8AC3E}">
        <p14:creationId xmlns:p14="http://schemas.microsoft.com/office/powerpoint/2010/main" val="3302673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92100"/>
            <a:ext cx="7845847" cy="593343"/>
          </a:xfrm>
          <a:prstGeom prst="rect">
            <a:avLst/>
          </a:prstGeom>
        </p:spPr>
        <p:txBody>
          <a:bodyPr vert="horz" wrap="square" lIns="0" tIns="123443" rIns="0" bIns="0" rtlCol="0">
            <a:spAutoFit/>
          </a:bodyPr>
          <a:lstStyle/>
          <a:p>
            <a:pPr marL="12700">
              <a:lnSpc>
                <a:spcPct val="100000"/>
              </a:lnSpc>
              <a:spcBef>
                <a:spcPts val="100"/>
              </a:spcBef>
            </a:pPr>
            <a:r>
              <a:rPr lang="en-IN" sz="2600" spc="-10" dirty="0">
                <a:latin typeface="Times New Roman" panose="02020603050405020304" pitchFamily="18" charset="0"/>
                <a:cs typeface="Times New Roman" panose="02020603050405020304" pitchFamily="18" charset="0"/>
              </a:rPr>
              <a:t>Outputs</a:t>
            </a:r>
            <a:r>
              <a:rPr lang="en-IN" spc="-10" dirty="0"/>
              <a:t> </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29</a:t>
            </a:fld>
            <a:endParaRPr spc="-50" dirty="0"/>
          </a:p>
        </p:txBody>
      </p:sp>
      <p:sp>
        <p:nvSpPr>
          <p:cNvPr id="18" name="TextBox 17">
            <a:extLst>
              <a:ext uri="{FF2B5EF4-FFF2-40B4-BE49-F238E27FC236}">
                <a16:creationId xmlns:a16="http://schemas.microsoft.com/office/drawing/2014/main" id="{734C4B99-8898-96EA-EE7F-FE1819236DF0}"/>
              </a:ext>
            </a:extLst>
          </p:cNvPr>
          <p:cNvSpPr txBox="1"/>
          <p:nvPr/>
        </p:nvSpPr>
        <p:spPr>
          <a:xfrm>
            <a:off x="499641" y="1722011"/>
            <a:ext cx="4586468" cy="615553"/>
          </a:xfrm>
          <a:prstGeom prst="rect">
            <a:avLst/>
          </a:prstGeom>
          <a:noFill/>
        </p:spPr>
        <p:txBody>
          <a:bodyPr wrap="square">
            <a:spAutoFit/>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Testing</a:t>
            </a: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 Accuracy </a:t>
            </a:r>
            <a:br>
              <a:rPr lang="en-IN" dirty="0"/>
            </a:br>
            <a:endParaRPr lang="en-IN" dirty="0"/>
          </a:p>
        </p:txBody>
      </p:sp>
      <p:sp>
        <p:nvSpPr>
          <p:cNvPr id="20" name="TextBox 19">
            <a:extLst>
              <a:ext uri="{FF2B5EF4-FFF2-40B4-BE49-F238E27FC236}">
                <a16:creationId xmlns:a16="http://schemas.microsoft.com/office/drawing/2014/main" id="{F508E366-1B80-E8A9-DEFA-7748176EF675}"/>
              </a:ext>
            </a:extLst>
          </p:cNvPr>
          <p:cNvSpPr txBox="1"/>
          <p:nvPr/>
        </p:nvSpPr>
        <p:spPr>
          <a:xfrm>
            <a:off x="542827" y="2157898"/>
            <a:ext cx="7425019" cy="800219"/>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Normalized Root Mean Squared Error: 0.025837143513686517</a:t>
            </a:r>
          </a:p>
          <a:p>
            <a:endPar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R-Square score Testing: 0.975</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97.55 %)</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D5666B74-ED59-6A14-5F57-A8FF3D459101}"/>
              </a:ext>
            </a:extLst>
          </p:cNvPr>
          <p:cNvPicPr>
            <a:picLocks noChangeAspect="1"/>
          </p:cNvPicPr>
          <p:nvPr/>
        </p:nvPicPr>
        <p:blipFill>
          <a:blip r:embed="rId2"/>
          <a:stretch>
            <a:fillRect/>
          </a:stretch>
        </p:blipFill>
        <p:spPr>
          <a:xfrm>
            <a:off x="5086109" y="3010019"/>
            <a:ext cx="3241877" cy="2923421"/>
          </a:xfrm>
          <a:prstGeom prst="rect">
            <a:avLst/>
          </a:prstGeom>
        </p:spPr>
      </p:pic>
      <p:sp>
        <p:nvSpPr>
          <p:cNvPr id="5" name="TextBox 4">
            <a:extLst>
              <a:ext uri="{FF2B5EF4-FFF2-40B4-BE49-F238E27FC236}">
                <a16:creationId xmlns:a16="http://schemas.microsoft.com/office/drawing/2014/main" id="{0A5D1B58-5411-C77A-8DB9-13F472672D06}"/>
              </a:ext>
            </a:extLst>
          </p:cNvPr>
          <p:cNvSpPr txBox="1"/>
          <p:nvPr/>
        </p:nvSpPr>
        <p:spPr>
          <a:xfrm>
            <a:off x="381000" y="303316"/>
            <a:ext cx="4586468" cy="553998"/>
          </a:xfrm>
          <a:prstGeom prst="rect">
            <a:avLst/>
          </a:prstGeom>
          <a:noFill/>
        </p:spPr>
        <p:txBody>
          <a:bodyPr wrap="square">
            <a:spAutoFit/>
          </a:bodyPr>
          <a:lstStyle/>
          <a:p>
            <a:r>
              <a:rPr lang="en-US" sz="3000" b="1" i="0" dirty="0" err="1">
                <a:effectLst/>
                <a:latin typeface="Times New Roman" panose="02020603050405020304" pitchFamily="18" charset="0"/>
                <a:cs typeface="Times New Roman" panose="02020603050405020304" pitchFamily="18" charset="0"/>
              </a:rPr>
              <a:t>XGBoost</a:t>
            </a:r>
            <a:endParaRPr lang="en-IN" sz="3000" b="1" dirty="0"/>
          </a:p>
        </p:txBody>
      </p:sp>
      <p:pic>
        <p:nvPicPr>
          <p:cNvPr id="8" name="Picture 7">
            <a:extLst>
              <a:ext uri="{FF2B5EF4-FFF2-40B4-BE49-F238E27FC236}">
                <a16:creationId xmlns:a16="http://schemas.microsoft.com/office/drawing/2014/main" id="{1D28E8A2-48FC-346F-FB4A-02D4B6977226}"/>
              </a:ext>
            </a:extLst>
          </p:cNvPr>
          <p:cNvPicPr>
            <a:picLocks noChangeAspect="1"/>
          </p:cNvPicPr>
          <p:nvPr/>
        </p:nvPicPr>
        <p:blipFill>
          <a:blip r:embed="rId3"/>
          <a:stretch>
            <a:fillRect/>
          </a:stretch>
        </p:blipFill>
        <p:spPr>
          <a:xfrm>
            <a:off x="1066800" y="3276600"/>
            <a:ext cx="3687292" cy="18415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A4BC3B-A45F-BFD2-DD90-04821C5C4D47}"/>
              </a:ext>
            </a:extLst>
          </p:cNvPr>
          <p:cNvSpPr>
            <a:spLocks noGrp="1"/>
          </p:cNvSpPr>
          <p:nvPr>
            <p:ph type="subTitle" idx="4"/>
          </p:nvPr>
        </p:nvSpPr>
        <p:spPr>
          <a:xfrm>
            <a:off x="457200" y="926864"/>
            <a:ext cx="8077200" cy="3652282"/>
          </a:xfrm>
        </p:spPr>
        <p:txBody>
          <a:bodyPr/>
          <a:lstStyle/>
          <a:p>
            <a:pPr marL="298450" indent="-285750">
              <a:lnSpc>
                <a:spcPct val="100000"/>
              </a:lnSpc>
              <a:spcBef>
                <a:spcPts val="10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fast-paced</a:t>
            </a:r>
            <a:r>
              <a:rPr lang="en-US" sz="1800" spc="-25" dirty="0">
                <a:effectLst/>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field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forecast</a:t>
            </a:r>
            <a:r>
              <a:rPr lang="en-US" sz="1800" dirty="0">
                <a:effectLst/>
                <a:latin typeface="Times New Roman" panose="02020603050405020304" pitchFamily="18" charset="0"/>
                <a:ea typeface="Times New Roman" panose="02020603050405020304" pitchFamily="18" charset="0"/>
              </a:rPr>
              <a:t> 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adapt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consumer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crucial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can define the success of enterprises.</a:t>
            </a:r>
          </a:p>
          <a:p>
            <a:pPr marL="298450" indent="-285750" algn="just">
              <a:spcBef>
                <a:spcPts val="10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ability 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 planners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spc="-60" dirty="0">
                <a:latin typeface="Times New Roman" panose="02020603050405020304" pitchFamily="18" charset="0"/>
                <a:ea typeface="Times New Roman" panose="02020603050405020304" pitchFamily="18" charset="0"/>
              </a:rPr>
              <a:t>predict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cornerstone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achieving operational efficiency and responsiveness. </a:t>
            </a:r>
          </a:p>
          <a:p>
            <a:pPr marL="298450" indent="-285750" algn="just">
              <a:spcBef>
                <a:spcPts val="10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Accurate sales predictions are </a:t>
            </a:r>
            <a:r>
              <a:rPr lang="en-US" sz="1800" dirty="0">
                <a:latin typeface="Times New Roman" panose="02020603050405020304" pitchFamily="18" charset="0"/>
                <a:ea typeface="Times New Roman" panose="02020603050405020304" pitchFamily="18" charset="0"/>
              </a:rPr>
              <a:t>very important</a:t>
            </a:r>
            <a:r>
              <a:rPr lang="en-US" sz="1800" dirty="0">
                <a:effectLst/>
                <a:latin typeface="Times New Roman" panose="02020603050405020304" pitchFamily="18" charset="0"/>
                <a:ea typeface="Times New Roman" panose="02020603050405020304" pitchFamily="18" charset="0"/>
              </a:rPr>
              <a:t>, particularly when influenced by various  factors, ranging from festive seasons such as Thanksgiving, Diwali, and Christmas to special events like </a:t>
            </a:r>
            <a:r>
              <a:rPr lang="en-US" sz="1800" spc="-10" dirty="0">
                <a:effectLst/>
                <a:latin typeface="Times New Roman" panose="02020603050405020304" pitchFamily="18" charset="0"/>
                <a:ea typeface="Times New Roman" panose="02020603050405020304" pitchFamily="18" charset="0"/>
              </a:rPr>
              <a:t>Labor Day, each</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characterized</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by unique</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promotional</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dynamics </a:t>
            </a:r>
            <a:r>
              <a:rPr lang="en-US" sz="1800" dirty="0">
                <a:effectLst/>
                <a:latin typeface="Times New Roman" panose="02020603050405020304" pitchFamily="18" charset="0"/>
                <a:ea typeface="Times New Roman" panose="02020603050405020304" pitchFamily="18" charset="0"/>
              </a:rPr>
              <a:t>that shape diverse sales trends. </a:t>
            </a:r>
          </a:p>
          <a:p>
            <a:pPr marL="298450" indent="-285750" algn="just">
              <a:spcBef>
                <a:spcPts val="10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Machine learning gives forecasting models the capacity to analyze large datasets, spot trends, and gain knowledge from past performance. </a:t>
            </a:r>
          </a:p>
          <a:p>
            <a:pPr marL="298450" indent="-285750" algn="just">
              <a:spcBef>
                <a:spcPts val="100"/>
              </a:spcBef>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98450" indent="-285750" algn="just">
              <a:spcBef>
                <a:spcPts val="100"/>
              </a:spcBef>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endParaRPr lang="en-IN" sz="1800" dirty="0"/>
          </a:p>
        </p:txBody>
      </p:sp>
      <p:sp>
        <p:nvSpPr>
          <p:cNvPr id="4" name="object 12">
            <a:extLst>
              <a:ext uri="{FF2B5EF4-FFF2-40B4-BE49-F238E27FC236}">
                <a16:creationId xmlns:a16="http://schemas.microsoft.com/office/drawing/2014/main" id="{C1B1EAA1-F4D3-C54D-2705-AB49C038ABE5}"/>
              </a:ext>
            </a:extLst>
          </p:cNvPr>
          <p:cNvSpPr txBox="1">
            <a:spLocks noGrp="1"/>
          </p:cNvSpPr>
          <p:nvPr>
            <p:ph type="ctrTitle"/>
          </p:nvPr>
        </p:nvSpPr>
        <p:spPr>
          <a:xfrm>
            <a:off x="457200" y="381000"/>
            <a:ext cx="7772400" cy="1439863"/>
          </a:xfrm>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Introduction</a:t>
            </a:r>
            <a:endParaRPr spc="-1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77E070-5913-5003-EFC0-9F58122816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0" y="4020676"/>
            <a:ext cx="4038600" cy="1922924"/>
          </a:xfrm>
          <a:prstGeom prst="rect">
            <a:avLst/>
          </a:prstGeom>
        </p:spPr>
      </p:pic>
    </p:spTree>
    <p:extLst>
      <p:ext uri="{BB962C8B-B14F-4D97-AF65-F5344CB8AC3E}">
        <p14:creationId xmlns:p14="http://schemas.microsoft.com/office/powerpoint/2010/main" val="3838113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53" y="1355873"/>
            <a:ext cx="7845847" cy="720710"/>
          </a:xfrm>
          <a:prstGeom prst="rect">
            <a:avLst/>
          </a:prstGeom>
        </p:spPr>
        <p:txBody>
          <a:bodyPr vert="horz" wrap="square" lIns="0" tIns="12700" rIns="0" bIns="0" rtlCol="0">
            <a:spAutoFit/>
          </a:bodyPr>
          <a:lstStyle/>
          <a:p>
            <a:pPr marL="235585">
              <a:spcBef>
                <a:spcPts val="100"/>
              </a:spcBef>
            </a:pPr>
            <a:r>
              <a:rPr lang="en-IN" sz="1800" b="1" i="0" dirty="0">
                <a:effectLst/>
                <a:latin typeface="Times New Roman" panose="02020603050405020304" pitchFamily="18" charset="0"/>
                <a:cs typeface="Times New Roman" panose="02020603050405020304" pitchFamily="18" charset="0"/>
              </a:rPr>
              <a:t>Performance Metrics of XGBOOST</a:t>
            </a:r>
            <a:br>
              <a:rPr lang="en-IN" sz="1600" b="1" i="0" dirty="0">
                <a:effectLst/>
                <a:latin typeface="Söhne"/>
              </a:rPr>
            </a:br>
            <a:endParaRPr sz="2800" dirty="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30</a:t>
            </a:fld>
            <a:endParaRPr spc="-50" dirty="0"/>
          </a:p>
        </p:txBody>
      </p:sp>
      <p:sp>
        <p:nvSpPr>
          <p:cNvPr id="8" name="TextBox 7">
            <a:extLst>
              <a:ext uri="{FF2B5EF4-FFF2-40B4-BE49-F238E27FC236}">
                <a16:creationId xmlns:a16="http://schemas.microsoft.com/office/drawing/2014/main" id="{130F7A42-2374-DA43-45AC-B9B44D1F02A4}"/>
              </a:ext>
            </a:extLst>
          </p:cNvPr>
          <p:cNvSpPr txBox="1"/>
          <p:nvPr/>
        </p:nvSpPr>
        <p:spPr>
          <a:xfrm>
            <a:off x="762000" y="1760304"/>
            <a:ext cx="4586468" cy="369332"/>
          </a:xfrm>
          <a:prstGeom prst="rect">
            <a:avLst/>
          </a:prstGeom>
          <a:noFill/>
        </p:spPr>
        <p:txBody>
          <a:bodyPr wrap="square">
            <a:spAutoFit/>
          </a:bodyPr>
          <a:lstStyle/>
          <a:p>
            <a:pPr algn="l"/>
            <a:r>
              <a:rPr lang="en-IN" b="1" i="0" dirty="0">
                <a:effectLst/>
                <a:latin typeface="Times New Roman" panose="02020603050405020304" pitchFamily="18" charset="0"/>
                <a:cs typeface="Times New Roman" panose="02020603050405020304" pitchFamily="18" charset="0"/>
              </a:rPr>
              <a:t>Mean Squared Error (MSE)</a:t>
            </a:r>
          </a:p>
        </p:txBody>
      </p:sp>
      <p:sp>
        <p:nvSpPr>
          <p:cNvPr id="10" name="TextBox 9">
            <a:extLst>
              <a:ext uri="{FF2B5EF4-FFF2-40B4-BE49-F238E27FC236}">
                <a16:creationId xmlns:a16="http://schemas.microsoft.com/office/drawing/2014/main" id="{EC1E8A70-3CBC-B71B-20A4-81B17059F94C}"/>
              </a:ext>
            </a:extLst>
          </p:cNvPr>
          <p:cNvSpPr txBox="1"/>
          <p:nvPr/>
        </p:nvSpPr>
        <p:spPr>
          <a:xfrm>
            <a:off x="914400" y="2232515"/>
            <a:ext cx="73152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Mean Squared Error measures the average of the squared differences between predicted and actual values.</a:t>
            </a:r>
          </a:p>
        </p:txBody>
      </p:sp>
      <p:sp>
        <p:nvSpPr>
          <p:cNvPr id="12" name="TextBox 11">
            <a:extLst>
              <a:ext uri="{FF2B5EF4-FFF2-40B4-BE49-F238E27FC236}">
                <a16:creationId xmlns:a16="http://schemas.microsoft.com/office/drawing/2014/main" id="{D138D914-1D23-25D5-2B10-159B51E4109C}"/>
              </a:ext>
            </a:extLst>
          </p:cNvPr>
          <p:cNvSpPr txBox="1"/>
          <p:nvPr/>
        </p:nvSpPr>
        <p:spPr>
          <a:xfrm>
            <a:off x="804441" y="2654737"/>
            <a:ext cx="4196788" cy="1477328"/>
          </a:xfrm>
          <a:prstGeom prst="rect">
            <a:avLst/>
          </a:prstGeom>
          <a:noFill/>
        </p:spPr>
        <p:txBody>
          <a:bodyPr wrap="square">
            <a:spAutoFit/>
          </a:bodyPr>
          <a:lstStyle/>
          <a:p>
            <a:endPar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Normalized Root Mean Squared Error</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AAD14B9-5636-D908-F1D6-0B35B24C1775}"/>
              </a:ext>
            </a:extLst>
          </p:cNvPr>
          <p:cNvSpPr txBox="1"/>
          <p:nvPr/>
        </p:nvSpPr>
        <p:spPr>
          <a:xfrm>
            <a:off x="868583" y="4800600"/>
            <a:ext cx="7104927"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R-squared measures the proportion of the variance in the dependent variable (sales) that is predictable from the independent variables (features)</a:t>
            </a:r>
            <a:endParaRPr lang="en-IN"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53561E3-AED8-A19C-4849-9C8C5435DF41}"/>
              </a:ext>
            </a:extLst>
          </p:cNvPr>
          <p:cNvSpPr txBox="1"/>
          <p:nvPr/>
        </p:nvSpPr>
        <p:spPr>
          <a:xfrm>
            <a:off x="868583" y="4159985"/>
            <a:ext cx="6934200"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It's like understanding how well the model captures the patterns and trends in sales data</a:t>
            </a:r>
            <a:endParaRPr lang="en-IN" sz="16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6DC81079-614B-0151-9A70-DB376733F7E3}"/>
              </a:ext>
            </a:extLst>
          </p:cNvPr>
          <p:cNvPicPr>
            <a:picLocks noChangeAspect="1"/>
          </p:cNvPicPr>
          <p:nvPr/>
        </p:nvPicPr>
        <p:blipFill>
          <a:blip r:embed="rId2"/>
          <a:stretch>
            <a:fillRect/>
          </a:stretch>
        </p:blipFill>
        <p:spPr>
          <a:xfrm>
            <a:off x="3509914" y="2860376"/>
            <a:ext cx="2276572" cy="690217"/>
          </a:xfrm>
          <a:prstGeom prst="rect">
            <a:avLst/>
          </a:prstGeom>
        </p:spPr>
      </p:pic>
      <p:sp>
        <p:nvSpPr>
          <p:cNvPr id="4" name="TextBox 3">
            <a:extLst>
              <a:ext uri="{FF2B5EF4-FFF2-40B4-BE49-F238E27FC236}">
                <a16:creationId xmlns:a16="http://schemas.microsoft.com/office/drawing/2014/main" id="{A1B6EA50-4B61-B59C-73E7-995A8EA36B27}"/>
              </a:ext>
            </a:extLst>
          </p:cNvPr>
          <p:cNvSpPr txBox="1"/>
          <p:nvPr/>
        </p:nvSpPr>
        <p:spPr>
          <a:xfrm>
            <a:off x="533400" y="565737"/>
            <a:ext cx="4586468" cy="553998"/>
          </a:xfrm>
          <a:prstGeom prst="rect">
            <a:avLst/>
          </a:prstGeom>
          <a:noFill/>
        </p:spPr>
        <p:txBody>
          <a:bodyPr wrap="square">
            <a:spAutoFit/>
          </a:bodyPr>
          <a:lstStyle/>
          <a:p>
            <a:r>
              <a:rPr lang="en-US" sz="3000" b="1" i="0" dirty="0" err="1">
                <a:effectLst/>
                <a:latin typeface="Times New Roman" panose="02020603050405020304" pitchFamily="18" charset="0"/>
                <a:cs typeface="Times New Roman" panose="02020603050405020304" pitchFamily="18" charset="0"/>
              </a:rPr>
              <a:t>XGBoost</a:t>
            </a:r>
            <a:endParaRPr lang="en-IN" sz="3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13DA-F836-7EF4-73A8-677D40DC5774}"/>
              </a:ext>
            </a:extLst>
          </p:cNvPr>
          <p:cNvSpPr>
            <a:spLocks noGrp="1"/>
          </p:cNvSpPr>
          <p:nvPr>
            <p:ph type="title"/>
          </p:nvPr>
        </p:nvSpPr>
        <p:spPr>
          <a:xfrm>
            <a:off x="305753" y="327659"/>
            <a:ext cx="7845847" cy="461665"/>
          </a:xfrm>
        </p:spPr>
        <p:txBody>
          <a:bodyPr/>
          <a:lstStyle/>
          <a:p>
            <a:r>
              <a:rPr lang="en-IN" dirty="0">
                <a:latin typeface="Times New Roman" panose="02020603050405020304" pitchFamily="18" charset="0"/>
                <a:cs typeface="Times New Roman" panose="02020603050405020304" pitchFamily="18" charset="0"/>
              </a:rPr>
              <a:t>Feed-Forward Neural Network:</a:t>
            </a:r>
          </a:p>
        </p:txBody>
      </p:sp>
      <p:sp>
        <p:nvSpPr>
          <p:cNvPr id="3" name="Text Placeholder 2">
            <a:extLst>
              <a:ext uri="{FF2B5EF4-FFF2-40B4-BE49-F238E27FC236}">
                <a16:creationId xmlns:a16="http://schemas.microsoft.com/office/drawing/2014/main" id="{C555CB0E-707D-0FCF-D191-6B770C88B2EF}"/>
              </a:ext>
            </a:extLst>
          </p:cNvPr>
          <p:cNvSpPr>
            <a:spLocks noGrp="1"/>
          </p:cNvSpPr>
          <p:nvPr>
            <p:ph type="body" idx="1"/>
          </p:nvPr>
        </p:nvSpPr>
        <p:spPr>
          <a:xfrm>
            <a:off x="457200" y="1143000"/>
            <a:ext cx="8300827" cy="1231106"/>
          </a:xfrm>
        </p:spPr>
        <p: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Feedforward Neural Network (FNN) is a fundamental type of artificial neural network where information moves in only one direction—forward—from the input layer through the hidden layers to the output layer.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It’s called ”feedforward” because the information flows through the network in a forward direction without any feedback loops</a:t>
            </a:r>
          </a:p>
        </p:txBody>
      </p:sp>
      <p:pic>
        <p:nvPicPr>
          <p:cNvPr id="1026" name="Picture 2" descr="Neural Networks with R">
            <a:extLst>
              <a:ext uri="{FF2B5EF4-FFF2-40B4-BE49-F238E27FC236}">
                <a16:creationId xmlns:a16="http://schemas.microsoft.com/office/drawing/2014/main" id="{F1FF2531-F24D-73A2-2018-96CFA34A14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323" y="2720287"/>
            <a:ext cx="6329353" cy="342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2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CD61EBA-9BB4-A062-55AB-DDDB9DEF9B04}"/>
              </a:ext>
            </a:extLst>
          </p:cNvPr>
          <p:cNvSpPr txBox="1"/>
          <p:nvPr/>
        </p:nvSpPr>
        <p:spPr>
          <a:xfrm>
            <a:off x="609600" y="1219200"/>
            <a:ext cx="7845847" cy="369331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 columns with numerical features, Standard Scalar for encoding</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 columns with categorical features, we use One Hot Encoder</a:t>
            </a:r>
          </a:p>
          <a:p>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neural network has one input layer for numerical features and multiple input layers for each categorical feature. </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For the given data set, we applied </a:t>
            </a:r>
            <a:r>
              <a:rPr lang="en-US" dirty="0" err="1">
                <a:solidFill>
                  <a:schemeClr val="tx1"/>
                </a:solidFill>
                <a:latin typeface="Times New Roman" panose="02020603050405020304" pitchFamily="18" charset="0"/>
                <a:cs typeface="Times New Roman" panose="02020603050405020304" pitchFamily="18" charset="0"/>
              </a:rPr>
              <a:t>ReLU</a:t>
            </a:r>
            <a:r>
              <a:rPr lang="en-US" dirty="0">
                <a:solidFill>
                  <a:schemeClr val="tx1"/>
                </a:solidFill>
                <a:latin typeface="Times New Roman" panose="02020603050405020304" pitchFamily="18" charset="0"/>
                <a:cs typeface="Times New Roman" panose="02020603050405020304" pitchFamily="18" charset="0"/>
              </a:rPr>
              <a:t> as activation function for the input and hidden layers and Linear activation function for the output layer. </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compile the model, we used Stochastic Gradient Descent as an optimizer and mean square error as a metric to improve performance</a:t>
            </a: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41BCEB0-7F28-98F4-55B3-7D4DDA96A296}"/>
              </a:ext>
            </a:extLst>
          </p:cNvPr>
          <p:cNvSpPr>
            <a:spLocks noGrp="1"/>
          </p:cNvSpPr>
          <p:nvPr>
            <p:ph type="title"/>
          </p:nvPr>
        </p:nvSpPr>
        <p:spPr>
          <a:xfrm>
            <a:off x="305753" y="327659"/>
            <a:ext cx="7845847" cy="461665"/>
          </a:xfrm>
        </p:spPr>
        <p:txBody>
          <a:bodyPr/>
          <a:lstStyle/>
          <a:p>
            <a:r>
              <a:rPr lang="en-IN" dirty="0">
                <a:latin typeface="Times New Roman" panose="02020603050405020304" pitchFamily="18" charset="0"/>
                <a:cs typeface="Times New Roman" panose="02020603050405020304" pitchFamily="18" charset="0"/>
              </a:rPr>
              <a:t>Feed-Forward Neural Network:</a:t>
            </a:r>
          </a:p>
        </p:txBody>
      </p:sp>
    </p:spTree>
    <p:extLst>
      <p:ext uri="{BB962C8B-B14F-4D97-AF65-F5344CB8AC3E}">
        <p14:creationId xmlns:p14="http://schemas.microsoft.com/office/powerpoint/2010/main" val="16343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476139A-8941-C2D9-4581-EBE63D51AA9C}"/>
              </a:ext>
            </a:extLst>
          </p:cNvPr>
          <p:cNvPicPr>
            <a:picLocks noChangeAspect="1"/>
          </p:cNvPicPr>
          <p:nvPr/>
        </p:nvPicPr>
        <p:blipFill rotWithShape="1">
          <a:blip r:embed="rId2"/>
          <a:srcRect b="10309"/>
          <a:stretch/>
        </p:blipFill>
        <p:spPr>
          <a:xfrm>
            <a:off x="5638800" y="2819400"/>
            <a:ext cx="3641361" cy="3477687"/>
          </a:xfrm>
          <a:prstGeom prst="rect">
            <a:avLst/>
          </a:prstGeom>
        </p:spPr>
      </p:pic>
      <p:pic>
        <p:nvPicPr>
          <p:cNvPr id="11" name="Picture 10">
            <a:extLst>
              <a:ext uri="{FF2B5EF4-FFF2-40B4-BE49-F238E27FC236}">
                <a16:creationId xmlns:a16="http://schemas.microsoft.com/office/drawing/2014/main" id="{5D1F7FCC-A42C-2330-4FC2-4B0C15D4225D}"/>
              </a:ext>
            </a:extLst>
          </p:cNvPr>
          <p:cNvPicPr>
            <a:picLocks noChangeAspect="1"/>
          </p:cNvPicPr>
          <p:nvPr/>
        </p:nvPicPr>
        <p:blipFill rotWithShape="1">
          <a:blip r:embed="rId3"/>
          <a:srcRect b="8710"/>
          <a:stretch/>
        </p:blipFill>
        <p:spPr>
          <a:xfrm>
            <a:off x="305753" y="843198"/>
            <a:ext cx="5485447" cy="2890602"/>
          </a:xfrm>
          <a:prstGeom prst="rect">
            <a:avLst/>
          </a:prstGeom>
        </p:spPr>
      </p:pic>
      <p:sp>
        <p:nvSpPr>
          <p:cNvPr id="2" name="TextBox 1">
            <a:extLst>
              <a:ext uri="{FF2B5EF4-FFF2-40B4-BE49-F238E27FC236}">
                <a16:creationId xmlns:a16="http://schemas.microsoft.com/office/drawing/2014/main" id="{B5E65E8C-B925-5C1D-C0FB-1806108BB61F}"/>
              </a:ext>
            </a:extLst>
          </p:cNvPr>
          <p:cNvSpPr txBox="1"/>
          <p:nvPr/>
        </p:nvSpPr>
        <p:spPr>
          <a:xfrm>
            <a:off x="76676" y="4692278"/>
            <a:ext cx="5791202"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cs typeface="Times New Roman" panose="02020603050405020304" pitchFamily="18" charset="0"/>
              </a:rPr>
              <a:t>  Normalized Root Mean Squared Error: </a:t>
            </a:r>
            <a:r>
              <a:rPr lang="en-IN" dirty="0"/>
              <a:t>0.0187 </a:t>
            </a:r>
            <a:endParaRPr lang="en-US"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cs typeface="Times New Roman" panose="02020603050405020304" pitchFamily="18" charset="0"/>
              </a:rPr>
              <a:t>R-Square score </a:t>
            </a:r>
            <a:r>
              <a:rPr lang="en-US" b="1" dirty="0">
                <a:latin typeface="Times New Roman" panose="02020603050405020304" pitchFamily="18" charset="0"/>
                <a:cs typeface="Times New Roman" panose="02020603050405020304" pitchFamily="18" charset="0"/>
              </a:rPr>
              <a:t>Testing</a:t>
            </a:r>
            <a:r>
              <a:rPr lang="en-US" sz="1800" b="1" dirty="0">
                <a:effectLst/>
                <a:latin typeface="Times New Roman" panose="02020603050405020304" pitchFamily="18" charset="0"/>
                <a:cs typeface="Times New Roman" panose="02020603050405020304" pitchFamily="18" charset="0"/>
              </a:rPr>
              <a:t>: </a:t>
            </a:r>
            <a:r>
              <a:rPr lang="en-IN" dirty="0"/>
              <a:t>96.47%</a:t>
            </a:r>
          </a:p>
        </p:txBody>
      </p:sp>
      <p:sp>
        <p:nvSpPr>
          <p:cNvPr id="4" name="Title 1">
            <a:extLst>
              <a:ext uri="{FF2B5EF4-FFF2-40B4-BE49-F238E27FC236}">
                <a16:creationId xmlns:a16="http://schemas.microsoft.com/office/drawing/2014/main" id="{D41BCEB0-7F28-98F4-55B3-7D4DDA96A296}"/>
              </a:ext>
            </a:extLst>
          </p:cNvPr>
          <p:cNvSpPr>
            <a:spLocks noGrp="1"/>
          </p:cNvSpPr>
          <p:nvPr>
            <p:ph type="title"/>
          </p:nvPr>
        </p:nvSpPr>
        <p:spPr>
          <a:xfrm>
            <a:off x="305753" y="327659"/>
            <a:ext cx="7845847" cy="461665"/>
          </a:xfrm>
        </p:spPr>
        <p:txBody>
          <a:bodyPr/>
          <a:lstStyle/>
          <a:p>
            <a:r>
              <a:rPr lang="en-IN" dirty="0">
                <a:latin typeface="Times New Roman" panose="02020603050405020304" pitchFamily="18" charset="0"/>
                <a:cs typeface="Times New Roman" panose="02020603050405020304" pitchFamily="18" charset="0"/>
              </a:rPr>
              <a:t>Feed-Forward Neural Network:</a:t>
            </a:r>
          </a:p>
        </p:txBody>
      </p:sp>
    </p:spTree>
    <p:extLst>
      <p:ext uri="{BB962C8B-B14F-4D97-AF65-F5344CB8AC3E}">
        <p14:creationId xmlns:p14="http://schemas.microsoft.com/office/powerpoint/2010/main" val="377989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58" y="312818"/>
            <a:ext cx="7845847" cy="474489"/>
          </a:xfrm>
          <a:prstGeom prst="rect">
            <a:avLst/>
          </a:prstGeom>
        </p:spPr>
        <p:txBody>
          <a:bodyPr vert="horz" wrap="square" lIns="0" tIns="12700" rIns="0" bIns="0" rtlCol="0">
            <a:spAutoFit/>
          </a:bodyPr>
          <a:lstStyle/>
          <a:p>
            <a:pPr marL="269875">
              <a:lnSpc>
                <a:spcPct val="100000"/>
              </a:lnSpc>
              <a:spcBef>
                <a:spcPts val="100"/>
              </a:spcBef>
            </a:pPr>
            <a:r>
              <a:rPr lang="en-IN" dirty="0">
                <a:latin typeface="Times New Roman" panose="02020603050405020304" pitchFamily="18" charset="0"/>
                <a:cs typeface="Times New Roman" panose="02020603050405020304" pitchFamily="18" charset="0"/>
              </a:rPr>
              <a:t>Comparison</a:t>
            </a:r>
            <a:endParaRPr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34</a:t>
            </a:fld>
            <a:endParaRPr spc="-50" dirty="0"/>
          </a:p>
        </p:txBody>
      </p:sp>
      <p:sp>
        <p:nvSpPr>
          <p:cNvPr id="6" name="TextBox 5">
            <a:extLst>
              <a:ext uri="{FF2B5EF4-FFF2-40B4-BE49-F238E27FC236}">
                <a16:creationId xmlns:a16="http://schemas.microsoft.com/office/drawing/2014/main" id="{0F8886BC-AB8C-4FFA-CD8F-05AED4BB0096}"/>
              </a:ext>
            </a:extLst>
          </p:cNvPr>
          <p:cNvSpPr txBox="1"/>
          <p:nvPr/>
        </p:nvSpPr>
        <p:spPr>
          <a:xfrm>
            <a:off x="606701" y="900252"/>
            <a:ext cx="7541047"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accuracy of the trained model on the linear regression test data was </a:t>
            </a:r>
            <a:r>
              <a:rPr lang="en-US" sz="1600" b="1" i="0" dirty="0">
                <a:effectLst/>
                <a:latin typeface="Times New Roman" panose="02020603050405020304" pitchFamily="18" charset="0"/>
                <a:cs typeface="Times New Roman" panose="02020603050405020304" pitchFamily="18" charset="0"/>
              </a:rPr>
              <a:t>97.13%</a:t>
            </a:r>
            <a:endParaRPr lang="en-IN"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743311F-C2DA-C299-2970-8F0B95141DE5}"/>
              </a:ext>
            </a:extLst>
          </p:cNvPr>
          <p:cNvSpPr txBox="1"/>
          <p:nvPr/>
        </p:nvSpPr>
        <p:spPr>
          <a:xfrm>
            <a:off x="632676" y="1216317"/>
            <a:ext cx="7541047"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accuracy of the trained model on the XGB test data was </a:t>
            </a:r>
            <a:r>
              <a:rPr lang="en-US" sz="1600" b="1" i="0" dirty="0">
                <a:effectLst/>
                <a:latin typeface="Times New Roman" panose="02020603050405020304" pitchFamily="18" charset="0"/>
                <a:cs typeface="Times New Roman" panose="02020603050405020304" pitchFamily="18" charset="0"/>
              </a:rPr>
              <a:t>97.55%</a:t>
            </a:r>
            <a:endParaRPr lang="en-IN"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436E05-F6A1-FFD3-E2C1-E34E67AFFC52}"/>
              </a:ext>
            </a:extLst>
          </p:cNvPr>
          <p:cNvSpPr txBox="1"/>
          <p:nvPr/>
        </p:nvSpPr>
        <p:spPr>
          <a:xfrm>
            <a:off x="655758" y="2360983"/>
            <a:ext cx="7541047" cy="584775"/>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accuracy of the trained model on the Feedforward Neural Network test data was </a:t>
            </a:r>
            <a:r>
              <a:rPr lang="en-US" sz="1600" b="1" dirty="0">
                <a:latin typeface="Times New Roman" panose="02020603050405020304" pitchFamily="18" charset="0"/>
                <a:cs typeface="Times New Roman" panose="02020603050405020304" pitchFamily="18" charset="0"/>
              </a:rPr>
              <a:t>96.47</a:t>
            </a:r>
            <a:r>
              <a:rPr lang="en-US" sz="1600" b="1" i="0" dirty="0">
                <a:effectLst/>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D8AF9CC-D727-F392-4E86-797E87E634E3}"/>
              </a:ext>
            </a:extLst>
          </p:cNvPr>
          <p:cNvSpPr txBox="1"/>
          <p:nvPr/>
        </p:nvSpPr>
        <p:spPr>
          <a:xfrm>
            <a:off x="634673" y="1979680"/>
            <a:ext cx="7541047"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accuracy of the trained model on the Decision tree test data was </a:t>
            </a:r>
            <a:r>
              <a:rPr lang="en-US" sz="1600" b="1" i="0" dirty="0">
                <a:effectLst/>
                <a:latin typeface="Times New Roman" panose="02020603050405020304" pitchFamily="18" charset="0"/>
                <a:cs typeface="Times New Roman" panose="02020603050405020304" pitchFamily="18" charset="0"/>
              </a:rPr>
              <a:t>9</a:t>
            </a:r>
            <a:r>
              <a:rPr lang="en-US" sz="1600" b="1" dirty="0">
                <a:latin typeface="Times New Roman" panose="02020603050405020304" pitchFamily="18" charset="0"/>
                <a:cs typeface="Times New Roman" panose="02020603050405020304" pitchFamily="18" charset="0"/>
              </a:rPr>
              <a:t>1</a:t>
            </a:r>
            <a:r>
              <a:rPr lang="en-US" sz="1600" b="1" i="0" dirty="0">
                <a:effectLst/>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22</a:t>
            </a:r>
            <a:r>
              <a:rPr lang="en-US" sz="1600" b="1" i="0" dirty="0">
                <a:effectLst/>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5B82283-A2F3-4D07-2863-B20FEE643B3B}"/>
              </a:ext>
            </a:extLst>
          </p:cNvPr>
          <p:cNvSpPr txBox="1"/>
          <p:nvPr/>
        </p:nvSpPr>
        <p:spPr>
          <a:xfrm>
            <a:off x="623098" y="1532221"/>
            <a:ext cx="7541047" cy="338554"/>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accuracy of the trained model on the Random Forest test data was </a:t>
            </a:r>
            <a:r>
              <a:rPr lang="en-US" sz="1600" b="1" i="0" dirty="0">
                <a:effectLst/>
                <a:latin typeface="Times New Roman" panose="02020603050405020304" pitchFamily="18" charset="0"/>
                <a:cs typeface="Times New Roman" panose="02020603050405020304" pitchFamily="18" charset="0"/>
              </a:rPr>
              <a:t>94.8%</a:t>
            </a:r>
            <a:endParaRPr lang="en-IN" sz="16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87569A0-4795-0BBC-FB35-4FCA621C603C}"/>
              </a:ext>
            </a:extLst>
          </p:cNvPr>
          <p:cNvSpPr txBox="1"/>
          <p:nvPr/>
        </p:nvSpPr>
        <p:spPr>
          <a:xfrm>
            <a:off x="632676" y="2866255"/>
            <a:ext cx="7587210" cy="1077218"/>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We can have a comparative analysis of the results obtained by training and testing the different models across the sample dataset. This enables us to suggest the best and robust model that can be implemented for accurate demand forecasting, especially during demand surge experienced around the holiday seasons.</a:t>
            </a:r>
            <a:endParaRPr lang="en-IN" sz="1600" dirty="0">
              <a:latin typeface="Times New Roman" panose="02020603050405020304" pitchFamily="18" charset="0"/>
              <a:cs typeface="Times New Roman" panose="02020603050405020304" pitchFamily="18" charset="0"/>
            </a:endParaRPr>
          </a:p>
        </p:txBody>
      </p:sp>
      <p:pic>
        <p:nvPicPr>
          <p:cNvPr id="8" name="Picture 7" descr="A table with numbers and a number of trees&#10;&#10;Description automatically generated with medium confidence">
            <a:extLst>
              <a:ext uri="{FF2B5EF4-FFF2-40B4-BE49-F238E27FC236}">
                <a16:creationId xmlns:a16="http://schemas.microsoft.com/office/drawing/2014/main" id="{E023D20C-A89F-FC0F-A578-82D7CA135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8" y="4038600"/>
            <a:ext cx="6296025" cy="2028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35</a:t>
            </a:fld>
            <a:endParaRPr spc="-50" dirty="0"/>
          </a:p>
        </p:txBody>
      </p:sp>
      <p:sp>
        <p:nvSpPr>
          <p:cNvPr id="4" name="TextBox 3">
            <a:extLst>
              <a:ext uri="{FF2B5EF4-FFF2-40B4-BE49-F238E27FC236}">
                <a16:creationId xmlns:a16="http://schemas.microsoft.com/office/drawing/2014/main" id="{DEEC5E83-A455-F1FE-5B93-91E8696CE8D8}"/>
              </a:ext>
            </a:extLst>
          </p:cNvPr>
          <p:cNvSpPr txBox="1"/>
          <p:nvPr/>
        </p:nvSpPr>
        <p:spPr>
          <a:xfrm>
            <a:off x="457200" y="277622"/>
            <a:ext cx="2021707" cy="553998"/>
          </a:xfrm>
          <a:prstGeom prst="rect">
            <a:avLst/>
          </a:prstGeom>
          <a:noFill/>
        </p:spPr>
        <p:txBody>
          <a:bodyPr wrap="none" rtlCol="0">
            <a:spAutoFit/>
          </a:bodyPr>
          <a:lstStyle/>
          <a:p>
            <a:r>
              <a:rPr lang="en-IN" sz="3000"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706CBCE5-E4BE-91E3-3B4A-8F87F9253FF7}"/>
              </a:ext>
            </a:extLst>
          </p:cNvPr>
          <p:cNvSpPr txBox="1"/>
          <p:nvPr/>
        </p:nvSpPr>
        <p:spPr>
          <a:xfrm>
            <a:off x="551469" y="823248"/>
            <a:ext cx="7696200"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Sales forecasting is a crucial aspect of business planning.</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E36BA6-A52D-704F-1B5B-4FAC213650BE}"/>
              </a:ext>
            </a:extLst>
          </p:cNvPr>
          <p:cNvSpPr txBox="1"/>
          <p:nvPr/>
        </p:nvSpPr>
        <p:spPr>
          <a:xfrm>
            <a:off x="551469" y="1097275"/>
            <a:ext cx="8153400"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researchers have concluded that an intelligent sales prediction system is required for business organizations to handle enormous volume of data.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Business decisions are based on speed and accuracy of data processing techniques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C102844-76D2-12CF-0964-9691167ED93B}"/>
              </a:ext>
            </a:extLst>
          </p:cNvPr>
          <p:cNvSpPr txBox="1"/>
          <p:nvPr/>
        </p:nvSpPr>
        <p:spPr>
          <a:xfrm>
            <a:off x="531249" y="1889814"/>
            <a:ext cx="8382000" cy="1569660"/>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 became clear from exploring a variety of machine learning approaches from complex ensemble models that these techniques perform better than conventional ones.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Our machine learning model of linear regression demonstrated commendable accuracy in predicting demand, as evidenced by its low mean absolute error and R-squared values. </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This indicates that our models are robust and reliable in capturing the underlying patterns in demand data.</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9397"/>
            <a:ext cx="7845847" cy="474489"/>
          </a:xfrm>
          <a:prstGeom prst="rect">
            <a:avLst/>
          </a:prstGeom>
        </p:spPr>
        <p:txBody>
          <a:bodyPr vert="horz" wrap="square" lIns="0" tIns="12700" rIns="0" bIns="0" rtlCol="0">
            <a:spAutoFit/>
          </a:bodyPr>
          <a:lstStyle/>
          <a:p>
            <a:pPr marL="269875">
              <a:lnSpc>
                <a:spcPct val="100000"/>
              </a:lnSpc>
              <a:spcBef>
                <a:spcPts val="100"/>
              </a:spcBef>
            </a:pPr>
            <a:r>
              <a:rPr lang="en-IN" dirty="0">
                <a:latin typeface="Times New Roman" panose="02020603050405020304" pitchFamily="18" charset="0"/>
                <a:cs typeface="Times New Roman" panose="02020603050405020304" pitchFamily="18" charset="0"/>
              </a:rPr>
              <a:t>Future Scope</a:t>
            </a:r>
            <a:endParaRPr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76835">
              <a:lnSpc>
                <a:spcPts val="1315"/>
              </a:lnSpc>
            </a:pPr>
            <a:fld id="{81D60167-4931-47E6-BA6A-407CBD079E47}" type="slidenum">
              <a:rPr spc="-50" dirty="0"/>
              <a:t>36</a:t>
            </a:fld>
            <a:endParaRPr spc="-50" dirty="0"/>
          </a:p>
        </p:txBody>
      </p:sp>
      <p:sp>
        <p:nvSpPr>
          <p:cNvPr id="16" name="TextBox 15">
            <a:extLst>
              <a:ext uri="{FF2B5EF4-FFF2-40B4-BE49-F238E27FC236}">
                <a16:creationId xmlns:a16="http://schemas.microsoft.com/office/drawing/2014/main" id="{E2156B3B-DDB7-F232-6CB8-8BDD88CFD709}"/>
              </a:ext>
            </a:extLst>
          </p:cNvPr>
          <p:cNvSpPr txBox="1"/>
          <p:nvPr/>
        </p:nvSpPr>
        <p:spPr>
          <a:xfrm>
            <a:off x="573506" y="1104844"/>
            <a:ext cx="7464842" cy="584775"/>
          </a:xfrm>
          <a:prstGeom prst="rect">
            <a:avLst/>
          </a:prstGeom>
          <a:noFill/>
        </p:spPr>
        <p:txBody>
          <a:bodyPr wrap="square">
            <a:spAutoFit/>
          </a:bodyPr>
          <a:lstStyle/>
          <a:p>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the realm of demand forecasting, there are several exciting future prospects and trends that can significantly impact the field</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0191B9A-41B4-1768-1C98-F8548714116B}"/>
              </a:ext>
            </a:extLst>
          </p:cNvPr>
          <p:cNvSpPr txBox="1"/>
          <p:nvPr/>
        </p:nvSpPr>
        <p:spPr>
          <a:xfrm>
            <a:off x="626124" y="1820478"/>
            <a:ext cx="7962418" cy="1077218"/>
          </a:xfrm>
          <a:prstGeom prst="rect">
            <a:avLst/>
          </a:prstGeom>
          <a:noFill/>
        </p:spPr>
        <p:txBody>
          <a:bodyPr wrap="square">
            <a:spAutoFit/>
          </a:bodyPr>
          <a:lstStyle/>
          <a:p>
            <a:pPr algn="l"/>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Artificial Intelligence (AI) and Machine Learning (ML):</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Advanced AI and ML algorithms will continue to play a pivotal role in enhancing the accuracy of demand forecasting models. Deep learning techniques and neural networks can capture complex patterns and dependencies in data</a:t>
            </a:r>
          </a:p>
        </p:txBody>
      </p:sp>
      <p:sp>
        <p:nvSpPr>
          <p:cNvPr id="5" name="TextBox 4">
            <a:extLst>
              <a:ext uri="{FF2B5EF4-FFF2-40B4-BE49-F238E27FC236}">
                <a16:creationId xmlns:a16="http://schemas.microsoft.com/office/drawing/2014/main" id="{13B7F70E-D97A-C57C-DD51-5037AFB69401}"/>
              </a:ext>
            </a:extLst>
          </p:cNvPr>
          <p:cNvSpPr txBox="1"/>
          <p:nvPr/>
        </p:nvSpPr>
        <p:spPr>
          <a:xfrm>
            <a:off x="607595" y="3006393"/>
            <a:ext cx="7620000" cy="1077218"/>
          </a:xfrm>
          <a:prstGeom prst="rect">
            <a:avLst/>
          </a:prstGeom>
          <a:no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Real-time Forecasting</a:t>
            </a:r>
            <a:r>
              <a:rPr lang="en-US" sz="1600" b="0" i="0" dirty="0">
                <a:effectLst/>
                <a:latin typeface="Arial" panose="020B0604020202020204" pitchFamily="34" charset="0"/>
              </a:rPr>
              <a:t>:</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Exploring and implementing real-time demand forecasting capabilities, allowing organizations to make instantaneous adjustments based on the most recent data and market trends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E56027-D6DC-E4B8-115C-AED318C0C48B}"/>
              </a:ext>
            </a:extLst>
          </p:cNvPr>
          <p:cNvSpPr txBox="1"/>
          <p:nvPr/>
        </p:nvSpPr>
        <p:spPr>
          <a:xfrm>
            <a:off x="609600" y="4250565"/>
            <a:ext cx="8303649" cy="830997"/>
          </a:xfrm>
          <a:prstGeom prst="rect">
            <a:avLst/>
          </a:prstGeom>
          <a:noFill/>
        </p:spPr>
        <p:txBody>
          <a:bodyPr wrap="square">
            <a:spAutoFit/>
          </a:bodyPr>
          <a:lstStyle/>
          <a:p>
            <a:pPr algn="l"/>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Adaptive Models:</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Models that continuously learn and adapt to changing patterns in data. Continuous learning ensures that forecasting models remain relevant and effective in dynamic market environments.</a:t>
            </a:r>
          </a:p>
        </p:txBody>
      </p:sp>
      <p:sp>
        <p:nvSpPr>
          <p:cNvPr id="14" name="TextBox 13">
            <a:extLst>
              <a:ext uri="{FF2B5EF4-FFF2-40B4-BE49-F238E27FC236}">
                <a16:creationId xmlns:a16="http://schemas.microsoft.com/office/drawing/2014/main" id="{733A0838-E80A-0AE5-9588-54C4B98C10F3}"/>
              </a:ext>
            </a:extLst>
          </p:cNvPr>
          <p:cNvSpPr txBox="1"/>
          <p:nvPr/>
        </p:nvSpPr>
        <p:spPr>
          <a:xfrm>
            <a:off x="607595" y="5221035"/>
            <a:ext cx="8059174" cy="830997"/>
          </a:xfrm>
          <a:prstGeom prst="rect">
            <a:avLst/>
          </a:prstGeom>
          <a:noFill/>
        </p:spPr>
        <p:txBody>
          <a:bodyPr wrap="square">
            <a:spAutoFit/>
          </a:bodyPr>
          <a:lstStyle/>
          <a:p>
            <a:pPr algn="just"/>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Integration of Advanced Algorithms:</a:t>
            </a:r>
            <a:endPar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Continued development and integration of advanced machine learning algorithms, beyond traditional methods, for more accurate and robust demand forecasting</a:t>
            </a:r>
          </a:p>
        </p:txBody>
      </p:sp>
    </p:spTree>
    <p:extLst>
      <p:ext uri="{BB962C8B-B14F-4D97-AF65-F5344CB8AC3E}">
        <p14:creationId xmlns:p14="http://schemas.microsoft.com/office/powerpoint/2010/main" val="2546611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219711"/>
            <a:ext cx="9144000" cy="1638300"/>
            <a:chOff x="0" y="5219711"/>
            <a:chExt cx="9144000" cy="1638300"/>
          </a:xfrm>
        </p:grpSpPr>
        <p:sp>
          <p:nvSpPr>
            <p:cNvPr id="3" name="object 3"/>
            <p:cNvSpPr/>
            <p:nvPr/>
          </p:nvSpPr>
          <p:spPr>
            <a:xfrm>
              <a:off x="6099047" y="5245111"/>
              <a:ext cx="3045460" cy="0"/>
            </a:xfrm>
            <a:custGeom>
              <a:avLst/>
              <a:gdLst/>
              <a:ahLst/>
              <a:cxnLst/>
              <a:rect l="l" t="t" r="r" b="b"/>
              <a:pathLst>
                <a:path w="3045459">
                  <a:moveTo>
                    <a:pt x="0" y="0"/>
                  </a:moveTo>
                  <a:lnTo>
                    <a:pt x="3044952" y="1"/>
                  </a:lnTo>
                </a:path>
              </a:pathLst>
            </a:custGeom>
            <a:ln w="50800">
              <a:solidFill>
                <a:srgbClr val="DF7023"/>
              </a:solidFill>
            </a:ln>
          </p:spPr>
          <p:txBody>
            <a:bodyPr wrap="square" lIns="0" tIns="0" rIns="0" bIns="0" rtlCol="0"/>
            <a:lstStyle/>
            <a:p>
              <a:endParaRPr/>
            </a:p>
          </p:txBody>
        </p:sp>
        <p:sp>
          <p:nvSpPr>
            <p:cNvPr id="4" name="object 4"/>
            <p:cNvSpPr/>
            <p:nvPr/>
          </p:nvSpPr>
          <p:spPr>
            <a:xfrm>
              <a:off x="0" y="5245667"/>
              <a:ext cx="6099175" cy="0"/>
            </a:xfrm>
            <a:custGeom>
              <a:avLst/>
              <a:gdLst/>
              <a:ahLst/>
              <a:cxnLst/>
              <a:rect l="l" t="t" r="r" b="b"/>
              <a:pathLst>
                <a:path w="6099175">
                  <a:moveTo>
                    <a:pt x="0" y="0"/>
                  </a:moveTo>
                  <a:lnTo>
                    <a:pt x="6099048" y="1"/>
                  </a:lnTo>
                </a:path>
              </a:pathLst>
            </a:custGeom>
            <a:ln w="50800">
              <a:solidFill>
                <a:srgbClr val="0F787D"/>
              </a:solidFill>
            </a:ln>
          </p:spPr>
          <p:txBody>
            <a:bodyPr wrap="square" lIns="0" tIns="0" rIns="0" bIns="0" rtlCol="0"/>
            <a:lstStyle/>
            <a:p>
              <a:endParaRPr/>
            </a:p>
          </p:txBody>
        </p:sp>
        <p:sp>
          <p:nvSpPr>
            <p:cNvPr id="5" name="object 5"/>
            <p:cNvSpPr/>
            <p:nvPr/>
          </p:nvSpPr>
          <p:spPr>
            <a:xfrm>
              <a:off x="0" y="5272275"/>
              <a:ext cx="9144000" cy="1586230"/>
            </a:xfrm>
            <a:custGeom>
              <a:avLst/>
              <a:gdLst/>
              <a:ahLst/>
              <a:cxnLst/>
              <a:rect l="l" t="t" r="r" b="b"/>
              <a:pathLst>
                <a:path w="9144000" h="1586229">
                  <a:moveTo>
                    <a:pt x="9144000" y="0"/>
                  </a:moveTo>
                  <a:lnTo>
                    <a:pt x="0" y="0"/>
                  </a:lnTo>
                  <a:lnTo>
                    <a:pt x="0" y="1585724"/>
                  </a:lnTo>
                  <a:lnTo>
                    <a:pt x="9144000" y="1585724"/>
                  </a:lnTo>
                  <a:lnTo>
                    <a:pt x="9144000" y="0"/>
                  </a:lnTo>
                  <a:close/>
                </a:path>
              </a:pathLst>
            </a:custGeom>
            <a:solidFill>
              <a:srgbClr val="F2F2F2"/>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2805427" y="678404"/>
            <a:ext cx="3544298" cy="3028002"/>
          </a:xfrm>
          <a:prstGeom prst="rect">
            <a:avLst/>
          </a:prstGeom>
        </p:spPr>
      </p:pic>
      <p:sp>
        <p:nvSpPr>
          <p:cNvPr id="7" name="object 7"/>
          <p:cNvSpPr/>
          <p:nvPr/>
        </p:nvSpPr>
        <p:spPr>
          <a:xfrm>
            <a:off x="3352800" y="4263994"/>
            <a:ext cx="2438400" cy="368300"/>
          </a:xfrm>
          <a:custGeom>
            <a:avLst/>
            <a:gdLst/>
            <a:ahLst/>
            <a:cxnLst/>
            <a:rect l="l" t="t" r="r" b="b"/>
            <a:pathLst>
              <a:path w="2438400" h="368300">
                <a:moveTo>
                  <a:pt x="57332" y="274716"/>
                </a:moveTo>
                <a:lnTo>
                  <a:pt x="0" y="290313"/>
                </a:lnTo>
                <a:lnTo>
                  <a:pt x="23886" y="331366"/>
                </a:lnTo>
                <a:lnTo>
                  <a:pt x="49151" y="354966"/>
                </a:lnTo>
                <a:lnTo>
                  <a:pt x="75843" y="365737"/>
                </a:lnTo>
                <a:lnTo>
                  <a:pt x="104010" y="368299"/>
                </a:lnTo>
                <a:lnTo>
                  <a:pt x="140834" y="362969"/>
                </a:lnTo>
                <a:lnTo>
                  <a:pt x="169905" y="347167"/>
                </a:lnTo>
                <a:lnTo>
                  <a:pt x="188987" y="321177"/>
                </a:lnTo>
                <a:lnTo>
                  <a:pt x="189789" y="316979"/>
                </a:lnTo>
                <a:lnTo>
                  <a:pt x="104010" y="316979"/>
                </a:lnTo>
                <a:lnTo>
                  <a:pt x="86799" y="313984"/>
                </a:lnTo>
                <a:lnTo>
                  <a:pt x="73251" y="305470"/>
                </a:lnTo>
                <a:lnTo>
                  <a:pt x="63413" y="292145"/>
                </a:lnTo>
                <a:lnTo>
                  <a:pt x="57332" y="274716"/>
                </a:lnTo>
                <a:close/>
              </a:path>
              <a:path w="2438400" h="368300">
                <a:moveTo>
                  <a:pt x="97415" y="84528"/>
                </a:moveTo>
                <a:lnTo>
                  <a:pt x="64729" y="89190"/>
                </a:lnTo>
                <a:lnTo>
                  <a:pt x="36847" y="103333"/>
                </a:lnTo>
                <a:lnTo>
                  <a:pt x="17432" y="127192"/>
                </a:lnTo>
                <a:lnTo>
                  <a:pt x="10147" y="161005"/>
                </a:lnTo>
                <a:lnTo>
                  <a:pt x="23127" y="205048"/>
                </a:lnTo>
                <a:lnTo>
                  <a:pt x="54081" y="232113"/>
                </a:lnTo>
                <a:lnTo>
                  <a:pt x="91026" y="250339"/>
                </a:lnTo>
                <a:lnTo>
                  <a:pt x="121979" y="267865"/>
                </a:lnTo>
                <a:lnTo>
                  <a:pt x="134960" y="292828"/>
                </a:lnTo>
                <a:lnTo>
                  <a:pt x="132835" y="302970"/>
                </a:lnTo>
                <a:lnTo>
                  <a:pt x="126715" y="310564"/>
                </a:lnTo>
                <a:lnTo>
                  <a:pt x="116980" y="315328"/>
                </a:lnTo>
                <a:lnTo>
                  <a:pt x="104010" y="316979"/>
                </a:lnTo>
                <a:lnTo>
                  <a:pt x="189789" y="316979"/>
                </a:lnTo>
                <a:lnTo>
                  <a:pt x="195845" y="285281"/>
                </a:lnTo>
                <a:lnTo>
                  <a:pt x="182864" y="245062"/>
                </a:lnTo>
                <a:lnTo>
                  <a:pt x="151911" y="218319"/>
                </a:lnTo>
                <a:lnTo>
                  <a:pt x="114966" y="199208"/>
                </a:lnTo>
                <a:lnTo>
                  <a:pt x="84012" y="181884"/>
                </a:lnTo>
                <a:lnTo>
                  <a:pt x="71032" y="160502"/>
                </a:lnTo>
                <a:lnTo>
                  <a:pt x="73006" y="150706"/>
                </a:lnTo>
                <a:lnTo>
                  <a:pt x="78452" y="142892"/>
                </a:lnTo>
                <a:lnTo>
                  <a:pt x="86657" y="137719"/>
                </a:lnTo>
                <a:lnTo>
                  <a:pt x="96907" y="135848"/>
                </a:lnTo>
                <a:lnTo>
                  <a:pt x="184688" y="135848"/>
                </a:lnTo>
                <a:lnTo>
                  <a:pt x="178824" y="124857"/>
                </a:lnTo>
                <a:lnTo>
                  <a:pt x="157601" y="103270"/>
                </a:lnTo>
                <a:lnTo>
                  <a:pt x="130386" y="89418"/>
                </a:lnTo>
                <a:lnTo>
                  <a:pt x="97415" y="84528"/>
                </a:lnTo>
                <a:close/>
              </a:path>
              <a:path w="2438400" h="368300">
                <a:moveTo>
                  <a:pt x="184688" y="135848"/>
                </a:moveTo>
                <a:lnTo>
                  <a:pt x="96907" y="135848"/>
                </a:lnTo>
                <a:lnTo>
                  <a:pt x="110725" y="138128"/>
                </a:lnTo>
                <a:lnTo>
                  <a:pt x="122974" y="145030"/>
                </a:lnTo>
                <a:lnTo>
                  <a:pt x="133224" y="156650"/>
                </a:lnTo>
                <a:lnTo>
                  <a:pt x="141048" y="173080"/>
                </a:lnTo>
                <a:lnTo>
                  <a:pt x="193815" y="152954"/>
                </a:lnTo>
                <a:lnTo>
                  <a:pt x="184688" y="135848"/>
                </a:lnTo>
                <a:close/>
              </a:path>
              <a:path w="2438400" h="368300">
                <a:moveTo>
                  <a:pt x="306439" y="152954"/>
                </a:moveTo>
                <a:lnTo>
                  <a:pt x="242510" y="152954"/>
                </a:lnTo>
                <a:lnTo>
                  <a:pt x="242510" y="313960"/>
                </a:lnTo>
                <a:lnTo>
                  <a:pt x="247441" y="339007"/>
                </a:lnTo>
                <a:lnTo>
                  <a:pt x="261409" y="355847"/>
                </a:lnTo>
                <a:lnTo>
                  <a:pt x="283179" y="365328"/>
                </a:lnTo>
                <a:lnTo>
                  <a:pt x="311513" y="368299"/>
                </a:lnTo>
                <a:lnTo>
                  <a:pt x="320645" y="368189"/>
                </a:lnTo>
                <a:lnTo>
                  <a:pt x="329778" y="367796"/>
                </a:lnTo>
                <a:lnTo>
                  <a:pt x="338910" y="367026"/>
                </a:lnTo>
                <a:lnTo>
                  <a:pt x="348043" y="365784"/>
                </a:lnTo>
                <a:lnTo>
                  <a:pt x="348043" y="312954"/>
                </a:lnTo>
                <a:lnTo>
                  <a:pt x="335360" y="312954"/>
                </a:lnTo>
                <a:lnTo>
                  <a:pt x="323563" y="311720"/>
                </a:lnTo>
                <a:lnTo>
                  <a:pt x="314430" y="307986"/>
                </a:lnTo>
                <a:lnTo>
                  <a:pt x="308532" y="301704"/>
                </a:lnTo>
                <a:lnTo>
                  <a:pt x="306439" y="292828"/>
                </a:lnTo>
                <a:lnTo>
                  <a:pt x="306439" y="152954"/>
                </a:lnTo>
                <a:close/>
              </a:path>
              <a:path w="2438400" h="368300">
                <a:moveTo>
                  <a:pt x="348043" y="312451"/>
                </a:moveTo>
                <a:lnTo>
                  <a:pt x="343984" y="312954"/>
                </a:lnTo>
                <a:lnTo>
                  <a:pt x="348043" y="312954"/>
                </a:lnTo>
                <a:lnTo>
                  <a:pt x="348043" y="312451"/>
                </a:lnTo>
                <a:close/>
              </a:path>
              <a:path w="2438400" h="368300">
                <a:moveTo>
                  <a:pt x="347536" y="101635"/>
                </a:moveTo>
                <a:lnTo>
                  <a:pt x="217142" y="101635"/>
                </a:lnTo>
                <a:lnTo>
                  <a:pt x="217142" y="152954"/>
                </a:lnTo>
                <a:lnTo>
                  <a:pt x="347536" y="152954"/>
                </a:lnTo>
                <a:lnTo>
                  <a:pt x="347536" y="101635"/>
                </a:lnTo>
                <a:close/>
              </a:path>
              <a:path w="2438400" h="368300">
                <a:moveTo>
                  <a:pt x="306439" y="27170"/>
                </a:moveTo>
                <a:lnTo>
                  <a:pt x="242510" y="27170"/>
                </a:lnTo>
                <a:lnTo>
                  <a:pt x="242510" y="101635"/>
                </a:lnTo>
                <a:lnTo>
                  <a:pt x="306439" y="101635"/>
                </a:lnTo>
                <a:lnTo>
                  <a:pt x="306439" y="27170"/>
                </a:lnTo>
                <a:close/>
              </a:path>
              <a:path w="2438400" h="368300">
                <a:moveTo>
                  <a:pt x="481989" y="84528"/>
                </a:moveTo>
                <a:lnTo>
                  <a:pt x="440448" y="91281"/>
                </a:lnTo>
                <a:lnTo>
                  <a:pt x="408421" y="110629"/>
                </a:lnTo>
                <a:lnTo>
                  <a:pt x="387809" y="141202"/>
                </a:lnTo>
                <a:lnTo>
                  <a:pt x="380516" y="181634"/>
                </a:lnTo>
                <a:lnTo>
                  <a:pt x="380516" y="271194"/>
                </a:lnTo>
                <a:lnTo>
                  <a:pt x="387809" y="311626"/>
                </a:lnTo>
                <a:lnTo>
                  <a:pt x="408421" y="342199"/>
                </a:lnTo>
                <a:lnTo>
                  <a:pt x="440448" y="361546"/>
                </a:lnTo>
                <a:lnTo>
                  <a:pt x="481989" y="368299"/>
                </a:lnTo>
                <a:lnTo>
                  <a:pt x="524600" y="362230"/>
                </a:lnTo>
                <a:lnTo>
                  <a:pt x="555748" y="344652"/>
                </a:lnTo>
                <a:lnTo>
                  <a:pt x="575056" y="316979"/>
                </a:lnTo>
                <a:lnTo>
                  <a:pt x="481989" y="316979"/>
                </a:lnTo>
                <a:lnTo>
                  <a:pt x="467132" y="314668"/>
                </a:lnTo>
                <a:lnTo>
                  <a:pt x="455225" y="307545"/>
                </a:lnTo>
                <a:lnTo>
                  <a:pt x="447313" y="295328"/>
                </a:lnTo>
                <a:lnTo>
                  <a:pt x="444444" y="277735"/>
                </a:lnTo>
                <a:lnTo>
                  <a:pt x="444444" y="241508"/>
                </a:lnTo>
                <a:lnTo>
                  <a:pt x="583463" y="241508"/>
                </a:lnTo>
                <a:lnTo>
                  <a:pt x="583463" y="190187"/>
                </a:lnTo>
                <a:lnTo>
                  <a:pt x="444444" y="190187"/>
                </a:lnTo>
                <a:lnTo>
                  <a:pt x="444444" y="175093"/>
                </a:lnTo>
                <a:lnTo>
                  <a:pt x="446671" y="158773"/>
                </a:lnTo>
                <a:lnTo>
                  <a:pt x="453513" y="146414"/>
                </a:lnTo>
                <a:lnTo>
                  <a:pt x="465206" y="138584"/>
                </a:lnTo>
                <a:lnTo>
                  <a:pt x="481989" y="135848"/>
                </a:lnTo>
                <a:lnTo>
                  <a:pt x="573346" y="135848"/>
                </a:lnTo>
                <a:lnTo>
                  <a:pt x="554987" y="110125"/>
                </a:lnTo>
                <a:lnTo>
                  <a:pt x="522888" y="91218"/>
                </a:lnTo>
                <a:lnTo>
                  <a:pt x="481989" y="84528"/>
                </a:lnTo>
                <a:close/>
              </a:path>
              <a:path w="2438400" h="368300">
                <a:moveTo>
                  <a:pt x="583463" y="278740"/>
                </a:moveTo>
                <a:lnTo>
                  <a:pt x="519535" y="278740"/>
                </a:lnTo>
                <a:lnTo>
                  <a:pt x="517450" y="293630"/>
                </a:lnTo>
                <a:lnTo>
                  <a:pt x="510846" y="305784"/>
                </a:lnTo>
                <a:lnTo>
                  <a:pt x="499200" y="313976"/>
                </a:lnTo>
                <a:lnTo>
                  <a:pt x="481989" y="316979"/>
                </a:lnTo>
                <a:lnTo>
                  <a:pt x="575056" y="316979"/>
                </a:lnTo>
                <a:lnTo>
                  <a:pt x="575385" y="316508"/>
                </a:lnTo>
                <a:lnTo>
                  <a:pt x="583463" y="278740"/>
                </a:lnTo>
                <a:close/>
              </a:path>
              <a:path w="2438400" h="368300">
                <a:moveTo>
                  <a:pt x="573346" y="135848"/>
                </a:moveTo>
                <a:lnTo>
                  <a:pt x="481989" y="135848"/>
                </a:lnTo>
                <a:lnTo>
                  <a:pt x="498772" y="138584"/>
                </a:lnTo>
                <a:lnTo>
                  <a:pt x="510465" y="146414"/>
                </a:lnTo>
                <a:lnTo>
                  <a:pt x="517307" y="158773"/>
                </a:lnTo>
                <a:lnTo>
                  <a:pt x="519535" y="175093"/>
                </a:lnTo>
                <a:lnTo>
                  <a:pt x="519535" y="190187"/>
                </a:lnTo>
                <a:lnTo>
                  <a:pt x="583463" y="190187"/>
                </a:lnTo>
                <a:lnTo>
                  <a:pt x="583463" y="177609"/>
                </a:lnTo>
                <a:lnTo>
                  <a:pt x="575956" y="139504"/>
                </a:lnTo>
                <a:lnTo>
                  <a:pt x="573346" y="135848"/>
                </a:lnTo>
                <a:close/>
              </a:path>
              <a:path w="2438400" h="368300">
                <a:moveTo>
                  <a:pt x="678849" y="89559"/>
                </a:moveTo>
                <a:lnTo>
                  <a:pt x="614921" y="89559"/>
                </a:lnTo>
                <a:lnTo>
                  <a:pt x="690011" y="363269"/>
                </a:lnTo>
                <a:lnTo>
                  <a:pt x="752925" y="363269"/>
                </a:lnTo>
                <a:lnTo>
                  <a:pt x="779704" y="265659"/>
                </a:lnTo>
                <a:lnTo>
                  <a:pt x="720961" y="265659"/>
                </a:lnTo>
                <a:lnTo>
                  <a:pt x="678849" y="89559"/>
                </a:lnTo>
                <a:close/>
              </a:path>
              <a:path w="2438400" h="368300">
                <a:moveTo>
                  <a:pt x="828017" y="89559"/>
                </a:moveTo>
                <a:lnTo>
                  <a:pt x="764087" y="89559"/>
                </a:lnTo>
                <a:lnTo>
                  <a:pt x="721975" y="265659"/>
                </a:lnTo>
                <a:lnTo>
                  <a:pt x="779704" y="265659"/>
                </a:lnTo>
                <a:lnTo>
                  <a:pt x="828017" y="89559"/>
                </a:lnTo>
                <a:close/>
              </a:path>
              <a:path w="2438400" h="368300">
                <a:moveTo>
                  <a:pt x="960948" y="84528"/>
                </a:moveTo>
                <a:lnTo>
                  <a:pt x="919406" y="91281"/>
                </a:lnTo>
                <a:lnTo>
                  <a:pt x="887379" y="110629"/>
                </a:lnTo>
                <a:lnTo>
                  <a:pt x="866767" y="141202"/>
                </a:lnTo>
                <a:lnTo>
                  <a:pt x="859473" y="181634"/>
                </a:lnTo>
                <a:lnTo>
                  <a:pt x="859473" y="271194"/>
                </a:lnTo>
                <a:lnTo>
                  <a:pt x="866767" y="311626"/>
                </a:lnTo>
                <a:lnTo>
                  <a:pt x="887379" y="342199"/>
                </a:lnTo>
                <a:lnTo>
                  <a:pt x="919406" y="361546"/>
                </a:lnTo>
                <a:lnTo>
                  <a:pt x="960948" y="368299"/>
                </a:lnTo>
                <a:lnTo>
                  <a:pt x="1003559" y="362230"/>
                </a:lnTo>
                <a:lnTo>
                  <a:pt x="1034707" y="344652"/>
                </a:lnTo>
                <a:lnTo>
                  <a:pt x="1054015" y="316979"/>
                </a:lnTo>
                <a:lnTo>
                  <a:pt x="960948" y="316979"/>
                </a:lnTo>
                <a:lnTo>
                  <a:pt x="946091" y="314668"/>
                </a:lnTo>
                <a:lnTo>
                  <a:pt x="934184" y="307545"/>
                </a:lnTo>
                <a:lnTo>
                  <a:pt x="926272" y="295328"/>
                </a:lnTo>
                <a:lnTo>
                  <a:pt x="923403" y="277735"/>
                </a:lnTo>
                <a:lnTo>
                  <a:pt x="923403" y="241508"/>
                </a:lnTo>
                <a:lnTo>
                  <a:pt x="1062422" y="241508"/>
                </a:lnTo>
                <a:lnTo>
                  <a:pt x="1062422" y="190187"/>
                </a:lnTo>
                <a:lnTo>
                  <a:pt x="923403" y="190187"/>
                </a:lnTo>
                <a:lnTo>
                  <a:pt x="923403" y="175093"/>
                </a:lnTo>
                <a:lnTo>
                  <a:pt x="925630" y="158773"/>
                </a:lnTo>
                <a:lnTo>
                  <a:pt x="932471" y="146414"/>
                </a:lnTo>
                <a:lnTo>
                  <a:pt x="944165" y="138584"/>
                </a:lnTo>
                <a:lnTo>
                  <a:pt x="960948" y="135848"/>
                </a:lnTo>
                <a:lnTo>
                  <a:pt x="1052304" y="135848"/>
                </a:lnTo>
                <a:lnTo>
                  <a:pt x="1033946" y="110125"/>
                </a:lnTo>
                <a:lnTo>
                  <a:pt x="1001846" y="91218"/>
                </a:lnTo>
                <a:lnTo>
                  <a:pt x="960948" y="84528"/>
                </a:lnTo>
                <a:close/>
              </a:path>
              <a:path w="2438400" h="368300">
                <a:moveTo>
                  <a:pt x="1062422" y="278740"/>
                </a:moveTo>
                <a:lnTo>
                  <a:pt x="998493" y="278740"/>
                </a:lnTo>
                <a:lnTo>
                  <a:pt x="996408" y="293630"/>
                </a:lnTo>
                <a:lnTo>
                  <a:pt x="989804" y="305784"/>
                </a:lnTo>
                <a:lnTo>
                  <a:pt x="978159" y="313976"/>
                </a:lnTo>
                <a:lnTo>
                  <a:pt x="960948" y="316979"/>
                </a:lnTo>
                <a:lnTo>
                  <a:pt x="1054015" y="316979"/>
                </a:lnTo>
                <a:lnTo>
                  <a:pt x="1054343" y="316508"/>
                </a:lnTo>
                <a:lnTo>
                  <a:pt x="1062422" y="278740"/>
                </a:lnTo>
                <a:close/>
              </a:path>
              <a:path w="2438400" h="368300">
                <a:moveTo>
                  <a:pt x="1052304" y="135848"/>
                </a:moveTo>
                <a:lnTo>
                  <a:pt x="960948" y="135848"/>
                </a:lnTo>
                <a:lnTo>
                  <a:pt x="977730" y="138584"/>
                </a:lnTo>
                <a:lnTo>
                  <a:pt x="989424" y="146414"/>
                </a:lnTo>
                <a:lnTo>
                  <a:pt x="996265" y="158773"/>
                </a:lnTo>
                <a:lnTo>
                  <a:pt x="998493" y="175093"/>
                </a:lnTo>
                <a:lnTo>
                  <a:pt x="998493" y="190187"/>
                </a:lnTo>
                <a:lnTo>
                  <a:pt x="1062422" y="190187"/>
                </a:lnTo>
                <a:lnTo>
                  <a:pt x="1062422" y="177609"/>
                </a:lnTo>
                <a:lnTo>
                  <a:pt x="1054914" y="139504"/>
                </a:lnTo>
                <a:lnTo>
                  <a:pt x="1052304" y="135848"/>
                </a:lnTo>
                <a:close/>
              </a:path>
              <a:path w="2438400" h="368300">
                <a:moveTo>
                  <a:pt x="1180132" y="89559"/>
                </a:moveTo>
                <a:lnTo>
                  <a:pt x="1118232" y="89559"/>
                </a:lnTo>
                <a:lnTo>
                  <a:pt x="1118232" y="363269"/>
                </a:lnTo>
                <a:lnTo>
                  <a:pt x="1182161" y="363269"/>
                </a:lnTo>
                <a:lnTo>
                  <a:pt x="1182161" y="156477"/>
                </a:lnTo>
                <a:lnTo>
                  <a:pt x="1192586" y="147530"/>
                </a:lnTo>
                <a:lnTo>
                  <a:pt x="1203154" y="139622"/>
                </a:lnTo>
                <a:lnTo>
                  <a:pt x="1213626" y="133977"/>
                </a:lnTo>
                <a:lnTo>
                  <a:pt x="1223765" y="131823"/>
                </a:lnTo>
                <a:lnTo>
                  <a:pt x="1308336" y="131823"/>
                </a:lnTo>
                <a:lnTo>
                  <a:pt x="1307252" y="122523"/>
                </a:lnTo>
                <a:lnTo>
                  <a:pt x="1306340" y="120754"/>
                </a:lnTo>
                <a:lnTo>
                  <a:pt x="1180132" y="120754"/>
                </a:lnTo>
                <a:lnTo>
                  <a:pt x="1180132" y="89559"/>
                </a:lnTo>
                <a:close/>
              </a:path>
              <a:path w="2438400" h="368300">
                <a:moveTo>
                  <a:pt x="1308336" y="131823"/>
                </a:moveTo>
                <a:lnTo>
                  <a:pt x="1223765" y="131823"/>
                </a:lnTo>
                <a:lnTo>
                  <a:pt x="1234690" y="133993"/>
                </a:lnTo>
                <a:lnTo>
                  <a:pt x="1241905" y="140125"/>
                </a:lnTo>
                <a:lnTo>
                  <a:pt x="1245884" y="149653"/>
                </a:lnTo>
                <a:lnTo>
                  <a:pt x="1247105" y="162012"/>
                </a:lnTo>
                <a:lnTo>
                  <a:pt x="1247105" y="363269"/>
                </a:lnTo>
                <a:lnTo>
                  <a:pt x="1311033" y="363269"/>
                </a:lnTo>
                <a:lnTo>
                  <a:pt x="1311033" y="154967"/>
                </a:lnTo>
                <a:lnTo>
                  <a:pt x="1308336" y="131823"/>
                </a:lnTo>
                <a:close/>
              </a:path>
              <a:path w="2438400" h="368300">
                <a:moveTo>
                  <a:pt x="1251671" y="84528"/>
                </a:moveTo>
                <a:lnTo>
                  <a:pt x="1232645" y="87358"/>
                </a:lnTo>
                <a:lnTo>
                  <a:pt x="1214760" y="95094"/>
                </a:lnTo>
                <a:lnTo>
                  <a:pt x="1197446" y="106603"/>
                </a:lnTo>
                <a:lnTo>
                  <a:pt x="1180132" y="120754"/>
                </a:lnTo>
                <a:lnTo>
                  <a:pt x="1306340" y="120754"/>
                </a:lnTo>
                <a:lnTo>
                  <a:pt x="1296002" y="100691"/>
                </a:lnTo>
                <a:lnTo>
                  <a:pt x="1277428" y="88388"/>
                </a:lnTo>
                <a:lnTo>
                  <a:pt x="1251671" y="84528"/>
                </a:lnTo>
                <a:close/>
              </a:path>
              <a:path w="2438400" h="368300">
                <a:moveTo>
                  <a:pt x="1409971" y="274716"/>
                </a:moveTo>
                <a:lnTo>
                  <a:pt x="1352638" y="290313"/>
                </a:lnTo>
                <a:lnTo>
                  <a:pt x="1376524" y="331366"/>
                </a:lnTo>
                <a:lnTo>
                  <a:pt x="1401789" y="354966"/>
                </a:lnTo>
                <a:lnTo>
                  <a:pt x="1428482" y="365737"/>
                </a:lnTo>
                <a:lnTo>
                  <a:pt x="1456649" y="368299"/>
                </a:lnTo>
                <a:lnTo>
                  <a:pt x="1493473" y="362969"/>
                </a:lnTo>
                <a:lnTo>
                  <a:pt x="1522543" y="347167"/>
                </a:lnTo>
                <a:lnTo>
                  <a:pt x="1541625" y="321177"/>
                </a:lnTo>
                <a:lnTo>
                  <a:pt x="1542427" y="316979"/>
                </a:lnTo>
                <a:lnTo>
                  <a:pt x="1456649" y="316979"/>
                </a:lnTo>
                <a:lnTo>
                  <a:pt x="1439438" y="313984"/>
                </a:lnTo>
                <a:lnTo>
                  <a:pt x="1425890" y="305470"/>
                </a:lnTo>
                <a:lnTo>
                  <a:pt x="1416051" y="292145"/>
                </a:lnTo>
                <a:lnTo>
                  <a:pt x="1409971" y="274716"/>
                </a:lnTo>
                <a:close/>
              </a:path>
              <a:path w="2438400" h="368300">
                <a:moveTo>
                  <a:pt x="1450054" y="84528"/>
                </a:moveTo>
                <a:lnTo>
                  <a:pt x="1417368" y="89190"/>
                </a:lnTo>
                <a:lnTo>
                  <a:pt x="1389486" y="103333"/>
                </a:lnTo>
                <a:lnTo>
                  <a:pt x="1370071" y="127192"/>
                </a:lnTo>
                <a:lnTo>
                  <a:pt x="1362786" y="161005"/>
                </a:lnTo>
                <a:lnTo>
                  <a:pt x="1375766" y="205048"/>
                </a:lnTo>
                <a:lnTo>
                  <a:pt x="1406720" y="232113"/>
                </a:lnTo>
                <a:lnTo>
                  <a:pt x="1443665" y="250339"/>
                </a:lnTo>
                <a:lnTo>
                  <a:pt x="1474618" y="267865"/>
                </a:lnTo>
                <a:lnTo>
                  <a:pt x="1487599" y="292828"/>
                </a:lnTo>
                <a:lnTo>
                  <a:pt x="1485474" y="302970"/>
                </a:lnTo>
                <a:lnTo>
                  <a:pt x="1479354" y="310564"/>
                </a:lnTo>
                <a:lnTo>
                  <a:pt x="1469618" y="315328"/>
                </a:lnTo>
                <a:lnTo>
                  <a:pt x="1456649" y="316979"/>
                </a:lnTo>
                <a:lnTo>
                  <a:pt x="1542427" y="316979"/>
                </a:lnTo>
                <a:lnTo>
                  <a:pt x="1548483" y="285281"/>
                </a:lnTo>
                <a:lnTo>
                  <a:pt x="1535502" y="245062"/>
                </a:lnTo>
                <a:lnTo>
                  <a:pt x="1504548" y="218319"/>
                </a:lnTo>
                <a:lnTo>
                  <a:pt x="1467604" y="199208"/>
                </a:lnTo>
                <a:lnTo>
                  <a:pt x="1436650" y="181884"/>
                </a:lnTo>
                <a:lnTo>
                  <a:pt x="1423670" y="160502"/>
                </a:lnTo>
                <a:lnTo>
                  <a:pt x="1425643" y="150706"/>
                </a:lnTo>
                <a:lnTo>
                  <a:pt x="1431090" y="142892"/>
                </a:lnTo>
                <a:lnTo>
                  <a:pt x="1439295" y="137719"/>
                </a:lnTo>
                <a:lnTo>
                  <a:pt x="1449546" y="135848"/>
                </a:lnTo>
                <a:lnTo>
                  <a:pt x="1537326" y="135848"/>
                </a:lnTo>
                <a:lnTo>
                  <a:pt x="1531462" y="124857"/>
                </a:lnTo>
                <a:lnTo>
                  <a:pt x="1510240" y="103270"/>
                </a:lnTo>
                <a:lnTo>
                  <a:pt x="1483025" y="89418"/>
                </a:lnTo>
                <a:lnTo>
                  <a:pt x="1450054" y="84528"/>
                </a:lnTo>
                <a:close/>
              </a:path>
              <a:path w="2438400" h="368300">
                <a:moveTo>
                  <a:pt x="1537326" y="135848"/>
                </a:moveTo>
                <a:lnTo>
                  <a:pt x="1449546" y="135848"/>
                </a:lnTo>
                <a:lnTo>
                  <a:pt x="1463364" y="138128"/>
                </a:lnTo>
                <a:lnTo>
                  <a:pt x="1475612" y="145030"/>
                </a:lnTo>
                <a:lnTo>
                  <a:pt x="1485862" y="156650"/>
                </a:lnTo>
                <a:lnTo>
                  <a:pt x="1493687" y="173080"/>
                </a:lnTo>
                <a:lnTo>
                  <a:pt x="1546453" y="152954"/>
                </a:lnTo>
                <a:lnTo>
                  <a:pt x="1537326" y="135848"/>
                </a:lnTo>
                <a:close/>
              </a:path>
              <a:path w="2438400" h="368300">
                <a:moveTo>
                  <a:pt x="1673284" y="291823"/>
                </a:moveTo>
                <a:lnTo>
                  <a:pt x="1601237" y="291823"/>
                </a:lnTo>
                <a:lnTo>
                  <a:pt x="1601237" y="363269"/>
                </a:lnTo>
                <a:lnTo>
                  <a:pt x="1673284" y="363269"/>
                </a:lnTo>
                <a:lnTo>
                  <a:pt x="1673284" y="291823"/>
                </a:lnTo>
                <a:close/>
              </a:path>
              <a:path w="2438400" h="368300">
                <a:moveTo>
                  <a:pt x="1834628" y="84528"/>
                </a:moveTo>
                <a:lnTo>
                  <a:pt x="1793087" y="91281"/>
                </a:lnTo>
                <a:lnTo>
                  <a:pt x="1761059" y="110629"/>
                </a:lnTo>
                <a:lnTo>
                  <a:pt x="1740447" y="141202"/>
                </a:lnTo>
                <a:lnTo>
                  <a:pt x="1733153" y="181634"/>
                </a:lnTo>
                <a:lnTo>
                  <a:pt x="1733153" y="271194"/>
                </a:lnTo>
                <a:lnTo>
                  <a:pt x="1740447" y="311626"/>
                </a:lnTo>
                <a:lnTo>
                  <a:pt x="1761059" y="342199"/>
                </a:lnTo>
                <a:lnTo>
                  <a:pt x="1793087" y="361546"/>
                </a:lnTo>
                <a:lnTo>
                  <a:pt x="1834628" y="368299"/>
                </a:lnTo>
                <a:lnTo>
                  <a:pt x="1877239" y="362230"/>
                </a:lnTo>
                <a:lnTo>
                  <a:pt x="1908387" y="344652"/>
                </a:lnTo>
                <a:lnTo>
                  <a:pt x="1927695" y="316979"/>
                </a:lnTo>
                <a:lnTo>
                  <a:pt x="1834628" y="316979"/>
                </a:lnTo>
                <a:lnTo>
                  <a:pt x="1819771" y="314668"/>
                </a:lnTo>
                <a:lnTo>
                  <a:pt x="1807864" y="307545"/>
                </a:lnTo>
                <a:lnTo>
                  <a:pt x="1799952" y="295328"/>
                </a:lnTo>
                <a:lnTo>
                  <a:pt x="1797083" y="277735"/>
                </a:lnTo>
                <a:lnTo>
                  <a:pt x="1797083" y="241508"/>
                </a:lnTo>
                <a:lnTo>
                  <a:pt x="1936102" y="241508"/>
                </a:lnTo>
                <a:lnTo>
                  <a:pt x="1936102" y="190187"/>
                </a:lnTo>
                <a:lnTo>
                  <a:pt x="1797083" y="190187"/>
                </a:lnTo>
                <a:lnTo>
                  <a:pt x="1797083" y="175093"/>
                </a:lnTo>
                <a:lnTo>
                  <a:pt x="1799310" y="158773"/>
                </a:lnTo>
                <a:lnTo>
                  <a:pt x="1806151" y="146414"/>
                </a:lnTo>
                <a:lnTo>
                  <a:pt x="1817845" y="138584"/>
                </a:lnTo>
                <a:lnTo>
                  <a:pt x="1834628" y="135848"/>
                </a:lnTo>
                <a:lnTo>
                  <a:pt x="1925984" y="135848"/>
                </a:lnTo>
                <a:lnTo>
                  <a:pt x="1907626" y="110125"/>
                </a:lnTo>
                <a:lnTo>
                  <a:pt x="1875526" y="91218"/>
                </a:lnTo>
                <a:lnTo>
                  <a:pt x="1834628" y="84528"/>
                </a:lnTo>
                <a:close/>
              </a:path>
              <a:path w="2438400" h="368300">
                <a:moveTo>
                  <a:pt x="1936102" y="278740"/>
                </a:moveTo>
                <a:lnTo>
                  <a:pt x="1872174" y="278740"/>
                </a:lnTo>
                <a:lnTo>
                  <a:pt x="1870089" y="293630"/>
                </a:lnTo>
                <a:lnTo>
                  <a:pt x="1863485" y="305784"/>
                </a:lnTo>
                <a:lnTo>
                  <a:pt x="1851839" y="313976"/>
                </a:lnTo>
                <a:lnTo>
                  <a:pt x="1834628" y="316979"/>
                </a:lnTo>
                <a:lnTo>
                  <a:pt x="1927695" y="316979"/>
                </a:lnTo>
                <a:lnTo>
                  <a:pt x="1928023" y="316508"/>
                </a:lnTo>
                <a:lnTo>
                  <a:pt x="1936102" y="278740"/>
                </a:lnTo>
                <a:close/>
              </a:path>
              <a:path w="2438400" h="368300">
                <a:moveTo>
                  <a:pt x="1925984" y="135848"/>
                </a:moveTo>
                <a:lnTo>
                  <a:pt x="1834628" y="135848"/>
                </a:lnTo>
                <a:lnTo>
                  <a:pt x="1851411" y="138584"/>
                </a:lnTo>
                <a:lnTo>
                  <a:pt x="1863104" y="146414"/>
                </a:lnTo>
                <a:lnTo>
                  <a:pt x="1869946" y="158773"/>
                </a:lnTo>
                <a:lnTo>
                  <a:pt x="1872174" y="175093"/>
                </a:lnTo>
                <a:lnTo>
                  <a:pt x="1872174" y="190187"/>
                </a:lnTo>
                <a:lnTo>
                  <a:pt x="1936102" y="190187"/>
                </a:lnTo>
                <a:lnTo>
                  <a:pt x="1936102" y="177609"/>
                </a:lnTo>
                <a:lnTo>
                  <a:pt x="1928594" y="139504"/>
                </a:lnTo>
                <a:lnTo>
                  <a:pt x="1925984" y="135848"/>
                </a:lnTo>
                <a:close/>
              </a:path>
              <a:path w="2438400" h="368300">
                <a:moveTo>
                  <a:pt x="2056856" y="84528"/>
                </a:moveTo>
                <a:lnTo>
                  <a:pt x="2024940" y="91604"/>
                </a:lnTo>
                <a:lnTo>
                  <a:pt x="2003202" y="112452"/>
                </a:lnTo>
                <a:lnTo>
                  <a:pt x="1990788" y="146508"/>
                </a:lnTo>
                <a:lnTo>
                  <a:pt x="1986840" y="193206"/>
                </a:lnTo>
                <a:lnTo>
                  <a:pt x="1986840" y="259622"/>
                </a:lnTo>
                <a:lnTo>
                  <a:pt x="1990788" y="306319"/>
                </a:lnTo>
                <a:lnTo>
                  <a:pt x="2003202" y="340375"/>
                </a:lnTo>
                <a:lnTo>
                  <a:pt x="2024940" y="361224"/>
                </a:lnTo>
                <a:lnTo>
                  <a:pt x="2056856" y="368299"/>
                </a:lnTo>
                <a:lnTo>
                  <a:pt x="2077896" y="364730"/>
                </a:lnTo>
                <a:lnTo>
                  <a:pt x="2097319" y="355595"/>
                </a:lnTo>
                <a:lnTo>
                  <a:pt x="2113508" y="343253"/>
                </a:lnTo>
                <a:lnTo>
                  <a:pt x="2124844" y="330061"/>
                </a:lnTo>
                <a:lnTo>
                  <a:pt x="2184713" y="330061"/>
                </a:lnTo>
                <a:lnTo>
                  <a:pt x="2184713" y="321005"/>
                </a:lnTo>
                <a:lnTo>
                  <a:pt x="2082224" y="321005"/>
                </a:lnTo>
                <a:lnTo>
                  <a:pt x="2070032" y="318426"/>
                </a:lnTo>
                <a:lnTo>
                  <a:pt x="2060027" y="308678"/>
                </a:lnTo>
                <a:lnTo>
                  <a:pt x="2053257" y="288740"/>
                </a:lnTo>
                <a:lnTo>
                  <a:pt x="2050768" y="255596"/>
                </a:lnTo>
                <a:lnTo>
                  <a:pt x="2050768" y="197232"/>
                </a:lnTo>
                <a:lnTo>
                  <a:pt x="2053257" y="164087"/>
                </a:lnTo>
                <a:lnTo>
                  <a:pt x="2060027" y="144150"/>
                </a:lnTo>
                <a:lnTo>
                  <a:pt x="2070032" y="134402"/>
                </a:lnTo>
                <a:lnTo>
                  <a:pt x="2082224" y="131823"/>
                </a:lnTo>
                <a:lnTo>
                  <a:pt x="2184713" y="131823"/>
                </a:lnTo>
                <a:lnTo>
                  <a:pt x="2184713" y="114716"/>
                </a:lnTo>
                <a:lnTo>
                  <a:pt x="2120785" y="114716"/>
                </a:lnTo>
                <a:lnTo>
                  <a:pt x="2100379" y="100659"/>
                </a:lnTo>
                <a:lnTo>
                  <a:pt x="2083874" y="91320"/>
                </a:lnTo>
                <a:lnTo>
                  <a:pt x="2069842" y="86132"/>
                </a:lnTo>
                <a:lnTo>
                  <a:pt x="2056856" y="84528"/>
                </a:lnTo>
                <a:close/>
              </a:path>
              <a:path w="2438400" h="368300">
                <a:moveTo>
                  <a:pt x="2184713" y="330061"/>
                </a:moveTo>
                <a:lnTo>
                  <a:pt x="2125859" y="330061"/>
                </a:lnTo>
                <a:lnTo>
                  <a:pt x="2125859" y="363269"/>
                </a:lnTo>
                <a:lnTo>
                  <a:pt x="2184713" y="363269"/>
                </a:lnTo>
                <a:lnTo>
                  <a:pt x="2184713" y="330061"/>
                </a:lnTo>
                <a:close/>
              </a:path>
              <a:path w="2438400" h="368300">
                <a:moveTo>
                  <a:pt x="2184713" y="131823"/>
                </a:moveTo>
                <a:lnTo>
                  <a:pt x="2082224" y="131823"/>
                </a:lnTo>
                <a:lnTo>
                  <a:pt x="2092459" y="132979"/>
                </a:lnTo>
                <a:lnTo>
                  <a:pt x="2102076" y="136540"/>
                </a:lnTo>
                <a:lnTo>
                  <a:pt x="2111407" y="142648"/>
                </a:lnTo>
                <a:lnTo>
                  <a:pt x="2120785" y="151446"/>
                </a:lnTo>
                <a:lnTo>
                  <a:pt x="2120785" y="301382"/>
                </a:lnTo>
                <a:lnTo>
                  <a:pt x="2111407" y="310179"/>
                </a:lnTo>
                <a:lnTo>
                  <a:pt x="2102076" y="316288"/>
                </a:lnTo>
                <a:lnTo>
                  <a:pt x="2092459" y="319849"/>
                </a:lnTo>
                <a:lnTo>
                  <a:pt x="2082224" y="321005"/>
                </a:lnTo>
                <a:lnTo>
                  <a:pt x="2184713" y="321005"/>
                </a:lnTo>
                <a:lnTo>
                  <a:pt x="2184713" y="131823"/>
                </a:lnTo>
                <a:close/>
              </a:path>
              <a:path w="2438400" h="368300">
                <a:moveTo>
                  <a:pt x="2184713" y="0"/>
                </a:moveTo>
                <a:lnTo>
                  <a:pt x="2120785" y="0"/>
                </a:lnTo>
                <a:lnTo>
                  <a:pt x="2120785" y="114716"/>
                </a:lnTo>
                <a:lnTo>
                  <a:pt x="2184713" y="114716"/>
                </a:lnTo>
                <a:lnTo>
                  <a:pt x="2184713" y="0"/>
                </a:lnTo>
                <a:close/>
              </a:path>
              <a:path w="2438400" h="368300">
                <a:moveTo>
                  <a:pt x="2309528" y="89559"/>
                </a:moveTo>
                <a:lnTo>
                  <a:pt x="2245598" y="89559"/>
                </a:lnTo>
                <a:lnTo>
                  <a:pt x="2245598" y="297860"/>
                </a:lnTo>
                <a:lnTo>
                  <a:pt x="2249380" y="330305"/>
                </a:lnTo>
                <a:lnTo>
                  <a:pt x="2260629" y="352136"/>
                </a:lnTo>
                <a:lnTo>
                  <a:pt x="2279204" y="364439"/>
                </a:lnTo>
                <a:lnTo>
                  <a:pt x="2304961" y="368299"/>
                </a:lnTo>
                <a:lnTo>
                  <a:pt x="2323987" y="365469"/>
                </a:lnTo>
                <a:lnTo>
                  <a:pt x="2341872" y="357734"/>
                </a:lnTo>
                <a:lnTo>
                  <a:pt x="2359186" y="346225"/>
                </a:lnTo>
                <a:lnTo>
                  <a:pt x="2376500" y="332074"/>
                </a:lnTo>
                <a:lnTo>
                  <a:pt x="2438400" y="332074"/>
                </a:lnTo>
                <a:lnTo>
                  <a:pt x="2438400" y="321005"/>
                </a:lnTo>
                <a:lnTo>
                  <a:pt x="2332866" y="321005"/>
                </a:lnTo>
                <a:lnTo>
                  <a:pt x="2321942" y="318835"/>
                </a:lnTo>
                <a:lnTo>
                  <a:pt x="2314728" y="312703"/>
                </a:lnTo>
                <a:lnTo>
                  <a:pt x="2310748" y="303174"/>
                </a:lnTo>
                <a:lnTo>
                  <a:pt x="2309528" y="290816"/>
                </a:lnTo>
                <a:lnTo>
                  <a:pt x="2309528" y="89559"/>
                </a:lnTo>
                <a:close/>
              </a:path>
              <a:path w="2438400" h="368300">
                <a:moveTo>
                  <a:pt x="2438400" y="332074"/>
                </a:moveTo>
                <a:lnTo>
                  <a:pt x="2376500" y="332074"/>
                </a:lnTo>
                <a:lnTo>
                  <a:pt x="2376500" y="363269"/>
                </a:lnTo>
                <a:lnTo>
                  <a:pt x="2438400" y="363269"/>
                </a:lnTo>
                <a:lnTo>
                  <a:pt x="2438400" y="332074"/>
                </a:lnTo>
                <a:close/>
              </a:path>
              <a:path w="2438400" h="368300">
                <a:moveTo>
                  <a:pt x="2438400" y="89559"/>
                </a:moveTo>
                <a:lnTo>
                  <a:pt x="2374470" y="89559"/>
                </a:lnTo>
                <a:lnTo>
                  <a:pt x="2374470" y="296350"/>
                </a:lnTo>
                <a:lnTo>
                  <a:pt x="2364046" y="305297"/>
                </a:lnTo>
                <a:lnTo>
                  <a:pt x="2353478" y="313206"/>
                </a:lnTo>
                <a:lnTo>
                  <a:pt x="2343006" y="318851"/>
                </a:lnTo>
                <a:lnTo>
                  <a:pt x="2332866" y="321005"/>
                </a:lnTo>
                <a:lnTo>
                  <a:pt x="2438400" y="321005"/>
                </a:lnTo>
                <a:lnTo>
                  <a:pt x="2438400" y="89559"/>
                </a:lnTo>
                <a:close/>
              </a:path>
            </a:pathLst>
          </a:custGeom>
          <a:solidFill>
            <a:srgbClr val="B30738"/>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FF88AD-3869-3020-8984-48C674F76793}"/>
              </a:ext>
            </a:extLst>
          </p:cNvPr>
          <p:cNvSpPr>
            <a:spLocks noGrp="1"/>
          </p:cNvSpPr>
          <p:nvPr>
            <p:ph type="body" idx="1"/>
          </p:nvPr>
        </p:nvSpPr>
        <p:spPr>
          <a:xfrm>
            <a:off x="609600" y="381000"/>
            <a:ext cx="7543800" cy="3539430"/>
          </a:xfrm>
        </p:spPr>
        <p:txBody>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Machine learning models, as opposed to static</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forecasting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adapt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 set of data, allowing companies to more precisely manage the challenges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6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Moreover,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trajectory of products is further complicated by continuous growth or declining demand, each exhibiting distinctive patterns. To address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complexity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precision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 forecasts, we propose the utilization of advanced machine learning models such as Linear Regression, Decision Tree, Random</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Forest,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Boost,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Feedforward Neural Network.</a:t>
            </a:r>
          </a:p>
          <a:p>
            <a:pPr marL="285750" indent="-28575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By embracing these cutting- edge technologies, organizations can not only meet current consumer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accurately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position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themselves to </a:t>
            </a:r>
            <a:r>
              <a:rPr lang="en-US" sz="1800" dirty="0">
                <a:latin typeface="Times New Roman" panose="02020603050405020304" pitchFamily="18" charset="0"/>
                <a:ea typeface="Times New Roman" panose="02020603050405020304" pitchFamily="18" charset="0"/>
              </a:rPr>
              <a:t>forecast</a:t>
            </a:r>
            <a:r>
              <a:rPr lang="en-US" sz="1800" dirty="0">
                <a:effectLst/>
                <a:latin typeface="Times New Roman" panose="02020603050405020304" pitchFamily="18" charset="0"/>
                <a:ea typeface="Times New Roman" panose="02020603050405020304" pitchFamily="18" charset="0"/>
              </a:rPr>
              <a:t> and adapt to future market trends with exceptional precision.</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4ED2AD75-57A2-822A-4777-A1ABE3C4B7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3801396"/>
            <a:ext cx="3429000" cy="2362200"/>
          </a:xfrm>
          <a:prstGeom prst="rect">
            <a:avLst/>
          </a:prstGeom>
        </p:spPr>
      </p:pic>
      <p:pic>
        <p:nvPicPr>
          <p:cNvPr id="12" name="Picture 11">
            <a:extLst>
              <a:ext uri="{FF2B5EF4-FFF2-40B4-BE49-F238E27FC236}">
                <a16:creationId xmlns:a16="http://schemas.microsoft.com/office/drawing/2014/main" id="{3FA757F6-A7F3-DB31-208C-D818039E0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801396"/>
            <a:ext cx="4419600" cy="2514601"/>
          </a:xfrm>
          <a:prstGeom prst="rect">
            <a:avLst/>
          </a:prstGeom>
        </p:spPr>
      </p:pic>
    </p:spTree>
    <p:extLst>
      <p:ext uri="{BB962C8B-B14F-4D97-AF65-F5344CB8AC3E}">
        <p14:creationId xmlns:p14="http://schemas.microsoft.com/office/powerpoint/2010/main" val="14513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88EC-21AC-9203-4980-D77130E2F798}"/>
              </a:ext>
            </a:extLst>
          </p:cNvPr>
          <p:cNvSpPr>
            <a:spLocks noGrp="1"/>
          </p:cNvSpPr>
          <p:nvPr>
            <p:ph type="title"/>
          </p:nvPr>
        </p:nvSpPr>
        <p:spPr>
          <a:xfrm>
            <a:off x="305276" y="152400"/>
            <a:ext cx="7845847" cy="461665"/>
          </a:xfrm>
        </p:spPr>
        <p:txBody>
          <a:bodyPr/>
          <a:lstStyle/>
          <a:p>
            <a:r>
              <a:rPr lang="en-IN" dirty="0">
                <a:latin typeface="Times New Roman" panose="02020603050405020304" pitchFamily="18" charset="0"/>
                <a:cs typeface="Times New Roman" panose="02020603050405020304" pitchFamily="18" charset="0"/>
              </a:rPr>
              <a:t>Related Work</a:t>
            </a:r>
          </a:p>
        </p:txBody>
      </p:sp>
      <p:sp>
        <p:nvSpPr>
          <p:cNvPr id="3" name="Text Placeholder 2">
            <a:extLst>
              <a:ext uri="{FF2B5EF4-FFF2-40B4-BE49-F238E27FC236}">
                <a16:creationId xmlns:a16="http://schemas.microsoft.com/office/drawing/2014/main" id="{0998EE11-CE40-2383-3466-1A5A7F06B251}"/>
              </a:ext>
            </a:extLst>
          </p:cNvPr>
          <p:cNvSpPr>
            <a:spLocks noGrp="1"/>
          </p:cNvSpPr>
          <p:nvPr>
            <p:ph type="body" idx="1"/>
          </p:nvPr>
        </p:nvSpPr>
        <p:spPr>
          <a:xfrm>
            <a:off x="152400" y="659011"/>
            <a:ext cx="8533447" cy="4985980"/>
          </a:xfrm>
        </p:spPr>
        <p:txBody>
          <a:bodyPr/>
          <a:lstStyle/>
          <a:p>
            <a:pPr marL="342900" indent="-342900" algn="just">
              <a:buFont typeface="+mj-lt"/>
              <a:buAutoNum type="arabicParenR"/>
            </a:pPr>
            <a:r>
              <a:rPr lang="en-US" sz="1800" b="0" i="0" dirty="0">
                <a:effectLst/>
                <a:latin typeface="Times New Roman" panose="02020603050405020304" pitchFamily="18" charset="0"/>
                <a:cs typeface="Times New Roman" panose="02020603050405020304" pitchFamily="18" charset="0"/>
              </a:rPr>
              <a:t>M. A. Khan et al., ”Effective Demand Forecasting Model Using Business Intelligence Empowered with Machine Learning,” in IEEE Access, vol. 8, pp. 116013-116023,</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2020,doi:10.1109/ACCESS.2020.3003790.                                                                       </a:t>
            </a:r>
            <a:r>
              <a:rPr lang="en-US" sz="1800" dirty="0">
                <a:latin typeface="Times New Roman" panose="02020603050405020304" pitchFamily="18" charset="0"/>
                <a:cs typeface="Times New Roman" panose="02020603050405020304" pitchFamily="18" charset="0"/>
              </a:rPr>
              <a:t>In this study, effectiveness of time series and rule-base forecasting has been analyzed. As per forecasting calculations, the performance of </a:t>
            </a:r>
            <a:r>
              <a:rPr lang="en-US" sz="1800" dirty="0" err="1">
                <a:latin typeface="Times New Roman" panose="02020603050405020304" pitchFamily="18" charset="0"/>
                <a:cs typeface="Times New Roman" panose="02020603050405020304" pitchFamily="18" charset="0"/>
              </a:rPr>
              <a:t>DeepAR</a:t>
            </a:r>
            <a:r>
              <a:rPr lang="en-US" sz="1800" dirty="0">
                <a:latin typeface="Times New Roman" panose="02020603050405020304" pitchFamily="18" charset="0"/>
                <a:cs typeface="Times New Roman" panose="02020603050405020304" pitchFamily="18" charset="0"/>
              </a:rPr>
              <a:t> models is highly accurate and comparative. This concludes the percentage error values are relatively small so </a:t>
            </a:r>
            <a:r>
              <a:rPr lang="en-US" sz="1800" dirty="0" err="1">
                <a:latin typeface="Times New Roman" panose="02020603050405020304" pitchFamily="18" charset="0"/>
                <a:cs typeface="Times New Roman" panose="02020603050405020304" pitchFamily="18" charset="0"/>
              </a:rPr>
              <a:t>DeepAR</a:t>
            </a:r>
            <a:r>
              <a:rPr lang="en-US" sz="1800" dirty="0">
                <a:latin typeface="Times New Roman" panose="02020603050405020304" pitchFamily="18" charset="0"/>
                <a:cs typeface="Times New Roman" panose="02020603050405020304" pitchFamily="18" charset="0"/>
              </a:rPr>
              <a:t> models give a high percentage on accuracy for forecasting.</a:t>
            </a: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800" b="0" i="0" dirty="0">
                <a:effectLst/>
                <a:latin typeface="Times New Roman" panose="02020603050405020304" pitchFamily="18" charset="0"/>
                <a:cs typeface="Times New Roman" panose="02020603050405020304" pitchFamily="18" charset="0"/>
              </a:rPr>
              <a:t>M. A. I. Arif, S. I. </a:t>
            </a:r>
            <a:r>
              <a:rPr lang="en-US" sz="1800" b="0" i="0" dirty="0" err="1">
                <a:effectLst/>
                <a:latin typeface="Times New Roman" panose="02020603050405020304" pitchFamily="18" charset="0"/>
                <a:cs typeface="Times New Roman" panose="02020603050405020304" pitchFamily="18" charset="0"/>
              </a:rPr>
              <a:t>Sany</a:t>
            </a:r>
            <a:r>
              <a:rPr lang="en-US" sz="1800" b="0" i="0" dirty="0">
                <a:effectLst/>
                <a:latin typeface="Times New Roman" panose="02020603050405020304" pitchFamily="18" charset="0"/>
                <a:cs typeface="Times New Roman" panose="02020603050405020304" pitchFamily="18" charset="0"/>
              </a:rPr>
              <a:t>, F. I. </a:t>
            </a:r>
            <a:r>
              <a:rPr lang="en-US" sz="1800" b="0" i="0" dirty="0" err="1">
                <a:effectLst/>
                <a:latin typeface="Times New Roman" panose="02020603050405020304" pitchFamily="18" charset="0"/>
                <a:cs typeface="Times New Roman" panose="02020603050405020304" pitchFamily="18" charset="0"/>
              </a:rPr>
              <a:t>Nahin</a:t>
            </a:r>
            <a:r>
              <a:rPr lang="en-US" sz="1800" b="0" i="0" dirty="0">
                <a:effectLst/>
                <a:latin typeface="Times New Roman" panose="02020603050405020304" pitchFamily="18" charset="0"/>
                <a:cs typeface="Times New Roman" panose="02020603050405020304" pitchFamily="18" charset="0"/>
              </a:rPr>
              <a:t> and A. S. A. </a:t>
            </a:r>
            <a:r>
              <a:rPr lang="en-US" sz="1800" b="0" i="0" dirty="0" err="1">
                <a:effectLst/>
                <a:latin typeface="Times New Roman" panose="02020603050405020304" pitchFamily="18" charset="0"/>
                <a:cs typeface="Times New Roman" panose="02020603050405020304" pitchFamily="18" charset="0"/>
              </a:rPr>
              <a:t>Rabby</a:t>
            </a:r>
            <a:r>
              <a:rPr lang="en-US" sz="1800" b="0" i="0" dirty="0">
                <a:effectLst/>
                <a:latin typeface="Times New Roman" panose="02020603050405020304" pitchFamily="18" charset="0"/>
                <a:cs typeface="Times New Roman" panose="02020603050405020304" pitchFamily="18" charset="0"/>
              </a:rPr>
              <a:t>, ”Comparison Study: Product</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Demand Forecasting with Machine Learning for Shop,” 2019 8th International Conference System Modeling and Advancement in Research Trends (SMART), Moradabad, India, 2019, pp. 171-176, </a:t>
            </a:r>
            <a:r>
              <a:rPr lang="en-US" sz="1800" b="0" i="0" dirty="0" err="1">
                <a:effectLst/>
                <a:latin typeface="Times New Roman" panose="02020603050405020304" pitchFamily="18" charset="0"/>
                <a:cs typeface="Times New Roman" panose="02020603050405020304" pitchFamily="18" charset="0"/>
              </a:rPr>
              <a:t>doi</a:t>
            </a:r>
            <a:r>
              <a:rPr lang="en-US" sz="1800" b="0" i="0" dirty="0">
                <a:effectLst/>
                <a:latin typeface="Times New Roman" panose="02020603050405020304" pitchFamily="18" charset="0"/>
                <a:cs typeface="Times New Roman" panose="02020603050405020304" pitchFamily="18" charset="0"/>
              </a:rPr>
              <a:t>: 10.1109/SMART46866.2019.9117395.      Out of the many </a:t>
            </a:r>
            <a:r>
              <a:rPr lang="en-US" sz="1800" dirty="0">
                <a:latin typeface="Times New Roman" panose="02020603050405020304" pitchFamily="18" charset="0"/>
                <a:cs typeface="Times New Roman" panose="02020603050405020304" pitchFamily="18" charset="0"/>
              </a:rPr>
              <a:t>existing </a:t>
            </a:r>
            <a:r>
              <a:rPr lang="en-US" sz="1800" b="0" i="0" dirty="0">
                <a:effectLst/>
                <a:latin typeface="Times New Roman" panose="02020603050405020304" pitchFamily="18" charset="0"/>
                <a:cs typeface="Times New Roman" panose="02020603050405020304" pitchFamily="18" charset="0"/>
              </a:rPr>
              <a:t>models</a:t>
            </a:r>
            <a:r>
              <a:rPr lang="en-US" sz="1800" dirty="0">
                <a:latin typeface="Times New Roman" panose="02020603050405020304" pitchFamily="18" charset="0"/>
                <a:cs typeface="Times New Roman" panose="02020603050405020304" pitchFamily="18" charset="0"/>
              </a:rPr>
              <a:t>, K Nearest Neighbor, Gaussian Nave Bayes and Decision Tree Classifier algorithms are used for predicting the demand of a product. Customer’s behavior, seasonal weather, are calculated in the study. 58.92% accuracy was obtained on Gaussian Nave Bayes and this gave the maximum demand prediction. The drawbacks were not implementing on the real-life markets, limited dataset and to find more decision-making attributes for prediction.</a:t>
            </a:r>
            <a:r>
              <a:rPr lang="en-US" sz="1800" b="0" i="0" dirty="0">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8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FF88AD-3869-3020-8984-48C674F76793}"/>
              </a:ext>
            </a:extLst>
          </p:cNvPr>
          <p:cNvSpPr>
            <a:spLocks noGrp="1"/>
          </p:cNvSpPr>
          <p:nvPr>
            <p:ph type="body" idx="1"/>
          </p:nvPr>
        </p:nvSpPr>
        <p:spPr>
          <a:xfrm>
            <a:off x="304800" y="304800"/>
            <a:ext cx="7924800" cy="6093976"/>
          </a:xfrm>
        </p:spPr>
        <p:txBody>
          <a:bodyPr/>
          <a:lstStyle/>
          <a:p>
            <a:pPr marL="342900" indent="-342900">
              <a:buFont typeface="+mj-lt"/>
              <a:buAutoNum type="arabicParenR" startAt="3"/>
            </a:pPr>
            <a:r>
              <a:rPr lang="en-IN" sz="1800" b="0" i="0" dirty="0">
                <a:effectLst/>
                <a:latin typeface="Times New Roman" panose="02020603050405020304" pitchFamily="18" charset="0"/>
                <a:cs typeface="Times New Roman" panose="02020603050405020304" pitchFamily="18" charset="0"/>
              </a:rPr>
              <a:t>M. E. Hoque, A. </a:t>
            </a:r>
            <a:r>
              <a:rPr lang="en-IN" sz="1800" b="0" i="0" dirty="0" err="1">
                <a:effectLst/>
                <a:latin typeface="Times New Roman" panose="02020603050405020304" pitchFamily="18" charset="0"/>
                <a:cs typeface="Times New Roman" panose="02020603050405020304" pitchFamily="18" charset="0"/>
              </a:rPr>
              <a:t>Thavaneswaran</a:t>
            </a:r>
            <a:r>
              <a:rPr lang="en-IN" sz="1800" b="0" i="0" dirty="0">
                <a:effectLst/>
                <a:latin typeface="Times New Roman" panose="02020603050405020304" pitchFamily="18" charset="0"/>
                <a:cs typeface="Times New Roman" panose="02020603050405020304" pitchFamily="18" charset="0"/>
              </a:rPr>
              <a:t>, S. S. Appadoo, R. K. </a:t>
            </a:r>
            <a:r>
              <a:rPr lang="en-IN" sz="1800" b="0" i="0" dirty="0" err="1">
                <a:effectLst/>
                <a:latin typeface="Times New Roman" panose="02020603050405020304" pitchFamily="18" charset="0"/>
                <a:cs typeface="Times New Roman" panose="02020603050405020304" pitchFamily="18" charset="0"/>
              </a:rPr>
              <a:t>Thulasiram</a:t>
            </a:r>
            <a:r>
              <a:rPr lang="en-IN" sz="1800" b="0" i="0" dirty="0">
                <a:effectLst/>
                <a:latin typeface="Times New Roman" panose="02020603050405020304" pitchFamily="18" charset="0"/>
                <a:cs typeface="Times New Roman" panose="02020603050405020304" pitchFamily="18" charset="0"/>
              </a:rPr>
              <a:t> and B. </a:t>
            </a:r>
            <a:r>
              <a:rPr lang="en-IN" sz="1800" b="0" i="0" dirty="0" err="1">
                <a:effectLst/>
                <a:latin typeface="Times New Roman" panose="02020603050405020304" pitchFamily="18" charset="0"/>
                <a:cs typeface="Times New Roman" panose="02020603050405020304" pitchFamily="18" charset="0"/>
              </a:rPr>
              <a:t>Banitalebi</a:t>
            </a:r>
            <a:r>
              <a:rPr lang="en-IN" sz="1800" b="0" i="0" dirty="0">
                <a:effectLst/>
                <a:latin typeface="Times New Roman" panose="02020603050405020304" pitchFamily="18" charset="0"/>
                <a:cs typeface="Times New Roman" panose="02020603050405020304" pitchFamily="18" charset="0"/>
              </a:rPr>
              <a:t>, ”A Novel Dynamic Demand Forecasting Model for Resilient Supply Chains using Machine Learning,” 2021 IEEE 45th Annual Computers, Software, and Applications Conference (COMPSAC), Madrid, Spain, 2021, pp. 218-227, </a:t>
            </a:r>
            <a:r>
              <a:rPr lang="en-IN" sz="1800" b="0" i="0" dirty="0" err="1">
                <a:effectLst/>
                <a:latin typeface="Times New Roman" panose="02020603050405020304" pitchFamily="18" charset="0"/>
                <a:cs typeface="Times New Roman" panose="02020603050405020304" pitchFamily="18" charset="0"/>
              </a:rPr>
              <a:t>doi</a:t>
            </a:r>
            <a:r>
              <a:rPr lang="en-IN" sz="1800" b="0" i="0" dirty="0">
                <a:effectLst/>
                <a:latin typeface="Times New Roman" panose="02020603050405020304" pitchFamily="18" charset="0"/>
                <a:cs typeface="Times New Roman" panose="02020603050405020304" pitchFamily="18" charset="0"/>
              </a:rPr>
              <a:t>: 10.1109/COMPSAC51774.2021.00040</a:t>
            </a:r>
            <a:r>
              <a:rPr lang="en-IN" sz="2400" b="0" i="0" dirty="0">
                <a:effectLst/>
                <a:latin typeface="Arial" panose="020B0604020202020204" pitchFamily="34" charset="0"/>
              </a:rPr>
              <a:t>.                                        </a:t>
            </a:r>
            <a:r>
              <a:rPr lang="en-IN" sz="1800" b="0" i="0" dirty="0">
                <a:effectLst/>
                <a:latin typeface="Times New Roman" panose="02020603050405020304" pitchFamily="18" charset="0"/>
                <a:cs typeface="Times New Roman" panose="02020603050405020304" pitchFamily="18" charset="0"/>
              </a:rPr>
              <a:t>In this study</a:t>
            </a:r>
            <a:r>
              <a:rPr lang="en-IN" sz="2400" b="0" i="0" dirty="0">
                <a:effectLst/>
                <a:latin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MMSE forecasts of the future demand are obtained by fitting an appropriate ARMA time series model.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the performance of the proposed forecasts is better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MMSE forecasts of the future deman</a:t>
            </a:r>
            <a:r>
              <a:rPr lang="en-US" sz="1800" dirty="0">
                <a:solidFill>
                  <a:srgbClr val="333333"/>
                </a:solidFill>
                <a:effectLst/>
                <a:latin typeface="Times New Roman" panose="02020603050405020304" pitchFamily="18" charset="0"/>
                <a:ea typeface="Times New Roman" panose="02020603050405020304" pitchFamily="18" charset="0"/>
              </a:rPr>
              <a:t>d. </a:t>
            </a:r>
            <a:r>
              <a:rPr lang="en-US" sz="1800" dirty="0">
                <a:effectLst/>
                <a:latin typeface="Times New Roman" panose="02020603050405020304" pitchFamily="18" charset="0"/>
                <a:ea typeface="Times New Roman" panose="02020603050405020304" pitchFamily="18" charset="0"/>
              </a:rPr>
              <a:t>However,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major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drawback</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MMSE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forecasting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that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risk</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forecasts.</a:t>
            </a:r>
          </a:p>
          <a:p>
            <a:pPr marL="342900" indent="-342900">
              <a:buFont typeface="+mj-lt"/>
              <a:buAutoNum type="arabicParenR" startAt="3"/>
            </a:pPr>
            <a:endParaRPr lang="en-US"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arenR" startAt="3"/>
            </a:pPr>
            <a:r>
              <a:rPr lang="en-US" sz="1800" dirty="0">
                <a:effectLst/>
                <a:latin typeface="Times New Roman" panose="02020603050405020304" pitchFamily="18" charset="0"/>
                <a:ea typeface="Times New Roman" panose="02020603050405020304" pitchFamily="18" charset="0"/>
              </a:rPr>
              <a:t>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Yuan,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"Ultra-Short- Term Industrial Power Demand Forecasting Using LSTM Based Hybrid Ensemble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IEEE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Transactions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Power Systems, vol. 35, no. 4, pp. 2937-2948, July 2020, doi:10.1109/TPWRS.2019.2963109.                                                                           </a:t>
            </a:r>
            <a:r>
              <a:rPr lang="en-US" sz="1800" dirty="0">
                <a:latin typeface="Times New Roman" panose="02020603050405020304" pitchFamily="18" charset="0"/>
                <a:cs typeface="Times New Roman" panose="02020603050405020304" pitchFamily="18" charset="0"/>
              </a:rPr>
              <a:t>In this work, a novel deep ensemble learning model was proposed to forecast ultra-short-term industrial power demand. The model obtains the smallest forecasting errors which makes it accurate. But the drawback is that</a:t>
            </a:r>
            <a:r>
              <a:rPr lang="en-US" sz="2400" dirty="0"/>
              <a:t> </a:t>
            </a:r>
            <a:r>
              <a:rPr lang="en-US" sz="1800" dirty="0">
                <a:latin typeface="Times New Roman" panose="02020603050405020304" pitchFamily="18" charset="0"/>
                <a:cs typeface="Times New Roman" panose="02020603050405020304" pitchFamily="18" charset="0"/>
              </a:rPr>
              <a:t>the model performance, especially peak demand forecasting accuracy needs to be further improved to support more advanced power demand control. </a:t>
            </a:r>
          </a:p>
          <a:p>
            <a:pPr marL="342900" indent="-342900">
              <a:buFont typeface="+mj-lt"/>
              <a:buAutoNum type="arabicParenR" startAt="3"/>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3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FF88AD-3869-3020-8984-48C674F76793}"/>
              </a:ext>
            </a:extLst>
          </p:cNvPr>
          <p:cNvSpPr>
            <a:spLocks noGrp="1"/>
          </p:cNvSpPr>
          <p:nvPr>
            <p:ph type="body" idx="1"/>
          </p:nvPr>
        </p:nvSpPr>
        <p:spPr>
          <a:xfrm>
            <a:off x="304800" y="533400"/>
            <a:ext cx="7924800" cy="3600986"/>
          </a:xfrm>
        </p:spPr>
        <p:txBody>
          <a:bodyPr/>
          <a:lstStyle/>
          <a:p>
            <a:pPr marL="363538" algn="just"/>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arenR" startAt="5"/>
            </a:pPr>
            <a:r>
              <a:rPr lang="en-US" sz="1800" b="0" i="0" dirty="0">
                <a:effectLst/>
                <a:latin typeface="Times New Roman" panose="02020603050405020304" pitchFamily="18" charset="0"/>
                <a:cs typeface="Times New Roman" panose="02020603050405020304" pitchFamily="18" charset="0"/>
              </a:rPr>
              <a:t>P. K. Bala, ”Decision</a:t>
            </a: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tree based demand forecasts for improving inventory performance,” 2010 IEEE International Conference on Industrial Engineering and Engineering Management, Macao, China, 2010, pp. 1926- 1930, </a:t>
            </a:r>
            <a:r>
              <a:rPr lang="en-US" sz="1800" b="0" i="0" dirty="0" err="1">
                <a:effectLst/>
                <a:latin typeface="Times New Roman" panose="02020603050405020304" pitchFamily="18" charset="0"/>
                <a:cs typeface="Times New Roman" panose="02020603050405020304" pitchFamily="18" charset="0"/>
              </a:rPr>
              <a:t>doi</a:t>
            </a:r>
            <a:r>
              <a:rPr lang="en-US" sz="1800" b="0" i="0" dirty="0">
                <a:effectLst/>
                <a:latin typeface="Times New Roman" panose="02020603050405020304" pitchFamily="18" charset="0"/>
                <a:cs typeface="Times New Roman" panose="02020603050405020304" pitchFamily="18" charset="0"/>
              </a:rPr>
              <a:t>: 10.1109/IEEM.2010.5674628 </a:t>
            </a:r>
          </a:p>
          <a:p>
            <a:pPr marL="363538" algn="just"/>
            <a:r>
              <a:rPr lang="en-US" sz="1800" dirty="0">
                <a:latin typeface="Times New Roman" panose="02020603050405020304" pitchFamily="18" charset="0"/>
                <a:cs typeface="Times New Roman" panose="02020603050405020304" pitchFamily="18" charset="0"/>
              </a:rPr>
              <a:t>Induction of the decision tree is the most important feature in the model suggested. In this context, the proposed model is appropriate for items for which a substantial proportion of sale is attributed strongly to a particular profile or profiles. For such cases, the suggested model can be extended further to understand the dynamics of migration and immigration of people with specific profiles of interest in a locality. But, care should be taken while identifying the attributes for classification prior to feature selection.</a:t>
            </a:r>
            <a:endParaRPr lang="en-US" sz="1800" b="0" i="0" dirty="0">
              <a:effectLst/>
              <a:latin typeface="Times New Roman" panose="02020603050405020304" pitchFamily="18" charset="0"/>
              <a:cs typeface="Times New Roman" panose="02020603050405020304" pitchFamily="18" charset="0"/>
            </a:endParaRPr>
          </a:p>
          <a:p>
            <a:pPr marL="363538" indent="-363538"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23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3F5D-90FE-DC46-BAB1-0AC49D09D184}"/>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6E1D534-379D-6BFC-1EA8-164A808DE27F}"/>
              </a:ext>
            </a:extLst>
          </p:cNvPr>
          <p:cNvSpPr>
            <a:spLocks noGrp="1"/>
          </p:cNvSpPr>
          <p:nvPr>
            <p:ph type="body" idx="1"/>
          </p:nvPr>
        </p:nvSpPr>
        <p:spPr>
          <a:xfrm>
            <a:off x="278818" y="789324"/>
            <a:ext cx="8838247" cy="3828227"/>
          </a:xfrm>
        </p:spPr>
        <p:txBody>
          <a:bodyPr/>
          <a:lstStyle/>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sample data of a retail chain considered for this implementation is from Kaggle.</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contains Walmart data withing the timeframe of 2010 to 2012 across 40 of its stores.</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data set consists of the following features:</a:t>
            </a:r>
          </a:p>
          <a:p>
            <a:pPr marL="800100" lvl="1" indent="-342900" algn="l" rtl="0">
              <a:buFont typeface="+mj-lt"/>
              <a:buAutoNum type="arabicPeriod"/>
            </a:pPr>
            <a:r>
              <a:rPr lang="en-US" dirty="0">
                <a:effectLst/>
                <a:latin typeface="Times New Roman" panose="02020603050405020304" pitchFamily="18" charset="0"/>
                <a:cs typeface="Times New Roman" panose="02020603050405020304" pitchFamily="18" charset="0"/>
              </a:rPr>
              <a:t>Store - the store number</a:t>
            </a:r>
            <a:endParaRPr lang="en-US" dirty="0">
              <a:latin typeface="Times New Roman" panose="02020603050405020304" pitchFamily="18" charset="0"/>
              <a:cs typeface="Times New Roman" panose="02020603050405020304" pitchFamily="18" charset="0"/>
            </a:endParaRPr>
          </a:p>
          <a:p>
            <a:pPr marL="800100" lvl="1" indent="-342900" algn="l" rtl="0">
              <a:buFont typeface="+mj-lt"/>
              <a:buAutoNum type="arabicPeriod"/>
            </a:pPr>
            <a:r>
              <a:rPr lang="en-US" dirty="0">
                <a:effectLst/>
                <a:latin typeface="Times New Roman" panose="02020603050405020304" pitchFamily="18" charset="0"/>
                <a:cs typeface="Times New Roman" panose="02020603050405020304" pitchFamily="18" charset="0"/>
              </a:rPr>
              <a:t>Date - the week of sales</a:t>
            </a:r>
            <a:endParaRPr lang="en-US" dirty="0">
              <a:latin typeface="Times New Roman" panose="02020603050405020304" pitchFamily="18" charset="0"/>
              <a:cs typeface="Times New Roman" panose="02020603050405020304" pitchFamily="18" charset="0"/>
            </a:endParaRPr>
          </a:p>
          <a:p>
            <a:pPr marL="800100" lvl="1" indent="-342900" algn="l" rtl="0">
              <a:buFont typeface="+mj-lt"/>
              <a:buAutoNum type="arabicPeriod"/>
            </a:pPr>
            <a:r>
              <a:rPr lang="en-US" dirty="0">
                <a:effectLst/>
                <a:latin typeface="Times New Roman" panose="02020603050405020304" pitchFamily="18" charset="0"/>
                <a:cs typeface="Times New Roman" panose="02020603050405020304" pitchFamily="18" charset="0"/>
              </a:rPr>
              <a:t>Weekly Sales - sales for the given store</a:t>
            </a:r>
          </a:p>
          <a:p>
            <a:pPr marL="800100" lvl="1" indent="-342900" algn="l" rtl="0">
              <a:buFont typeface="+mj-lt"/>
              <a:buAutoNum type="arabicPeriod"/>
            </a:pPr>
            <a:r>
              <a:rPr lang="en-US" b="0" i="0" dirty="0">
                <a:effectLst/>
                <a:latin typeface="Times New Roman" panose="02020603050405020304" pitchFamily="18" charset="0"/>
                <a:cs typeface="Times New Roman" panose="02020603050405020304" pitchFamily="18" charset="0"/>
              </a:rPr>
              <a:t>Holiday Flag - week 1 – Holiday week; 0 – Non holiday week)</a:t>
            </a:r>
          </a:p>
          <a:p>
            <a:pPr marL="800100" lvl="1" indent="-342900" algn="l" rtl="0">
              <a:buFont typeface="+mj-lt"/>
              <a:buAutoNum type="arabicPeriod"/>
            </a:pPr>
            <a:r>
              <a:rPr lang="en-US" b="0" i="0" dirty="0">
                <a:effectLst/>
                <a:latin typeface="Times New Roman" panose="02020603050405020304" pitchFamily="18" charset="0"/>
                <a:cs typeface="Times New Roman" panose="02020603050405020304" pitchFamily="18" charset="0"/>
              </a:rPr>
              <a:t>Temperature - Temperature on the day of sale</a:t>
            </a:r>
          </a:p>
          <a:p>
            <a:pPr marL="800100" lvl="1" indent="-342900" algn="l" rtl="0">
              <a:buFont typeface="+mj-lt"/>
              <a:buAutoNum type="arabicPeriod"/>
            </a:pPr>
            <a:r>
              <a:rPr lang="en-US" b="0" i="0" dirty="0">
                <a:effectLst/>
                <a:latin typeface="Times New Roman" panose="02020603050405020304" pitchFamily="18" charset="0"/>
                <a:cs typeface="Times New Roman" panose="02020603050405020304" pitchFamily="18" charset="0"/>
              </a:rPr>
              <a:t>Fuel Price - Cost of fuel in the region</a:t>
            </a:r>
          </a:p>
          <a:p>
            <a:pPr marL="800100" lvl="1" indent="-342900" algn="l" rtl="0">
              <a:buFont typeface="+mj-lt"/>
              <a:buAutoNum type="arabicPeriod"/>
            </a:pPr>
            <a:r>
              <a:rPr lang="en-US" b="0" i="0" dirty="0">
                <a:effectLst/>
                <a:latin typeface="Times New Roman" panose="02020603050405020304" pitchFamily="18" charset="0"/>
                <a:cs typeface="Times New Roman" panose="02020603050405020304" pitchFamily="18" charset="0"/>
              </a:rPr>
              <a:t>CPI – Prevailing consumer price index</a:t>
            </a:r>
          </a:p>
          <a:p>
            <a:pPr marL="800100" lvl="1" indent="-342900" algn="l" rtl="0">
              <a:buFont typeface="+mj-lt"/>
              <a:buAutoNum type="arabicPeriod"/>
            </a:pPr>
            <a:r>
              <a:rPr lang="en-US" b="0" i="0" dirty="0">
                <a:effectLst/>
                <a:latin typeface="Times New Roman" panose="02020603050405020304" pitchFamily="18" charset="0"/>
                <a:cs typeface="Times New Roman" panose="02020603050405020304" pitchFamily="18" charset="0"/>
              </a:rPr>
              <a:t>Unemployment - Prevailing unemployment rate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Sample Data and Headers:</a:t>
            </a:r>
          </a:p>
        </p:txBody>
      </p:sp>
      <p:pic>
        <p:nvPicPr>
          <p:cNvPr id="5" name="Picture 4">
            <a:extLst>
              <a:ext uri="{FF2B5EF4-FFF2-40B4-BE49-F238E27FC236}">
                <a16:creationId xmlns:a16="http://schemas.microsoft.com/office/drawing/2014/main" id="{C17CF00E-AED5-C1E1-7FC4-6E2E961A1330}"/>
              </a:ext>
            </a:extLst>
          </p:cNvPr>
          <p:cNvPicPr>
            <a:picLocks noChangeAspect="1"/>
          </p:cNvPicPr>
          <p:nvPr/>
        </p:nvPicPr>
        <p:blipFill>
          <a:blip r:embed="rId2"/>
          <a:stretch>
            <a:fillRect/>
          </a:stretch>
        </p:blipFill>
        <p:spPr>
          <a:xfrm>
            <a:off x="533399" y="4617550"/>
            <a:ext cx="6745629" cy="1628825"/>
          </a:xfrm>
          <a:prstGeom prst="rect">
            <a:avLst/>
          </a:prstGeom>
        </p:spPr>
      </p:pic>
      <p:graphicFrame>
        <p:nvGraphicFramePr>
          <p:cNvPr id="6" name="Object 5">
            <a:extLst>
              <a:ext uri="{FF2B5EF4-FFF2-40B4-BE49-F238E27FC236}">
                <a16:creationId xmlns:a16="http://schemas.microsoft.com/office/drawing/2014/main" id="{69D91783-AF96-0C32-AB42-AB21EDF8B081}"/>
              </a:ext>
            </a:extLst>
          </p:cNvPr>
          <p:cNvGraphicFramePr>
            <a:graphicFrameLocks noChangeAspect="1"/>
          </p:cNvGraphicFramePr>
          <p:nvPr>
            <p:extLst>
              <p:ext uri="{D42A27DB-BD31-4B8C-83A1-F6EECF244321}">
                <p14:modId xmlns:p14="http://schemas.microsoft.com/office/powerpoint/2010/main" val="1827929223"/>
              </p:ext>
            </p:extLst>
          </p:nvPr>
        </p:nvGraphicFramePr>
        <p:xfrm>
          <a:off x="7561756" y="2931319"/>
          <a:ext cx="1179688" cy="995362"/>
        </p:xfrm>
        <a:graphic>
          <a:graphicData uri="http://schemas.openxmlformats.org/presentationml/2006/ole">
            <mc:AlternateContent xmlns:mc="http://schemas.openxmlformats.org/markup-compatibility/2006">
              <mc:Choice xmlns:v="urn:schemas-microsoft-com:vml" Requires="v">
                <p:oleObj name="Macro-Enabled Worksheet" showAsIcon="1" r:id="rId3" imgW="914563" imgH="771697" progId="Excel.SheetMacroEnabled.12">
                  <p:embed/>
                </p:oleObj>
              </mc:Choice>
              <mc:Fallback>
                <p:oleObj name="Macro-Enabled Worksheet" showAsIcon="1" r:id="rId3" imgW="914563" imgH="771697" progId="Excel.SheetMacroEnabled.12">
                  <p:embed/>
                  <p:pic>
                    <p:nvPicPr>
                      <p:cNvPr id="0" name=""/>
                      <p:cNvPicPr/>
                      <p:nvPr/>
                    </p:nvPicPr>
                    <p:blipFill>
                      <a:blip r:embed="rId4"/>
                      <a:stretch>
                        <a:fillRect/>
                      </a:stretch>
                    </p:blipFill>
                    <p:spPr>
                      <a:xfrm>
                        <a:off x="7561756" y="2931319"/>
                        <a:ext cx="1179688" cy="995362"/>
                      </a:xfrm>
                      <a:prstGeom prst="rect">
                        <a:avLst/>
                      </a:prstGeom>
                    </p:spPr>
                  </p:pic>
                </p:oleObj>
              </mc:Fallback>
            </mc:AlternateContent>
          </a:graphicData>
        </a:graphic>
      </p:graphicFrame>
    </p:spTree>
    <p:extLst>
      <p:ext uri="{BB962C8B-B14F-4D97-AF65-F5344CB8AC3E}">
        <p14:creationId xmlns:p14="http://schemas.microsoft.com/office/powerpoint/2010/main" val="31345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31BF-7DC2-441F-CBD1-0C5DD48F7F4D}"/>
              </a:ext>
            </a:extLst>
          </p:cNvPr>
          <p:cNvSpPr>
            <a:spLocks noGrp="1"/>
          </p:cNvSpPr>
          <p:nvPr>
            <p:ph type="title"/>
          </p:nvPr>
        </p:nvSpPr>
        <p:spPr>
          <a:xfrm>
            <a:off x="305753" y="327659"/>
            <a:ext cx="7845847" cy="461665"/>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 Placeholder 2">
            <a:extLst>
              <a:ext uri="{FF2B5EF4-FFF2-40B4-BE49-F238E27FC236}">
                <a16:creationId xmlns:a16="http://schemas.microsoft.com/office/drawing/2014/main" id="{EF76F302-A5D1-458A-76E0-273FA9C20B55}"/>
              </a:ext>
            </a:extLst>
          </p:cNvPr>
          <p:cNvSpPr>
            <a:spLocks noGrp="1"/>
          </p:cNvSpPr>
          <p:nvPr>
            <p:ph type="body" idx="1"/>
          </p:nvPr>
        </p:nvSpPr>
        <p:spPr>
          <a:xfrm>
            <a:off x="305753" y="903624"/>
            <a:ext cx="7845847" cy="1477328"/>
          </a:xfrm>
        </p:spPr>
        <p:txBody>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 for blank and duplicate values:</a:t>
            </a:r>
          </a:p>
          <a:p>
            <a:r>
              <a:rPr lang="en-US" sz="1600" dirty="0">
                <a:latin typeface="Times New Roman" panose="02020603050405020304" pitchFamily="18" charset="0"/>
                <a:cs typeface="Times New Roman" panose="02020603050405020304" pitchFamily="18" charset="0"/>
              </a:rPr>
              <a:t>	No Blank or Duplicate Values were found in the data set</a:t>
            </a:r>
          </a:p>
          <a:p>
            <a:pPr marL="342900" indent="-342900">
              <a:buFont typeface="+mj-lt"/>
              <a:buAutoNum type="arabicPeriod" startAt="2"/>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n-US" sz="1600" dirty="0">
                <a:latin typeface="Times New Roman" panose="02020603050405020304" pitchFamily="18" charset="0"/>
                <a:cs typeface="Times New Roman" panose="02020603050405020304" pitchFamily="18" charset="0"/>
              </a:rPr>
              <a:t>Transform the Date Column:</a:t>
            </a:r>
          </a:p>
          <a:p>
            <a:pPr lvl="2"/>
            <a:r>
              <a:rPr lang="en-US" sz="1600" dirty="0">
                <a:latin typeface="Times New Roman" panose="02020603050405020304" pitchFamily="18" charset="0"/>
                <a:cs typeface="Times New Roman" panose="02020603050405020304" pitchFamily="18" charset="0"/>
              </a:rPr>
              <a:t>The Date values of DD/MM/YYYY was transformed to extract the year, quarter, month, weak, day of the week and season values</a:t>
            </a:r>
          </a:p>
        </p:txBody>
      </p:sp>
      <p:pic>
        <p:nvPicPr>
          <p:cNvPr id="5" name="Picture 4">
            <a:extLst>
              <a:ext uri="{FF2B5EF4-FFF2-40B4-BE49-F238E27FC236}">
                <a16:creationId xmlns:a16="http://schemas.microsoft.com/office/drawing/2014/main" id="{D40BA9B2-85DC-CD81-70A5-13AF7C425609}"/>
              </a:ext>
            </a:extLst>
          </p:cNvPr>
          <p:cNvPicPr>
            <a:picLocks noChangeAspect="1"/>
          </p:cNvPicPr>
          <p:nvPr/>
        </p:nvPicPr>
        <p:blipFill rotWithShape="1">
          <a:blip r:embed="rId2"/>
          <a:srcRect b="42059"/>
          <a:stretch/>
        </p:blipFill>
        <p:spPr>
          <a:xfrm>
            <a:off x="305753" y="2471948"/>
            <a:ext cx="8382000" cy="2015193"/>
          </a:xfrm>
          <a:prstGeom prst="rect">
            <a:avLst/>
          </a:prstGeom>
        </p:spPr>
      </p:pic>
      <p:sp>
        <p:nvSpPr>
          <p:cNvPr id="6" name="TextBox 5">
            <a:extLst>
              <a:ext uri="{FF2B5EF4-FFF2-40B4-BE49-F238E27FC236}">
                <a16:creationId xmlns:a16="http://schemas.microsoft.com/office/drawing/2014/main" id="{FC8DB815-181D-49A3-33D3-16B9DE3D6C46}"/>
              </a:ext>
            </a:extLst>
          </p:cNvPr>
          <p:cNvSpPr txBox="1"/>
          <p:nvPr/>
        </p:nvSpPr>
        <p:spPr>
          <a:xfrm>
            <a:off x="305753" y="4572000"/>
            <a:ext cx="8382000" cy="1585049"/>
          </a:xfrm>
          <a:prstGeom prst="rect">
            <a:avLst/>
          </a:prstGeom>
          <a:noFill/>
        </p:spPr>
        <p:txBody>
          <a:bodyPr wrap="square" rtlCol="0">
            <a:spAutoFit/>
          </a:bodyPr>
          <a:lstStyle/>
          <a:p>
            <a:pPr marL="342900" indent="-342900">
              <a:buFont typeface="+mj-lt"/>
              <a:buAutoNum type="arabicPeriod" startAt="3"/>
            </a:pPr>
            <a:r>
              <a:rPr lang="en-US" sz="1600" dirty="0">
                <a:latin typeface="Times New Roman" panose="02020603050405020304" pitchFamily="18" charset="0"/>
                <a:cs typeface="Times New Roman" panose="02020603050405020304" pitchFamily="18" charset="0"/>
              </a:rPr>
              <a:t>Based on the attributes the data fields were split into Numerical and Categorical features as below:</a:t>
            </a:r>
          </a:p>
          <a:p>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Numerical Columns: Temperature, Fuel Price, Unemployment and CPI    	Categorical Columns: is holiday, year, season, month and day of week</a:t>
            </a:r>
          </a:p>
          <a:p>
            <a:endParaRPr lang="en-US" sz="1700" dirty="0"/>
          </a:p>
        </p:txBody>
      </p:sp>
    </p:spTree>
    <p:extLst>
      <p:ext uri="{BB962C8B-B14F-4D97-AF65-F5344CB8AC3E}">
        <p14:creationId xmlns:p14="http://schemas.microsoft.com/office/powerpoint/2010/main" val="14661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TotalTime>
  <Words>2950</Words>
  <Application>Microsoft Office PowerPoint</Application>
  <PresentationFormat>On-screen Show (4:3)</PresentationFormat>
  <Paragraphs>267</Paragraphs>
  <Slides>37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Lato</vt:lpstr>
      <vt:lpstr>Söhne</vt:lpstr>
      <vt:lpstr>Times New Roman</vt:lpstr>
      <vt:lpstr>Wingdings</vt:lpstr>
      <vt:lpstr>Office Theme</vt:lpstr>
      <vt:lpstr>Macro-Enabled Worksheet</vt:lpstr>
      <vt:lpstr>AAI 695: Applied Machine Learning</vt:lpstr>
      <vt:lpstr>Problem Statement</vt:lpstr>
      <vt:lpstr>Introduction</vt:lpstr>
      <vt:lpstr>PowerPoint Presentation</vt:lpstr>
      <vt:lpstr>Related Work</vt:lpstr>
      <vt:lpstr>PowerPoint Presentation</vt:lpstr>
      <vt:lpstr>PowerPoint Presentation</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Linear Regression model</vt:lpstr>
      <vt:lpstr>Linear Regression model</vt:lpstr>
      <vt:lpstr>Linear Regression model</vt:lpstr>
      <vt:lpstr>Linear Regression model</vt:lpstr>
      <vt:lpstr>Decision Tree</vt:lpstr>
      <vt:lpstr>PowerPoint Presentation</vt:lpstr>
      <vt:lpstr>PowerPoint Presentation</vt:lpstr>
      <vt:lpstr>Random Forest</vt:lpstr>
      <vt:lpstr>PowerPoint Presentation</vt:lpstr>
      <vt:lpstr>PowerPoint Presentation</vt:lpstr>
      <vt:lpstr>XGBoost</vt:lpstr>
      <vt:lpstr>Before hyperparameter Tuning: • Normalized Root Mean Squared Error: 0.008682702431196695 • R-Square score Training: {99.7} %  </vt:lpstr>
      <vt:lpstr>Outputs </vt:lpstr>
      <vt:lpstr>Performance Metrics of XGBOOST </vt:lpstr>
      <vt:lpstr>Feed-Forward Neural Network:</vt:lpstr>
      <vt:lpstr>Feed-Forward Neural Network:</vt:lpstr>
      <vt:lpstr>Feed-Forward Neural Network:</vt:lpstr>
      <vt:lpstr>Comparison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AAI 695: Applied Machine Learning</dc:title>
  <dc:creator>HOME</dc:creator>
  <cp:lastModifiedBy>Rohit Tiwari</cp:lastModifiedBy>
  <cp:revision>11</cp:revision>
  <dcterms:created xsi:type="dcterms:W3CDTF">2023-12-14T04:26:58Z</dcterms:created>
  <dcterms:modified xsi:type="dcterms:W3CDTF">2023-12-16T09:40:52Z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2023-09-06T00:00:00Z</vt:filetime>
  </property>
  <property fmtid="{D5CDD505-2E9C-101B-9397-08002B2CF9AE}" pid="3" name="LastSaved">
    <vt:filetime>2023-12-14T00:00:00Z</vt:filetime>
  </property>
  <property fmtid="{D5CDD505-2E9C-101B-9397-08002B2CF9AE}" pid="4" name="Producer">
    <vt:lpwstr>macOS Version 13.2.1 (Build 22D68) Quartz PDFContext</vt:lpwstr>
  </property>
</Properties>
</file>