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embeddedFontLst>
    <p:embeddedFont>
      <p:font typeface="Book Antiqua" panose="02040602050305030304" pitchFamily="18" charset="0"/>
      <p:regular r:id="rId23"/>
      <p:bold r:id="rId24"/>
      <p:italic r:id="rId25"/>
      <p:boldItalic r:id="rId26"/>
    </p:embeddedFont>
    <p:embeddedFont>
      <p:font typeface="Noto Sans Symbols" pitchFamily="2" charset="0"/>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i7WbyQZV86d3izNYO1NjNeJMp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0"/>
  </p:normalViewPr>
  <p:slideViewPr>
    <p:cSldViewPr snapToGrid="0">
      <p:cViewPr varScale="1">
        <p:scale>
          <a:sx n="123" d="100"/>
          <a:sy n="123" d="100"/>
        </p:scale>
        <p:origin x="142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Themes: </a:t>
            </a:r>
            <a:r>
              <a:rPr lang="en-US">
                <a:solidFill>
                  <a:schemeClr val="dk1"/>
                </a:solidFill>
              </a:rPr>
              <a:t>What is the issue and how would it affect one's nursing practice? What is your group's position on the subject? How can you use EBP to effectively advocate policy addressing the issue?</a:t>
            </a:r>
            <a:endParaRPr>
              <a:solidFill>
                <a:schemeClr val="dk1"/>
              </a:solidFill>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US" b="1"/>
              <a:t>Slide topics:</a:t>
            </a:r>
            <a:endParaRPr b="1"/>
          </a:p>
          <a:p>
            <a:pPr marL="0" lvl="0" indent="0" algn="l" rtl="0">
              <a:lnSpc>
                <a:spcPct val="100000"/>
              </a:lnSpc>
              <a:spcBef>
                <a:spcPts val="0"/>
              </a:spcBef>
              <a:spcAft>
                <a:spcPts val="0"/>
              </a:spcAft>
              <a:buSzPts val="1100"/>
              <a:buNone/>
            </a:pPr>
            <a:r>
              <a:rPr lang="en-US"/>
              <a:t>-Overview</a:t>
            </a:r>
            <a:endParaRPr/>
          </a:p>
          <a:p>
            <a:pPr marL="0" lvl="0" indent="0" algn="l" rtl="0">
              <a:lnSpc>
                <a:spcPct val="100000"/>
              </a:lnSpc>
              <a:spcBef>
                <a:spcPts val="0"/>
              </a:spcBef>
              <a:spcAft>
                <a:spcPts val="0"/>
              </a:spcAft>
              <a:buSzPts val="1100"/>
              <a:buNone/>
            </a:pPr>
            <a:r>
              <a:rPr lang="en-US"/>
              <a:t>-History</a:t>
            </a:r>
            <a:endParaRPr/>
          </a:p>
          <a:p>
            <a:pPr marL="0" lvl="0" indent="0" algn="l" rtl="0">
              <a:lnSpc>
                <a:spcPct val="100000"/>
              </a:lnSpc>
              <a:spcBef>
                <a:spcPts val="0"/>
              </a:spcBef>
              <a:spcAft>
                <a:spcPts val="0"/>
              </a:spcAft>
              <a:buSzPts val="1100"/>
              <a:buNone/>
            </a:pPr>
            <a:r>
              <a:rPr lang="en-US"/>
              <a:t>-NLC vs eNLC</a:t>
            </a:r>
            <a:endParaRPr/>
          </a:p>
          <a:p>
            <a:pPr marL="0" lvl="0" indent="0" algn="l" rtl="0">
              <a:lnSpc>
                <a:spcPct val="100000"/>
              </a:lnSpc>
              <a:spcBef>
                <a:spcPts val="0"/>
              </a:spcBef>
              <a:spcAft>
                <a:spcPts val="0"/>
              </a:spcAft>
              <a:buSzPts val="1100"/>
              <a:buNone/>
            </a:pPr>
            <a:r>
              <a:rPr lang="en-US"/>
              <a:t>-eNLC Adoption Process</a:t>
            </a:r>
            <a:endParaRPr/>
          </a:p>
          <a:p>
            <a:pPr marL="0" lvl="0" indent="0" algn="l" rtl="0">
              <a:lnSpc>
                <a:spcPct val="100000"/>
              </a:lnSpc>
              <a:spcBef>
                <a:spcPts val="0"/>
              </a:spcBef>
              <a:spcAft>
                <a:spcPts val="0"/>
              </a:spcAft>
              <a:buSzPts val="1100"/>
              <a:buNone/>
            </a:pPr>
            <a:r>
              <a:rPr lang="en-US"/>
              <a:t>-Current state of eNLC</a:t>
            </a:r>
            <a:endParaRPr/>
          </a:p>
          <a:p>
            <a:pPr marL="0" lvl="0" indent="0" algn="l" rtl="0">
              <a:lnSpc>
                <a:spcPct val="100000"/>
              </a:lnSpc>
              <a:spcBef>
                <a:spcPts val="0"/>
              </a:spcBef>
              <a:spcAft>
                <a:spcPts val="0"/>
              </a:spcAft>
              <a:buSzPts val="1100"/>
              <a:buNone/>
            </a:pPr>
            <a:r>
              <a:rPr lang="en-US"/>
              <a:t>-Nursing advocacy </a:t>
            </a:r>
            <a:endParaRPr/>
          </a:p>
          <a:p>
            <a:pPr marL="0" lvl="0" indent="0" algn="l" rtl="0">
              <a:lnSpc>
                <a:spcPct val="100000"/>
              </a:lnSpc>
              <a:spcBef>
                <a:spcPts val="0"/>
              </a:spcBef>
              <a:spcAft>
                <a:spcPts val="0"/>
              </a:spcAft>
              <a:buSzPts val="1100"/>
              <a:buNone/>
            </a:pPr>
            <a:r>
              <a:rPr lang="en-US"/>
              <a:t>-DC vs VA nursing licensure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50" name="Google Shape;50;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ebbffacc1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ebbffacc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ebbffacc1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cebbffacc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ebbffacc1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cebbffacc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ebbffacc1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ebbffacc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ebbffacc1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ebbffac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ebbffacc1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ebbffacc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Ashlee</a:t>
            </a:r>
            <a:endParaRPr/>
          </a:p>
        </p:txBody>
      </p:sp>
      <p:sp>
        <p:nvSpPr>
          <p:cNvPr id="74" name="Google Shape;7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US">
                <a:solidFill>
                  <a:srgbClr val="333333"/>
                </a:solidFill>
              </a:rPr>
              <a:t>Colduvell, K. RN, BSN, BA, CBC. (May 23, 2018). Updated Map: Enhanced Nursing Licensure Compact (eNLC). Nurses.org. Retrieved from https://nurse.org/articles/enhanced-compact-multi-state-license-eNLC/</a:t>
            </a:r>
            <a:endParaRPr>
              <a:solidFill>
                <a:srgbClr val="333333"/>
              </a:solidFill>
            </a:endParaRPr>
          </a:p>
          <a:p>
            <a:pPr marL="0" lvl="0" indent="0" algn="l" rtl="0">
              <a:lnSpc>
                <a:spcPct val="160000"/>
              </a:lnSpc>
              <a:spcBef>
                <a:spcPts val="1100"/>
              </a:spcBef>
              <a:spcAft>
                <a:spcPts val="0"/>
              </a:spcAft>
              <a:buClr>
                <a:schemeClr val="dk1"/>
              </a:buClr>
              <a:buSzPts val="1100"/>
              <a:buFont typeface="Arial"/>
              <a:buNone/>
            </a:pPr>
            <a:endParaRPr sz="1300" i="1">
              <a:solidFill>
                <a:srgbClr val="333333"/>
              </a:solidFill>
            </a:endParaRPr>
          </a:p>
          <a:p>
            <a:pPr marL="0" lvl="0" indent="0" algn="l" rtl="0">
              <a:lnSpc>
                <a:spcPct val="115000"/>
              </a:lnSpc>
              <a:spcBef>
                <a:spcPts val="1100"/>
              </a:spcBef>
              <a:spcAft>
                <a:spcPts val="0"/>
              </a:spcAft>
              <a:buClr>
                <a:schemeClr val="dk1"/>
              </a:buClr>
              <a:buSzPts val="1100"/>
              <a:buFont typeface="Arial"/>
              <a:buNone/>
            </a:pPr>
            <a:endParaRPr sz="1300" i="1">
              <a:solidFill>
                <a:srgbClr val="333333"/>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Diana’s Slide</a:t>
            </a:r>
            <a:endParaRPr>
              <a:solidFill>
                <a:schemeClr val="dk1"/>
              </a:solidFill>
            </a:endParaRPr>
          </a:p>
        </p:txBody>
      </p:sp>
      <p:sp>
        <p:nvSpPr>
          <p:cNvPr id="68" name="Google Shape;6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Option 1" type="title">
  <p:cSld name="TITLE">
    <p:spTree>
      <p:nvGrpSpPr>
        <p:cNvPr id="1" name="Shape 13"/>
        <p:cNvGrpSpPr/>
        <p:nvPr/>
      </p:nvGrpSpPr>
      <p:grpSpPr>
        <a:xfrm>
          <a:off x="0" y="0"/>
          <a:ext cx="0" cy="0"/>
          <a:chOff x="0" y="0"/>
          <a:chExt cx="0" cy="0"/>
        </a:xfrm>
      </p:grpSpPr>
      <p:pic>
        <p:nvPicPr>
          <p:cNvPr id="14" name="Google Shape;14;p16" descr="PPT-General7.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5" name="Google Shape;15;p16"/>
          <p:cNvSpPr txBox="1">
            <a:spLocks noGrp="1"/>
          </p:cNvSpPr>
          <p:nvPr>
            <p:ph type="ctrTitle"/>
          </p:nvPr>
        </p:nvSpPr>
        <p:spPr>
          <a:xfrm>
            <a:off x="3105628" y="465270"/>
            <a:ext cx="5444279" cy="244116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FFFFFF"/>
              </a:buClr>
              <a:buSzPts val="4000"/>
              <a:buFont typeface="Arial"/>
              <a:buNone/>
              <a:defRPr sz="40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6" name="Google Shape;16;p16"/>
          <p:cNvSpPr txBox="1">
            <a:spLocks noGrp="1"/>
          </p:cNvSpPr>
          <p:nvPr>
            <p:ph type="subTitle" idx="1"/>
          </p:nvPr>
        </p:nvSpPr>
        <p:spPr>
          <a:xfrm>
            <a:off x="3105628" y="3137687"/>
            <a:ext cx="5444279" cy="175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80"/>
              </a:spcBef>
              <a:spcAft>
                <a:spcPts val="0"/>
              </a:spcAft>
              <a:buClr>
                <a:schemeClr val="accent1"/>
              </a:buClr>
              <a:buSzPts val="2400"/>
              <a:buFont typeface="Noto Sans Symbols"/>
              <a:buNone/>
              <a:defRPr sz="2400" b="0" i="0" u="none" strike="noStrike" cap="none">
                <a:solidFill>
                  <a:srgbClr val="ECE9C6"/>
                </a:solidFill>
                <a:latin typeface="Arial"/>
                <a:ea typeface="Arial"/>
                <a:cs typeface="Arial"/>
                <a:sym typeface="Arial"/>
              </a:defRPr>
            </a:lvl1pPr>
            <a:lvl2pPr marR="0" lvl="1" algn="ctr" rtl="0">
              <a:lnSpc>
                <a:spcPct val="100000"/>
              </a:lnSpc>
              <a:spcBef>
                <a:spcPts val="440"/>
              </a:spcBef>
              <a:spcAft>
                <a:spcPts val="0"/>
              </a:spcAft>
              <a:buClr>
                <a:schemeClr val="accent1"/>
              </a:buClr>
              <a:buSzPts val="2200"/>
              <a:buFont typeface="Noto Sans Symbols"/>
              <a:buNone/>
              <a:defRPr sz="2200" b="0" i="0" u="none" strike="noStrike" cap="none">
                <a:solidFill>
                  <a:srgbClr val="888888"/>
                </a:solidFill>
                <a:latin typeface="Book Antiqua"/>
                <a:ea typeface="Book Antiqua"/>
                <a:cs typeface="Book Antiqua"/>
                <a:sym typeface="Book Antiqua"/>
              </a:defRPr>
            </a:lvl2pPr>
            <a:lvl3pPr marR="0" lvl="2" algn="ctr" rtl="0">
              <a:lnSpc>
                <a:spcPct val="100000"/>
              </a:lnSpc>
              <a:spcBef>
                <a:spcPts val="400"/>
              </a:spcBef>
              <a:spcAft>
                <a:spcPts val="0"/>
              </a:spcAft>
              <a:buClr>
                <a:schemeClr val="accent1"/>
              </a:buClr>
              <a:buSzPts val="2000"/>
              <a:buFont typeface="Noto Sans Symbols"/>
              <a:buNone/>
              <a:defRPr sz="2000" b="0" i="0" u="none" strike="noStrike" cap="none">
                <a:solidFill>
                  <a:srgbClr val="888888"/>
                </a:solidFill>
                <a:latin typeface="Book Antiqua"/>
                <a:ea typeface="Book Antiqua"/>
                <a:cs typeface="Book Antiqua"/>
                <a:sym typeface="Book Antiqua"/>
              </a:defRPr>
            </a:lvl3pPr>
            <a:lvl4pPr marR="0" lvl="3"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4pPr>
            <a:lvl5pPr marR="0" lvl="4" algn="ctr" rtl="0">
              <a:lnSpc>
                <a:spcPct val="100000"/>
              </a:lnSpc>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5pPr>
            <a:lvl6pPr marR="0" lvl="5"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R="0" lvl="6"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R="0" lvl="7"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R="0" lvl="8"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 Option 2">
  <p:cSld name="Closing Slide - Option 2">
    <p:spTree>
      <p:nvGrpSpPr>
        <p:cNvPr id="1" name="Shape 46"/>
        <p:cNvGrpSpPr/>
        <p:nvPr/>
      </p:nvGrpSpPr>
      <p:grpSpPr>
        <a:xfrm>
          <a:off x="0" y="0"/>
          <a:ext cx="0" cy="0"/>
          <a:chOff x="0" y="0"/>
          <a:chExt cx="0" cy="0"/>
        </a:xfrm>
      </p:grpSpPr>
      <p:pic>
        <p:nvPicPr>
          <p:cNvPr id="47" name="Google Shape;47;p25" descr="PPT-General.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body" idx="1"/>
          </p:nvPr>
        </p:nvSpPr>
        <p:spPr>
          <a:xfrm>
            <a:off x="699247" y="1861441"/>
            <a:ext cx="7745505" cy="31702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8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1pPr>
            <a:lvl2pPr marL="914400" marR="0" lvl="1" indent="-228600" algn="l" rtl="0">
              <a:lnSpc>
                <a:spcPct val="100000"/>
              </a:lnSpc>
              <a:spcBef>
                <a:spcPts val="440"/>
              </a:spcBef>
              <a:spcAft>
                <a:spcPts val="0"/>
              </a:spcAft>
              <a:buClr>
                <a:schemeClr val="accent1"/>
              </a:buClr>
              <a:buSzPts val="2200"/>
              <a:buFont typeface="Noto Sans Symbols"/>
              <a:buNone/>
              <a:defRPr sz="2200" b="0" i="0" u="none" strike="noStrike" cap="none">
                <a:solidFill>
                  <a:srgbClr val="262626"/>
                </a:solidFill>
                <a:latin typeface="Arial"/>
                <a:ea typeface="Arial"/>
                <a:cs typeface="Arial"/>
                <a:sym typeface="Arial"/>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Arial"/>
                <a:ea typeface="Arial"/>
                <a:cs typeface="Arial"/>
                <a:sym typeface="Arial"/>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Arial"/>
                <a:ea typeface="Arial"/>
                <a:cs typeface="Arial"/>
                <a:sym typeface="Arial"/>
              </a:defRPr>
            </a:lvl5pPr>
            <a:lvl6pPr marL="2743200" marR="0" lvl="5"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19" name="Google Shape;19;p17"/>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3F3F3F"/>
              </a:buClr>
              <a:buSzPts val="4000"/>
              <a:buFont typeface="Arial"/>
              <a:buNone/>
              <a:defRPr sz="40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18"/>
          <p:cNvSpPr txBox="1"/>
          <p:nvPr/>
        </p:nvSpPr>
        <p:spPr>
          <a:xfrm>
            <a:off x="4147073" y="2887579"/>
            <a:ext cx="857768"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DBA253"/>
              </a:solidFill>
              <a:latin typeface="Noto Sans Symbols"/>
              <a:ea typeface="Noto Sans Symbols"/>
              <a:cs typeface="Noto Sans Symbols"/>
              <a:sym typeface="Noto Sans Symbols"/>
            </a:endParaRPr>
          </a:p>
        </p:txBody>
      </p:sp>
      <p:sp>
        <p:nvSpPr>
          <p:cNvPr id="22" name="Google Shape;22;p18"/>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595959"/>
              </a:buClr>
              <a:buSzPts val="5400"/>
              <a:buFont typeface="Arial"/>
              <a:buNone/>
              <a:defRPr sz="54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3" name="Google Shape;23;p18"/>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Areas" type="twoObj">
  <p:cSld name="TWO_OBJECTS">
    <p:spTree>
      <p:nvGrpSpPr>
        <p:cNvPr id="1" name="Shape 24"/>
        <p:cNvGrpSpPr/>
        <p:nvPr/>
      </p:nvGrpSpPr>
      <p:grpSpPr>
        <a:xfrm>
          <a:off x="0" y="0"/>
          <a:ext cx="0" cy="0"/>
          <a:chOff x="0" y="0"/>
          <a:chExt cx="0" cy="0"/>
        </a:xfrm>
      </p:grpSpPr>
      <p:sp>
        <p:nvSpPr>
          <p:cNvPr id="25" name="Google Shape;25;p19"/>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6" name="Google Shape;26;p19"/>
          <p:cNvSpPr txBox="1">
            <a:spLocks noGrp="1"/>
          </p:cNvSpPr>
          <p:nvPr>
            <p:ph type="body" idx="1"/>
          </p:nvPr>
        </p:nvSpPr>
        <p:spPr>
          <a:xfrm>
            <a:off x="685800" y="1845482"/>
            <a:ext cx="3803904" cy="34344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27" name="Google Shape;27;p19"/>
          <p:cNvSpPr txBox="1">
            <a:spLocks noGrp="1"/>
          </p:cNvSpPr>
          <p:nvPr>
            <p:ph type="body" idx="2"/>
          </p:nvPr>
        </p:nvSpPr>
        <p:spPr>
          <a:xfrm>
            <a:off x="4645151" y="1845482"/>
            <a:ext cx="3803904" cy="34344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with Subtitles" type="twoTxTwoObj">
  <p:cSld name="TWO_OBJECTS_WITH_TEXT">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30" name="Google Shape;30;p20"/>
          <p:cNvSpPr txBox="1">
            <a:spLocks noGrp="1"/>
          </p:cNvSpPr>
          <p:nvPr>
            <p:ph type="body" idx="1"/>
          </p:nvPr>
        </p:nvSpPr>
        <p:spPr>
          <a:xfrm>
            <a:off x="688490" y="1783601"/>
            <a:ext cx="3621929" cy="65836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1" name="Google Shape;31;p20"/>
          <p:cNvSpPr txBox="1">
            <a:spLocks noGrp="1"/>
          </p:cNvSpPr>
          <p:nvPr>
            <p:ph type="body" idx="2"/>
          </p:nvPr>
        </p:nvSpPr>
        <p:spPr>
          <a:xfrm>
            <a:off x="688488" y="2622290"/>
            <a:ext cx="3621931" cy="25951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
        <p:nvSpPr>
          <p:cNvPr id="32" name="Google Shape;32;p20"/>
          <p:cNvSpPr txBox="1">
            <a:spLocks noGrp="1"/>
          </p:cNvSpPr>
          <p:nvPr>
            <p:ph type="body" idx="3"/>
          </p:nvPr>
        </p:nvSpPr>
        <p:spPr>
          <a:xfrm>
            <a:off x="4785878" y="1783601"/>
            <a:ext cx="3663716" cy="65836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3" name="Google Shape;33;p20"/>
          <p:cNvSpPr txBox="1">
            <a:spLocks noGrp="1"/>
          </p:cNvSpPr>
          <p:nvPr>
            <p:ph type="body" idx="4"/>
          </p:nvPr>
        </p:nvSpPr>
        <p:spPr>
          <a:xfrm>
            <a:off x="4785878" y="2619063"/>
            <a:ext cx="3658875" cy="25951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4"/>
        <p:cNvGrpSpPr/>
        <p:nvPr/>
      </p:nvGrpSpPr>
      <p:grpSpPr>
        <a:xfrm>
          <a:off x="0" y="0"/>
          <a:ext cx="0" cy="0"/>
          <a:chOff x="0" y="0"/>
          <a:chExt cx="0" cy="0"/>
        </a:xfrm>
      </p:grpSpPr>
      <p:sp>
        <p:nvSpPr>
          <p:cNvPr id="35" name="Google Shape;35;p21"/>
          <p:cNvSpPr txBox="1">
            <a:spLocks noGrp="1"/>
          </p:cNvSpPr>
          <p:nvPr>
            <p:ph type="body" idx="1"/>
          </p:nvPr>
        </p:nvSpPr>
        <p:spPr>
          <a:xfrm>
            <a:off x="692002" y="559399"/>
            <a:ext cx="3580882" cy="441401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7pPr>
            <a:lvl8pPr marL="3657600" marR="0" lvl="7"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9pPr>
          </a:lstStyle>
          <a:p>
            <a:endParaRPr/>
          </a:p>
        </p:txBody>
      </p:sp>
      <p:sp>
        <p:nvSpPr>
          <p:cNvPr id="36" name="Google Shape;36;p21"/>
          <p:cNvSpPr txBox="1">
            <a:spLocks noGrp="1"/>
          </p:cNvSpPr>
          <p:nvPr>
            <p:ph type="body" idx="2"/>
          </p:nvPr>
        </p:nvSpPr>
        <p:spPr>
          <a:xfrm>
            <a:off x="4889812" y="562026"/>
            <a:ext cx="3580882" cy="441401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37"/>
        <p:cNvGrpSpPr/>
        <p:nvPr/>
      </p:nvGrpSpPr>
      <p:grpSpPr>
        <a:xfrm>
          <a:off x="0" y="0"/>
          <a:ext cx="0" cy="0"/>
          <a:chOff x="0" y="0"/>
          <a:chExt cx="0" cy="0"/>
        </a:xfrm>
      </p:grpSpPr>
      <p:sp>
        <p:nvSpPr>
          <p:cNvPr id="38" name="Google Shape;38;p22"/>
          <p:cNvSpPr>
            <a:spLocks noGrp="1"/>
          </p:cNvSpPr>
          <p:nvPr>
            <p:ph type="pic" idx="2"/>
          </p:nvPr>
        </p:nvSpPr>
        <p:spPr>
          <a:xfrm rot="344365">
            <a:off x="773476" y="536672"/>
            <a:ext cx="7578326" cy="3491307"/>
          </a:xfrm>
          <a:prstGeom prst="rect">
            <a:avLst/>
          </a:prstGeom>
          <a:solidFill>
            <a:srgbClr val="ECECEC"/>
          </a:solidFill>
          <a:ln w="190500" cap="sq" cmpd="sng">
            <a:solidFill>
              <a:srgbClr val="FFFFFF"/>
            </a:solidFill>
            <a:prstDash val="solid"/>
            <a:miter lim="800000"/>
            <a:headEnd type="none" w="sm" len="sm"/>
            <a:tailEnd type="none" w="sm" len="sm"/>
          </a:ln>
        </p:spPr>
      </p:sp>
      <p:sp>
        <p:nvSpPr>
          <p:cNvPr id="39" name="Google Shape;39;p22"/>
          <p:cNvSpPr txBox="1">
            <a:spLocks noGrp="1"/>
          </p:cNvSpPr>
          <p:nvPr>
            <p:ph type="body" idx="1"/>
          </p:nvPr>
        </p:nvSpPr>
        <p:spPr>
          <a:xfrm>
            <a:off x="688489" y="4486019"/>
            <a:ext cx="7756264" cy="80486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320"/>
              </a:spcBef>
              <a:spcAft>
                <a:spcPts val="0"/>
              </a:spcAft>
              <a:buClr>
                <a:schemeClr val="accent1"/>
              </a:buClr>
              <a:buSzPts val="1600"/>
              <a:buFont typeface="Noto Sans Symbols"/>
              <a:buNone/>
              <a:defRPr sz="1600" b="0" i="0" u="none" strike="noStrike" cap="none">
                <a:solidFill>
                  <a:srgbClr val="595959"/>
                </a:solidFill>
                <a:latin typeface="Arial"/>
                <a:ea typeface="Arial"/>
                <a:cs typeface="Arial"/>
                <a:sym typeface="Arial"/>
              </a:defRPr>
            </a:lvl1pPr>
            <a:lvl2pPr marL="914400" marR="0" lvl="1" indent="-228600" algn="l" rtl="0">
              <a:lnSpc>
                <a:spcPct val="100000"/>
              </a:lnSpc>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 Option 1">
  <p:cSld name="Closing Slide - Option 1">
    <p:spTree>
      <p:nvGrpSpPr>
        <p:cNvPr id="1" name="Shape 40"/>
        <p:cNvGrpSpPr/>
        <p:nvPr/>
      </p:nvGrpSpPr>
      <p:grpSpPr>
        <a:xfrm>
          <a:off x="0" y="0"/>
          <a:ext cx="0" cy="0"/>
          <a:chOff x="0" y="0"/>
          <a:chExt cx="0" cy="0"/>
        </a:xfrm>
      </p:grpSpPr>
      <p:pic>
        <p:nvPicPr>
          <p:cNvPr id="41" name="Google Shape;41;p23" descr="PPT-General9.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 Option 2">
  <p:cSld name="Title Slide - Option 2">
    <p:spTree>
      <p:nvGrpSpPr>
        <p:cNvPr id="1" name="Shape 42"/>
        <p:cNvGrpSpPr/>
        <p:nvPr/>
      </p:nvGrpSpPr>
      <p:grpSpPr>
        <a:xfrm>
          <a:off x="0" y="0"/>
          <a:ext cx="0" cy="0"/>
          <a:chOff x="0" y="0"/>
          <a:chExt cx="0" cy="0"/>
        </a:xfrm>
      </p:grpSpPr>
      <p:pic>
        <p:nvPicPr>
          <p:cNvPr id="43" name="Google Shape;43;p24" descr="plainluecover.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4" name="Google Shape;44;p24"/>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FFFFFF"/>
              </a:buClr>
              <a:buSzPts val="5400"/>
              <a:buFont typeface="Arial"/>
              <a:buNone/>
              <a:defRPr sz="5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45" name="Google Shape;45;p24"/>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400"/>
              </a:spcBef>
              <a:spcAft>
                <a:spcPts val="0"/>
              </a:spcAft>
              <a:buClr>
                <a:schemeClr val="accent1"/>
              </a:buClr>
              <a:buSzPts val="2000"/>
              <a:buFont typeface="Noto Sans Symbols"/>
              <a:buNone/>
              <a:defRPr sz="2000" b="0" i="0" u="none" strike="noStrike" cap="none">
                <a:solidFill>
                  <a:srgbClr val="FFFFFF"/>
                </a:solidFill>
                <a:latin typeface="Arial"/>
                <a:ea typeface="Arial"/>
                <a:cs typeface="Arial"/>
                <a:sym typeface="Arial"/>
              </a:defRPr>
            </a:lvl1pPr>
            <a:lvl2pPr marL="914400" marR="0" lvl="1"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5" descr="PPT-General11.jpg"/>
          <p:cNvPicPr preferRelativeResize="0"/>
          <p:nvPr/>
        </p:nvPicPr>
        <p:blipFill rotWithShape="1">
          <a:blip r:embed="rId12">
            <a:alphaModFix/>
          </a:blip>
          <a:srcRect/>
          <a:stretch/>
        </p:blipFill>
        <p:spPr>
          <a:xfrm>
            <a:off x="0" y="0"/>
            <a:ext cx="9144000" cy="6858000"/>
          </a:xfrm>
          <a:prstGeom prst="rect">
            <a:avLst/>
          </a:prstGeom>
          <a:noFill/>
          <a:ln>
            <a:noFill/>
          </a:ln>
        </p:spPr>
      </p:pic>
      <p:sp>
        <p:nvSpPr>
          <p:cNvPr id="7" name="Google Shape;7;p15"/>
          <p:cNvSpPr txBox="1">
            <a:spLocks noGrp="1"/>
          </p:cNvSpPr>
          <p:nvPr>
            <p:ph type="dt" idx="10"/>
          </p:nvPr>
        </p:nvSpPr>
        <p:spPr>
          <a:xfrm>
            <a:off x="360378" y="6161442"/>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Book Antiqua"/>
                <a:ea typeface="Book Antiqua"/>
                <a:cs typeface="Book Antiqua"/>
                <a:sym typeface="Book Antiqu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8" name="Google Shape;8;p15"/>
          <p:cNvSpPr txBox="1">
            <a:spLocks noGrp="1"/>
          </p:cNvSpPr>
          <p:nvPr>
            <p:ph type="ftr" idx="11"/>
          </p:nvPr>
        </p:nvSpPr>
        <p:spPr>
          <a:xfrm>
            <a:off x="3124200" y="6161442"/>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Book Antiqua"/>
                <a:ea typeface="Book Antiqua"/>
                <a:cs typeface="Book Antiqua"/>
                <a:sym typeface="Book Antiqu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9" name="Google Shape;9;p15"/>
          <p:cNvSpPr txBox="1">
            <a:spLocks noGrp="1"/>
          </p:cNvSpPr>
          <p:nvPr>
            <p:ph type="sldNum" idx="12"/>
          </p:nvPr>
        </p:nvSpPr>
        <p:spPr>
          <a:xfrm>
            <a:off x="6639264" y="6161442"/>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9pPr>
          </a:lstStyle>
          <a:p>
            <a:pPr marL="0" lvl="0" indent="0" algn="r" rtl="0">
              <a:spcBef>
                <a:spcPts val="0"/>
              </a:spcBef>
              <a:spcAft>
                <a:spcPts val="0"/>
              </a:spcAft>
              <a:buNone/>
            </a:pPr>
            <a:fld id="{00000000-1234-1234-1234-123412341234}" type="slidenum">
              <a:rPr lang="en-US"/>
              <a:t>‹#›</a:t>
            </a:fld>
            <a:endParaRPr/>
          </a:p>
        </p:txBody>
      </p:sp>
      <p:pic>
        <p:nvPicPr>
          <p:cNvPr id="10" name="Google Shape;10;p15"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1" name="Google Shape;11;p15"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2" name="Google Shape;12;p15" descr="PPT-General6.jpg"/>
          <p:cNvPicPr preferRelativeResize="0"/>
          <p:nvPr/>
        </p:nvPicPr>
        <p:blipFill rotWithShape="1">
          <a:blip r:embed="rId14">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1101650" y="2590350"/>
            <a:ext cx="7175700" cy="1032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FFFF"/>
              </a:buClr>
              <a:buSzPts val="4000"/>
              <a:buFont typeface="Arial"/>
              <a:buNone/>
            </a:pPr>
            <a:r>
              <a:rPr lang="en-US" sz="3500"/>
              <a:t>PROPERTY VALUE ANALYSIS AND PREDICTION ON AWS</a:t>
            </a:r>
            <a:endParaRPr sz="3500"/>
          </a:p>
        </p:txBody>
      </p:sp>
      <p:sp>
        <p:nvSpPr>
          <p:cNvPr id="53" name="Google Shape;53;p1"/>
          <p:cNvSpPr txBox="1">
            <a:spLocks noGrp="1"/>
          </p:cNvSpPr>
          <p:nvPr>
            <p:ph type="subTitle" idx="1"/>
          </p:nvPr>
        </p:nvSpPr>
        <p:spPr>
          <a:xfrm>
            <a:off x="4783725" y="4485971"/>
            <a:ext cx="3766200" cy="1955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sz="3400">
                <a:solidFill>
                  <a:schemeClr val="lt1"/>
                </a:solidFill>
              </a:rPr>
              <a:t>Team</a:t>
            </a:r>
            <a:endParaRPr sz="3400">
              <a:solidFill>
                <a:schemeClr val="lt1"/>
              </a:solidFill>
            </a:endParaRPr>
          </a:p>
          <a:p>
            <a:pPr marL="0" lvl="0" indent="0" algn="l" rtl="0">
              <a:lnSpc>
                <a:spcPct val="100000"/>
              </a:lnSpc>
              <a:spcBef>
                <a:spcPts val="0"/>
              </a:spcBef>
              <a:spcAft>
                <a:spcPts val="0"/>
              </a:spcAft>
              <a:buSzPts val="2400"/>
              <a:buNone/>
            </a:pPr>
            <a:r>
              <a:rPr lang="en-US" sz="1600">
                <a:solidFill>
                  <a:schemeClr val="lt1"/>
                </a:solidFill>
              </a:rPr>
              <a:t> Lakshmi Sreya Rapolu</a:t>
            </a:r>
            <a:endParaRPr sz="1600">
              <a:solidFill>
                <a:schemeClr val="lt1"/>
              </a:solidFill>
            </a:endParaRPr>
          </a:p>
          <a:p>
            <a:pPr marL="0" lvl="0" indent="0" algn="l" rtl="0">
              <a:lnSpc>
                <a:spcPct val="100000"/>
              </a:lnSpc>
              <a:spcBef>
                <a:spcPts val="0"/>
              </a:spcBef>
              <a:spcAft>
                <a:spcPts val="0"/>
              </a:spcAft>
              <a:buSzPts val="2400"/>
              <a:buNone/>
            </a:pPr>
            <a:r>
              <a:rPr lang="en-US" sz="1600">
                <a:solidFill>
                  <a:schemeClr val="lt1"/>
                </a:solidFill>
              </a:rPr>
              <a:t> Venkata Keerthana Madisetty</a:t>
            </a:r>
            <a:endParaRPr sz="1600">
              <a:solidFill>
                <a:schemeClr val="lt1"/>
              </a:solidFill>
            </a:endParaRPr>
          </a:p>
          <a:p>
            <a:pPr marL="0" lvl="0" indent="0" algn="l" rtl="0">
              <a:lnSpc>
                <a:spcPct val="100000"/>
              </a:lnSpc>
              <a:spcBef>
                <a:spcPts val="0"/>
              </a:spcBef>
              <a:spcAft>
                <a:spcPts val="0"/>
              </a:spcAft>
              <a:buSzPts val="2400"/>
              <a:buNone/>
            </a:pPr>
            <a:r>
              <a:rPr lang="en-US" sz="1600">
                <a:solidFill>
                  <a:schemeClr val="lt1"/>
                </a:solidFill>
              </a:rPr>
              <a:t> Samiksha Ramnath Burkul</a:t>
            </a:r>
            <a:endParaRPr sz="1600">
              <a:solidFill>
                <a:schemeClr val="lt1"/>
              </a:solidFill>
            </a:endParaRPr>
          </a:p>
          <a:p>
            <a:pPr marL="0" lvl="0" indent="0" algn="l" rtl="0">
              <a:lnSpc>
                <a:spcPct val="100000"/>
              </a:lnSpc>
              <a:spcBef>
                <a:spcPts val="0"/>
              </a:spcBef>
              <a:spcAft>
                <a:spcPts val="0"/>
              </a:spcAft>
              <a:buSzPts val="2400"/>
              <a:buNone/>
            </a:pPr>
            <a:r>
              <a:rPr lang="en-US" sz="1600">
                <a:solidFill>
                  <a:schemeClr val="lt1"/>
                </a:solidFill>
              </a:rPr>
              <a:t> Namratha Prakash</a:t>
            </a:r>
            <a:endParaRPr sz="1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cebbffacc1_0_45"/>
          <p:cNvSpPr txBox="1">
            <a:spLocks noGrp="1"/>
          </p:cNvSpPr>
          <p:nvPr>
            <p:ph type="body" idx="1"/>
          </p:nvPr>
        </p:nvSpPr>
        <p:spPr>
          <a:xfrm>
            <a:off x="699247" y="1861441"/>
            <a:ext cx="7745400" cy="31704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sp>
        <p:nvSpPr>
          <p:cNvPr id="109" name="Google Shape;109;g2cebbffacc1_0_45"/>
          <p:cNvSpPr txBox="1">
            <a:spLocks noGrp="1"/>
          </p:cNvSpPr>
          <p:nvPr>
            <p:ph type="title"/>
          </p:nvPr>
        </p:nvSpPr>
        <p:spPr>
          <a:xfrm>
            <a:off x="688490" y="570156"/>
            <a:ext cx="7756200" cy="105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pic>
        <p:nvPicPr>
          <p:cNvPr id="110" name="Google Shape;110;g2cebbffacc1_0_45"/>
          <p:cNvPicPr preferRelativeResize="0"/>
          <p:nvPr/>
        </p:nvPicPr>
        <p:blipFill>
          <a:blip r:embed="rId3">
            <a:alphaModFix/>
          </a:blip>
          <a:stretch>
            <a:fillRect/>
          </a:stretch>
        </p:blipFill>
        <p:spPr>
          <a:xfrm>
            <a:off x="183925" y="354725"/>
            <a:ext cx="8894400" cy="4782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0"/>
          <p:cNvSpPr txBox="1">
            <a:spLocks noGrp="1"/>
          </p:cNvSpPr>
          <p:nvPr>
            <p:ph type="body" idx="1"/>
          </p:nvPr>
        </p:nvSpPr>
        <p:spPr>
          <a:xfrm>
            <a:off x="699250" y="696300"/>
            <a:ext cx="7745400" cy="43353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chemeClr val="accent1"/>
              </a:buClr>
              <a:buSzPts val="2400"/>
              <a:buFont typeface="Noto Sans Symbols"/>
              <a:buNone/>
            </a:pPr>
            <a:endParaRPr/>
          </a:p>
        </p:txBody>
      </p:sp>
      <p:sp>
        <p:nvSpPr>
          <p:cNvPr id="116" name="Google Shape;116;p10"/>
          <p:cNvSpPr txBox="1">
            <a:spLocks noGrp="1"/>
          </p:cNvSpPr>
          <p:nvPr>
            <p:ph type="title"/>
          </p:nvPr>
        </p:nvSpPr>
        <p:spPr>
          <a:xfrm>
            <a:off x="693875" y="2"/>
            <a:ext cx="7756200" cy="69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4000"/>
              <a:buFont typeface="Arial"/>
              <a:buNone/>
            </a:pPr>
            <a:r>
              <a:rPr lang="en-US"/>
              <a:t>SageMaker</a:t>
            </a:r>
            <a:endParaRPr/>
          </a:p>
        </p:txBody>
      </p:sp>
      <p:pic>
        <p:nvPicPr>
          <p:cNvPr id="117" name="Google Shape;117;p10"/>
          <p:cNvPicPr preferRelativeResize="0"/>
          <p:nvPr/>
        </p:nvPicPr>
        <p:blipFill>
          <a:blip r:embed="rId3">
            <a:alphaModFix/>
          </a:blip>
          <a:stretch>
            <a:fillRect/>
          </a:stretch>
        </p:blipFill>
        <p:spPr>
          <a:xfrm>
            <a:off x="302175" y="692500"/>
            <a:ext cx="8434552" cy="479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cebbffacc1_0_51"/>
          <p:cNvSpPr txBox="1">
            <a:spLocks noGrp="1"/>
          </p:cNvSpPr>
          <p:nvPr>
            <p:ph type="body" idx="1"/>
          </p:nvPr>
        </p:nvSpPr>
        <p:spPr>
          <a:xfrm>
            <a:off x="699247" y="1861441"/>
            <a:ext cx="7745400" cy="31704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sp>
        <p:nvSpPr>
          <p:cNvPr id="123" name="Google Shape;123;g2cebbffacc1_0_51"/>
          <p:cNvSpPr txBox="1">
            <a:spLocks noGrp="1"/>
          </p:cNvSpPr>
          <p:nvPr>
            <p:ph type="title"/>
          </p:nvPr>
        </p:nvSpPr>
        <p:spPr>
          <a:xfrm>
            <a:off x="688490" y="570156"/>
            <a:ext cx="7756200" cy="105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pic>
        <p:nvPicPr>
          <p:cNvPr id="124" name="Google Shape;124;g2cebbffacc1_0_51"/>
          <p:cNvPicPr preferRelativeResize="0"/>
          <p:nvPr/>
        </p:nvPicPr>
        <p:blipFill>
          <a:blip r:embed="rId3">
            <a:alphaModFix/>
          </a:blip>
          <a:stretch>
            <a:fillRect/>
          </a:stretch>
        </p:blipFill>
        <p:spPr>
          <a:xfrm>
            <a:off x="0" y="300850"/>
            <a:ext cx="9144000" cy="525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1"/>
          <p:cNvSpPr txBox="1">
            <a:spLocks noGrp="1"/>
          </p:cNvSpPr>
          <p:nvPr>
            <p:ph type="title"/>
          </p:nvPr>
        </p:nvSpPr>
        <p:spPr>
          <a:xfrm>
            <a:off x="693815" y="202306"/>
            <a:ext cx="7756200" cy="105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4000"/>
              <a:buFont typeface="Arial"/>
              <a:buNone/>
            </a:pPr>
            <a:r>
              <a:rPr lang="en-US"/>
              <a:t>Linear Regression</a:t>
            </a:r>
            <a:endParaRPr/>
          </a:p>
        </p:txBody>
      </p:sp>
      <p:pic>
        <p:nvPicPr>
          <p:cNvPr id="130" name="Google Shape;130;p11"/>
          <p:cNvPicPr preferRelativeResize="0"/>
          <p:nvPr/>
        </p:nvPicPr>
        <p:blipFill>
          <a:blip r:embed="rId3">
            <a:alphaModFix/>
          </a:blip>
          <a:stretch>
            <a:fillRect/>
          </a:stretch>
        </p:blipFill>
        <p:spPr>
          <a:xfrm>
            <a:off x="775125" y="950850"/>
            <a:ext cx="7756200" cy="43434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2"/>
          <p:cNvSpPr txBox="1">
            <a:spLocks noGrp="1"/>
          </p:cNvSpPr>
          <p:nvPr>
            <p:ph type="title"/>
          </p:nvPr>
        </p:nvSpPr>
        <p:spPr>
          <a:xfrm>
            <a:off x="622790" y="162881"/>
            <a:ext cx="7756200" cy="105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4000"/>
              <a:buFont typeface="Arial"/>
              <a:buNone/>
            </a:pPr>
            <a:r>
              <a:rPr lang="en-US"/>
              <a:t>Logistic Regression Model</a:t>
            </a:r>
            <a:endParaRPr/>
          </a:p>
        </p:txBody>
      </p:sp>
      <p:pic>
        <p:nvPicPr>
          <p:cNvPr id="136" name="Google Shape;136;p12"/>
          <p:cNvPicPr preferRelativeResize="0"/>
          <p:nvPr/>
        </p:nvPicPr>
        <p:blipFill>
          <a:blip r:embed="rId3">
            <a:alphaModFix/>
          </a:blip>
          <a:stretch>
            <a:fillRect/>
          </a:stretch>
        </p:blipFill>
        <p:spPr>
          <a:xfrm>
            <a:off x="735974" y="975375"/>
            <a:ext cx="7921924" cy="443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cebbffacc1_0_18"/>
          <p:cNvSpPr txBox="1">
            <a:spLocks noGrp="1"/>
          </p:cNvSpPr>
          <p:nvPr>
            <p:ph type="title"/>
          </p:nvPr>
        </p:nvSpPr>
        <p:spPr>
          <a:xfrm>
            <a:off x="693890" y="149756"/>
            <a:ext cx="7756200" cy="105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Cluster Analysis</a:t>
            </a:r>
            <a:endParaRPr/>
          </a:p>
        </p:txBody>
      </p:sp>
      <p:pic>
        <p:nvPicPr>
          <p:cNvPr id="142" name="Google Shape;142;g2cebbffacc1_0_18"/>
          <p:cNvPicPr preferRelativeResize="0"/>
          <p:nvPr/>
        </p:nvPicPr>
        <p:blipFill>
          <a:blip r:embed="rId3">
            <a:alphaModFix/>
          </a:blip>
          <a:stretch>
            <a:fillRect/>
          </a:stretch>
        </p:blipFill>
        <p:spPr>
          <a:xfrm>
            <a:off x="349475" y="791425"/>
            <a:ext cx="8229600" cy="4515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cebbffacc1_0_25"/>
          <p:cNvSpPr txBox="1">
            <a:spLocks noGrp="1"/>
          </p:cNvSpPr>
          <p:nvPr>
            <p:ph type="body" idx="1"/>
          </p:nvPr>
        </p:nvSpPr>
        <p:spPr>
          <a:xfrm>
            <a:off x="699247" y="1861441"/>
            <a:ext cx="7745400" cy="31704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sp>
        <p:nvSpPr>
          <p:cNvPr id="148" name="Google Shape;148;g2cebbffacc1_0_25"/>
          <p:cNvSpPr txBox="1">
            <a:spLocks noGrp="1"/>
          </p:cNvSpPr>
          <p:nvPr>
            <p:ph type="title"/>
          </p:nvPr>
        </p:nvSpPr>
        <p:spPr>
          <a:xfrm>
            <a:off x="688490" y="570156"/>
            <a:ext cx="7756200" cy="105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pic>
        <p:nvPicPr>
          <p:cNvPr id="149" name="Google Shape;149;g2cebbffacc1_0_25"/>
          <p:cNvPicPr preferRelativeResize="0"/>
          <p:nvPr/>
        </p:nvPicPr>
        <p:blipFill>
          <a:blip r:embed="rId3">
            <a:alphaModFix/>
          </a:blip>
          <a:stretch>
            <a:fillRect/>
          </a:stretch>
        </p:blipFill>
        <p:spPr>
          <a:xfrm>
            <a:off x="275900" y="249625"/>
            <a:ext cx="8592200" cy="5268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93875" y="-60473"/>
            <a:ext cx="7756200" cy="66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4000"/>
              <a:buFont typeface="Arial"/>
              <a:buNone/>
            </a:pPr>
            <a:r>
              <a:rPr lang="en-US"/>
              <a:t>Quicksight</a:t>
            </a:r>
            <a:endParaRPr/>
          </a:p>
        </p:txBody>
      </p:sp>
      <p:pic>
        <p:nvPicPr>
          <p:cNvPr id="155" name="Google Shape;155;p13"/>
          <p:cNvPicPr preferRelativeResize="0"/>
          <p:nvPr/>
        </p:nvPicPr>
        <p:blipFill>
          <a:blip r:embed="rId3">
            <a:alphaModFix/>
          </a:blip>
          <a:stretch>
            <a:fillRect/>
          </a:stretch>
        </p:blipFill>
        <p:spPr>
          <a:xfrm>
            <a:off x="152400" y="717300"/>
            <a:ext cx="8839200" cy="485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cebbffacc1_0_32"/>
          <p:cNvSpPr txBox="1">
            <a:spLocks noGrp="1"/>
          </p:cNvSpPr>
          <p:nvPr>
            <p:ph type="body" idx="1"/>
          </p:nvPr>
        </p:nvSpPr>
        <p:spPr>
          <a:xfrm>
            <a:off x="699247" y="1861441"/>
            <a:ext cx="7745400" cy="31704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sp>
        <p:nvSpPr>
          <p:cNvPr id="161" name="Google Shape;161;g2cebbffacc1_0_32"/>
          <p:cNvSpPr txBox="1">
            <a:spLocks noGrp="1"/>
          </p:cNvSpPr>
          <p:nvPr>
            <p:ph type="title"/>
          </p:nvPr>
        </p:nvSpPr>
        <p:spPr>
          <a:xfrm>
            <a:off x="688490" y="570156"/>
            <a:ext cx="7756200" cy="105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pic>
        <p:nvPicPr>
          <p:cNvPr id="162" name="Google Shape;162;g2cebbffacc1_0_32"/>
          <p:cNvPicPr preferRelativeResize="0"/>
          <p:nvPr/>
        </p:nvPicPr>
        <p:blipFill>
          <a:blip r:embed="rId3">
            <a:alphaModFix/>
          </a:blip>
          <a:stretch>
            <a:fillRect/>
          </a:stretch>
        </p:blipFill>
        <p:spPr>
          <a:xfrm>
            <a:off x="367850" y="212825"/>
            <a:ext cx="8421424" cy="5397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g2cebbffacc1_0_3"/>
          <p:cNvPicPr preferRelativeResize="0"/>
          <p:nvPr/>
        </p:nvPicPr>
        <p:blipFill>
          <a:blip r:embed="rId3">
            <a:alphaModFix/>
          </a:blip>
          <a:stretch>
            <a:fillRect/>
          </a:stretch>
        </p:blipFill>
        <p:spPr>
          <a:xfrm>
            <a:off x="315300" y="302175"/>
            <a:ext cx="8539676" cy="523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a:spLocks noGrp="1"/>
          </p:cNvSpPr>
          <p:nvPr>
            <p:ph type="body" idx="1"/>
          </p:nvPr>
        </p:nvSpPr>
        <p:spPr>
          <a:xfrm>
            <a:off x="693897" y="1230816"/>
            <a:ext cx="7745400" cy="3170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400"/>
              <a:buNone/>
            </a:pPr>
            <a:r>
              <a:rPr lang="en-US" sz="2000">
                <a:solidFill>
                  <a:srgbClr val="0D0D0D"/>
                </a:solidFill>
                <a:highlight>
                  <a:srgbClr val="FFFFFF"/>
                </a:highlight>
                <a:latin typeface="Times New Roman"/>
                <a:ea typeface="Times New Roman"/>
                <a:cs typeface="Times New Roman"/>
                <a:sym typeface="Times New Roman"/>
              </a:rPr>
              <a:t>In this presentation, we employ Linear Regression, Logistic Regression, and Cluster Analysis to predict and analyze Bengaluru’s housing market using AWS SageMaker for efficient model deployment and management. We leverage AWS QuickSight for intuitive visualization of insights, focusing on accurate forecasting, classification, and market segmentation.</a:t>
            </a:r>
            <a:endParaRPr sz="2000">
              <a:solidFill>
                <a:srgbClr val="222222"/>
              </a:solidFill>
              <a:highlight>
                <a:srgbClr val="FFFFFF"/>
              </a:highlight>
              <a:latin typeface="Times New Roman"/>
              <a:ea typeface="Times New Roman"/>
              <a:cs typeface="Times New Roman"/>
              <a:sym typeface="Times New Roman"/>
            </a:endParaRPr>
          </a:p>
          <a:p>
            <a:pPr marL="0" lvl="0" indent="0" algn="l" rtl="0">
              <a:lnSpc>
                <a:spcPct val="150000"/>
              </a:lnSpc>
              <a:spcBef>
                <a:spcPts val="480"/>
              </a:spcBef>
              <a:spcAft>
                <a:spcPts val="0"/>
              </a:spcAft>
              <a:buSzPts val="2400"/>
              <a:buNone/>
            </a:pPr>
            <a:endParaRPr sz="2000">
              <a:latin typeface="Times New Roman"/>
              <a:ea typeface="Times New Roman"/>
              <a:cs typeface="Times New Roman"/>
              <a:sym typeface="Times New Roman"/>
            </a:endParaRPr>
          </a:p>
        </p:txBody>
      </p:sp>
      <p:sp>
        <p:nvSpPr>
          <p:cNvPr id="59" name="Google Shape;59;p2"/>
          <p:cNvSpPr txBox="1">
            <a:spLocks noGrp="1"/>
          </p:cNvSpPr>
          <p:nvPr>
            <p:ph type="title"/>
          </p:nvPr>
        </p:nvSpPr>
        <p:spPr>
          <a:xfrm>
            <a:off x="688490" y="570156"/>
            <a:ext cx="7756200" cy="1054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000"/>
              <a:buNone/>
            </a:pPr>
            <a:r>
              <a:rPr lang="en-US" sz="3000"/>
              <a:t>Introduction</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688500" y="2203301"/>
            <a:ext cx="7756200" cy="863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000"/>
              <a:buNone/>
            </a:pPr>
            <a:r>
              <a:rPr lang="en-US"/>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5"/>
          <p:cNvSpPr txBox="1">
            <a:spLocks noGrp="1"/>
          </p:cNvSpPr>
          <p:nvPr>
            <p:ph type="body" idx="1"/>
          </p:nvPr>
        </p:nvSpPr>
        <p:spPr>
          <a:xfrm>
            <a:off x="398700" y="927350"/>
            <a:ext cx="8346600" cy="988200"/>
          </a:xfrm>
          <a:prstGeom prst="rect">
            <a:avLst/>
          </a:prstGeom>
          <a:noFill/>
          <a:ln>
            <a:noFill/>
          </a:ln>
        </p:spPr>
        <p:txBody>
          <a:bodyPr spcFirstLastPara="1" wrap="square" lIns="91425" tIns="45700" rIns="91425" bIns="45700" anchor="t" anchorCtr="0">
            <a:noAutofit/>
          </a:bodyPr>
          <a:lstStyle/>
          <a:p>
            <a:pPr marL="457200" lvl="0" indent="-336550" algn="just" rtl="0">
              <a:lnSpc>
                <a:spcPct val="100000"/>
              </a:lnSpc>
              <a:spcBef>
                <a:spcPts val="0"/>
              </a:spcBef>
              <a:spcAft>
                <a:spcPts val="0"/>
              </a:spcAft>
              <a:buClr>
                <a:srgbClr val="222222"/>
              </a:buClr>
              <a:buSzPts val="1700"/>
              <a:buFont typeface="Times New Roman"/>
              <a:buChar char="●"/>
            </a:pPr>
            <a:r>
              <a:rPr lang="en-US" sz="1700">
                <a:solidFill>
                  <a:srgbClr val="222222"/>
                </a:solidFill>
                <a:highlight>
                  <a:srgbClr val="FFFFFF"/>
                </a:highlight>
                <a:latin typeface="Times New Roman"/>
                <a:ea typeface="Times New Roman"/>
                <a:cs typeface="Times New Roman"/>
                <a:sym typeface="Times New Roman"/>
              </a:rPr>
              <a:t>The primary dataset for this analysis is sourced from the Bangalore housing price dataset, available on Kaggle.</a:t>
            </a:r>
            <a:endParaRPr sz="1700">
              <a:solidFill>
                <a:srgbClr val="222222"/>
              </a:solidFill>
              <a:highlight>
                <a:srgbClr val="FFFFFF"/>
              </a:highlight>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rgbClr val="222222"/>
              </a:buClr>
              <a:buSzPts val="1700"/>
              <a:buFont typeface="Times New Roman"/>
              <a:buChar char="●"/>
            </a:pPr>
            <a:r>
              <a:rPr lang="en-US" sz="1700">
                <a:solidFill>
                  <a:srgbClr val="222222"/>
                </a:solidFill>
                <a:highlight>
                  <a:srgbClr val="FFFFFF"/>
                </a:highlight>
                <a:latin typeface="Times New Roman"/>
                <a:ea typeface="Times New Roman"/>
                <a:cs typeface="Times New Roman"/>
                <a:sym typeface="Times New Roman"/>
              </a:rPr>
              <a:t>The dataset encompasses historical sale data for residential properties within Bangalore city limits.</a:t>
            </a:r>
            <a:endParaRPr sz="17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SzPts val="2400"/>
              <a:buNone/>
            </a:pPr>
            <a:endParaRPr sz="17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400"/>
              <a:buNone/>
            </a:pPr>
            <a:endParaRPr sz="17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400"/>
              <a:buNone/>
            </a:pPr>
            <a:endParaRPr sz="1700">
              <a:latin typeface="Times New Roman"/>
              <a:ea typeface="Times New Roman"/>
              <a:cs typeface="Times New Roman"/>
              <a:sym typeface="Times New Roman"/>
            </a:endParaRPr>
          </a:p>
          <a:p>
            <a:pPr marL="0" lvl="0" indent="0" algn="l" rtl="0">
              <a:lnSpc>
                <a:spcPct val="100000"/>
              </a:lnSpc>
              <a:spcBef>
                <a:spcPts val="0"/>
              </a:spcBef>
              <a:spcAft>
                <a:spcPts val="0"/>
              </a:spcAft>
              <a:buSzPts val="2400"/>
              <a:buNone/>
            </a:pPr>
            <a:endParaRPr/>
          </a:p>
        </p:txBody>
      </p:sp>
      <p:sp>
        <p:nvSpPr>
          <p:cNvPr id="77" name="Google Shape;77;p5"/>
          <p:cNvSpPr txBox="1">
            <a:spLocks noGrp="1"/>
          </p:cNvSpPr>
          <p:nvPr>
            <p:ph type="title"/>
          </p:nvPr>
        </p:nvSpPr>
        <p:spPr>
          <a:xfrm>
            <a:off x="816150" y="350100"/>
            <a:ext cx="4504800" cy="638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F3F3F"/>
              </a:buClr>
              <a:buSzPts val="4000"/>
              <a:buFont typeface="Arial"/>
              <a:buNone/>
            </a:pPr>
            <a:r>
              <a:rPr lang="en-US" sz="3000">
                <a:solidFill>
                  <a:schemeClr val="dk1"/>
                </a:solidFill>
                <a:highlight>
                  <a:srgbClr val="FFFFFF"/>
                </a:highlight>
              </a:rPr>
              <a:t>Data Source</a:t>
            </a:r>
            <a:endParaRPr sz="3000">
              <a:solidFill>
                <a:schemeClr val="dk1"/>
              </a:solidFill>
            </a:endParaRPr>
          </a:p>
        </p:txBody>
      </p:sp>
      <p:sp>
        <p:nvSpPr>
          <p:cNvPr id="78" name="Google Shape;78;p5"/>
          <p:cNvSpPr txBox="1"/>
          <p:nvPr/>
        </p:nvSpPr>
        <p:spPr>
          <a:xfrm>
            <a:off x="595475" y="2143750"/>
            <a:ext cx="5289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
          <p:cNvSpPr txBox="1"/>
          <p:nvPr/>
        </p:nvSpPr>
        <p:spPr>
          <a:xfrm>
            <a:off x="816150" y="2088200"/>
            <a:ext cx="4964400" cy="72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Arial"/>
                <a:ea typeface="Arial"/>
                <a:cs typeface="Arial"/>
                <a:sym typeface="Arial"/>
              </a:rPr>
              <a:t>Key Features</a:t>
            </a:r>
            <a:endParaRPr sz="3000" b="1" i="0" u="none" strike="noStrike" cap="none">
              <a:solidFill>
                <a:schemeClr val="dk1"/>
              </a:solidFill>
              <a:latin typeface="Arial"/>
              <a:ea typeface="Arial"/>
              <a:cs typeface="Arial"/>
              <a:sym typeface="Arial"/>
            </a:endParaRPr>
          </a:p>
        </p:txBody>
      </p:sp>
      <p:sp>
        <p:nvSpPr>
          <p:cNvPr id="80" name="Google Shape;80;p5"/>
          <p:cNvSpPr txBox="1"/>
          <p:nvPr/>
        </p:nvSpPr>
        <p:spPr>
          <a:xfrm>
            <a:off x="398700" y="2649050"/>
            <a:ext cx="7700100" cy="2309400"/>
          </a:xfrm>
          <a:prstGeom prst="rect">
            <a:avLst/>
          </a:prstGeom>
          <a:noFill/>
          <a:ln>
            <a:noFill/>
          </a:ln>
        </p:spPr>
        <p:txBody>
          <a:bodyPr spcFirstLastPara="1" wrap="square" lIns="91425" tIns="91425" rIns="91425" bIns="91425" anchor="t" anchorCtr="0">
            <a:noAutofit/>
          </a:bodyPr>
          <a:lstStyle/>
          <a:p>
            <a:pPr marL="457200" marR="0" lvl="0" indent="-336550" algn="just" rtl="0">
              <a:lnSpc>
                <a:spcPct val="100000"/>
              </a:lnSpc>
              <a:spcBef>
                <a:spcPts val="0"/>
              </a:spcBef>
              <a:spcAft>
                <a:spcPts val="0"/>
              </a:spcAft>
              <a:buClr>
                <a:srgbClr val="222222"/>
              </a:buClr>
              <a:buSzPts val="1700"/>
              <a:buFont typeface="Times New Roman"/>
              <a:buChar char="●"/>
            </a:pPr>
            <a:r>
              <a:rPr lang="en-US" sz="1700" b="0" i="0" u="none" strike="noStrike" cap="none">
                <a:solidFill>
                  <a:srgbClr val="222222"/>
                </a:solidFill>
                <a:highlight>
                  <a:srgbClr val="FFFFFF"/>
                </a:highlight>
                <a:latin typeface="Times New Roman"/>
                <a:ea typeface="Times New Roman"/>
                <a:cs typeface="Times New Roman"/>
                <a:sym typeface="Times New Roman"/>
              </a:rPr>
              <a:t>Location: The area within Bangalore where the property is situated, which significantly influences the pricing.</a:t>
            </a:r>
            <a:endParaRPr sz="17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336550" algn="just" rtl="0">
              <a:lnSpc>
                <a:spcPct val="100000"/>
              </a:lnSpc>
              <a:spcBef>
                <a:spcPts val="0"/>
              </a:spcBef>
              <a:spcAft>
                <a:spcPts val="0"/>
              </a:spcAft>
              <a:buClr>
                <a:srgbClr val="222222"/>
              </a:buClr>
              <a:buSzPts val="1700"/>
              <a:buFont typeface="Times New Roman"/>
              <a:buChar char="●"/>
            </a:pPr>
            <a:r>
              <a:rPr lang="en-US" sz="1700" b="0" i="0" u="none" strike="noStrike" cap="none">
                <a:solidFill>
                  <a:srgbClr val="222222"/>
                </a:solidFill>
                <a:highlight>
                  <a:srgbClr val="FFFFFF"/>
                </a:highlight>
                <a:latin typeface="Times New Roman"/>
                <a:ea typeface="Times New Roman"/>
                <a:cs typeface="Times New Roman"/>
                <a:sym typeface="Times New Roman"/>
              </a:rPr>
              <a:t>Total_sqft: The total square footage of the property, providing a measure of space and size.</a:t>
            </a:r>
            <a:endParaRPr sz="17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336550" algn="just" rtl="0">
              <a:lnSpc>
                <a:spcPct val="100000"/>
              </a:lnSpc>
              <a:spcBef>
                <a:spcPts val="0"/>
              </a:spcBef>
              <a:spcAft>
                <a:spcPts val="0"/>
              </a:spcAft>
              <a:buClr>
                <a:srgbClr val="222222"/>
              </a:buClr>
              <a:buSzPts val="1700"/>
              <a:buFont typeface="Times New Roman"/>
              <a:buChar char="●"/>
            </a:pPr>
            <a:r>
              <a:rPr lang="en-US" sz="1700" b="0" i="0" u="none" strike="noStrike" cap="none">
                <a:solidFill>
                  <a:srgbClr val="222222"/>
                </a:solidFill>
                <a:highlight>
                  <a:srgbClr val="FFFFFF"/>
                </a:highlight>
                <a:latin typeface="Times New Roman"/>
                <a:ea typeface="Times New Roman"/>
                <a:cs typeface="Times New Roman"/>
                <a:sym typeface="Times New Roman"/>
              </a:rPr>
              <a:t>Bath: The number of bathrooms in the house, an essential component affecting the property’s convenience and luxury level.</a:t>
            </a:r>
            <a:endParaRPr sz="17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336550" algn="just" rtl="0">
              <a:lnSpc>
                <a:spcPct val="100000"/>
              </a:lnSpc>
              <a:spcBef>
                <a:spcPts val="0"/>
              </a:spcBef>
              <a:spcAft>
                <a:spcPts val="0"/>
              </a:spcAft>
              <a:buClr>
                <a:srgbClr val="222222"/>
              </a:buClr>
              <a:buSzPts val="1700"/>
              <a:buFont typeface="Times New Roman"/>
              <a:buChar char="●"/>
            </a:pPr>
            <a:r>
              <a:rPr lang="en-US" sz="1700" b="0" i="0" u="none" strike="noStrike" cap="none">
                <a:solidFill>
                  <a:srgbClr val="222222"/>
                </a:solidFill>
                <a:highlight>
                  <a:srgbClr val="FFFFFF"/>
                </a:highlight>
                <a:latin typeface="Times New Roman"/>
                <a:ea typeface="Times New Roman"/>
                <a:cs typeface="Times New Roman"/>
                <a:sym typeface="Times New Roman"/>
              </a:rPr>
              <a:t>Balcony: The number of balconies, offering additional space and often considered a premium feature that can impact the house price.</a:t>
            </a:r>
            <a:endParaRPr sz="17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336550" algn="just" rtl="0">
              <a:lnSpc>
                <a:spcPct val="100000"/>
              </a:lnSpc>
              <a:spcBef>
                <a:spcPts val="0"/>
              </a:spcBef>
              <a:spcAft>
                <a:spcPts val="0"/>
              </a:spcAft>
              <a:buClr>
                <a:srgbClr val="222222"/>
              </a:buClr>
              <a:buSzPts val="1700"/>
              <a:buFont typeface="Times New Roman"/>
              <a:buChar char="●"/>
            </a:pPr>
            <a:r>
              <a:rPr lang="en-US" sz="1700" b="0" i="0" u="none" strike="noStrike" cap="none">
                <a:solidFill>
                  <a:srgbClr val="222222"/>
                </a:solidFill>
                <a:highlight>
                  <a:srgbClr val="FFFFFF"/>
                </a:highlight>
                <a:latin typeface="Times New Roman"/>
                <a:ea typeface="Times New Roman"/>
                <a:cs typeface="Times New Roman"/>
                <a:sym typeface="Times New Roman"/>
              </a:rPr>
              <a:t>Price: The sale price of the property, expressed in Lakhs (INR), acting as the outcome variable our model aims to predict.</a:t>
            </a:r>
            <a:endParaRPr sz="1700" b="0" i="0" u="none" strike="noStrike" cap="none">
              <a:solidFill>
                <a:srgbClr val="222222"/>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a:spLocks noGrp="1"/>
          </p:cNvSpPr>
          <p:nvPr>
            <p:ph type="body" idx="1"/>
          </p:nvPr>
        </p:nvSpPr>
        <p:spPr>
          <a:xfrm>
            <a:off x="699300" y="1008650"/>
            <a:ext cx="7745400" cy="4297128"/>
          </a:xfrm>
          <a:prstGeom prst="rect">
            <a:avLst/>
          </a:prstGeom>
          <a:noFill/>
          <a:ln>
            <a:noFill/>
          </a:ln>
        </p:spPr>
        <p:txBody>
          <a:bodyPr spcFirstLastPara="1" wrap="square" lIns="91425" tIns="45700" rIns="91425" bIns="45700" anchor="t" anchorCtr="0">
            <a:noAutofit/>
          </a:bodyPr>
          <a:lstStyle/>
          <a:p>
            <a:pPr marL="457200" lvl="0" indent="-339725" algn="l" rtl="0">
              <a:lnSpc>
                <a:spcPct val="160000"/>
              </a:lnSpc>
              <a:spcBef>
                <a:spcPts val="1400"/>
              </a:spcBef>
              <a:spcAft>
                <a:spcPts val="0"/>
              </a:spcAft>
              <a:buClr>
                <a:srgbClr val="0D0D0D"/>
              </a:buClr>
              <a:buSzPts val="1750"/>
              <a:buFont typeface="Roboto"/>
              <a:buAutoNum type="arabicPeriod"/>
            </a:pPr>
            <a:r>
              <a:rPr lang="en-US" sz="1750" b="1">
                <a:solidFill>
                  <a:srgbClr val="0D0D0D"/>
                </a:solidFill>
                <a:highlight>
                  <a:srgbClr val="FFFFFF"/>
                </a:highlight>
                <a:latin typeface="Roboto"/>
                <a:ea typeface="Roboto"/>
                <a:cs typeface="Roboto"/>
                <a:sym typeface="Roboto"/>
              </a:rPr>
              <a:t>AWS QuickSight</a:t>
            </a:r>
            <a:endParaRPr sz="1750" b="1">
              <a:solidFill>
                <a:srgbClr val="0D0D0D"/>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0D0D0D"/>
              </a:buClr>
              <a:buSzPts val="1400"/>
              <a:buFont typeface="Roboto"/>
              <a:buChar char="●"/>
            </a:pPr>
            <a:r>
              <a:rPr lang="en-US" sz="1400">
                <a:solidFill>
                  <a:srgbClr val="0D0D0D"/>
                </a:solidFill>
                <a:highlight>
                  <a:srgbClr val="FFFFFF"/>
                </a:highlight>
                <a:latin typeface="Roboto"/>
                <a:ea typeface="Roboto"/>
                <a:cs typeface="Roboto"/>
                <a:sym typeface="Roboto"/>
              </a:rPr>
              <a:t>An intuitive and scalable business intelligence and analytics service by AWS that enables fast, easy-to-create visualizations, perform ad-hoc analysis, and quickly get business insights from your data.</a:t>
            </a:r>
            <a:endParaRPr sz="1400">
              <a:solidFill>
                <a:srgbClr val="0D0D0D"/>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200">
              <a:solidFill>
                <a:srgbClr val="0D0D0D"/>
              </a:solidFill>
              <a:highlight>
                <a:srgbClr val="FFFFFF"/>
              </a:highlight>
              <a:latin typeface="Roboto"/>
              <a:ea typeface="Roboto"/>
              <a:cs typeface="Roboto"/>
              <a:sym typeface="Roboto"/>
            </a:endParaRPr>
          </a:p>
          <a:p>
            <a:pPr marL="457200" lvl="0" indent="-339725" algn="l" rtl="0">
              <a:lnSpc>
                <a:spcPct val="160000"/>
              </a:lnSpc>
              <a:spcBef>
                <a:spcPts val="1400"/>
              </a:spcBef>
              <a:spcAft>
                <a:spcPts val="0"/>
              </a:spcAft>
              <a:buClr>
                <a:srgbClr val="0D0D0D"/>
              </a:buClr>
              <a:buSzPts val="1750"/>
              <a:buFont typeface="Roboto"/>
              <a:buAutoNum type="arabicPeriod"/>
            </a:pPr>
            <a:r>
              <a:rPr lang="en-US" sz="1750" b="1">
                <a:solidFill>
                  <a:srgbClr val="0D0D0D"/>
                </a:solidFill>
                <a:highlight>
                  <a:srgbClr val="FFFFFF"/>
                </a:highlight>
                <a:latin typeface="Roboto"/>
                <a:ea typeface="Roboto"/>
                <a:cs typeface="Roboto"/>
                <a:sym typeface="Roboto"/>
              </a:rPr>
              <a:t>AWS SageMaker</a:t>
            </a:r>
            <a:endParaRPr sz="1750" b="1">
              <a:solidFill>
                <a:srgbClr val="0D0D0D"/>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0D0D0D"/>
              </a:buClr>
              <a:buSzPts val="1400"/>
              <a:buFont typeface="Roboto"/>
              <a:buChar char="●"/>
            </a:pPr>
            <a:r>
              <a:rPr lang="en-US" sz="1400">
                <a:solidFill>
                  <a:srgbClr val="0D0D0D"/>
                </a:solidFill>
                <a:highlight>
                  <a:srgbClr val="FFFFFF"/>
                </a:highlight>
                <a:latin typeface="Roboto"/>
                <a:ea typeface="Roboto"/>
                <a:cs typeface="Roboto"/>
                <a:sym typeface="Roboto"/>
              </a:rPr>
              <a:t>A fully managed machine learning service that provides every developer and data scientist with the ability to build, train, and deploy machine learning models quickly.</a:t>
            </a:r>
            <a:endParaRPr sz="1400">
              <a:solidFill>
                <a:srgbClr val="0D0D0D"/>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200">
              <a:solidFill>
                <a:srgbClr val="0D0D0D"/>
              </a:solidFill>
              <a:highlight>
                <a:srgbClr val="FFFFFF"/>
              </a:highlight>
              <a:latin typeface="Roboto"/>
              <a:ea typeface="Roboto"/>
              <a:cs typeface="Roboto"/>
              <a:sym typeface="Roboto"/>
            </a:endParaRPr>
          </a:p>
          <a:p>
            <a:pPr marL="457200" lvl="0" indent="-339725" algn="l" rtl="0">
              <a:lnSpc>
                <a:spcPct val="160000"/>
              </a:lnSpc>
              <a:spcBef>
                <a:spcPts val="1400"/>
              </a:spcBef>
              <a:spcAft>
                <a:spcPts val="0"/>
              </a:spcAft>
              <a:buClr>
                <a:srgbClr val="0D0D0D"/>
              </a:buClr>
              <a:buSzPts val="1750"/>
              <a:buFont typeface="Roboto"/>
              <a:buAutoNum type="arabicPeriod"/>
            </a:pPr>
            <a:r>
              <a:rPr lang="en-US" sz="1750" b="1">
                <a:solidFill>
                  <a:srgbClr val="0D0D0D"/>
                </a:solidFill>
                <a:highlight>
                  <a:srgbClr val="FFFFFF"/>
                </a:highlight>
                <a:latin typeface="Roboto"/>
                <a:ea typeface="Roboto"/>
                <a:cs typeface="Roboto"/>
                <a:sym typeface="Roboto"/>
              </a:rPr>
              <a:t>AWS Simple Storage Service (S3)</a:t>
            </a:r>
            <a:endParaRPr sz="1750" b="1">
              <a:solidFill>
                <a:srgbClr val="0D0D0D"/>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0D0D0D"/>
              </a:buClr>
              <a:buSzPts val="1400"/>
              <a:buFont typeface="Roboto"/>
              <a:buChar char="●"/>
            </a:pPr>
            <a:r>
              <a:rPr lang="en-US" sz="1400">
                <a:solidFill>
                  <a:srgbClr val="0D0D0D"/>
                </a:solidFill>
                <a:highlight>
                  <a:srgbClr val="FFFFFF"/>
                </a:highlight>
                <a:latin typeface="Roboto"/>
                <a:ea typeface="Roboto"/>
                <a:cs typeface="Roboto"/>
                <a:sym typeface="Roboto"/>
              </a:rPr>
              <a:t>A scalable storage solution that provides secure, durable, and highly-scalable object storage. An excellent choice for storing all types of data, ranging from website assets to business backups.</a:t>
            </a:r>
            <a:endParaRPr sz="1400">
              <a:solidFill>
                <a:srgbClr val="0D0D0D"/>
              </a:solidFill>
              <a:highlight>
                <a:srgbClr val="FFFFFF"/>
              </a:highlight>
              <a:latin typeface="Roboto"/>
              <a:ea typeface="Roboto"/>
              <a:cs typeface="Roboto"/>
              <a:sym typeface="Roboto"/>
            </a:endParaRPr>
          </a:p>
          <a:p>
            <a:pPr marL="457200" lvl="0" indent="0" algn="l" rtl="0">
              <a:lnSpc>
                <a:spcPct val="100000"/>
              </a:lnSpc>
              <a:spcBef>
                <a:spcPts val="1200"/>
              </a:spcBef>
              <a:spcAft>
                <a:spcPts val="0"/>
              </a:spcAft>
              <a:buSzPts val="2400"/>
              <a:buNone/>
            </a:pPr>
            <a:endParaRPr sz="1400" b="1">
              <a:solidFill>
                <a:srgbClr val="222222"/>
              </a:solidFill>
              <a:highlight>
                <a:srgbClr val="FFFFFF"/>
              </a:highlight>
              <a:latin typeface="Times New Roman"/>
              <a:ea typeface="Times New Roman"/>
              <a:cs typeface="Times New Roman"/>
              <a:sym typeface="Times New Roman"/>
            </a:endParaRPr>
          </a:p>
        </p:txBody>
      </p:sp>
      <p:sp>
        <p:nvSpPr>
          <p:cNvPr id="65" name="Google Shape;65;p3"/>
          <p:cNvSpPr txBox="1">
            <a:spLocks noGrp="1"/>
          </p:cNvSpPr>
          <p:nvPr>
            <p:ph type="title"/>
          </p:nvPr>
        </p:nvSpPr>
        <p:spPr>
          <a:xfrm>
            <a:off x="693900" y="267975"/>
            <a:ext cx="7756200" cy="858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3000">
                <a:solidFill>
                  <a:srgbClr val="222222"/>
                </a:solidFill>
                <a:highlight>
                  <a:srgbClr val="FFFFFF"/>
                </a:highlight>
              </a:rPr>
              <a:t>AWS Services and Resources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body" idx="1"/>
          </p:nvPr>
        </p:nvSpPr>
        <p:spPr>
          <a:xfrm>
            <a:off x="363000" y="1193274"/>
            <a:ext cx="8204100" cy="4315703"/>
          </a:xfrm>
          <a:prstGeom prst="rect">
            <a:avLst/>
          </a:prstGeom>
          <a:noFill/>
          <a:ln>
            <a:noFill/>
          </a:ln>
        </p:spPr>
        <p:txBody>
          <a:bodyPr spcFirstLastPara="1" wrap="square" lIns="91425" tIns="45700" rIns="91425" bIns="45700" anchor="t" anchorCtr="0">
            <a:noAutofit/>
          </a:bodyPr>
          <a:lstStyle/>
          <a:p>
            <a:pPr marL="457200" lvl="0" indent="-333375" algn="just" rtl="0">
              <a:lnSpc>
                <a:spcPct val="150000"/>
              </a:lnSpc>
              <a:spcBef>
                <a:spcPts val="0"/>
              </a:spcBef>
              <a:spcAft>
                <a:spcPts val="0"/>
              </a:spcAft>
              <a:buClr>
                <a:srgbClr val="222222"/>
              </a:buClr>
              <a:buSzPts val="1650"/>
              <a:buChar char="●"/>
            </a:pPr>
            <a:r>
              <a:rPr lang="en-US" sz="1650">
                <a:solidFill>
                  <a:srgbClr val="222222"/>
                </a:solidFill>
                <a:highlight>
                  <a:srgbClr val="FFFFFF"/>
                </a:highlight>
              </a:rPr>
              <a:t>The project aims to visualize and predict housing prices leveraging a linear regression model, a logistic regression model and  a Cluster analysis.</a:t>
            </a:r>
            <a:endParaRPr sz="1650">
              <a:solidFill>
                <a:srgbClr val="222222"/>
              </a:solidFill>
              <a:highlight>
                <a:srgbClr val="FFFFFF"/>
              </a:highlight>
            </a:endParaRPr>
          </a:p>
          <a:p>
            <a:pPr marL="457200" lvl="0" indent="-333375" algn="just" rtl="0">
              <a:lnSpc>
                <a:spcPct val="150000"/>
              </a:lnSpc>
              <a:spcBef>
                <a:spcPts val="0"/>
              </a:spcBef>
              <a:spcAft>
                <a:spcPts val="0"/>
              </a:spcAft>
              <a:buClr>
                <a:srgbClr val="222222"/>
              </a:buClr>
              <a:buSzPts val="1650"/>
              <a:buChar char="●"/>
            </a:pPr>
            <a:r>
              <a:rPr lang="en-US" sz="1650">
                <a:solidFill>
                  <a:srgbClr val="222222"/>
                </a:solidFill>
                <a:highlight>
                  <a:srgbClr val="FFFFFF"/>
                </a:highlight>
              </a:rPr>
              <a:t>Our model is built to interpret the relationship between various house features and pricing, to provide an estimated market value based  on user input.</a:t>
            </a:r>
            <a:endParaRPr sz="1650">
              <a:solidFill>
                <a:srgbClr val="222222"/>
              </a:solidFill>
              <a:highlight>
                <a:srgbClr val="FFFFFF"/>
              </a:highlight>
            </a:endParaRPr>
          </a:p>
          <a:p>
            <a:pPr marL="457200" lvl="0" indent="-333375" algn="just" rtl="0">
              <a:lnSpc>
                <a:spcPct val="150000"/>
              </a:lnSpc>
              <a:spcBef>
                <a:spcPts val="0"/>
              </a:spcBef>
              <a:spcAft>
                <a:spcPts val="0"/>
              </a:spcAft>
              <a:buClr>
                <a:srgbClr val="222222"/>
              </a:buClr>
              <a:buSzPts val="1650"/>
              <a:buChar char="●"/>
            </a:pPr>
            <a:r>
              <a:rPr lang="en-US" sz="1650">
                <a:solidFill>
                  <a:srgbClr val="222222"/>
                </a:solidFill>
                <a:highlight>
                  <a:srgbClr val="FFFFFF"/>
                </a:highlight>
              </a:rPr>
              <a:t>This predictive tool serves as an invaluable resource for potential buyers, investors, and real estate analysts to make data-driven decisions in the Bangalore real estate market.</a:t>
            </a:r>
            <a:endParaRPr sz="1650">
              <a:solidFill>
                <a:srgbClr val="222222"/>
              </a:solidFill>
              <a:highlight>
                <a:srgbClr val="FFFFFF"/>
              </a:highlight>
            </a:endParaRPr>
          </a:p>
        </p:txBody>
      </p:sp>
      <p:sp>
        <p:nvSpPr>
          <p:cNvPr id="71" name="Google Shape;71;p4"/>
          <p:cNvSpPr txBox="1">
            <a:spLocks noGrp="1"/>
          </p:cNvSpPr>
          <p:nvPr>
            <p:ph type="title"/>
          </p:nvPr>
        </p:nvSpPr>
        <p:spPr>
          <a:xfrm>
            <a:off x="849100" y="609550"/>
            <a:ext cx="8204100" cy="704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F3F3F"/>
              </a:buClr>
              <a:buSzPts val="4000"/>
              <a:buFont typeface="Arial"/>
              <a:buNone/>
            </a:pPr>
            <a:r>
              <a:rPr lang="en-US" sz="3000">
                <a:solidFill>
                  <a:schemeClr val="dk1"/>
                </a:solidFill>
              </a:rPr>
              <a:t>SCOPE OF THE PROJECT</a:t>
            </a:r>
            <a:endParaRPr sz="3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688500" y="307671"/>
            <a:ext cx="7756200" cy="546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000"/>
              <a:buNone/>
            </a:pPr>
            <a:r>
              <a:rPr lang="en-US" sz="3000">
                <a:solidFill>
                  <a:schemeClr val="dk1"/>
                </a:solidFill>
              </a:rPr>
              <a:t>PROJECT ARCHITECTURE</a:t>
            </a:r>
            <a:endParaRPr sz="3000">
              <a:solidFill>
                <a:schemeClr val="dk1"/>
              </a:solidFill>
            </a:endParaRPr>
          </a:p>
        </p:txBody>
      </p:sp>
      <p:pic>
        <p:nvPicPr>
          <p:cNvPr id="86" name="Google Shape;86;p6" descr="A diagram of software development&#10;&#10;Description automatically generated"/>
          <p:cNvPicPr preferRelativeResize="0"/>
          <p:nvPr/>
        </p:nvPicPr>
        <p:blipFill rotWithShape="1">
          <a:blip r:embed="rId3">
            <a:alphaModFix/>
          </a:blip>
          <a:srcRect/>
          <a:stretch/>
        </p:blipFill>
        <p:spPr>
          <a:xfrm>
            <a:off x="688500" y="1009786"/>
            <a:ext cx="7756200" cy="4216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body" idx="1"/>
          </p:nvPr>
        </p:nvSpPr>
        <p:spPr>
          <a:xfrm>
            <a:off x="236475" y="-114300"/>
            <a:ext cx="8907600" cy="57357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400"/>
              </a:spcBef>
              <a:spcAft>
                <a:spcPts val="0"/>
              </a:spcAft>
              <a:buClr>
                <a:schemeClr val="dk1"/>
              </a:buClr>
              <a:buSzPts val="1100"/>
              <a:buFont typeface="Arial"/>
              <a:buNone/>
            </a:pPr>
            <a:r>
              <a:rPr lang="en-US" sz="2050" b="1" dirty="0">
                <a:solidFill>
                  <a:srgbClr val="0D0D0D"/>
                </a:solidFill>
                <a:highlight>
                  <a:srgbClr val="FFFFFF"/>
                </a:highlight>
                <a:latin typeface="Roboto"/>
                <a:ea typeface="Roboto"/>
                <a:cs typeface="Roboto"/>
                <a:sym typeface="Roboto"/>
              </a:rPr>
              <a:t>Overview: Predictive Analytics on AWS</a:t>
            </a:r>
            <a:endParaRPr sz="2050" b="1" dirty="0">
              <a:solidFill>
                <a:srgbClr val="0D0D0D"/>
              </a:solidFill>
              <a:highlight>
                <a:srgbClr val="FFFFFF"/>
              </a:highlight>
              <a:latin typeface="Roboto"/>
              <a:ea typeface="Roboto"/>
              <a:cs typeface="Roboto"/>
              <a:sym typeface="Roboto"/>
            </a:endParaRPr>
          </a:p>
          <a:p>
            <a:pPr marL="0" lvl="0" indent="0" algn="l" rtl="0">
              <a:lnSpc>
                <a:spcPct val="100000"/>
              </a:lnSpc>
              <a:spcBef>
                <a:spcPts val="1200"/>
              </a:spcBef>
              <a:spcAft>
                <a:spcPts val="0"/>
              </a:spcAft>
              <a:buSzPts val="1100"/>
              <a:buNone/>
            </a:pPr>
            <a:r>
              <a:rPr lang="en-US" sz="1400" b="1" dirty="0">
                <a:solidFill>
                  <a:srgbClr val="0D0D0D"/>
                </a:solidFill>
                <a:highlight>
                  <a:srgbClr val="FFFFFF"/>
                </a:highlight>
                <a:latin typeface="Roboto"/>
                <a:ea typeface="Roboto"/>
                <a:cs typeface="Roboto"/>
                <a:sym typeface="Roboto"/>
              </a:rPr>
              <a:t>1. Set Up AWS Cloud Infrastructure</a:t>
            </a:r>
            <a:endParaRPr sz="1200" dirty="0">
              <a:solidFill>
                <a:srgbClr val="0D0D0D"/>
              </a:solidFill>
              <a:highlight>
                <a:srgbClr val="FFFFFF"/>
              </a:highlight>
              <a:latin typeface="Roboto"/>
              <a:ea typeface="Roboto"/>
              <a:cs typeface="Roboto"/>
              <a:sym typeface="Roboto"/>
            </a:endParaRPr>
          </a:p>
          <a:p>
            <a:pPr marL="914400" lvl="1" indent="-317500" algn="l" rtl="0">
              <a:lnSpc>
                <a:spcPct val="115000"/>
              </a:lnSpc>
              <a:spcBef>
                <a:spcPts val="200"/>
              </a:spcBef>
              <a:spcAft>
                <a:spcPts val="0"/>
              </a:spcAft>
              <a:buClr>
                <a:srgbClr val="0D0D0D"/>
              </a:buClr>
              <a:buSzPts val="1400"/>
              <a:buFont typeface="Roboto"/>
              <a:buChar char="●"/>
            </a:pPr>
            <a:r>
              <a:rPr lang="en-US" sz="1400" dirty="0">
                <a:solidFill>
                  <a:srgbClr val="0D0D0D"/>
                </a:solidFill>
                <a:highlight>
                  <a:srgbClr val="FFFFFF"/>
                </a:highlight>
                <a:latin typeface="Roboto"/>
                <a:ea typeface="Roboto"/>
                <a:cs typeface="Roboto"/>
                <a:sym typeface="Roboto"/>
              </a:rPr>
              <a:t>S3: Store and manage datasets.</a:t>
            </a:r>
            <a:endParaRPr sz="1400" dirty="0">
              <a:solidFill>
                <a:srgbClr val="0D0D0D"/>
              </a:solidFill>
              <a:highlight>
                <a:srgbClr val="FFFFFF"/>
              </a:highlight>
              <a:latin typeface="Roboto"/>
              <a:ea typeface="Roboto"/>
              <a:cs typeface="Roboto"/>
              <a:sym typeface="Roboto"/>
            </a:endParaRPr>
          </a:p>
          <a:p>
            <a:pPr marL="914400" lvl="1" indent="-317500" algn="l" rtl="0">
              <a:lnSpc>
                <a:spcPct val="115000"/>
              </a:lnSpc>
              <a:spcBef>
                <a:spcPts val="0"/>
              </a:spcBef>
              <a:spcAft>
                <a:spcPts val="0"/>
              </a:spcAft>
              <a:buClr>
                <a:srgbClr val="0D0D0D"/>
              </a:buClr>
              <a:buSzPts val="1400"/>
              <a:buFont typeface="Roboto"/>
              <a:buChar char="●"/>
            </a:pPr>
            <a:r>
              <a:rPr lang="en-US" sz="1400" dirty="0">
                <a:solidFill>
                  <a:srgbClr val="0D0D0D"/>
                </a:solidFill>
                <a:highlight>
                  <a:srgbClr val="FFFFFF"/>
                </a:highlight>
                <a:latin typeface="Roboto"/>
                <a:ea typeface="Roboto"/>
                <a:cs typeface="Roboto"/>
                <a:sym typeface="Roboto"/>
              </a:rPr>
              <a:t>Amazon </a:t>
            </a:r>
            <a:r>
              <a:rPr lang="en-US" sz="1400" dirty="0" err="1">
                <a:solidFill>
                  <a:srgbClr val="0D0D0D"/>
                </a:solidFill>
                <a:highlight>
                  <a:srgbClr val="FFFFFF"/>
                </a:highlight>
                <a:latin typeface="Roboto"/>
                <a:ea typeface="Roboto"/>
                <a:cs typeface="Roboto"/>
                <a:sym typeface="Roboto"/>
              </a:rPr>
              <a:t>SageMaker</a:t>
            </a:r>
            <a:r>
              <a:rPr lang="en-US" sz="1400" dirty="0">
                <a:solidFill>
                  <a:srgbClr val="0D0D0D"/>
                </a:solidFill>
                <a:highlight>
                  <a:srgbClr val="FFFFFF"/>
                </a:highlight>
                <a:latin typeface="Roboto"/>
                <a:ea typeface="Roboto"/>
                <a:cs typeface="Roboto"/>
                <a:sym typeface="Roboto"/>
              </a:rPr>
              <a:t>: Build, train, and deploy machine learning models.</a:t>
            </a:r>
            <a:endParaRPr sz="1400"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400" dirty="0">
                <a:solidFill>
                  <a:srgbClr val="0D0D0D"/>
                </a:solidFill>
                <a:highlight>
                  <a:srgbClr val="FFFFFF"/>
                </a:highlight>
                <a:latin typeface="Roboto"/>
                <a:ea typeface="Roboto"/>
                <a:cs typeface="Roboto"/>
                <a:sym typeface="Roboto"/>
              </a:rPr>
              <a:t>Amazon </a:t>
            </a:r>
            <a:r>
              <a:rPr lang="en-US" sz="1400" dirty="0" err="1">
                <a:solidFill>
                  <a:srgbClr val="0D0D0D"/>
                </a:solidFill>
                <a:highlight>
                  <a:srgbClr val="FFFFFF"/>
                </a:highlight>
                <a:latin typeface="Roboto"/>
                <a:ea typeface="Roboto"/>
                <a:cs typeface="Roboto"/>
                <a:sym typeface="Roboto"/>
              </a:rPr>
              <a:t>QuickSight</a:t>
            </a:r>
            <a:r>
              <a:rPr lang="en-US" sz="1400" dirty="0">
                <a:solidFill>
                  <a:srgbClr val="0D0D0D"/>
                </a:solidFill>
                <a:highlight>
                  <a:srgbClr val="FFFFFF"/>
                </a:highlight>
                <a:latin typeface="Roboto"/>
                <a:ea typeface="Roboto"/>
                <a:cs typeface="Roboto"/>
                <a:sym typeface="Roboto"/>
              </a:rPr>
              <a:t>: Prepare for data visualization and business intelligence</a:t>
            </a:r>
            <a:r>
              <a:rPr lang="en-US" sz="1200" dirty="0">
                <a:solidFill>
                  <a:srgbClr val="0D0D0D"/>
                </a:solidFill>
                <a:highlight>
                  <a:srgbClr val="FFFFFF"/>
                </a:highlight>
                <a:latin typeface="Roboto"/>
                <a:ea typeface="Roboto"/>
                <a:cs typeface="Roboto"/>
                <a:sym typeface="Roboto"/>
              </a:rPr>
              <a:t>.</a:t>
            </a:r>
            <a:endParaRPr sz="1200" dirty="0">
              <a:solidFill>
                <a:srgbClr val="0D0D0D"/>
              </a:solidFill>
              <a:highlight>
                <a:srgbClr val="FFFFFF"/>
              </a:highlight>
              <a:latin typeface="Roboto"/>
              <a:ea typeface="Roboto"/>
              <a:cs typeface="Roboto"/>
              <a:sym typeface="Roboto"/>
            </a:endParaRPr>
          </a:p>
          <a:p>
            <a:pPr marL="0" lvl="0" indent="0" algn="l" rtl="0">
              <a:lnSpc>
                <a:spcPct val="150000"/>
              </a:lnSpc>
              <a:spcBef>
                <a:spcPts val="1200"/>
              </a:spcBef>
              <a:spcAft>
                <a:spcPts val="0"/>
              </a:spcAft>
              <a:buClr>
                <a:schemeClr val="dk1"/>
              </a:buClr>
              <a:buSzPts val="1100"/>
              <a:buFont typeface="Arial"/>
              <a:buNone/>
            </a:pPr>
            <a:r>
              <a:rPr lang="en-US" sz="1400" b="1" dirty="0">
                <a:solidFill>
                  <a:srgbClr val="0D0D0D"/>
                </a:solidFill>
                <a:highlight>
                  <a:srgbClr val="FFFFFF"/>
                </a:highlight>
                <a:latin typeface="Roboto"/>
                <a:ea typeface="Roboto"/>
                <a:cs typeface="Roboto"/>
                <a:sym typeface="Roboto"/>
              </a:rPr>
              <a:t>2. Data Management</a:t>
            </a:r>
            <a:endParaRPr sz="1400" b="1" dirty="0">
              <a:solidFill>
                <a:srgbClr val="0D0D0D"/>
              </a:solidFill>
              <a:highlight>
                <a:srgbClr val="FFFFFF"/>
              </a:highlight>
              <a:latin typeface="Roboto"/>
              <a:ea typeface="Roboto"/>
              <a:cs typeface="Roboto"/>
              <a:sym typeface="Roboto"/>
            </a:endParaRPr>
          </a:p>
          <a:p>
            <a:pPr marL="457200" lvl="0" indent="-317500" algn="l" rtl="0">
              <a:lnSpc>
                <a:spcPct val="115000"/>
              </a:lnSpc>
              <a:spcBef>
                <a:spcPts val="200"/>
              </a:spcBef>
              <a:spcAft>
                <a:spcPts val="0"/>
              </a:spcAft>
              <a:buClr>
                <a:srgbClr val="0D0D0D"/>
              </a:buClr>
              <a:buSzPts val="1400"/>
              <a:buFont typeface="Roboto"/>
              <a:buChar char="●"/>
            </a:pPr>
            <a:r>
              <a:rPr lang="en-US" sz="1400" dirty="0">
                <a:solidFill>
                  <a:srgbClr val="0D0D0D"/>
                </a:solidFill>
                <a:highlight>
                  <a:srgbClr val="FFFFFF"/>
                </a:highlight>
                <a:latin typeface="Roboto"/>
                <a:ea typeface="Roboto"/>
                <a:cs typeface="Roboto"/>
                <a:sym typeface="Roboto"/>
              </a:rPr>
              <a:t>Download Dataset: Acquire the initial raw data.</a:t>
            </a:r>
            <a:endParaRPr sz="1400" dirty="0">
              <a:solidFill>
                <a:srgbClr val="0D0D0D"/>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0D0D0D"/>
              </a:buClr>
              <a:buSzPts val="1400"/>
              <a:buFont typeface="Roboto"/>
              <a:buChar char="●"/>
            </a:pPr>
            <a:r>
              <a:rPr lang="en-US" sz="1400" dirty="0">
                <a:solidFill>
                  <a:srgbClr val="0D0D0D"/>
                </a:solidFill>
                <a:highlight>
                  <a:srgbClr val="FFFFFF"/>
                </a:highlight>
                <a:latin typeface="Roboto"/>
                <a:ea typeface="Roboto"/>
                <a:cs typeface="Roboto"/>
                <a:sym typeface="Roboto"/>
              </a:rPr>
              <a:t>Data Preprocessing: Clean and prepare data for modeling, including tasks such as handling missing values, normalizing/standardizing, and encoding categorical variables.</a:t>
            </a:r>
            <a:endParaRPr sz="1400" dirty="0">
              <a:solidFill>
                <a:srgbClr val="0D0D0D"/>
              </a:solidFill>
              <a:highlight>
                <a:srgbClr val="FFFFFF"/>
              </a:highlight>
              <a:latin typeface="Roboto"/>
              <a:ea typeface="Roboto"/>
              <a:cs typeface="Roboto"/>
              <a:sym typeface="Roboto"/>
            </a:endParaRPr>
          </a:p>
          <a:p>
            <a:pPr marL="0" lvl="0" indent="0" algn="l" rtl="0">
              <a:lnSpc>
                <a:spcPct val="150000"/>
              </a:lnSpc>
              <a:spcBef>
                <a:spcPts val="1200"/>
              </a:spcBef>
              <a:spcAft>
                <a:spcPts val="0"/>
              </a:spcAft>
              <a:buClr>
                <a:schemeClr val="dk1"/>
              </a:buClr>
              <a:buSzPts val="1100"/>
              <a:buFont typeface="Arial"/>
              <a:buNone/>
            </a:pPr>
            <a:r>
              <a:rPr lang="en-US" sz="1400" b="1" dirty="0">
                <a:solidFill>
                  <a:srgbClr val="0D0D0D"/>
                </a:solidFill>
                <a:highlight>
                  <a:srgbClr val="FFFFFF"/>
                </a:highlight>
                <a:latin typeface="Roboto"/>
                <a:ea typeface="Roboto"/>
                <a:cs typeface="Roboto"/>
                <a:sym typeface="Roboto"/>
              </a:rPr>
              <a:t>3. Model Implementation</a:t>
            </a:r>
            <a:endParaRPr sz="1400" b="1" dirty="0">
              <a:solidFill>
                <a:srgbClr val="0D0D0D"/>
              </a:solidFill>
              <a:highlight>
                <a:srgbClr val="FFFFFF"/>
              </a:highlight>
              <a:latin typeface="Roboto"/>
              <a:ea typeface="Roboto"/>
              <a:cs typeface="Roboto"/>
              <a:sym typeface="Roboto"/>
            </a:endParaRPr>
          </a:p>
          <a:p>
            <a:pPr marL="914400" lvl="1" indent="-317500" algn="l" rtl="0">
              <a:lnSpc>
                <a:spcPct val="115000"/>
              </a:lnSpc>
              <a:spcBef>
                <a:spcPts val="200"/>
              </a:spcBef>
              <a:spcAft>
                <a:spcPts val="0"/>
              </a:spcAft>
              <a:buClr>
                <a:srgbClr val="0D0D0D"/>
              </a:buClr>
              <a:buSzPts val="1400"/>
              <a:buFont typeface="Roboto"/>
              <a:buChar char="●"/>
            </a:pPr>
            <a:r>
              <a:rPr lang="en-US" sz="1400" dirty="0">
                <a:solidFill>
                  <a:srgbClr val="0D0D0D"/>
                </a:solidFill>
                <a:highlight>
                  <a:srgbClr val="FFFFFF"/>
                </a:highlight>
                <a:latin typeface="Roboto"/>
                <a:ea typeface="Roboto"/>
                <a:cs typeface="Roboto"/>
                <a:sym typeface="Roboto"/>
              </a:rPr>
              <a:t>Logistic Regression: For classification tasks.</a:t>
            </a:r>
            <a:endParaRPr sz="1400" dirty="0">
              <a:solidFill>
                <a:srgbClr val="0D0D0D"/>
              </a:solidFill>
              <a:highlight>
                <a:srgbClr val="FFFFFF"/>
              </a:highlight>
              <a:latin typeface="Roboto"/>
              <a:ea typeface="Roboto"/>
              <a:cs typeface="Roboto"/>
              <a:sym typeface="Roboto"/>
            </a:endParaRPr>
          </a:p>
          <a:p>
            <a:pPr marL="914400" lvl="1" indent="-317500" algn="l" rtl="0">
              <a:lnSpc>
                <a:spcPct val="115000"/>
              </a:lnSpc>
              <a:spcBef>
                <a:spcPts val="0"/>
              </a:spcBef>
              <a:spcAft>
                <a:spcPts val="0"/>
              </a:spcAft>
              <a:buClr>
                <a:srgbClr val="0D0D0D"/>
              </a:buClr>
              <a:buSzPts val="1400"/>
              <a:buFont typeface="Roboto"/>
              <a:buChar char="●"/>
            </a:pPr>
            <a:r>
              <a:rPr lang="en-US" sz="1400" dirty="0">
                <a:solidFill>
                  <a:srgbClr val="0D0D0D"/>
                </a:solidFill>
                <a:highlight>
                  <a:srgbClr val="FFFFFF"/>
                </a:highlight>
                <a:latin typeface="Roboto"/>
                <a:ea typeface="Roboto"/>
                <a:cs typeface="Roboto"/>
                <a:sym typeface="Roboto"/>
              </a:rPr>
              <a:t>Linear Regression: For continuous price prediction.</a:t>
            </a:r>
            <a:endParaRPr sz="1400" dirty="0">
              <a:solidFill>
                <a:srgbClr val="0D0D0D"/>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0D0D0D"/>
              </a:buClr>
              <a:buSzPts val="1400"/>
              <a:buFont typeface="Roboto"/>
              <a:buChar char="●"/>
            </a:pPr>
            <a:r>
              <a:rPr lang="en-US" sz="1400" dirty="0">
                <a:solidFill>
                  <a:srgbClr val="0D0D0D"/>
                </a:solidFill>
                <a:highlight>
                  <a:srgbClr val="FFFFFF"/>
                </a:highlight>
                <a:latin typeface="Roboto"/>
                <a:ea typeface="Roboto"/>
                <a:cs typeface="Roboto"/>
                <a:sym typeface="Roboto"/>
              </a:rPr>
              <a:t>Cluster Analysis: Identify inherent groupings within the data to discover patterns and insights.</a:t>
            </a:r>
            <a:endParaRPr sz="1400" dirty="0">
              <a:solidFill>
                <a:srgbClr val="0D0D0D"/>
              </a:solidFill>
              <a:highlight>
                <a:srgbClr val="FFFFFF"/>
              </a:highlight>
              <a:latin typeface="Roboto"/>
              <a:ea typeface="Roboto"/>
              <a:cs typeface="Roboto"/>
              <a:sym typeface="Roboto"/>
            </a:endParaRPr>
          </a:p>
          <a:p>
            <a:pPr marL="0" lvl="0" indent="0" algn="l" rtl="0">
              <a:lnSpc>
                <a:spcPct val="150000"/>
              </a:lnSpc>
              <a:spcBef>
                <a:spcPts val="1200"/>
              </a:spcBef>
              <a:spcAft>
                <a:spcPts val="0"/>
              </a:spcAft>
              <a:buClr>
                <a:schemeClr val="dk1"/>
              </a:buClr>
              <a:buSzPts val="1100"/>
              <a:buFont typeface="Arial"/>
              <a:buNone/>
            </a:pPr>
            <a:r>
              <a:rPr lang="en-US" sz="1400" b="1" dirty="0">
                <a:solidFill>
                  <a:srgbClr val="0D0D0D"/>
                </a:solidFill>
                <a:highlight>
                  <a:srgbClr val="FFFFFF"/>
                </a:highlight>
                <a:latin typeface="Roboto"/>
                <a:ea typeface="Roboto"/>
                <a:cs typeface="Roboto"/>
                <a:sym typeface="Roboto"/>
              </a:rPr>
              <a:t>4. Visualization with </a:t>
            </a:r>
            <a:r>
              <a:rPr lang="en-US" sz="1400" b="1" dirty="0" err="1">
                <a:solidFill>
                  <a:srgbClr val="0D0D0D"/>
                </a:solidFill>
                <a:highlight>
                  <a:srgbClr val="FFFFFF"/>
                </a:highlight>
                <a:latin typeface="Roboto"/>
                <a:ea typeface="Roboto"/>
                <a:cs typeface="Roboto"/>
                <a:sym typeface="Roboto"/>
              </a:rPr>
              <a:t>QuickSight</a:t>
            </a:r>
            <a:endParaRPr sz="1400" b="1" dirty="0">
              <a:solidFill>
                <a:srgbClr val="0D0D0D"/>
              </a:solidFill>
              <a:highlight>
                <a:srgbClr val="FFFFFF"/>
              </a:highlight>
              <a:latin typeface="Roboto"/>
              <a:ea typeface="Roboto"/>
              <a:cs typeface="Roboto"/>
              <a:sym typeface="Roboto"/>
            </a:endParaRPr>
          </a:p>
          <a:p>
            <a:pPr marL="457200" lvl="0" indent="-317500" algn="l" rtl="0">
              <a:lnSpc>
                <a:spcPct val="115000"/>
              </a:lnSpc>
              <a:spcBef>
                <a:spcPts val="200"/>
              </a:spcBef>
              <a:spcAft>
                <a:spcPts val="0"/>
              </a:spcAft>
              <a:buClr>
                <a:srgbClr val="0D0D0D"/>
              </a:buClr>
              <a:buSzPts val="1400"/>
              <a:buFont typeface="Roboto"/>
              <a:buChar char="●"/>
            </a:pPr>
            <a:r>
              <a:rPr lang="en-US" sz="1400" dirty="0">
                <a:solidFill>
                  <a:srgbClr val="0D0D0D"/>
                </a:solidFill>
                <a:highlight>
                  <a:srgbClr val="FFFFFF"/>
                </a:highlight>
                <a:latin typeface="Roboto"/>
                <a:ea typeface="Roboto"/>
                <a:cs typeface="Roboto"/>
                <a:sym typeface="Roboto"/>
              </a:rPr>
              <a:t>Data Visualization: Utilize AWS </a:t>
            </a:r>
            <a:r>
              <a:rPr lang="en-US" sz="1400" dirty="0" err="1">
                <a:solidFill>
                  <a:srgbClr val="0D0D0D"/>
                </a:solidFill>
                <a:highlight>
                  <a:srgbClr val="FFFFFF"/>
                </a:highlight>
                <a:latin typeface="Roboto"/>
                <a:ea typeface="Roboto"/>
                <a:cs typeface="Roboto"/>
                <a:sym typeface="Roboto"/>
              </a:rPr>
              <a:t>QuickSight</a:t>
            </a:r>
            <a:r>
              <a:rPr lang="en-US" sz="1400" dirty="0">
                <a:solidFill>
                  <a:srgbClr val="0D0D0D"/>
                </a:solidFill>
                <a:highlight>
                  <a:srgbClr val="FFFFFF"/>
                </a:highlight>
                <a:latin typeface="Roboto"/>
                <a:ea typeface="Roboto"/>
                <a:cs typeface="Roboto"/>
                <a:sym typeface="Roboto"/>
              </a:rPr>
              <a:t> for dynamic visualizations to showcase model outputs and insights.</a:t>
            </a:r>
            <a:endParaRPr sz="1400" dirty="0">
              <a:solidFill>
                <a:srgbClr val="0D0D0D"/>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0D0D0D"/>
              </a:buClr>
              <a:buSzPts val="1400"/>
              <a:buFont typeface="Roboto"/>
              <a:buChar char="●"/>
            </a:pPr>
            <a:r>
              <a:rPr lang="en-US" sz="1400" dirty="0">
                <a:solidFill>
                  <a:srgbClr val="0D0D0D"/>
                </a:solidFill>
                <a:highlight>
                  <a:srgbClr val="FFFFFF"/>
                </a:highlight>
                <a:latin typeface="Roboto"/>
                <a:ea typeface="Roboto"/>
                <a:cs typeface="Roboto"/>
                <a:sym typeface="Roboto"/>
              </a:rPr>
              <a:t>Business Intelligence: Perform in-depth analysis and generate actionable insights to aid decision-making.</a:t>
            </a:r>
            <a:endParaRPr sz="1400" dirty="0">
              <a:solidFill>
                <a:srgbClr val="0D0D0D"/>
              </a:solidFill>
              <a:highlight>
                <a:srgbClr val="FFFFFF"/>
              </a:highlight>
              <a:latin typeface="Roboto"/>
              <a:ea typeface="Roboto"/>
              <a:cs typeface="Roboto"/>
              <a:sym typeface="Roboto"/>
            </a:endParaRPr>
          </a:p>
          <a:p>
            <a:pPr marL="0" lvl="0" indent="0" algn="just" rtl="0">
              <a:lnSpc>
                <a:spcPct val="100000"/>
              </a:lnSpc>
              <a:spcBef>
                <a:spcPts val="1200"/>
              </a:spcBef>
              <a:spcAft>
                <a:spcPts val="0"/>
              </a:spcAft>
              <a:buSzPts val="2400"/>
              <a:buNone/>
            </a:pPr>
            <a:endParaRPr sz="1800" dirty="0">
              <a:solidFill>
                <a:srgbClr val="222222"/>
              </a:solidFill>
              <a:highlight>
                <a:srgbClr val="FFFFFF"/>
              </a:highlight>
            </a:endParaRPr>
          </a:p>
          <a:p>
            <a:pPr marL="457200" lvl="0" indent="0" algn="just" rtl="0">
              <a:lnSpc>
                <a:spcPct val="100000"/>
              </a:lnSpc>
              <a:spcBef>
                <a:spcPts val="0"/>
              </a:spcBef>
              <a:spcAft>
                <a:spcPts val="0"/>
              </a:spcAft>
              <a:buSzPts val="2400"/>
              <a:buNone/>
            </a:pPr>
            <a:endParaRPr sz="2000" dirty="0">
              <a:solidFill>
                <a:srgbClr val="222222"/>
              </a:solidFill>
              <a:highlight>
                <a:srgbClr val="FFFFFF"/>
              </a:highlight>
            </a:endParaRPr>
          </a:p>
          <a:p>
            <a:pPr marL="123825" lvl="0" indent="0" algn="just" rtl="0">
              <a:lnSpc>
                <a:spcPct val="100000"/>
              </a:lnSpc>
              <a:spcBef>
                <a:spcPts val="0"/>
              </a:spcBef>
              <a:spcAft>
                <a:spcPts val="0"/>
              </a:spcAft>
              <a:buClr>
                <a:srgbClr val="222222"/>
              </a:buClr>
              <a:buSzPts val="1650"/>
              <a:buNone/>
            </a:pPr>
            <a:endParaRPr sz="2000" dirty="0"/>
          </a:p>
          <a:p>
            <a:pPr marL="457200" marR="0" lvl="0" indent="-228600" algn="l" rtl="0">
              <a:lnSpc>
                <a:spcPct val="100000"/>
              </a:lnSpc>
              <a:spcBef>
                <a:spcPts val="480"/>
              </a:spcBef>
              <a:spcAft>
                <a:spcPts val="0"/>
              </a:spcAft>
              <a:buClr>
                <a:schemeClr val="accent1"/>
              </a:buClr>
              <a:buSzPts val="2400"/>
              <a:buFont typeface="Noto Sans Symbols"/>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8"/>
          <p:cNvSpPr txBox="1">
            <a:spLocks noGrp="1"/>
          </p:cNvSpPr>
          <p:nvPr>
            <p:ph type="body" idx="1"/>
          </p:nvPr>
        </p:nvSpPr>
        <p:spPr>
          <a:xfrm>
            <a:off x="459825" y="722575"/>
            <a:ext cx="7984800" cy="1562400"/>
          </a:xfrm>
          <a:prstGeom prst="rect">
            <a:avLst/>
          </a:prstGeom>
          <a:noFill/>
          <a:ln>
            <a:noFill/>
          </a:ln>
        </p:spPr>
        <p:txBody>
          <a:bodyPr spcFirstLastPara="1" wrap="square" lIns="91425" tIns="45700" rIns="91425" bIns="45700" anchor="t" anchorCtr="0">
            <a:noAutofit/>
          </a:bodyPr>
          <a:lstStyle/>
          <a:p>
            <a:pPr marL="457200" lvl="0" indent="-339725" algn="just" rtl="0">
              <a:lnSpc>
                <a:spcPct val="115000"/>
              </a:lnSpc>
              <a:spcBef>
                <a:spcPts val="1200"/>
              </a:spcBef>
              <a:spcAft>
                <a:spcPts val="0"/>
              </a:spcAft>
              <a:buClr>
                <a:srgbClr val="333333"/>
              </a:buClr>
              <a:buSzPts val="1750"/>
              <a:buFont typeface="Times New Roman"/>
              <a:buChar char="●"/>
            </a:pPr>
            <a:r>
              <a:rPr lang="en-US" sz="1750">
                <a:solidFill>
                  <a:srgbClr val="333333"/>
                </a:solidFill>
                <a:latin typeface="Times New Roman"/>
                <a:ea typeface="Times New Roman"/>
                <a:cs typeface="Times New Roman"/>
                <a:sym typeface="Times New Roman"/>
              </a:rPr>
              <a:t>Effective utilization of AWS infrastructure</a:t>
            </a:r>
            <a:endParaRPr/>
          </a:p>
          <a:p>
            <a:pPr marL="457200" lvl="0" indent="-339725" algn="just" rtl="0">
              <a:lnSpc>
                <a:spcPct val="115000"/>
              </a:lnSpc>
              <a:spcBef>
                <a:spcPts val="0"/>
              </a:spcBef>
              <a:spcAft>
                <a:spcPts val="0"/>
              </a:spcAft>
              <a:buClr>
                <a:srgbClr val="333333"/>
              </a:buClr>
              <a:buSzPts val="1750"/>
              <a:buFont typeface="Times New Roman"/>
              <a:buChar char="●"/>
            </a:pPr>
            <a:r>
              <a:rPr lang="en-US" sz="1750">
                <a:solidFill>
                  <a:srgbClr val="333333"/>
                </a:solidFill>
                <a:latin typeface="Times New Roman"/>
                <a:ea typeface="Times New Roman"/>
                <a:cs typeface="Times New Roman"/>
                <a:sym typeface="Times New Roman"/>
              </a:rPr>
              <a:t>Produce effective models for predicting the house price with no overfitting/ underfitting</a:t>
            </a:r>
            <a:endParaRPr sz="1750">
              <a:solidFill>
                <a:srgbClr val="333333"/>
              </a:solidFill>
              <a:latin typeface="Times New Roman"/>
              <a:ea typeface="Times New Roman"/>
              <a:cs typeface="Times New Roman"/>
              <a:sym typeface="Times New Roman"/>
            </a:endParaRPr>
          </a:p>
          <a:p>
            <a:pPr marL="457200" lvl="0" indent="-339725" algn="just" rtl="0">
              <a:lnSpc>
                <a:spcPct val="115000"/>
              </a:lnSpc>
              <a:spcBef>
                <a:spcPts val="0"/>
              </a:spcBef>
              <a:spcAft>
                <a:spcPts val="0"/>
              </a:spcAft>
              <a:buClr>
                <a:srgbClr val="333333"/>
              </a:buClr>
              <a:buSzPts val="1750"/>
              <a:buFont typeface="Times New Roman"/>
              <a:buChar char="●"/>
            </a:pPr>
            <a:r>
              <a:rPr lang="en-US" sz="1750">
                <a:solidFill>
                  <a:srgbClr val="333333"/>
                </a:solidFill>
                <a:latin typeface="Times New Roman"/>
                <a:ea typeface="Times New Roman"/>
                <a:cs typeface="Times New Roman"/>
                <a:sym typeface="Times New Roman"/>
              </a:rPr>
              <a:t>Ability of the final model to predict the housing price.</a:t>
            </a:r>
            <a:endParaRPr sz="1750">
              <a:solidFill>
                <a:srgbClr val="333333"/>
              </a:solidFill>
              <a:latin typeface="Times New Roman"/>
              <a:ea typeface="Times New Roman"/>
              <a:cs typeface="Times New Roman"/>
              <a:sym typeface="Times New Roman"/>
            </a:endParaRPr>
          </a:p>
          <a:p>
            <a:pPr marL="0" lvl="0" indent="0" algn="l" rtl="0">
              <a:lnSpc>
                <a:spcPct val="100000"/>
              </a:lnSpc>
              <a:spcBef>
                <a:spcPts val="1200"/>
              </a:spcBef>
              <a:spcAft>
                <a:spcPts val="0"/>
              </a:spcAft>
              <a:buSzPts val="2400"/>
              <a:buNone/>
            </a:pPr>
            <a:endParaRPr/>
          </a:p>
        </p:txBody>
      </p:sp>
      <p:sp>
        <p:nvSpPr>
          <p:cNvPr id="97" name="Google Shape;97;p8"/>
          <p:cNvSpPr txBox="1">
            <a:spLocks noGrp="1"/>
          </p:cNvSpPr>
          <p:nvPr>
            <p:ph type="title"/>
          </p:nvPr>
        </p:nvSpPr>
        <p:spPr>
          <a:xfrm>
            <a:off x="911800" y="215450"/>
            <a:ext cx="6642600" cy="66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3000">
                <a:solidFill>
                  <a:schemeClr val="dk1"/>
                </a:solidFill>
              </a:rPr>
              <a:t>EXPECTED OUTCOMES</a:t>
            </a:r>
            <a:endParaRPr sz="3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693875" y="-60473"/>
            <a:ext cx="7756200" cy="70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4000"/>
              <a:buFont typeface="Arial"/>
              <a:buNone/>
            </a:pPr>
            <a:r>
              <a:rPr lang="en-US"/>
              <a:t>S3 bucket</a:t>
            </a:r>
            <a:endParaRPr/>
          </a:p>
        </p:txBody>
      </p:sp>
      <p:pic>
        <p:nvPicPr>
          <p:cNvPr id="103" name="Google Shape;103;p9"/>
          <p:cNvPicPr preferRelativeResize="0"/>
          <p:nvPr/>
        </p:nvPicPr>
        <p:blipFill>
          <a:blip r:embed="rId3">
            <a:alphaModFix/>
          </a:blip>
          <a:stretch>
            <a:fillRect/>
          </a:stretch>
        </p:blipFill>
        <p:spPr>
          <a:xfrm>
            <a:off x="262775" y="643625"/>
            <a:ext cx="8723576" cy="4900576"/>
          </a:xfrm>
          <a:prstGeom prst="rect">
            <a:avLst/>
          </a:prstGeom>
          <a:noFill/>
          <a:ln>
            <a:noFill/>
          </a:ln>
        </p:spPr>
      </p:pic>
    </p:spTree>
  </p:cSld>
  <p:clrMapOvr>
    <a:masterClrMapping/>
  </p:clrMapOvr>
</p:sld>
</file>

<file path=ppt/theme/theme1.xml><?xml version="1.0" encoding="utf-8"?>
<a:theme xmlns:a="http://schemas.openxmlformats.org/drawingml/2006/main"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726</Words>
  <Application>Microsoft Macintosh PowerPoint</Application>
  <PresentationFormat>On-screen Show (4:3)</PresentationFormat>
  <Paragraphs>78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Book Antiqua</vt:lpstr>
      <vt:lpstr>Roboto</vt:lpstr>
      <vt:lpstr>Noto Sans Symbols</vt:lpstr>
      <vt:lpstr>Arial</vt:lpstr>
      <vt:lpstr>Times New Roman</vt:lpstr>
      <vt:lpstr>GW General</vt:lpstr>
      <vt:lpstr>PROPERTY VALUE ANALYSIS AND PREDICTION ON AWS</vt:lpstr>
      <vt:lpstr>Introduction</vt:lpstr>
      <vt:lpstr>Data Source</vt:lpstr>
      <vt:lpstr>AWS Services and Resources </vt:lpstr>
      <vt:lpstr>SCOPE OF THE PROJECT</vt:lpstr>
      <vt:lpstr>PROJECT ARCHITECTURE</vt:lpstr>
      <vt:lpstr>PowerPoint Presentation</vt:lpstr>
      <vt:lpstr>EXPECTED OUTCOMES</vt:lpstr>
      <vt:lpstr>S3 bucket</vt:lpstr>
      <vt:lpstr>PowerPoint Presentation</vt:lpstr>
      <vt:lpstr>SageMaker</vt:lpstr>
      <vt:lpstr>PowerPoint Presentation</vt:lpstr>
      <vt:lpstr>Linear Regression</vt:lpstr>
      <vt:lpstr>Logistic Regression Model</vt:lpstr>
      <vt:lpstr>Cluster Analysis</vt:lpstr>
      <vt:lpstr>PowerPoint Presentation</vt:lpstr>
      <vt:lpstr>Quicksight</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VALUE ANALYSIS AND PREDICTION ON AWS</dc:title>
  <cp:lastModifiedBy>Prakash, Namratha</cp:lastModifiedBy>
  <cp:revision>1</cp:revision>
  <dcterms:modified xsi:type="dcterms:W3CDTF">2024-04-22T22:58:55Z</dcterms:modified>
</cp:coreProperties>
</file>