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4"/>
  </p:notesMasterIdLst>
  <p:sldIdLst>
    <p:sldId id="256" r:id="rId2"/>
    <p:sldId id="307" r:id="rId3"/>
    <p:sldId id="285" r:id="rId4"/>
    <p:sldId id="288" r:id="rId5"/>
    <p:sldId id="311" r:id="rId6"/>
    <p:sldId id="312" r:id="rId7"/>
    <p:sldId id="313" r:id="rId8"/>
    <p:sldId id="289" r:id="rId9"/>
    <p:sldId id="314" r:id="rId10"/>
    <p:sldId id="261" r:id="rId11"/>
    <p:sldId id="308" r:id="rId12"/>
    <p:sldId id="291" r:id="rId13"/>
    <p:sldId id="292" r:id="rId14"/>
    <p:sldId id="310" r:id="rId15"/>
    <p:sldId id="316" r:id="rId16"/>
    <p:sldId id="319" r:id="rId17"/>
    <p:sldId id="315" r:id="rId18"/>
    <p:sldId id="321" r:id="rId19"/>
    <p:sldId id="317" r:id="rId20"/>
    <p:sldId id="320" r:id="rId21"/>
    <p:sldId id="305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6D7C4-ABC2-4DE0-A7AE-F45FE31F3ECA}" v="103" dt="2023-12-12T18:50:23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044" autoAdjust="0"/>
  </p:normalViewPr>
  <p:slideViewPr>
    <p:cSldViewPr snapToGrid="0" showGuides="1">
      <p:cViewPr varScale="1">
        <p:scale>
          <a:sx n="85" d="100"/>
          <a:sy n="85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006C6-126E-4A88-A308-F2CE1045841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E2D4B6-B5F6-4C8B-A4BD-DDA1276FD5B6}">
      <dgm:prSet custT="1"/>
      <dgm:spPr/>
      <dgm:t>
        <a:bodyPr/>
        <a:lstStyle/>
        <a:p>
          <a:pPr algn="ctr"/>
          <a:r>
            <a:rPr lang="en-US" sz="2800" dirty="0"/>
            <a:t>Conversion of datatypes  to categorical.</a:t>
          </a:r>
        </a:p>
      </dgm:t>
    </dgm:pt>
    <dgm:pt modelId="{13E2A17F-96D0-4474-82E5-D2B48A82A050}" type="parTrans" cxnId="{0366E316-F426-438A-B0A3-51F06C741DEE}">
      <dgm:prSet/>
      <dgm:spPr/>
      <dgm:t>
        <a:bodyPr/>
        <a:lstStyle/>
        <a:p>
          <a:endParaRPr lang="en-US"/>
        </a:p>
      </dgm:t>
    </dgm:pt>
    <dgm:pt modelId="{316FA1E5-BFA0-4647-8694-1080094961A4}" type="sibTrans" cxnId="{0366E316-F426-438A-B0A3-51F06C741DEE}">
      <dgm:prSet phldrT="01" phldr="0"/>
      <dgm:spPr/>
      <dgm:t>
        <a:bodyPr/>
        <a:lstStyle/>
        <a:p>
          <a:r>
            <a:rPr lang="en-US" b="1"/>
            <a:t>01</a:t>
          </a:r>
          <a:endParaRPr lang="en-US" b="1" dirty="0"/>
        </a:p>
      </dgm:t>
    </dgm:pt>
    <dgm:pt modelId="{1381F74B-2513-42D6-B2CF-CE4B36CD08C1}">
      <dgm:prSet custT="1"/>
      <dgm:spPr/>
      <dgm:t>
        <a:bodyPr/>
        <a:lstStyle/>
        <a:p>
          <a:pPr algn="ctr"/>
          <a:r>
            <a:rPr lang="en-US" sz="2800" dirty="0"/>
            <a:t>Typecasted Offence types into Mild and Brutal</a:t>
          </a:r>
        </a:p>
      </dgm:t>
    </dgm:pt>
    <dgm:pt modelId="{5C5B0E5D-F81C-41A9-838D-7110B0FAD1D4}" type="parTrans" cxnId="{42356BBA-EACA-4D41-A375-B500E35A330B}">
      <dgm:prSet/>
      <dgm:spPr/>
      <dgm:t>
        <a:bodyPr/>
        <a:lstStyle/>
        <a:p>
          <a:endParaRPr lang="en-US"/>
        </a:p>
      </dgm:t>
    </dgm:pt>
    <dgm:pt modelId="{DCE38AE0-8201-4DDD-A7A3-3569D1036992}" type="sibTrans" cxnId="{42356BBA-EACA-4D41-A375-B500E35A330B}">
      <dgm:prSet phldrT="02" phldr="0"/>
      <dgm:spPr/>
      <dgm:t>
        <a:bodyPr/>
        <a:lstStyle/>
        <a:p>
          <a:r>
            <a:rPr lang="en-US" b="1"/>
            <a:t>02</a:t>
          </a:r>
          <a:endParaRPr lang="en-US" b="1" dirty="0"/>
        </a:p>
      </dgm:t>
    </dgm:pt>
    <dgm:pt modelId="{7FF3F018-4EBC-44F9-B03B-D8197732BE00}">
      <dgm:prSet custT="1"/>
      <dgm:spPr/>
      <dgm:t>
        <a:bodyPr/>
        <a:lstStyle/>
        <a:p>
          <a:pPr algn="ctr"/>
          <a:r>
            <a:rPr lang="en-US" sz="2800" dirty="0"/>
            <a:t>Replaced district codes with real-time names.</a:t>
          </a:r>
        </a:p>
      </dgm:t>
    </dgm:pt>
    <dgm:pt modelId="{BC998D54-ED46-4EF5-9ED7-D4F30254328B}" type="parTrans" cxnId="{5AE96779-9079-412F-B6DD-6977FF50BE5F}">
      <dgm:prSet/>
      <dgm:spPr/>
      <dgm:t>
        <a:bodyPr/>
        <a:lstStyle/>
        <a:p>
          <a:endParaRPr lang="en-US"/>
        </a:p>
      </dgm:t>
    </dgm:pt>
    <dgm:pt modelId="{CA191173-1990-4672-85C8-48517F380BF0}" type="sibTrans" cxnId="{5AE96779-9079-412F-B6DD-6977FF50BE5F}">
      <dgm:prSet phldrT="03" phldr="0"/>
      <dgm:spPr/>
      <dgm:t>
        <a:bodyPr/>
        <a:lstStyle/>
        <a:p>
          <a:r>
            <a:rPr lang="en-US" b="1"/>
            <a:t>03</a:t>
          </a:r>
          <a:endParaRPr lang="en-US" b="1" dirty="0"/>
        </a:p>
      </dgm:t>
    </dgm:pt>
    <dgm:pt modelId="{E63A1EF0-618F-42C2-AD50-DA62E419EE05}" type="pres">
      <dgm:prSet presAssocID="{D05006C6-126E-4A88-A308-F2CE1045841F}" presName="Name0" presStyleCnt="0">
        <dgm:presLayoutVars>
          <dgm:animLvl val="lvl"/>
          <dgm:resizeHandles val="exact"/>
        </dgm:presLayoutVars>
      </dgm:prSet>
      <dgm:spPr/>
    </dgm:pt>
    <dgm:pt modelId="{98BD6C5B-1F46-4747-8E9E-12A431159D19}" type="pres">
      <dgm:prSet presAssocID="{F8E2D4B6-B5F6-4C8B-A4BD-DDA1276FD5B6}" presName="compositeNode" presStyleCnt="0">
        <dgm:presLayoutVars>
          <dgm:bulletEnabled val="1"/>
        </dgm:presLayoutVars>
      </dgm:prSet>
      <dgm:spPr/>
    </dgm:pt>
    <dgm:pt modelId="{B9D53ACE-FCA0-46C1-947A-D2936DB5A7B6}" type="pres">
      <dgm:prSet presAssocID="{F8E2D4B6-B5F6-4C8B-A4BD-DDA1276FD5B6}" presName="bgRect" presStyleLbl="alignNode1" presStyleIdx="0" presStyleCnt="3"/>
      <dgm:spPr/>
    </dgm:pt>
    <dgm:pt modelId="{8ABE75CE-8FBE-485F-A528-520EA347AA2D}" type="pres">
      <dgm:prSet presAssocID="{316FA1E5-BFA0-4647-8694-1080094961A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462B2E4-A134-4158-8639-DE3493DB737C}" type="pres">
      <dgm:prSet presAssocID="{F8E2D4B6-B5F6-4C8B-A4BD-DDA1276FD5B6}" presName="nodeRect" presStyleLbl="alignNode1" presStyleIdx="0" presStyleCnt="3">
        <dgm:presLayoutVars>
          <dgm:bulletEnabled val="1"/>
        </dgm:presLayoutVars>
      </dgm:prSet>
      <dgm:spPr/>
    </dgm:pt>
    <dgm:pt modelId="{96010F79-56CA-4F0C-A599-52A521C577E8}" type="pres">
      <dgm:prSet presAssocID="{316FA1E5-BFA0-4647-8694-1080094961A4}" presName="sibTrans" presStyleCnt="0"/>
      <dgm:spPr/>
    </dgm:pt>
    <dgm:pt modelId="{9D156897-16E3-4930-A8A5-231EAA9C4081}" type="pres">
      <dgm:prSet presAssocID="{1381F74B-2513-42D6-B2CF-CE4B36CD08C1}" presName="compositeNode" presStyleCnt="0">
        <dgm:presLayoutVars>
          <dgm:bulletEnabled val="1"/>
        </dgm:presLayoutVars>
      </dgm:prSet>
      <dgm:spPr/>
    </dgm:pt>
    <dgm:pt modelId="{CBC00AF7-AD01-4F8D-97AA-468801D58668}" type="pres">
      <dgm:prSet presAssocID="{1381F74B-2513-42D6-B2CF-CE4B36CD08C1}" presName="bgRect" presStyleLbl="alignNode1" presStyleIdx="1" presStyleCnt="3" custLinFactNeighborX="0"/>
      <dgm:spPr/>
    </dgm:pt>
    <dgm:pt modelId="{25010E8D-3693-46C5-87EB-487143FE84C8}" type="pres">
      <dgm:prSet presAssocID="{DCE38AE0-8201-4DDD-A7A3-3569D103699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D6551EA-ED9C-458A-878A-D5BF3744DEC7}" type="pres">
      <dgm:prSet presAssocID="{1381F74B-2513-42D6-B2CF-CE4B36CD08C1}" presName="nodeRect" presStyleLbl="alignNode1" presStyleIdx="1" presStyleCnt="3">
        <dgm:presLayoutVars>
          <dgm:bulletEnabled val="1"/>
        </dgm:presLayoutVars>
      </dgm:prSet>
      <dgm:spPr/>
    </dgm:pt>
    <dgm:pt modelId="{200BCBC9-027E-498D-AC59-1094DA3F465E}" type="pres">
      <dgm:prSet presAssocID="{DCE38AE0-8201-4DDD-A7A3-3569D1036992}" presName="sibTrans" presStyleCnt="0"/>
      <dgm:spPr/>
    </dgm:pt>
    <dgm:pt modelId="{BDE7C0BE-F8AE-4EB3-ABB0-C066215EE08D}" type="pres">
      <dgm:prSet presAssocID="{7FF3F018-4EBC-44F9-B03B-D8197732BE00}" presName="compositeNode" presStyleCnt="0">
        <dgm:presLayoutVars>
          <dgm:bulletEnabled val="1"/>
        </dgm:presLayoutVars>
      </dgm:prSet>
      <dgm:spPr/>
    </dgm:pt>
    <dgm:pt modelId="{97568741-2A48-4A69-A5FE-7A91F85B0CE8}" type="pres">
      <dgm:prSet presAssocID="{7FF3F018-4EBC-44F9-B03B-D8197732BE00}" presName="bgRect" presStyleLbl="alignNode1" presStyleIdx="2" presStyleCnt="3"/>
      <dgm:spPr/>
    </dgm:pt>
    <dgm:pt modelId="{AB849E0D-BBC4-445F-AB77-16E702FF7D17}" type="pres">
      <dgm:prSet presAssocID="{CA191173-1990-4672-85C8-48517F380BF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8FC3EF3-E63C-4C8C-A799-6BB5E9597AF2}" type="pres">
      <dgm:prSet presAssocID="{7FF3F018-4EBC-44F9-B03B-D8197732BE0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B1E412-0597-4840-9119-B2CF572A1331}" type="presOf" srcId="{D05006C6-126E-4A88-A308-F2CE1045841F}" destId="{E63A1EF0-618F-42C2-AD50-DA62E419EE05}" srcOrd="0" destOrd="0" presId="urn:microsoft.com/office/officeart/2016/7/layout/LinearBlockProcessNumbered"/>
    <dgm:cxn modelId="{0366E316-F426-438A-B0A3-51F06C741DEE}" srcId="{D05006C6-126E-4A88-A308-F2CE1045841F}" destId="{F8E2D4B6-B5F6-4C8B-A4BD-DDA1276FD5B6}" srcOrd="0" destOrd="0" parTransId="{13E2A17F-96D0-4474-82E5-D2B48A82A050}" sibTransId="{316FA1E5-BFA0-4647-8694-1080094961A4}"/>
    <dgm:cxn modelId="{0F5EC969-7AF0-43A0-8B25-E7D9F8E09496}" type="presOf" srcId="{F8E2D4B6-B5F6-4C8B-A4BD-DDA1276FD5B6}" destId="{B9D53ACE-FCA0-46C1-947A-D2936DB5A7B6}" srcOrd="0" destOrd="0" presId="urn:microsoft.com/office/officeart/2016/7/layout/LinearBlockProcessNumbered"/>
    <dgm:cxn modelId="{4C575E4C-F077-4D91-A8BA-BAE6F48E5FD9}" type="presOf" srcId="{1381F74B-2513-42D6-B2CF-CE4B36CD08C1}" destId="{7D6551EA-ED9C-458A-878A-D5BF3744DEC7}" srcOrd="1" destOrd="0" presId="urn:microsoft.com/office/officeart/2016/7/layout/LinearBlockProcessNumbered"/>
    <dgm:cxn modelId="{04686374-E287-4D14-B765-81956090C3C0}" type="presOf" srcId="{316FA1E5-BFA0-4647-8694-1080094961A4}" destId="{8ABE75CE-8FBE-485F-A528-520EA347AA2D}" srcOrd="0" destOrd="0" presId="urn:microsoft.com/office/officeart/2016/7/layout/LinearBlockProcessNumbered"/>
    <dgm:cxn modelId="{5AE96779-9079-412F-B6DD-6977FF50BE5F}" srcId="{D05006C6-126E-4A88-A308-F2CE1045841F}" destId="{7FF3F018-4EBC-44F9-B03B-D8197732BE00}" srcOrd="2" destOrd="0" parTransId="{BC998D54-ED46-4EF5-9ED7-D4F30254328B}" sibTransId="{CA191173-1990-4672-85C8-48517F380BF0}"/>
    <dgm:cxn modelId="{39D79DA5-198A-4029-A0A2-E39ED9BEA5C2}" type="presOf" srcId="{CA191173-1990-4672-85C8-48517F380BF0}" destId="{AB849E0D-BBC4-445F-AB77-16E702FF7D17}" srcOrd="0" destOrd="0" presId="urn:microsoft.com/office/officeart/2016/7/layout/LinearBlockProcessNumbered"/>
    <dgm:cxn modelId="{1904F9A7-DA8E-403C-8FD0-36540A02255B}" type="presOf" srcId="{7FF3F018-4EBC-44F9-B03B-D8197732BE00}" destId="{97568741-2A48-4A69-A5FE-7A91F85B0CE8}" srcOrd="0" destOrd="0" presId="urn:microsoft.com/office/officeart/2016/7/layout/LinearBlockProcessNumbered"/>
    <dgm:cxn modelId="{42356BBA-EACA-4D41-A375-B500E35A330B}" srcId="{D05006C6-126E-4A88-A308-F2CE1045841F}" destId="{1381F74B-2513-42D6-B2CF-CE4B36CD08C1}" srcOrd="1" destOrd="0" parTransId="{5C5B0E5D-F81C-41A9-838D-7110B0FAD1D4}" sibTransId="{DCE38AE0-8201-4DDD-A7A3-3569D1036992}"/>
    <dgm:cxn modelId="{1FFF40D8-0E25-47D2-9F3E-FB4B25D79E93}" type="presOf" srcId="{1381F74B-2513-42D6-B2CF-CE4B36CD08C1}" destId="{CBC00AF7-AD01-4F8D-97AA-468801D58668}" srcOrd="0" destOrd="0" presId="urn:microsoft.com/office/officeart/2016/7/layout/LinearBlockProcessNumbered"/>
    <dgm:cxn modelId="{955FFADE-C304-4977-9FF1-1C085A4B04DE}" type="presOf" srcId="{DCE38AE0-8201-4DDD-A7A3-3569D1036992}" destId="{25010E8D-3693-46C5-87EB-487143FE84C8}" srcOrd="0" destOrd="0" presId="urn:microsoft.com/office/officeart/2016/7/layout/LinearBlockProcessNumbered"/>
    <dgm:cxn modelId="{233443F6-B873-4D40-8A03-322498C08AE5}" type="presOf" srcId="{7FF3F018-4EBC-44F9-B03B-D8197732BE00}" destId="{E8FC3EF3-E63C-4C8C-A799-6BB5E9597AF2}" srcOrd="1" destOrd="0" presId="urn:microsoft.com/office/officeart/2016/7/layout/LinearBlockProcessNumbered"/>
    <dgm:cxn modelId="{919100FE-705C-4BB1-8EC2-616ED643CA80}" type="presOf" srcId="{F8E2D4B6-B5F6-4C8B-A4BD-DDA1276FD5B6}" destId="{0462B2E4-A134-4158-8639-DE3493DB737C}" srcOrd="1" destOrd="0" presId="urn:microsoft.com/office/officeart/2016/7/layout/LinearBlockProcessNumbered"/>
    <dgm:cxn modelId="{89F11763-2105-47AA-8AEC-D63B47C5AA59}" type="presParOf" srcId="{E63A1EF0-618F-42C2-AD50-DA62E419EE05}" destId="{98BD6C5B-1F46-4747-8E9E-12A431159D19}" srcOrd="0" destOrd="0" presId="urn:microsoft.com/office/officeart/2016/7/layout/LinearBlockProcessNumbered"/>
    <dgm:cxn modelId="{34C86031-066C-4315-A815-838EE3653B27}" type="presParOf" srcId="{98BD6C5B-1F46-4747-8E9E-12A431159D19}" destId="{B9D53ACE-FCA0-46C1-947A-D2936DB5A7B6}" srcOrd="0" destOrd="0" presId="urn:microsoft.com/office/officeart/2016/7/layout/LinearBlockProcessNumbered"/>
    <dgm:cxn modelId="{355D0B4E-3E47-4608-9244-7BF6B5C460FA}" type="presParOf" srcId="{98BD6C5B-1F46-4747-8E9E-12A431159D19}" destId="{8ABE75CE-8FBE-485F-A528-520EA347AA2D}" srcOrd="1" destOrd="0" presId="urn:microsoft.com/office/officeart/2016/7/layout/LinearBlockProcessNumbered"/>
    <dgm:cxn modelId="{43516555-7346-46FF-8F67-ED94513DD44B}" type="presParOf" srcId="{98BD6C5B-1F46-4747-8E9E-12A431159D19}" destId="{0462B2E4-A134-4158-8639-DE3493DB737C}" srcOrd="2" destOrd="0" presId="urn:microsoft.com/office/officeart/2016/7/layout/LinearBlockProcessNumbered"/>
    <dgm:cxn modelId="{832BF39B-B9A0-459F-914F-3CF1EABCFE95}" type="presParOf" srcId="{E63A1EF0-618F-42C2-AD50-DA62E419EE05}" destId="{96010F79-56CA-4F0C-A599-52A521C577E8}" srcOrd="1" destOrd="0" presId="urn:microsoft.com/office/officeart/2016/7/layout/LinearBlockProcessNumbered"/>
    <dgm:cxn modelId="{0FDE7FF0-604A-4673-AD54-B6122377411B}" type="presParOf" srcId="{E63A1EF0-618F-42C2-AD50-DA62E419EE05}" destId="{9D156897-16E3-4930-A8A5-231EAA9C4081}" srcOrd="2" destOrd="0" presId="urn:microsoft.com/office/officeart/2016/7/layout/LinearBlockProcessNumbered"/>
    <dgm:cxn modelId="{F3EE9729-683F-4844-B9AA-CB5FF6C2D0CC}" type="presParOf" srcId="{9D156897-16E3-4930-A8A5-231EAA9C4081}" destId="{CBC00AF7-AD01-4F8D-97AA-468801D58668}" srcOrd="0" destOrd="0" presId="urn:microsoft.com/office/officeart/2016/7/layout/LinearBlockProcessNumbered"/>
    <dgm:cxn modelId="{A7CBAF68-7699-4705-96FC-24EF7E952107}" type="presParOf" srcId="{9D156897-16E3-4930-A8A5-231EAA9C4081}" destId="{25010E8D-3693-46C5-87EB-487143FE84C8}" srcOrd="1" destOrd="0" presId="urn:microsoft.com/office/officeart/2016/7/layout/LinearBlockProcessNumbered"/>
    <dgm:cxn modelId="{A2478DBB-17D8-4C1E-B592-89C843D28B0E}" type="presParOf" srcId="{9D156897-16E3-4930-A8A5-231EAA9C4081}" destId="{7D6551EA-ED9C-458A-878A-D5BF3744DEC7}" srcOrd="2" destOrd="0" presId="urn:microsoft.com/office/officeart/2016/7/layout/LinearBlockProcessNumbered"/>
    <dgm:cxn modelId="{D7CF8EDC-F180-41EC-B9AD-260CEA882C57}" type="presParOf" srcId="{E63A1EF0-618F-42C2-AD50-DA62E419EE05}" destId="{200BCBC9-027E-498D-AC59-1094DA3F465E}" srcOrd="3" destOrd="0" presId="urn:microsoft.com/office/officeart/2016/7/layout/LinearBlockProcessNumbered"/>
    <dgm:cxn modelId="{8EA5A282-B471-4F91-B217-109F9AE73D8D}" type="presParOf" srcId="{E63A1EF0-618F-42C2-AD50-DA62E419EE05}" destId="{BDE7C0BE-F8AE-4EB3-ABB0-C066215EE08D}" srcOrd="4" destOrd="0" presId="urn:microsoft.com/office/officeart/2016/7/layout/LinearBlockProcessNumbered"/>
    <dgm:cxn modelId="{63C7AAAE-7EAF-4F32-8B55-DC956C5A2987}" type="presParOf" srcId="{BDE7C0BE-F8AE-4EB3-ABB0-C066215EE08D}" destId="{97568741-2A48-4A69-A5FE-7A91F85B0CE8}" srcOrd="0" destOrd="0" presId="urn:microsoft.com/office/officeart/2016/7/layout/LinearBlockProcessNumbered"/>
    <dgm:cxn modelId="{B7E934B9-3DDA-41A3-A626-A252A620D242}" type="presParOf" srcId="{BDE7C0BE-F8AE-4EB3-ABB0-C066215EE08D}" destId="{AB849E0D-BBC4-445F-AB77-16E702FF7D17}" srcOrd="1" destOrd="0" presId="urn:microsoft.com/office/officeart/2016/7/layout/LinearBlockProcessNumbered"/>
    <dgm:cxn modelId="{CE6283EF-F210-4ABC-AC08-DD9743BD6120}" type="presParOf" srcId="{BDE7C0BE-F8AE-4EB3-ABB0-C066215EE08D}" destId="{E8FC3EF3-E63C-4C8C-A799-6BB5E9597AF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53ACE-FCA0-46C1-947A-D2936DB5A7B6}">
      <dsp:nvSpPr>
        <dsp:cNvPr id="0" name=""/>
        <dsp:cNvSpPr/>
      </dsp:nvSpPr>
      <dsp:spPr>
        <a:xfrm>
          <a:off x="777" y="0"/>
          <a:ext cx="3146994" cy="3581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3" tIns="0" rIns="310853" bIns="3302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Conversion of datatypes  to categorical.</a:t>
          </a:r>
        </a:p>
      </dsp:txBody>
      <dsp:txXfrm>
        <a:off x="777" y="1432559"/>
        <a:ext cx="3146994" cy="2148840"/>
      </dsp:txXfrm>
    </dsp:sp>
    <dsp:sp modelId="{8ABE75CE-8FBE-485F-A528-520EA347AA2D}">
      <dsp:nvSpPr>
        <dsp:cNvPr id="0" name=""/>
        <dsp:cNvSpPr/>
      </dsp:nvSpPr>
      <dsp:spPr>
        <a:xfrm>
          <a:off x="777" y="0"/>
          <a:ext cx="3146994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3" tIns="165100" rIns="3108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b="1" kern="1200"/>
            <a:t>01</a:t>
          </a:r>
          <a:endParaRPr lang="en-US" sz="6600" b="1" kern="1200" dirty="0"/>
        </a:p>
      </dsp:txBody>
      <dsp:txXfrm>
        <a:off x="777" y="0"/>
        <a:ext cx="3146994" cy="1432560"/>
      </dsp:txXfrm>
    </dsp:sp>
    <dsp:sp modelId="{CBC00AF7-AD01-4F8D-97AA-468801D58668}">
      <dsp:nvSpPr>
        <dsp:cNvPr id="0" name=""/>
        <dsp:cNvSpPr/>
      </dsp:nvSpPr>
      <dsp:spPr>
        <a:xfrm>
          <a:off x="3399530" y="0"/>
          <a:ext cx="3146994" cy="3581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3" tIns="0" rIns="310853" bIns="3302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Typecasted Offence types into Mild and Brutal</a:t>
          </a:r>
        </a:p>
      </dsp:txBody>
      <dsp:txXfrm>
        <a:off x="3399530" y="1432559"/>
        <a:ext cx="3146994" cy="2148840"/>
      </dsp:txXfrm>
    </dsp:sp>
    <dsp:sp modelId="{25010E8D-3693-46C5-87EB-487143FE84C8}">
      <dsp:nvSpPr>
        <dsp:cNvPr id="0" name=""/>
        <dsp:cNvSpPr/>
      </dsp:nvSpPr>
      <dsp:spPr>
        <a:xfrm>
          <a:off x="3399530" y="0"/>
          <a:ext cx="3146994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3" tIns="165100" rIns="3108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b="1" kern="1200"/>
            <a:t>02</a:t>
          </a:r>
          <a:endParaRPr lang="en-US" sz="6600" b="1" kern="1200" dirty="0"/>
        </a:p>
      </dsp:txBody>
      <dsp:txXfrm>
        <a:off x="3399530" y="0"/>
        <a:ext cx="3146994" cy="1432560"/>
      </dsp:txXfrm>
    </dsp:sp>
    <dsp:sp modelId="{97568741-2A48-4A69-A5FE-7A91F85B0CE8}">
      <dsp:nvSpPr>
        <dsp:cNvPr id="0" name=""/>
        <dsp:cNvSpPr/>
      </dsp:nvSpPr>
      <dsp:spPr>
        <a:xfrm>
          <a:off x="6798284" y="0"/>
          <a:ext cx="3146994" cy="3581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3" tIns="0" rIns="310853" bIns="3302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Replaced district codes with real-time names.</a:t>
          </a:r>
        </a:p>
      </dsp:txBody>
      <dsp:txXfrm>
        <a:off x="6798284" y="1432559"/>
        <a:ext cx="3146994" cy="2148840"/>
      </dsp:txXfrm>
    </dsp:sp>
    <dsp:sp modelId="{AB849E0D-BBC4-445F-AB77-16E702FF7D17}">
      <dsp:nvSpPr>
        <dsp:cNvPr id="0" name=""/>
        <dsp:cNvSpPr/>
      </dsp:nvSpPr>
      <dsp:spPr>
        <a:xfrm>
          <a:off x="6798284" y="0"/>
          <a:ext cx="3146994" cy="1432560"/>
        </a:xfrm>
        <a:prstGeom prst="rect">
          <a:avLst/>
        </a:prstGeom>
        <a:noFill/>
        <a:ln w="34925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0853" tIns="165100" rIns="3108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b="1" kern="1200"/>
            <a:t>03</a:t>
          </a:r>
          <a:endParaRPr lang="en-US" sz="6600" b="1" kern="1200" dirty="0"/>
        </a:p>
      </dsp:txBody>
      <dsp:txXfrm>
        <a:off x="6798284" y="0"/>
        <a:ext cx="3146994" cy="1432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B492B-6DF4-46D0-A186-D61F40542CA3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33114-D92D-455E-8DCB-A9C93FA88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4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Hello Everyone</a:t>
            </a:r>
            <a:r>
              <a:rPr lang="en-IN" dirty="0"/>
              <a:t>! We are team 5. </a:t>
            </a:r>
          </a:p>
          <a:p>
            <a:r>
              <a:rPr lang="en-IN" dirty="0"/>
              <a:t>Our topic for today is temporal crime pattern analysis of Boston using historic data.</a:t>
            </a:r>
          </a:p>
          <a:p>
            <a:r>
              <a:rPr lang="en-IN" dirty="0"/>
              <a:t>We’ve tried to analyse different types of crime and its patterns over the period of 2015-2018.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58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8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627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39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58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87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540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668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39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5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brief overview of out dataset.</a:t>
            </a:r>
          </a:p>
          <a:p>
            <a:r>
              <a:rPr lang="en-US" dirty="0"/>
              <a:t>We’ve taken the dataset from Kaggle which is sourced from Boston PD.</a:t>
            </a:r>
          </a:p>
          <a:p>
            <a:r>
              <a:rPr lang="en-US" dirty="0"/>
              <a:t>Records begin from 2015 and continue till 2018. </a:t>
            </a:r>
          </a:p>
          <a:p>
            <a:r>
              <a:rPr lang="en-US" dirty="0"/>
              <a:t>We have more than 2 lakh observation and 17 features initially.</a:t>
            </a:r>
          </a:p>
          <a:p>
            <a:r>
              <a:rPr lang="en-US" dirty="0"/>
              <a:t>Each row is a crime report which contains variables like offence description, district code and so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4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to the preprocessing part,</a:t>
            </a:r>
          </a:p>
          <a:p>
            <a:r>
              <a:rPr lang="en-US" dirty="0"/>
              <a:t>First is we’ve converted some of the datatypes to categorical.</a:t>
            </a:r>
          </a:p>
          <a:p>
            <a:r>
              <a:rPr lang="en-US" dirty="0"/>
              <a:t>Second, we’ve typecasted the offences into mild and brutal. So basically, we had around 67 different types of offences, what we did was, we split that offences into 2 categories. mild and brutal based on the description.</a:t>
            </a:r>
          </a:p>
          <a:p>
            <a:r>
              <a:rPr lang="en-US" dirty="0"/>
              <a:t>Third, there was a column which had district codes instead of actual district names. So, we replaced them with actual district names from the Boston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77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91B0E"/>
                </a:solidFill>
              </a:rPr>
              <a:t>The bar chart illustrates distinct crime patterns across Boston's districts.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6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8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7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4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84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33114-D92D-455E-8DCB-A9C93FA8857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7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7032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3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9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7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030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4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38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56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0664-07F2-404B-9972-005BF749544D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6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253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C690664-07F2-404B-9972-005BF749544D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1F58D4B-38AE-428B-93F2-589E3155C81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509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f.org/2021/02/11/man-held-in-killing-of-woman-found-on-i-80-in-the-midsta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f.org/2021/02/11/man-held-in-killing-of-woman-found-on-i-80-in-the-midsta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tf.org/2021/02/11/man-held-in-killing-of-woman-found-on-i-80-in-the-midsta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385" y="3429000"/>
            <a:ext cx="8361229" cy="1223379"/>
          </a:xfrm>
        </p:spPr>
        <p:txBody>
          <a:bodyPr/>
          <a:lstStyle/>
          <a:p>
            <a:r>
              <a:rPr lang="en-IN" sz="7200" dirty="0"/>
              <a:t>Temporal crime pattern analysis of Boston</a:t>
            </a:r>
            <a:endParaRPr lang="en-IN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8678299" y="5092828"/>
            <a:ext cx="222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 : Team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83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25D4654-E332-8DF5-E2C5-A49FF3806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5"/>
            <a:ext cx="12191980" cy="685798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 dirty="0"/>
              <a:t>SMART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dirty="0"/>
              <a:t>Can we identify patterns or trends in nature of crime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24853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38" y="889603"/>
            <a:ext cx="4018839" cy="701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Solution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D8BACAE2-3436-00EA-3B1C-FD8D5C8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79" y="1827294"/>
            <a:ext cx="4010296" cy="3472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91B0E"/>
                </a:solidFill>
              </a:rPr>
              <a:t>The analysis shows a clear trend with an average daily crime count of about 273 and a noticeable seasonal variation of around 218 daily crimes.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91B0E"/>
                </a:solidFill>
              </a:rPr>
              <a:t>There's also some unexplained variation (residuals with a standard deviation of 20.06), likely due to factors not considered in the trend and seasonality.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46ADE-B4CC-6A3B-5961-8A1933942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20" y="1225010"/>
            <a:ext cx="6659880" cy="440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5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5DC8DA-D1A7-FC79-5B85-D5BF2A570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54001-AC63-262C-0841-7E09D36F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024" y="2210017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 dirty="0"/>
              <a:t>SMART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6D3EE-499C-3055-A8C4-A8C416085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8" y="3107874"/>
            <a:ext cx="4891887" cy="2068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2. Are there certain locations that have more violent crime or brutal compared to other areas of Boston?</a:t>
            </a:r>
          </a:p>
        </p:txBody>
      </p:sp>
    </p:spTree>
    <p:extLst>
      <p:ext uri="{BB962C8B-B14F-4D97-AF65-F5344CB8AC3E}">
        <p14:creationId xmlns:p14="http://schemas.microsoft.com/office/powerpoint/2010/main" val="2590538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38" y="889603"/>
            <a:ext cx="4018839" cy="7013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91B0E"/>
                </a:solidFill>
              </a:rPr>
              <a:t>Solution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D8BACAE2-3436-00EA-3B1C-FD8D5C8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1921562"/>
            <a:ext cx="4010296" cy="3472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91B0E"/>
                </a:solidFill>
              </a:rPr>
              <a:t>We categorized the crimes into brutal and mild based in the offence description.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91B0E"/>
                </a:solidFill>
              </a:rPr>
              <a:t>From the plot, we can say that  the first 5 districts have higher total numbers of crimes, with significant portions being brutal crimes compared to other areas.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191B0E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514CB-8A40-7A82-D122-D2FDBCE7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25" y="1609766"/>
            <a:ext cx="6110570" cy="363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0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5DC8DA-D1A7-FC79-5B85-D5BF2A570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54001-AC63-262C-0841-7E09D36F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pPr marL="177800"/>
            <a:r>
              <a:rPr lang="en-IN" sz="3600"/>
              <a:t>SMART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6D3EE-499C-3055-A8C4-A8C416085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3. Based on the three years' data, can we forecast the crime rates for the upcoming years in Boston?</a:t>
            </a:r>
          </a:p>
        </p:txBody>
      </p:sp>
    </p:spTree>
    <p:extLst>
      <p:ext uri="{BB962C8B-B14F-4D97-AF65-F5344CB8AC3E}">
        <p14:creationId xmlns:p14="http://schemas.microsoft.com/office/powerpoint/2010/main" val="2597544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A3754-456F-1AF0-61B3-11FDF77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-60233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 dirty="0"/>
              <a:t>Modeling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98C077-45BC-8B66-5D03-287C3BF8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497" y="3619404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Logistic Regression</a:t>
            </a: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DB4A8C-CA9E-D0CA-9491-6DCB5C1B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23" y="1583722"/>
            <a:ext cx="5659222" cy="359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6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A3754-456F-1AF0-61B3-11FDF77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ROC AUC Curve</a:t>
            </a:r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F7954-3F0F-D4A5-AD9F-9557A9928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32" y="1340841"/>
            <a:ext cx="5556203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A3754-456F-1AF0-61B3-11FDF77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895" y="2016617"/>
            <a:ext cx="3355942" cy="15859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 dirty="0"/>
              <a:t>Modeling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98C077-45BC-8B66-5D03-287C3BF8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497" y="3496393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Decision Tree</a:t>
            </a:r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8D7D2-DC86-C8FE-21DD-FFC1D3AA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55" y="1685652"/>
            <a:ext cx="5659222" cy="364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A3754-456F-1AF0-61B3-11FDF77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ROC AUC Curve</a:t>
            </a:r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2B300-AD5A-E2E5-3AE5-357C0387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46" y="1342669"/>
            <a:ext cx="5505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A3754-456F-1AF0-61B3-11FDF77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2395341"/>
            <a:ext cx="3355942" cy="13314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cap="all" dirty="0"/>
              <a:t>Modeling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98C077-45BC-8B66-5D03-287C3BF8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3663971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KNN Classification</a:t>
            </a: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1C6F6-9509-9FBC-A7C8-4FC76827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92" y="1502015"/>
            <a:ext cx="5659222" cy="38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0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BD231-747D-CA1C-CD86-FFBE941C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702" y="1104474"/>
            <a:ext cx="6176776" cy="743180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</a:p>
        </p:txBody>
      </p:sp>
      <p:pic>
        <p:nvPicPr>
          <p:cNvPr id="13" name="Picture 12" descr="Codes on papers">
            <a:extLst>
              <a:ext uri="{FF2B5EF4-FFF2-40B4-BE49-F238E27FC236}">
                <a16:creationId xmlns:a16="http://schemas.microsoft.com/office/drawing/2014/main" id="{0A8AA77E-62FE-4CE5-2113-F128895917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90" r="27741" b="-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58B4CD24-86AE-30B5-6A29-25E0AA89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461" y="1734532"/>
            <a:ext cx="5638794" cy="38686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just"/>
            <a:r>
              <a:rPr lang="en-US" sz="2400" dirty="0"/>
              <a:t>Our dataset provides crime incident reports provided by Boston Police Department (BPD) to document the initial details surrounding an incident. </a:t>
            </a:r>
          </a:p>
          <a:p>
            <a:pPr algn="just"/>
            <a:r>
              <a:rPr lang="en-US" sz="2400" dirty="0"/>
              <a:t>Records begins from 2015 and continue to 2018.</a:t>
            </a:r>
          </a:p>
          <a:p>
            <a:pPr algn="just"/>
            <a:r>
              <a:rPr lang="en-US" sz="2400" dirty="0"/>
              <a:t>A dataset with more than 2 lakh observations and 17 features.</a:t>
            </a:r>
          </a:p>
          <a:p>
            <a:pPr algn="just"/>
            <a:r>
              <a:rPr lang="en-US" sz="2400" dirty="0"/>
              <a:t>Each row represents a crime report.</a:t>
            </a:r>
          </a:p>
        </p:txBody>
      </p:sp>
    </p:spTree>
    <p:extLst>
      <p:ext uri="{BB962C8B-B14F-4D97-AF65-F5344CB8AC3E}">
        <p14:creationId xmlns:p14="http://schemas.microsoft.com/office/powerpoint/2010/main" val="735763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2B36470-9A0C-4C86-99EB-05358284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D2F460-AD0F-49B5-80F2-18F1F65E3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88668A3A-87D0-8262-99EF-D310AC6C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6" y="1551564"/>
            <a:ext cx="4768093" cy="375487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C634C77-7EAE-486F-BBA9-98DFA032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845" y="480060"/>
            <a:ext cx="5396100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C8938D41-C4D3-4E20-FFAA-E72D843D3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119" y="2135656"/>
            <a:ext cx="4768093" cy="25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3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163B5-757F-1D80-EBA3-BC8CDA4C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cap="all"/>
              <a:t>Model Comparision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BD167-AF38-E7DF-382B-B2319FED2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292" y="2049835"/>
            <a:ext cx="5659222" cy="28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6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45048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89D24-2715-4750-AF8B-DBF432F7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22" y="1653731"/>
            <a:ext cx="8779579" cy="3935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b="1" cap="all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9303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9E600-7AF0-F8BC-B365-C93E8D22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9319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dirty="0"/>
              <a:t>Data Preprocessing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796CAF-25C3-C95D-40FB-5B4000C9F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144087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044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A3754-456F-1AF0-61B3-11FDF77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50" y="509003"/>
            <a:ext cx="4018839" cy="686069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98C077-45BC-8B66-5D03-287C3BF8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50" y="1345480"/>
            <a:ext cx="4010296" cy="48196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91B0E"/>
                </a:solidFill>
              </a:rPr>
              <a:t>Offense Distribution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91B0E"/>
                </a:solidFill>
              </a:rPr>
              <a:t>Downtown and South End experiencing the highest incidents of larceny.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91B0E"/>
                </a:solidFill>
              </a:rPr>
              <a:t>Traffic-related offenses are predominantly observed in Brighton and Dorchester, indicating potential hotspots for vehicular incidents.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91B0E"/>
                </a:solidFill>
              </a:rPr>
              <a:t>Drug violations show a marked concentration in Roxbury and Mattapan, suggesting these as focal points for narcotics enforcement.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91B0E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7D627-AF79-C351-8999-3BCF9CC51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8079"/>
            <a:ext cx="5457950" cy="48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1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40" y="884292"/>
            <a:ext cx="4018839" cy="59392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  <a:endParaRPr lang="en-US" sz="37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57AA2B6-4BED-6CBC-7C62-BC9EBDD3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40" y="1620623"/>
            <a:ext cx="4010296" cy="4875058"/>
          </a:xfrm>
        </p:spPr>
        <p:txBody>
          <a:bodyPr>
            <a:normAutofit/>
          </a:bodyPr>
          <a:lstStyle/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Incident Distribution over Years</a:t>
            </a:r>
            <a:endParaRPr lang="en-US" sz="2800" dirty="0"/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/>
              <a:t>All districts show an increase in incidents from 2015 to 2016 and the trend continues upward into 2017, where most districts peak.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/>
              <a:t>Dorchester, Roxbury, and South End have the highest peaks in 2017, indicating a surge in incidents.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/>
              <a:t>Charlestown remains the district with the lowest number of incidents over the four years.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468B42-D993-688F-22CF-B0CDDAB3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20" y="1856293"/>
            <a:ext cx="6659880" cy="35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1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40" y="884292"/>
            <a:ext cx="4018839" cy="59392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  <a:endParaRPr lang="en-US" sz="37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57AA2B6-4BED-6CBC-7C62-BC9EBDD3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40" y="1620623"/>
            <a:ext cx="4010296" cy="4875058"/>
          </a:xfrm>
        </p:spPr>
        <p:txBody>
          <a:bodyPr>
            <a:normAutofit/>
          </a:bodyPr>
          <a:lstStyle/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Incident Distribution over Months</a:t>
            </a:r>
          </a:p>
          <a:p>
            <a:pPr marR="0" lvl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We can see a marked peak around the mid-year. </a:t>
            </a:r>
          </a:p>
          <a:p>
            <a:pPr marR="0" lvl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All districts follow a similar pattern with increased activity in the summer and lower incident rates towards the year's end. </a:t>
            </a:r>
          </a:p>
          <a:p>
            <a:pPr marR="0" lvl="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The data suggests seasonality in crime rates, with summer seeing heightened incidents.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1AD49-6A2E-6234-6F12-DBBB78DBE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20" y="1856293"/>
            <a:ext cx="6659880" cy="35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40" y="884292"/>
            <a:ext cx="4018839" cy="59392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  <a:endParaRPr lang="en-US" sz="37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57AA2B6-4BED-6CBC-7C62-BC9EBDD3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55" y="1631683"/>
            <a:ext cx="4193611" cy="487505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Geographic Distribution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/>
              <a:t>The scatterplot visualizes the geographic distribution of incidents in Boston by district, using latitude and longitude coordinates.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/>
              <a:t>The densest concentrations suggest areas with higher incident reports, while wider spreads indicate fewer or more dispersed incidents. 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/>
              <a:t>This map-like representation helps identify hotspots and the spatial spread of crime across the city.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002A7-8474-2BA2-7485-063251592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941" y="1631683"/>
            <a:ext cx="6386147" cy="37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40" y="884292"/>
            <a:ext cx="4018839" cy="59392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  <a:endParaRPr lang="en-US" sz="37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57AA2B6-4BED-6CBC-7C62-BC9EBDD3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1" y="1856293"/>
            <a:ext cx="4010296" cy="48750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91B0E"/>
                </a:solidFill>
              </a:rPr>
              <a:t>Shooting Distribution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91B0E"/>
                </a:solidFill>
              </a:rPr>
              <a:t>The bar chart shows Roxbury, Mattapan, and Dorchester as the top three Boston districts with the highest shooting incidents.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91B0E"/>
                </a:solidFill>
              </a:rPr>
              <a:t>These are the concentrated areas of gun violence.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91B0E"/>
                </a:solidFill>
              </a:rPr>
              <a:t>In contrast, Charlestown and other districts report significantly fewer shootings.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FEB69-8A1C-B2D4-A9A2-9883BED0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301" y="1281571"/>
            <a:ext cx="5989839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6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8E7A-C9BB-EA5D-EB12-BAF92817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40" y="884292"/>
            <a:ext cx="4018839" cy="593923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191B0E"/>
                </a:solidFill>
              </a:rPr>
              <a:t>Data Visualization</a:t>
            </a:r>
            <a:endParaRPr lang="en-US" sz="37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57AA2B6-4BED-6CBC-7C62-BC9EBDD3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28" y="1630049"/>
            <a:ext cx="4010296" cy="48750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Patterns of shooting distribution 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/>
              <a:t>Across years, shooting incidents occur consistently, without significant variation.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/>
              <a:t>Monthly distributions indicate shootings are slightly more common in the middle of the year.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dirty="0"/>
              <a:t>Hourly, shootings tend to happen later in the day, with a broader spread of times compared to non-shooting incidents.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00365-14D7-6718-0D8A-739B8DABC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521" y="1982753"/>
            <a:ext cx="6379594" cy="27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861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2028</TotalTime>
  <Words>819</Words>
  <Application>Microsoft Office PowerPoint</Application>
  <PresentationFormat>Widescreen</PresentationFormat>
  <Paragraphs>99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Franklin Gothic Book</vt:lpstr>
      <vt:lpstr>Wingdings</vt:lpstr>
      <vt:lpstr>Crop</vt:lpstr>
      <vt:lpstr>Temporal crime pattern analysis of Boston</vt:lpstr>
      <vt:lpstr>Dataset Overview</vt:lpstr>
      <vt:lpstr>Data Preprocessing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SMART Questions</vt:lpstr>
      <vt:lpstr>Solution</vt:lpstr>
      <vt:lpstr>SMART Questions</vt:lpstr>
      <vt:lpstr>Solution</vt:lpstr>
      <vt:lpstr>SMART Questions</vt:lpstr>
      <vt:lpstr>Modeling</vt:lpstr>
      <vt:lpstr>ROC AUC Curve</vt:lpstr>
      <vt:lpstr>Modeling</vt:lpstr>
      <vt:lpstr>ROC AUC Curve</vt:lpstr>
      <vt:lpstr>Modeling</vt:lpstr>
      <vt:lpstr>PowerPoint Presentation</vt:lpstr>
      <vt:lpstr>Model Comparision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Structures</dc:title>
  <dc:creator>Mr Aniruddha</dc:creator>
  <cp:lastModifiedBy>MR Aniruddha</cp:lastModifiedBy>
  <cp:revision>102</cp:revision>
  <dcterms:created xsi:type="dcterms:W3CDTF">2021-05-05T14:40:03Z</dcterms:created>
  <dcterms:modified xsi:type="dcterms:W3CDTF">2023-12-12T23:21:48Z</dcterms:modified>
</cp:coreProperties>
</file>