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iV5PMjiVudz4RumpJVkK1KY/Ij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238B2F-C190-4346-B290-9C2396F01AA0}">
  <a:tblStyle styleId="{B9238B2F-C190-4346-B290-9C2396F01AA0}" styleName="Table_0">
    <a:wholeTbl>
      <a:tcTxStyle b="off" i="off">
        <a:font>
          <a:latin typeface="Avenir Next LT Pro"/>
          <a:ea typeface="Avenir Next LT Pro"/>
          <a:cs typeface="Avenir Next LT Pro"/>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DF0E6"/>
          </a:solidFill>
        </a:fill>
      </a:tcStyle>
    </a:wholeTbl>
    <a:band1H>
      <a:tcTxStyle/>
      <a:tcStyle>
        <a:fill>
          <a:solidFill>
            <a:srgbClr val="FBE1CA"/>
          </a:solidFill>
        </a:fill>
      </a:tcStyle>
    </a:band1H>
    <a:band2H>
      <a:tcTxStyle/>
    </a:band2H>
    <a:band1V>
      <a:tcTxStyle/>
      <a:tcStyle>
        <a:fill>
          <a:solidFill>
            <a:srgbClr val="FBE1CA"/>
          </a:solidFill>
        </a:fill>
      </a:tcStyle>
    </a:band1V>
    <a:band2V>
      <a:tcTxStyle/>
    </a:band2V>
    <a:lastCol>
      <a:tcTxStyle b="on" i="off">
        <a:font>
          <a:latin typeface="Avenir Next LT Pro"/>
          <a:ea typeface="Avenir Next LT Pro"/>
          <a:cs typeface="Avenir Next LT Pro"/>
        </a:font>
        <a:schemeClr val="lt1"/>
      </a:tcTxStyle>
      <a:tcStyle>
        <a:fill>
          <a:solidFill>
            <a:schemeClr val="accent1"/>
          </a:solidFill>
        </a:fill>
      </a:tcStyle>
    </a:lastCol>
    <a:firstCol>
      <a:tcTxStyle b="on" i="off">
        <a:font>
          <a:latin typeface="Avenir Next LT Pro"/>
          <a:ea typeface="Avenir Next LT Pro"/>
          <a:cs typeface="Avenir Next LT Pro"/>
        </a:font>
        <a:schemeClr val="lt1"/>
      </a:tcTxStyle>
      <a:tcStyle>
        <a:fill>
          <a:solidFill>
            <a:schemeClr val="accent1"/>
          </a:solidFill>
        </a:fill>
      </a:tcStyle>
    </a:firstCol>
    <a:lastRow>
      <a:tcTxStyle b="on" i="off">
        <a:font>
          <a:latin typeface="Avenir Next LT Pro"/>
          <a:ea typeface="Avenir Next LT Pro"/>
          <a:cs typeface="Avenir Next LT Pro"/>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venir Next LT Pro"/>
          <a:ea typeface="Avenir Next LT Pro"/>
          <a:cs typeface="Avenir Next LT Pro"/>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32"/>
          <p:cNvSpPr/>
          <p:nvPr/>
        </p:nvSpPr>
        <p:spPr>
          <a:xfrm>
            <a:off x="665853" y="1533525"/>
            <a:ext cx="10917063" cy="3790950"/>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2"/>
          <p:cNvSpPr/>
          <p:nvPr/>
        </p:nvSpPr>
        <p:spPr>
          <a:xfrm>
            <a:off x="609084" y="2971798"/>
            <a:ext cx="128016" cy="914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2"/>
          <p:cNvSpPr txBox="1"/>
          <p:nvPr>
            <p:ph type="title"/>
          </p:nvPr>
        </p:nvSpPr>
        <p:spPr>
          <a:xfrm>
            <a:off x="1078992" y="1938528"/>
            <a:ext cx="10177272" cy="29900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5400"/>
              <a:buFont typeface="Avenir"/>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4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4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4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3"/>
          <p:cNvSpPr/>
          <p:nvPr/>
        </p:nvSpPr>
        <p:spPr>
          <a:xfrm>
            <a:off x="558209" y="0"/>
            <a:ext cx="11167447" cy="2018806"/>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3"/>
          <p:cNvSpPr/>
          <p:nvPr/>
        </p:nvSpPr>
        <p:spPr>
          <a:xfrm>
            <a:off x="566928" y="0"/>
            <a:ext cx="11155680" cy="201168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3"/>
          <p:cNvSpPr/>
          <p:nvPr/>
        </p:nvSpPr>
        <p:spPr>
          <a:xfrm>
            <a:off x="498834" y="787352"/>
            <a:ext cx="128016" cy="70408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3"/>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3"/>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3"/>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3"/>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35"/>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000"/>
              <a:buFont typeface="Avenir"/>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5"/>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4" name="Google Shape;34;p35"/>
          <p:cNvSpPr txBox="1"/>
          <p:nvPr>
            <p:ph idx="10" type="dt"/>
          </p:nvPr>
        </p:nvSpPr>
        <p:spPr>
          <a:xfrm>
            <a:off x="576072"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5"/>
          <p:cNvSpPr txBox="1"/>
          <p:nvPr>
            <p:ph idx="12" type="sldNum"/>
          </p:nvPr>
        </p:nvSpPr>
        <p:spPr>
          <a:xfrm>
            <a:off x="886968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35"/>
          <p:cNvSpPr/>
          <p:nvPr/>
        </p:nvSpPr>
        <p:spPr>
          <a:xfrm rot="5400000">
            <a:off x="857544" y="346791"/>
            <a:ext cx="146304" cy="70408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5"/>
          <p:cNvSpPr/>
          <p:nvPr/>
        </p:nvSpPr>
        <p:spPr>
          <a:xfrm flipH="1" rot="10800000">
            <a:off x="578652" y="4501201"/>
            <a:ext cx="11034696" cy="18288"/>
          </a:xfrm>
          <a:prstGeom prst="rect">
            <a:avLst/>
          </a:prstGeom>
          <a:solidFill>
            <a:srgbClr val="C8C8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36"/>
          <p:cNvSpPr/>
          <p:nvPr/>
        </p:nvSpPr>
        <p:spPr>
          <a:xfrm>
            <a:off x="558210" y="4981421"/>
            <a:ext cx="11134956" cy="822960"/>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6"/>
          <p:cNvSpPr/>
          <p:nvPr/>
        </p:nvSpPr>
        <p:spPr>
          <a:xfrm>
            <a:off x="498834" y="5118581"/>
            <a:ext cx="146304" cy="5486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6"/>
          <p:cNvSpPr txBox="1"/>
          <p:nvPr>
            <p:ph type="title"/>
          </p:nvPr>
        </p:nvSpPr>
        <p:spPr>
          <a:xfrm>
            <a:off x="557784" y="640080"/>
            <a:ext cx="10890504" cy="4114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600"/>
              <a:buFont typeface="Avenir"/>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6"/>
          <p:cNvSpPr txBox="1"/>
          <p:nvPr>
            <p:ph idx="1" type="body"/>
          </p:nvPr>
        </p:nvSpPr>
        <p:spPr>
          <a:xfrm>
            <a:off x="841248" y="5102352"/>
            <a:ext cx="10607040" cy="585216"/>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sz="2000">
                <a:solidFill>
                  <a:schemeClr val="dk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37"/>
          <p:cNvSpPr/>
          <p:nvPr/>
        </p:nvSpPr>
        <p:spPr>
          <a:xfrm>
            <a:off x="558209" y="0"/>
            <a:ext cx="11167447" cy="2018806"/>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7"/>
          <p:cNvSpPr/>
          <p:nvPr/>
        </p:nvSpPr>
        <p:spPr>
          <a:xfrm>
            <a:off x="566928" y="0"/>
            <a:ext cx="11155680" cy="201168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7"/>
          <p:cNvSpPr/>
          <p:nvPr/>
        </p:nvSpPr>
        <p:spPr>
          <a:xfrm>
            <a:off x="498834" y="787352"/>
            <a:ext cx="128016" cy="70408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7"/>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37"/>
          <p:cNvSpPr txBox="1"/>
          <p:nvPr>
            <p:ph idx="1" type="body"/>
          </p:nvPr>
        </p:nvSpPr>
        <p:spPr>
          <a:xfrm>
            <a:off x="1115568" y="2478024"/>
            <a:ext cx="4937760"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7"/>
          <p:cNvSpPr txBox="1"/>
          <p:nvPr>
            <p:ph idx="2" type="body"/>
          </p:nvPr>
        </p:nvSpPr>
        <p:spPr>
          <a:xfrm>
            <a:off x="6345936" y="2478024"/>
            <a:ext cx="4937760"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7"/>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7"/>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38"/>
          <p:cNvSpPr/>
          <p:nvPr/>
        </p:nvSpPr>
        <p:spPr>
          <a:xfrm>
            <a:off x="558209" y="0"/>
            <a:ext cx="11167447" cy="2018806"/>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8"/>
          <p:cNvSpPr/>
          <p:nvPr/>
        </p:nvSpPr>
        <p:spPr>
          <a:xfrm>
            <a:off x="566928" y="0"/>
            <a:ext cx="11155680" cy="201168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8"/>
          <p:cNvSpPr/>
          <p:nvPr/>
        </p:nvSpPr>
        <p:spPr>
          <a:xfrm>
            <a:off x="498834" y="787352"/>
            <a:ext cx="128016" cy="70408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8"/>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38"/>
          <p:cNvSpPr txBox="1"/>
          <p:nvPr>
            <p:ph idx="1" type="body"/>
          </p:nvPr>
        </p:nvSpPr>
        <p:spPr>
          <a:xfrm>
            <a:off x="1115568"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38"/>
          <p:cNvSpPr txBox="1"/>
          <p:nvPr>
            <p:ph idx="2" type="body"/>
          </p:nvPr>
        </p:nvSpPr>
        <p:spPr>
          <a:xfrm>
            <a:off x="1115568" y="3203688"/>
            <a:ext cx="4937760" cy="2968512"/>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Clr>
                <a:schemeClr val="dk1"/>
              </a:buClr>
              <a:buSzPts val="2400"/>
              <a:buChar char="•"/>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38"/>
          <p:cNvSpPr txBox="1"/>
          <p:nvPr>
            <p:ph idx="3" type="body"/>
          </p:nvPr>
        </p:nvSpPr>
        <p:spPr>
          <a:xfrm>
            <a:off x="6345936"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p38"/>
          <p:cNvSpPr txBox="1"/>
          <p:nvPr>
            <p:ph idx="4" type="body"/>
          </p:nvPr>
        </p:nvSpPr>
        <p:spPr>
          <a:xfrm>
            <a:off x="6345936" y="3203687"/>
            <a:ext cx="4937760" cy="2968511"/>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Clr>
                <a:schemeClr val="dk1"/>
              </a:buClr>
              <a:buSzPts val="2400"/>
              <a:buChar char="•"/>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38"/>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8"/>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p39"/>
          <p:cNvSpPr/>
          <p:nvPr/>
        </p:nvSpPr>
        <p:spPr>
          <a:xfrm>
            <a:off x="558210" y="1162033"/>
            <a:ext cx="3740740" cy="4643344"/>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9"/>
          <p:cNvSpPr/>
          <p:nvPr/>
        </p:nvSpPr>
        <p:spPr>
          <a:xfrm>
            <a:off x="498834" y="1618375"/>
            <a:ext cx="146304" cy="82296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9"/>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venir"/>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9"/>
          <p:cNvSpPr txBox="1"/>
          <p:nvPr>
            <p:ph idx="1" type="body"/>
          </p:nvPr>
        </p:nvSpPr>
        <p:spPr>
          <a:xfrm>
            <a:off x="4965192" y="1709928"/>
            <a:ext cx="6729984" cy="4096512"/>
          </a:xfrm>
          <a:prstGeom prst="rect">
            <a:avLst/>
          </a:prstGeom>
          <a:noFill/>
          <a:ln>
            <a:noFill/>
          </a:ln>
        </p:spPr>
        <p:txBody>
          <a:bodyPr anchorCtr="0" anchor="t" bIns="45700" lIns="91425" spcFirstLastPara="1" rIns="91425" wrap="square" tIns="45700">
            <a:normAutofit/>
          </a:bodyPr>
          <a:lstStyle>
            <a:lvl1pPr indent="-406400" lvl="0" marL="457200" algn="l">
              <a:lnSpc>
                <a:spcPct val="110000"/>
              </a:lnSpc>
              <a:spcBef>
                <a:spcPts val="1000"/>
              </a:spcBef>
              <a:spcAft>
                <a:spcPts val="0"/>
              </a:spcAft>
              <a:buClr>
                <a:schemeClr val="dk1"/>
              </a:buClr>
              <a:buSzPts val="2800"/>
              <a:buChar char="•"/>
              <a:defRPr sz="2800"/>
            </a:lvl1pPr>
            <a:lvl2pPr indent="-381000" lvl="1" marL="914400" algn="l">
              <a:lnSpc>
                <a:spcPct val="110000"/>
              </a:lnSpc>
              <a:spcBef>
                <a:spcPts val="500"/>
              </a:spcBef>
              <a:spcAft>
                <a:spcPts val="0"/>
              </a:spcAft>
              <a:buClr>
                <a:schemeClr val="dk1"/>
              </a:buClr>
              <a:buSzPts val="2400"/>
              <a:buChar char="•"/>
              <a:defRPr sz="2400"/>
            </a:lvl2pPr>
            <a:lvl3pPr indent="-355600" lvl="2" marL="1371600" algn="l">
              <a:lnSpc>
                <a:spcPct val="110000"/>
              </a:lnSpc>
              <a:spcBef>
                <a:spcPts val="500"/>
              </a:spcBef>
              <a:spcAft>
                <a:spcPts val="0"/>
              </a:spcAft>
              <a:buClr>
                <a:schemeClr val="dk1"/>
              </a:buClr>
              <a:buSzPts val="2000"/>
              <a:buChar char="•"/>
              <a:defRPr sz="20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4" name="Google Shape;74;p39"/>
          <p:cNvSpPr txBox="1"/>
          <p:nvPr>
            <p:ph idx="2" type="body"/>
          </p:nvPr>
        </p:nvSpPr>
        <p:spPr>
          <a:xfrm>
            <a:off x="868680" y="3429000"/>
            <a:ext cx="3099816" cy="206654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39"/>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40"/>
          <p:cNvSpPr/>
          <p:nvPr/>
        </p:nvSpPr>
        <p:spPr>
          <a:xfrm>
            <a:off x="558210" y="1162033"/>
            <a:ext cx="3740740" cy="4643344"/>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0"/>
          <p:cNvSpPr/>
          <p:nvPr/>
        </p:nvSpPr>
        <p:spPr>
          <a:xfrm>
            <a:off x="498834" y="1618375"/>
            <a:ext cx="146304" cy="82296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0"/>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venir"/>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40"/>
          <p:cNvSpPr/>
          <p:nvPr>
            <p:ph idx="2" type="pic"/>
          </p:nvPr>
        </p:nvSpPr>
        <p:spPr>
          <a:xfrm>
            <a:off x="4965192" y="1161288"/>
            <a:ext cx="6729984" cy="4645152"/>
          </a:xfrm>
          <a:prstGeom prst="rect">
            <a:avLst/>
          </a:prstGeom>
          <a:noFill/>
          <a:ln>
            <a:noFill/>
          </a:ln>
        </p:spPr>
      </p:sp>
      <p:sp>
        <p:nvSpPr>
          <p:cNvPr id="83" name="Google Shape;83;p40"/>
          <p:cNvSpPr txBox="1"/>
          <p:nvPr>
            <p:ph idx="1" type="body"/>
          </p:nvPr>
        </p:nvSpPr>
        <p:spPr>
          <a:xfrm>
            <a:off x="868680" y="3438144"/>
            <a:ext cx="3099816" cy="20574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4" name="Google Shape;84;p40"/>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venir"/>
              <a:buNone/>
              <a:defRPr b="0" i="0" sz="4400" u="none" cap="none" strike="noStrike">
                <a:solidFill>
                  <a:schemeClr val="dk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1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11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8" name="Google Shape;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9" name="Google Shape;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0" name="Google Shape;1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venir"/>
                <a:ea typeface="Avenir"/>
                <a:cs typeface="Avenir"/>
                <a:sym typeface="Avenir"/>
              </a:defRPr>
            </a:lvl1pPr>
            <a:lvl2pPr indent="0" lvl="1" marL="0" marR="0" rtl="0" algn="r">
              <a:spcBef>
                <a:spcPts val="0"/>
              </a:spcBef>
              <a:buNone/>
              <a:defRPr b="0" i="0" sz="1200" u="none" cap="none" strike="noStrike">
                <a:solidFill>
                  <a:srgbClr val="888888"/>
                </a:solidFill>
                <a:latin typeface="Avenir"/>
                <a:ea typeface="Avenir"/>
                <a:cs typeface="Avenir"/>
                <a:sym typeface="Avenir"/>
              </a:defRPr>
            </a:lvl2pPr>
            <a:lvl3pPr indent="0" lvl="2" marL="0" marR="0" rtl="0" algn="r">
              <a:spcBef>
                <a:spcPts val="0"/>
              </a:spcBef>
              <a:buNone/>
              <a:defRPr b="0" i="0" sz="1200" u="none" cap="none" strike="noStrike">
                <a:solidFill>
                  <a:srgbClr val="888888"/>
                </a:solidFill>
                <a:latin typeface="Avenir"/>
                <a:ea typeface="Avenir"/>
                <a:cs typeface="Avenir"/>
                <a:sym typeface="Avenir"/>
              </a:defRPr>
            </a:lvl3pPr>
            <a:lvl4pPr indent="0" lvl="3" marL="0" marR="0" rtl="0" algn="r">
              <a:spcBef>
                <a:spcPts val="0"/>
              </a:spcBef>
              <a:buNone/>
              <a:defRPr b="0" i="0" sz="1200" u="none" cap="none" strike="noStrike">
                <a:solidFill>
                  <a:srgbClr val="888888"/>
                </a:solidFill>
                <a:latin typeface="Avenir"/>
                <a:ea typeface="Avenir"/>
                <a:cs typeface="Avenir"/>
                <a:sym typeface="Avenir"/>
              </a:defRPr>
            </a:lvl4pPr>
            <a:lvl5pPr indent="0" lvl="4" marL="0" marR="0" rtl="0" algn="r">
              <a:spcBef>
                <a:spcPts val="0"/>
              </a:spcBef>
              <a:buNone/>
              <a:defRPr b="0" i="0" sz="1200" u="none" cap="none" strike="noStrike">
                <a:solidFill>
                  <a:srgbClr val="888888"/>
                </a:solidFill>
                <a:latin typeface="Avenir"/>
                <a:ea typeface="Avenir"/>
                <a:cs typeface="Avenir"/>
                <a:sym typeface="Avenir"/>
              </a:defRPr>
            </a:lvl5pPr>
            <a:lvl6pPr indent="0" lvl="5" marL="0" marR="0" rtl="0" algn="r">
              <a:spcBef>
                <a:spcPts val="0"/>
              </a:spcBef>
              <a:buNone/>
              <a:defRPr b="0" i="0" sz="1200" u="none" cap="none" strike="noStrike">
                <a:solidFill>
                  <a:srgbClr val="888888"/>
                </a:solidFill>
                <a:latin typeface="Avenir"/>
                <a:ea typeface="Avenir"/>
                <a:cs typeface="Avenir"/>
                <a:sym typeface="Avenir"/>
              </a:defRPr>
            </a:lvl6pPr>
            <a:lvl7pPr indent="0" lvl="6" marL="0" marR="0" rtl="0" algn="r">
              <a:spcBef>
                <a:spcPts val="0"/>
              </a:spcBef>
              <a:buNone/>
              <a:defRPr b="0" i="0" sz="1200" u="none" cap="none" strike="noStrike">
                <a:solidFill>
                  <a:srgbClr val="888888"/>
                </a:solidFill>
                <a:latin typeface="Avenir"/>
                <a:ea typeface="Avenir"/>
                <a:cs typeface="Avenir"/>
                <a:sym typeface="Avenir"/>
              </a:defRPr>
            </a:lvl7pPr>
            <a:lvl8pPr indent="0" lvl="7" marL="0" marR="0" rtl="0" algn="r">
              <a:spcBef>
                <a:spcPts val="0"/>
              </a:spcBef>
              <a:buNone/>
              <a:defRPr b="0" i="0" sz="1200" u="none" cap="none" strike="noStrike">
                <a:solidFill>
                  <a:srgbClr val="888888"/>
                </a:solidFill>
                <a:latin typeface="Avenir"/>
                <a:ea typeface="Avenir"/>
                <a:cs typeface="Avenir"/>
                <a:sym typeface="Avenir"/>
              </a:defRPr>
            </a:lvl8pPr>
            <a:lvl9pPr indent="0" lvl="8" marL="0" marR="0" rtl="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8.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0.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2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ieeexplore.ieee.org/stamp/stamp.jsp?tp=&amp;arnumber=9125165" TargetMode="External"/><Relationship Id="rId4" Type="http://schemas.openxmlformats.org/officeDocument/2006/relationships/hyperlink" Target="https://www.researchgate.net/profile/Premkumar-Borugadda/publication/378742234_Education_and_Society_siksana_asana_samaja_SALARY_PREDICTION_USING_MACHINE_LEARNING_REGRESSION_ALGORITHMS/links/65e7c30fadf2362b637aa12d/Education-and-Society-siksana-asana-samaja-SALARY-PREDICTION-USING-MACHINE-LEARNING-REGRESSION-ALGORITHMS.pdf" TargetMode="External"/><Relationship Id="rId5" Type="http://schemas.openxmlformats.org/officeDocument/2006/relationships/hyperlink" Target="https://insights.stackoverflow.com/surve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9.png"/><Relationship Id="rId4" Type="http://schemas.openxmlformats.org/officeDocument/2006/relationships/image" Target="../media/image33.png"/><Relationship Id="rId5" Type="http://schemas.openxmlformats.org/officeDocument/2006/relationships/image" Target="../media/image32.png"/><Relationship Id="rId6"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6.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txBox="1"/>
          <p:nvPr>
            <p:ph type="title"/>
          </p:nvPr>
        </p:nvSpPr>
        <p:spPr>
          <a:xfrm>
            <a:off x="1078992" y="2369558"/>
            <a:ext cx="10223453" cy="25590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venir"/>
              <a:buNone/>
            </a:pPr>
            <a:r>
              <a:rPr b="1" lang="en-US"/>
              <a:t>Salary Sight: Tech Salary Prediction </a:t>
            </a:r>
            <a:endParaRPr/>
          </a:p>
        </p:txBody>
      </p:sp>
      <p:sp>
        <p:nvSpPr>
          <p:cNvPr id="104" name="Google Shape;104;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rgbClr val="888888"/>
                </a:solidFill>
              </a:rPr>
              <a:t>5/15/2024</a:t>
            </a:r>
            <a:endParaRPr/>
          </a:p>
        </p:txBody>
      </p:sp>
      <p:sp>
        <p:nvSpPr>
          <p:cNvPr id="105" name="Google Shape;105;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ack and white logo&#10;&#10;Description automatically generated" id="106" name="Google Shape;106;p1"/>
          <p:cNvPicPr preferRelativeResize="0"/>
          <p:nvPr/>
        </p:nvPicPr>
        <p:blipFill rotWithShape="1">
          <a:blip r:embed="rId3">
            <a:alphaModFix/>
          </a:blip>
          <a:srcRect b="0" l="0" r="0" t="0"/>
          <a:stretch/>
        </p:blipFill>
        <p:spPr>
          <a:xfrm>
            <a:off x="6470650" y="1102542"/>
            <a:ext cx="4838700" cy="942975"/>
          </a:xfrm>
          <a:prstGeom prst="rect">
            <a:avLst/>
          </a:prstGeom>
          <a:noFill/>
          <a:ln>
            <a:noFill/>
          </a:ln>
        </p:spPr>
      </p:pic>
      <p:sp>
        <p:nvSpPr>
          <p:cNvPr id="107" name="Google Shape;107;p1"/>
          <p:cNvSpPr txBox="1"/>
          <p:nvPr/>
        </p:nvSpPr>
        <p:spPr>
          <a:xfrm>
            <a:off x="8980714" y="5410199"/>
            <a:ext cx="2743200"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400" u="none" cap="none" strike="noStrike">
                <a:solidFill>
                  <a:schemeClr val="dk1"/>
                </a:solidFill>
                <a:latin typeface="Avenir"/>
                <a:ea typeface="Avenir"/>
                <a:cs typeface="Avenir"/>
                <a:sym typeface="Avenir"/>
              </a:rPr>
              <a:t>Group 5</a:t>
            </a:r>
            <a:endParaRPr b="1" sz="1800">
              <a:solidFill>
                <a:schemeClr val="dk1"/>
              </a:solidFill>
              <a:latin typeface="Avenir"/>
              <a:ea typeface="Avenir"/>
              <a:cs typeface="Avenir"/>
              <a:sym typeface="Avenir"/>
            </a:endParaRPr>
          </a:p>
          <a:p>
            <a:pPr indent="0" lvl="0" marL="0" marR="0" rtl="0" algn="l">
              <a:spcBef>
                <a:spcPts val="0"/>
              </a:spcBef>
              <a:spcAft>
                <a:spcPts val="0"/>
              </a:spcAft>
              <a:buNone/>
            </a:pPr>
            <a:r>
              <a:rPr lang="en-US" sz="1400">
                <a:solidFill>
                  <a:schemeClr val="dk1"/>
                </a:solidFill>
                <a:latin typeface="Avenir"/>
                <a:ea typeface="Avenir"/>
                <a:cs typeface="Avenir"/>
                <a:sym typeface="Avenir"/>
              </a:rPr>
              <a:t>Namratha S Kumar</a:t>
            </a:r>
            <a:endParaRPr sz="1800">
              <a:solidFill>
                <a:schemeClr val="dk1"/>
              </a:solidFill>
              <a:latin typeface="Avenir"/>
              <a:ea typeface="Avenir"/>
              <a:cs typeface="Avenir"/>
              <a:sym typeface="Avenir"/>
            </a:endParaRPr>
          </a:p>
          <a:p>
            <a:pPr indent="0" lvl="0" marL="0" marR="0" rtl="0" algn="l">
              <a:spcBef>
                <a:spcPts val="0"/>
              </a:spcBef>
              <a:spcAft>
                <a:spcPts val="0"/>
              </a:spcAft>
              <a:buNone/>
            </a:pPr>
            <a:r>
              <a:rPr lang="en-US" sz="1400">
                <a:solidFill>
                  <a:schemeClr val="dk1"/>
                </a:solidFill>
                <a:latin typeface="Avenir"/>
                <a:ea typeface="Avenir"/>
                <a:cs typeface="Avenir"/>
                <a:sym typeface="Avenir"/>
              </a:rPr>
              <a:t>Nandini S Nair</a:t>
            </a:r>
            <a:br>
              <a:rPr lang="en-US" sz="1400">
                <a:solidFill>
                  <a:schemeClr val="dk1"/>
                </a:solidFill>
                <a:latin typeface="Avenir"/>
                <a:ea typeface="Avenir"/>
                <a:cs typeface="Avenir"/>
                <a:sym typeface="Avenir"/>
              </a:rPr>
            </a:br>
            <a:r>
              <a:rPr lang="en-US" sz="1400">
                <a:solidFill>
                  <a:schemeClr val="dk1"/>
                </a:solidFill>
                <a:latin typeface="Avenir"/>
                <a:ea typeface="Avenir"/>
                <a:cs typeface="Avenir"/>
                <a:sym typeface="Avenir"/>
              </a:rPr>
              <a:t>Pooja Manjunatha</a:t>
            </a:r>
            <a:endParaRPr/>
          </a:p>
          <a:p>
            <a:pPr indent="0" lvl="0" marL="0" marR="0" rtl="0" algn="l">
              <a:spcBef>
                <a:spcPts val="0"/>
              </a:spcBef>
              <a:spcAft>
                <a:spcPts val="0"/>
              </a:spcAft>
              <a:buNone/>
            </a:pPr>
            <a:r>
              <a:rPr lang="en-US" sz="1400">
                <a:solidFill>
                  <a:schemeClr val="dk1"/>
                </a:solidFill>
                <a:latin typeface="Avenir"/>
                <a:ea typeface="Avenir"/>
                <a:cs typeface="Avenir"/>
                <a:sym typeface="Avenir"/>
              </a:rPr>
              <a:t>Priya Varahan</a:t>
            </a:r>
            <a:endParaRPr sz="1400">
              <a:solidFill>
                <a:schemeClr val="dk1"/>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0"/>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b="1" lang="en-US"/>
              <a:t>Data Transformation </a:t>
            </a:r>
            <a:endParaRPr/>
          </a:p>
        </p:txBody>
      </p:sp>
      <p:pic>
        <p:nvPicPr>
          <p:cNvPr descr="A screenshot of a remote work&#10;&#10;Description automatically generated" id="253" name="Google Shape;253;p10"/>
          <p:cNvPicPr preferRelativeResize="0"/>
          <p:nvPr>
            <p:ph idx="1" type="body"/>
          </p:nvPr>
        </p:nvPicPr>
        <p:blipFill rotWithShape="1">
          <a:blip r:embed="rId3">
            <a:alphaModFix/>
          </a:blip>
          <a:srcRect b="0" l="0" r="0" t="0"/>
          <a:stretch/>
        </p:blipFill>
        <p:spPr>
          <a:xfrm>
            <a:off x="907074" y="2184899"/>
            <a:ext cx="3847138" cy="1389496"/>
          </a:xfrm>
          <a:prstGeom prst="rect">
            <a:avLst/>
          </a:prstGeom>
          <a:noFill/>
          <a:ln>
            <a:noFill/>
          </a:ln>
        </p:spPr>
      </p:pic>
      <p:sp>
        <p:nvSpPr>
          <p:cNvPr id="254" name="Google Shape;254;p10"/>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rgbClr val="888888"/>
                </a:solidFill>
              </a:rPr>
              <a:t>5/15/2024</a:t>
            </a:r>
            <a:endParaRPr/>
          </a:p>
        </p:txBody>
      </p:sp>
      <p:sp>
        <p:nvSpPr>
          <p:cNvPr id="255" name="Google Shape;255;p10"/>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screenshot of a computer&#10;&#10;Description automatically generated" id="256" name="Google Shape;256;p10"/>
          <p:cNvPicPr preferRelativeResize="0"/>
          <p:nvPr/>
        </p:nvPicPr>
        <p:blipFill rotWithShape="1">
          <a:blip r:embed="rId4">
            <a:alphaModFix/>
          </a:blip>
          <a:srcRect b="452" l="2225" r="0" t="0"/>
          <a:stretch/>
        </p:blipFill>
        <p:spPr>
          <a:xfrm>
            <a:off x="805116" y="5032309"/>
            <a:ext cx="4056306" cy="1688678"/>
          </a:xfrm>
          <a:prstGeom prst="rect">
            <a:avLst/>
          </a:prstGeom>
          <a:noFill/>
          <a:ln>
            <a:noFill/>
          </a:ln>
        </p:spPr>
      </p:pic>
      <p:pic>
        <p:nvPicPr>
          <p:cNvPr descr="A screenshot of a computer&#10;&#10;Description automatically generated" id="257" name="Google Shape;257;p10"/>
          <p:cNvPicPr preferRelativeResize="0"/>
          <p:nvPr/>
        </p:nvPicPr>
        <p:blipFill rotWithShape="1">
          <a:blip r:embed="rId5">
            <a:alphaModFix/>
          </a:blip>
          <a:srcRect b="17222" l="0" r="27399" t="-6667"/>
          <a:stretch/>
        </p:blipFill>
        <p:spPr>
          <a:xfrm>
            <a:off x="819599" y="3430370"/>
            <a:ext cx="4033210" cy="1146846"/>
          </a:xfrm>
          <a:prstGeom prst="rect">
            <a:avLst/>
          </a:prstGeom>
          <a:noFill/>
          <a:ln>
            <a:noFill/>
          </a:ln>
        </p:spPr>
      </p:pic>
      <p:sp>
        <p:nvSpPr>
          <p:cNvPr id="258" name="Google Shape;258;p10"/>
          <p:cNvSpPr txBox="1"/>
          <p:nvPr/>
        </p:nvSpPr>
        <p:spPr>
          <a:xfrm>
            <a:off x="6044013" y="2715856"/>
            <a:ext cx="4990713"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2000">
              <a:solidFill>
                <a:schemeClr val="dk1"/>
              </a:solidFill>
              <a:latin typeface="Avenir"/>
              <a:ea typeface="Avenir"/>
              <a:cs typeface="Avenir"/>
              <a:sym typeface="Avenir"/>
            </a:endParaRPr>
          </a:p>
          <a:p>
            <a:pPr indent="0" lvl="0" marL="0" marR="0" rtl="0" algn="l">
              <a:spcBef>
                <a:spcPts val="0"/>
              </a:spcBef>
              <a:spcAft>
                <a:spcPts val="0"/>
              </a:spcAft>
              <a:buNone/>
            </a:pPr>
            <a:r>
              <a:t/>
            </a:r>
            <a:endParaRPr b="1" sz="2000">
              <a:solidFill>
                <a:schemeClr val="dk1"/>
              </a:solidFill>
              <a:latin typeface="Avenir"/>
              <a:ea typeface="Avenir"/>
              <a:cs typeface="Avenir"/>
              <a:sym typeface="Avenir"/>
            </a:endParaRPr>
          </a:p>
          <a:p>
            <a:pPr indent="0" lvl="0" marL="0" marR="0" rtl="0" algn="l">
              <a:spcBef>
                <a:spcPts val="0"/>
              </a:spcBef>
              <a:spcAft>
                <a:spcPts val="0"/>
              </a:spcAft>
              <a:buNone/>
            </a:pPr>
            <a:r>
              <a:rPr b="1" lang="en-US" sz="2000">
                <a:solidFill>
                  <a:schemeClr val="dk1"/>
                </a:solidFill>
                <a:latin typeface="Avenir"/>
                <a:ea typeface="Avenir"/>
                <a:cs typeface="Avenir"/>
                <a:sym typeface="Avenir"/>
              </a:rPr>
              <a:t>Performed </a:t>
            </a:r>
            <a:r>
              <a:rPr b="1" lang="en-US" sz="2000">
                <a:solidFill>
                  <a:srgbClr val="F58625"/>
                </a:solidFill>
                <a:latin typeface="Avenir"/>
                <a:ea typeface="Avenir"/>
                <a:cs typeface="Avenir"/>
                <a:sym typeface="Avenir"/>
              </a:rPr>
              <a:t>Label Encoding</a:t>
            </a:r>
            <a:r>
              <a:rPr b="1" lang="en-US" sz="2000">
                <a:solidFill>
                  <a:schemeClr val="dk1"/>
                </a:solidFill>
                <a:latin typeface="Avenir"/>
                <a:ea typeface="Avenir"/>
                <a:cs typeface="Avenir"/>
                <a:sym typeface="Avenir"/>
              </a:rPr>
              <a:t> on </a:t>
            </a:r>
            <a:r>
              <a:rPr b="1" lang="en-US" sz="2000">
                <a:solidFill>
                  <a:srgbClr val="F58625"/>
                </a:solidFill>
                <a:latin typeface="Avenir"/>
                <a:ea typeface="Avenir"/>
                <a:cs typeface="Avenir"/>
                <a:sym typeface="Avenir"/>
              </a:rPr>
              <a:t>Age</a:t>
            </a:r>
            <a:r>
              <a:rPr b="1" lang="en-US" sz="2000">
                <a:solidFill>
                  <a:schemeClr val="dk1"/>
                </a:solidFill>
                <a:latin typeface="Avenir"/>
                <a:ea typeface="Avenir"/>
                <a:cs typeface="Avenir"/>
                <a:sym typeface="Avenir"/>
              </a:rPr>
              <a:t>, </a:t>
            </a:r>
            <a:r>
              <a:rPr b="1" lang="en-US" sz="2000">
                <a:solidFill>
                  <a:srgbClr val="F58625"/>
                </a:solidFill>
                <a:latin typeface="Avenir"/>
                <a:ea typeface="Avenir"/>
                <a:cs typeface="Avenir"/>
                <a:sym typeface="Avenir"/>
              </a:rPr>
              <a:t>EdLevel </a:t>
            </a:r>
            <a:r>
              <a:rPr b="1" lang="en-US" sz="2000">
                <a:solidFill>
                  <a:schemeClr val="dk1"/>
                </a:solidFill>
                <a:latin typeface="Avenir"/>
                <a:ea typeface="Avenir"/>
                <a:cs typeface="Avenir"/>
                <a:sym typeface="Avenir"/>
              </a:rPr>
              <a:t>and </a:t>
            </a:r>
            <a:r>
              <a:rPr b="1" lang="en-US" sz="2000">
                <a:solidFill>
                  <a:srgbClr val="F58625"/>
                </a:solidFill>
                <a:latin typeface="Avenir"/>
                <a:ea typeface="Avenir"/>
                <a:cs typeface="Avenir"/>
                <a:sym typeface="Avenir"/>
              </a:rPr>
              <a:t>Remote</a:t>
            </a:r>
            <a:endParaRPr b="1" sz="2000">
              <a:solidFill>
                <a:schemeClr val="dk1"/>
              </a:solidFill>
              <a:latin typeface="Avenir"/>
              <a:ea typeface="Avenir"/>
              <a:cs typeface="Avenir"/>
              <a:sym typeface="Avenir"/>
            </a:endParaRPr>
          </a:p>
          <a:p>
            <a:pPr indent="0" lvl="0" marL="0" marR="0" rtl="0" algn="l">
              <a:spcBef>
                <a:spcPts val="0"/>
              </a:spcBef>
              <a:spcAft>
                <a:spcPts val="0"/>
              </a:spcAft>
              <a:buNone/>
            </a:pPr>
            <a:r>
              <a:t/>
            </a:r>
            <a:endParaRPr b="1" sz="2000">
              <a:solidFill>
                <a:schemeClr val="dk1"/>
              </a:solidFill>
              <a:latin typeface="Avenir"/>
              <a:ea typeface="Avenir"/>
              <a:cs typeface="Avenir"/>
              <a:sym typeface="Avenir"/>
            </a:endParaRPr>
          </a:p>
          <a:p>
            <a:pPr indent="0" lvl="0" marL="0" marR="0" rtl="0" algn="l">
              <a:spcBef>
                <a:spcPts val="0"/>
              </a:spcBef>
              <a:spcAft>
                <a:spcPts val="0"/>
              </a:spcAft>
              <a:buNone/>
            </a:pPr>
            <a:r>
              <a:t/>
            </a:r>
            <a:endParaRPr b="1" sz="2000">
              <a:solidFill>
                <a:schemeClr val="dk1"/>
              </a:solidFill>
              <a:latin typeface="Avenir"/>
              <a:ea typeface="Avenir"/>
              <a:cs typeface="Avenir"/>
              <a:sym typeface="Avenir"/>
            </a:endParaRPr>
          </a:p>
          <a:p>
            <a:pPr indent="0" lvl="0" marL="0" marR="0" rtl="0" algn="l">
              <a:spcBef>
                <a:spcPts val="0"/>
              </a:spcBef>
              <a:spcAft>
                <a:spcPts val="0"/>
              </a:spcAft>
              <a:buNone/>
            </a:pPr>
            <a:r>
              <a:t/>
            </a:r>
            <a:endParaRPr b="1" sz="2000">
              <a:solidFill>
                <a:schemeClr val="dk1"/>
              </a:solidFill>
              <a:latin typeface="Avenir"/>
              <a:ea typeface="Avenir"/>
              <a:cs typeface="Avenir"/>
              <a:sym typeface="Avenir"/>
            </a:endParaRPr>
          </a:p>
          <a:p>
            <a:pPr indent="0" lvl="0" marL="0" marR="0" rtl="0" algn="l">
              <a:spcBef>
                <a:spcPts val="0"/>
              </a:spcBef>
              <a:spcAft>
                <a:spcPts val="0"/>
              </a:spcAft>
              <a:buNone/>
            </a:pPr>
            <a:r>
              <a:rPr b="1" lang="en-US" sz="2000">
                <a:solidFill>
                  <a:schemeClr val="dk1"/>
                </a:solidFill>
                <a:latin typeface="Avenir"/>
                <a:ea typeface="Avenir"/>
                <a:cs typeface="Avenir"/>
                <a:sym typeface="Avenir"/>
              </a:rPr>
              <a:t>Performed </a:t>
            </a:r>
            <a:r>
              <a:rPr b="1" lang="en-US" sz="2000">
                <a:solidFill>
                  <a:srgbClr val="F58625"/>
                </a:solidFill>
                <a:latin typeface="Avenir"/>
                <a:ea typeface="Avenir"/>
                <a:cs typeface="Avenir"/>
                <a:sym typeface="Avenir"/>
              </a:rPr>
              <a:t>One Hot Encoding</a:t>
            </a:r>
            <a:r>
              <a:rPr b="1" lang="en-US" sz="2000">
                <a:solidFill>
                  <a:schemeClr val="dk1"/>
                </a:solidFill>
                <a:latin typeface="Avenir"/>
                <a:ea typeface="Avenir"/>
                <a:cs typeface="Avenir"/>
                <a:sym typeface="Avenir"/>
              </a:rPr>
              <a:t> on </a:t>
            </a:r>
            <a:r>
              <a:rPr b="1" lang="en-US" sz="2000">
                <a:solidFill>
                  <a:srgbClr val="F58625"/>
                </a:solidFill>
                <a:latin typeface="Avenir"/>
                <a:ea typeface="Avenir"/>
                <a:cs typeface="Avenir"/>
                <a:sym typeface="Avenir"/>
              </a:rPr>
              <a:t>Employment</a:t>
            </a:r>
            <a:endParaRPr b="1" sz="2000">
              <a:solidFill>
                <a:srgbClr val="000000"/>
              </a:solidFill>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1"/>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venir"/>
              <a:buNone/>
            </a:pPr>
            <a:r>
              <a:rPr b="1" lang="en-US"/>
              <a:t>Log Transformation on the Target feature</a:t>
            </a:r>
            <a:endParaRPr/>
          </a:p>
        </p:txBody>
      </p:sp>
      <p:pic>
        <p:nvPicPr>
          <p:cNvPr descr="A graph of distribution of log and distribution of log&#10;&#10;Description automatically generated" id="264" name="Google Shape;264;p11"/>
          <p:cNvPicPr preferRelativeResize="0"/>
          <p:nvPr>
            <p:ph idx="1" type="body"/>
          </p:nvPr>
        </p:nvPicPr>
        <p:blipFill rotWithShape="1">
          <a:blip r:embed="rId3">
            <a:alphaModFix/>
          </a:blip>
          <a:srcRect b="0" l="0" r="0" t="0"/>
          <a:stretch/>
        </p:blipFill>
        <p:spPr>
          <a:xfrm>
            <a:off x="1065754" y="2036259"/>
            <a:ext cx="10052241" cy="4146677"/>
          </a:xfrm>
          <a:prstGeom prst="rect">
            <a:avLst/>
          </a:prstGeom>
          <a:noFill/>
          <a:ln>
            <a:noFill/>
          </a:ln>
        </p:spPr>
      </p:pic>
      <p:sp>
        <p:nvSpPr>
          <p:cNvPr id="265" name="Google Shape;265;p11"/>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rgbClr val="888888"/>
                </a:solidFill>
              </a:rPr>
              <a:t>5/15/2024</a:t>
            </a:r>
            <a:endParaRPr/>
          </a:p>
        </p:txBody>
      </p:sp>
      <p:sp>
        <p:nvSpPr>
          <p:cNvPr id="266" name="Google Shape;26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67" name="Google Shape;267;p11"/>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2"/>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rgbClr val="888888"/>
                </a:solidFill>
              </a:rPr>
              <a:t>5/15/2024</a:t>
            </a:r>
            <a:endParaRPr/>
          </a:p>
        </p:txBody>
      </p:sp>
      <p:sp>
        <p:nvSpPr>
          <p:cNvPr id="273" name="Google Shape;273;p12"/>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graph showing different colored lines&#10;&#10;Description automatically generated" id="274" name="Google Shape;274;p12"/>
          <p:cNvPicPr preferRelativeResize="0"/>
          <p:nvPr/>
        </p:nvPicPr>
        <p:blipFill rotWithShape="1">
          <a:blip r:embed="rId3">
            <a:alphaModFix/>
          </a:blip>
          <a:srcRect b="0" l="0" r="0" t="0"/>
          <a:stretch/>
        </p:blipFill>
        <p:spPr>
          <a:xfrm>
            <a:off x="76" y="1265207"/>
            <a:ext cx="8528374" cy="2667671"/>
          </a:xfrm>
          <a:prstGeom prst="rect">
            <a:avLst/>
          </a:prstGeom>
          <a:noFill/>
          <a:ln>
            <a:noFill/>
          </a:ln>
        </p:spPr>
      </p:pic>
      <p:sp>
        <p:nvSpPr>
          <p:cNvPr id="275" name="Google Shape;275;p12"/>
          <p:cNvSpPr txBox="1"/>
          <p:nvPr/>
        </p:nvSpPr>
        <p:spPr>
          <a:xfrm>
            <a:off x="9144000" y="1661160"/>
            <a:ext cx="2743200" cy="132343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D0D0D"/>
                </a:solidFill>
                <a:latin typeface="Avenir"/>
                <a:ea typeface="Avenir"/>
                <a:cs typeface="Avenir"/>
                <a:sym typeface="Avenir"/>
              </a:rPr>
              <a:t>Compensation tends to </a:t>
            </a:r>
            <a:r>
              <a:rPr b="1" lang="en-US" sz="1600">
                <a:solidFill>
                  <a:srgbClr val="F58625"/>
                </a:solidFill>
                <a:latin typeface="Avenir"/>
                <a:ea typeface="Avenir"/>
                <a:cs typeface="Avenir"/>
                <a:sym typeface="Avenir"/>
              </a:rPr>
              <a:t>increase </a:t>
            </a:r>
            <a:r>
              <a:rPr b="1" lang="en-US" sz="1600">
                <a:solidFill>
                  <a:srgbClr val="0D0D0D"/>
                </a:solidFill>
                <a:latin typeface="Avenir"/>
                <a:ea typeface="Avenir"/>
                <a:cs typeface="Avenir"/>
                <a:sym typeface="Avenir"/>
              </a:rPr>
              <a:t>with </a:t>
            </a:r>
            <a:r>
              <a:rPr b="1" lang="en-US" sz="1600">
                <a:solidFill>
                  <a:srgbClr val="F58625"/>
                </a:solidFill>
                <a:latin typeface="Avenir"/>
                <a:ea typeface="Avenir"/>
                <a:cs typeface="Avenir"/>
                <a:sym typeface="Avenir"/>
              </a:rPr>
              <a:t>coding experience </a:t>
            </a:r>
            <a:r>
              <a:rPr b="1" lang="en-US" sz="1600">
                <a:solidFill>
                  <a:srgbClr val="0D0D0D"/>
                </a:solidFill>
                <a:latin typeface="Avenir"/>
                <a:ea typeface="Avenir"/>
                <a:cs typeface="Avenir"/>
                <a:sym typeface="Avenir"/>
              </a:rPr>
              <a:t>across age groups, except for those under 18.</a:t>
            </a:r>
            <a:endParaRPr sz="1600">
              <a:solidFill>
                <a:schemeClr val="dk1"/>
              </a:solidFill>
              <a:latin typeface="Avenir"/>
              <a:ea typeface="Avenir"/>
              <a:cs typeface="Avenir"/>
              <a:sym typeface="Avenir"/>
            </a:endParaRPr>
          </a:p>
        </p:txBody>
      </p:sp>
      <p:sp>
        <p:nvSpPr>
          <p:cNvPr id="276" name="Google Shape;276;p12"/>
          <p:cNvSpPr txBox="1"/>
          <p:nvPr/>
        </p:nvSpPr>
        <p:spPr>
          <a:xfrm>
            <a:off x="3048000" y="182880"/>
            <a:ext cx="7277100" cy="12618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Avenir"/>
                <a:ea typeface="Avenir"/>
                <a:cs typeface="Avenir"/>
                <a:sym typeface="Avenir"/>
              </a:rPr>
              <a:t>Exploratory Data Analysis</a:t>
            </a:r>
            <a:endParaRPr sz="4000">
              <a:solidFill>
                <a:schemeClr val="dk1"/>
              </a:solidFill>
              <a:latin typeface="Avenir"/>
              <a:ea typeface="Avenir"/>
              <a:cs typeface="Avenir"/>
              <a:sym typeface="Avenir"/>
            </a:endParaRPr>
          </a:p>
          <a:p>
            <a:pPr indent="0" lvl="0" marL="0" marR="0" rtl="0" algn="ctr">
              <a:spcBef>
                <a:spcPts val="0"/>
              </a:spcBef>
              <a:spcAft>
                <a:spcPts val="0"/>
              </a:spcAft>
              <a:buNone/>
            </a:pPr>
            <a:r>
              <a:rPr lang="en-US" sz="1800">
                <a:solidFill>
                  <a:schemeClr val="dk1"/>
                </a:solidFill>
                <a:latin typeface="Avenir"/>
                <a:ea typeface="Avenir"/>
                <a:cs typeface="Avenir"/>
                <a:sym typeface="Avenir"/>
              </a:rPr>
              <a:t>on features against target post transformation</a:t>
            </a:r>
            <a:endParaRPr b="1" sz="1800">
              <a:solidFill>
                <a:schemeClr val="dk1"/>
              </a:solidFill>
              <a:latin typeface="Avenir"/>
              <a:ea typeface="Avenir"/>
              <a:cs typeface="Avenir"/>
              <a:sym typeface="Aveni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7" name="Google Shape;277;p12"/>
          <p:cNvSpPr txBox="1"/>
          <p:nvPr/>
        </p:nvSpPr>
        <p:spPr>
          <a:xfrm>
            <a:off x="9040678" y="4061848"/>
            <a:ext cx="3124197" cy="2062103"/>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venir"/>
                <a:ea typeface="Avenir"/>
                <a:cs typeface="Avenir"/>
                <a:sym typeface="Avenir"/>
              </a:rPr>
              <a:t>The distribution of </a:t>
            </a:r>
            <a:r>
              <a:rPr b="1" lang="en-US" sz="1600">
                <a:solidFill>
                  <a:srgbClr val="F58625"/>
                </a:solidFill>
                <a:latin typeface="Avenir"/>
                <a:ea typeface="Avenir"/>
                <a:cs typeface="Avenir"/>
                <a:sym typeface="Avenir"/>
              </a:rPr>
              <a:t>remote work</a:t>
            </a:r>
            <a:r>
              <a:rPr b="1" lang="en-US" sz="1600">
                <a:solidFill>
                  <a:schemeClr val="dk1"/>
                </a:solidFill>
                <a:latin typeface="Avenir"/>
                <a:ea typeface="Avenir"/>
                <a:cs typeface="Avenir"/>
                <a:sym typeface="Avenir"/>
              </a:rPr>
              <a:t> across different levels of work experience and </a:t>
            </a:r>
            <a:endParaRPr sz="1600">
              <a:solidFill>
                <a:schemeClr val="dk1"/>
              </a:solidFill>
              <a:latin typeface="Avenir"/>
              <a:ea typeface="Avenir"/>
              <a:cs typeface="Avenir"/>
              <a:sym typeface="Avenir"/>
            </a:endParaRPr>
          </a:p>
          <a:p>
            <a:pPr indent="0" lvl="0" marL="0" marR="0" rtl="0" algn="l">
              <a:spcBef>
                <a:spcPts val="0"/>
              </a:spcBef>
              <a:spcAft>
                <a:spcPts val="0"/>
              </a:spcAft>
              <a:buNone/>
            </a:pPr>
            <a:r>
              <a:rPr b="1" lang="en-US" sz="1600">
                <a:solidFill>
                  <a:schemeClr val="dk1"/>
                </a:solidFill>
                <a:latin typeface="Avenir"/>
                <a:ea typeface="Avenir"/>
                <a:cs typeface="Avenir"/>
                <a:sym typeface="Avenir"/>
              </a:rPr>
              <a:t>compensation suggests that it is </a:t>
            </a:r>
            <a:r>
              <a:rPr b="1" lang="en-US" sz="1600">
                <a:solidFill>
                  <a:srgbClr val="F58625"/>
                </a:solidFill>
                <a:latin typeface="Avenir"/>
                <a:ea typeface="Avenir"/>
                <a:cs typeface="Avenir"/>
                <a:sym typeface="Avenir"/>
              </a:rPr>
              <a:t>well balanced</a:t>
            </a:r>
            <a:r>
              <a:rPr b="1" lang="en-US" sz="1600">
                <a:solidFill>
                  <a:schemeClr val="dk1"/>
                </a:solidFill>
                <a:latin typeface="Avenir"/>
                <a:ea typeface="Avenir"/>
                <a:cs typeface="Avenir"/>
                <a:sym typeface="Avenir"/>
              </a:rPr>
              <a:t> between </a:t>
            </a:r>
            <a:endParaRPr sz="1600">
              <a:solidFill>
                <a:schemeClr val="dk1"/>
              </a:solidFill>
              <a:latin typeface="Avenir"/>
              <a:ea typeface="Avenir"/>
              <a:cs typeface="Avenir"/>
              <a:sym typeface="Avenir"/>
            </a:endParaRPr>
          </a:p>
          <a:p>
            <a:pPr indent="0" lvl="0" marL="0" marR="0" rtl="0" algn="l">
              <a:spcBef>
                <a:spcPts val="0"/>
              </a:spcBef>
              <a:spcAft>
                <a:spcPts val="0"/>
              </a:spcAft>
              <a:buNone/>
            </a:pPr>
            <a:r>
              <a:rPr b="1" lang="en-US" sz="1600">
                <a:solidFill>
                  <a:schemeClr val="dk1"/>
                </a:solidFill>
                <a:latin typeface="Avenir"/>
                <a:ea typeface="Avenir"/>
                <a:cs typeface="Avenir"/>
                <a:sym typeface="Avenir"/>
              </a:rPr>
              <a:t>hybrid, in-person, and </a:t>
            </a:r>
            <a:endParaRPr sz="1600">
              <a:solidFill>
                <a:schemeClr val="dk1"/>
              </a:solidFill>
              <a:latin typeface="Avenir"/>
              <a:ea typeface="Avenir"/>
              <a:cs typeface="Avenir"/>
              <a:sym typeface="Avenir"/>
            </a:endParaRPr>
          </a:p>
          <a:p>
            <a:pPr indent="0" lvl="0" marL="0" marR="0" rtl="0" algn="l">
              <a:spcBef>
                <a:spcPts val="0"/>
              </a:spcBef>
              <a:spcAft>
                <a:spcPts val="0"/>
              </a:spcAft>
              <a:buNone/>
            </a:pPr>
            <a:r>
              <a:rPr b="1" lang="en-US" sz="1600">
                <a:solidFill>
                  <a:schemeClr val="dk1"/>
                </a:solidFill>
                <a:latin typeface="Avenir"/>
                <a:ea typeface="Avenir"/>
                <a:cs typeface="Avenir"/>
                <a:sym typeface="Avenir"/>
              </a:rPr>
              <a:t>remote arrangements.</a:t>
            </a:r>
            <a:endParaRPr sz="1600">
              <a:solidFill>
                <a:schemeClr val="dk1"/>
              </a:solidFill>
              <a:latin typeface="Avenir"/>
              <a:ea typeface="Avenir"/>
              <a:cs typeface="Avenir"/>
              <a:sym typeface="Avenir"/>
            </a:endParaRPr>
          </a:p>
        </p:txBody>
      </p:sp>
      <p:pic>
        <p:nvPicPr>
          <p:cNvPr descr="A graph of a graph showing different colored lines&#10;&#10;Description automatically generated" id="278" name="Google Shape;278;p12"/>
          <p:cNvPicPr preferRelativeResize="0"/>
          <p:nvPr/>
        </p:nvPicPr>
        <p:blipFill rotWithShape="1">
          <a:blip r:embed="rId4">
            <a:alphaModFix/>
          </a:blip>
          <a:srcRect b="0" l="0" r="0" t="0"/>
          <a:stretch/>
        </p:blipFill>
        <p:spPr>
          <a:xfrm>
            <a:off x="1" y="3921995"/>
            <a:ext cx="8433660" cy="29337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3"/>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b="1" lang="en-US"/>
              <a:t>Feature Selection</a:t>
            </a:r>
            <a:endParaRPr/>
          </a:p>
        </p:txBody>
      </p:sp>
      <p:grpSp>
        <p:nvGrpSpPr>
          <p:cNvPr id="284" name="Google Shape;284;p13"/>
          <p:cNvGrpSpPr/>
          <p:nvPr/>
        </p:nvGrpSpPr>
        <p:grpSpPr>
          <a:xfrm>
            <a:off x="1020858" y="2533247"/>
            <a:ext cx="10164517" cy="2266437"/>
            <a:chOff x="1709" y="713837"/>
            <a:chExt cx="10164517" cy="2266437"/>
          </a:xfrm>
        </p:grpSpPr>
        <p:sp>
          <p:nvSpPr>
            <p:cNvPr id="285" name="Google Shape;285;p13"/>
            <p:cNvSpPr/>
            <p:nvPr/>
          </p:nvSpPr>
          <p:spPr>
            <a:xfrm>
              <a:off x="1709" y="713837"/>
              <a:ext cx="2266437" cy="2266437"/>
            </a:xfrm>
            <a:prstGeom prst="ellipse">
              <a:avLst/>
            </a:prstGeom>
            <a:solidFill>
              <a:srgbClr val="ED7D3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txBox="1"/>
            <p:nvPr/>
          </p:nvSpPr>
          <p:spPr>
            <a:xfrm>
              <a:off x="333621" y="1045749"/>
              <a:ext cx="1602613" cy="1602613"/>
            </a:xfrm>
            <a:prstGeom prst="rect">
              <a:avLst/>
            </a:prstGeom>
            <a:noFill/>
            <a:ln>
              <a:noFill/>
            </a:ln>
          </p:spPr>
          <p:txBody>
            <a:bodyPr anchorCtr="0" anchor="ctr" bIns="27925" lIns="27925" spcFirstLastPara="1" rIns="27925" wrap="square" tIns="27925">
              <a:noAutofit/>
            </a:bodyPr>
            <a:lstStyle/>
            <a:p>
              <a:pPr indent="0" lvl="0" marL="0" marR="0" rtl="0" algn="ctr">
                <a:lnSpc>
                  <a:spcPct val="90000"/>
                </a:lnSpc>
                <a:spcBef>
                  <a:spcPts val="0"/>
                </a:spcBef>
                <a:spcAft>
                  <a:spcPts val="0"/>
                </a:spcAft>
                <a:buClr>
                  <a:schemeClr val="lt1"/>
                </a:buClr>
                <a:buSzPts val="2200"/>
                <a:buFont typeface="Avenir"/>
                <a:buNone/>
              </a:pPr>
              <a:r>
                <a:rPr b="1" lang="en-US" sz="2200">
                  <a:solidFill>
                    <a:schemeClr val="lt1"/>
                  </a:solidFill>
                  <a:latin typeface="Avenir"/>
                  <a:ea typeface="Avenir"/>
                  <a:cs typeface="Avenir"/>
                  <a:sym typeface="Avenir"/>
                </a:rPr>
                <a:t>ANOVA</a:t>
              </a:r>
              <a:endParaRPr b="1" sz="2200">
                <a:solidFill>
                  <a:schemeClr val="lt1"/>
                </a:solidFill>
                <a:latin typeface="Avenir"/>
                <a:ea typeface="Avenir"/>
                <a:cs typeface="Avenir"/>
                <a:sym typeface="Avenir"/>
              </a:endParaRPr>
            </a:p>
          </p:txBody>
        </p:sp>
        <p:sp>
          <p:nvSpPr>
            <p:cNvPr id="287" name="Google Shape;287;p13"/>
            <p:cNvSpPr/>
            <p:nvPr/>
          </p:nvSpPr>
          <p:spPr>
            <a:xfrm>
              <a:off x="2452181" y="1189789"/>
              <a:ext cx="1314533" cy="1314533"/>
            </a:xfrm>
            <a:prstGeom prst="mathPlus">
              <a:avLst>
                <a:gd fmla="val 23520" name="adj1"/>
              </a:avLst>
            </a:prstGeom>
            <a:solidFill>
              <a:srgbClr val="F9D0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txBox="1"/>
            <p:nvPr/>
          </p:nvSpPr>
          <p:spPr>
            <a:xfrm>
              <a:off x="2626422" y="1692466"/>
              <a:ext cx="966051" cy="30917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800"/>
                <a:buFont typeface="Avenir"/>
                <a:buNone/>
              </a:pPr>
              <a:r>
                <a:t/>
              </a:r>
              <a:endParaRPr sz="1800">
                <a:solidFill>
                  <a:schemeClr val="lt1"/>
                </a:solidFill>
                <a:latin typeface="Avenir"/>
                <a:ea typeface="Avenir"/>
                <a:cs typeface="Avenir"/>
                <a:sym typeface="Avenir"/>
              </a:endParaRPr>
            </a:p>
          </p:txBody>
        </p:sp>
        <p:sp>
          <p:nvSpPr>
            <p:cNvPr id="289" name="Google Shape;289;p13"/>
            <p:cNvSpPr/>
            <p:nvPr/>
          </p:nvSpPr>
          <p:spPr>
            <a:xfrm>
              <a:off x="3950749" y="713837"/>
              <a:ext cx="2266437" cy="2266437"/>
            </a:xfrm>
            <a:prstGeom prst="ellipse">
              <a:avLst/>
            </a:prstGeom>
            <a:solidFill>
              <a:srgbClr val="ED7D3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txBox="1"/>
            <p:nvPr/>
          </p:nvSpPr>
          <p:spPr>
            <a:xfrm>
              <a:off x="4282661" y="1045749"/>
              <a:ext cx="1602613" cy="1602613"/>
            </a:xfrm>
            <a:prstGeom prst="rect">
              <a:avLst/>
            </a:prstGeom>
            <a:noFill/>
            <a:ln>
              <a:noFill/>
            </a:ln>
          </p:spPr>
          <p:txBody>
            <a:bodyPr anchorCtr="0" anchor="ctr" bIns="27925" lIns="27925" spcFirstLastPara="1" rIns="27925" wrap="square" tIns="27925">
              <a:noAutofit/>
            </a:bodyPr>
            <a:lstStyle/>
            <a:p>
              <a:pPr indent="0" lvl="0" marL="0" marR="0" rtl="0" algn="ctr">
                <a:lnSpc>
                  <a:spcPct val="90000"/>
                </a:lnSpc>
                <a:spcBef>
                  <a:spcPts val="0"/>
                </a:spcBef>
                <a:spcAft>
                  <a:spcPts val="0"/>
                </a:spcAft>
                <a:buClr>
                  <a:schemeClr val="lt1"/>
                </a:buClr>
                <a:buSzPts val="2200"/>
                <a:buFont typeface="Avenir"/>
                <a:buNone/>
              </a:pPr>
              <a:r>
                <a:rPr b="1" lang="en-US" sz="2200">
                  <a:solidFill>
                    <a:schemeClr val="lt1"/>
                  </a:solidFill>
                  <a:latin typeface="Avenir"/>
                  <a:ea typeface="Avenir"/>
                  <a:cs typeface="Avenir"/>
                  <a:sym typeface="Avenir"/>
                </a:rPr>
                <a:t>Pearson's Correlation</a:t>
              </a:r>
              <a:endParaRPr b="1" sz="2200">
                <a:solidFill>
                  <a:schemeClr val="lt1"/>
                </a:solidFill>
                <a:latin typeface="Avenir"/>
                <a:ea typeface="Avenir"/>
                <a:cs typeface="Avenir"/>
                <a:sym typeface="Avenir"/>
              </a:endParaRPr>
            </a:p>
          </p:txBody>
        </p:sp>
        <p:sp>
          <p:nvSpPr>
            <p:cNvPr id="291" name="Google Shape;291;p13"/>
            <p:cNvSpPr/>
            <p:nvPr/>
          </p:nvSpPr>
          <p:spPr>
            <a:xfrm>
              <a:off x="6401221" y="1189789"/>
              <a:ext cx="1314533" cy="1314533"/>
            </a:xfrm>
            <a:prstGeom prst="mathEqual">
              <a:avLst>
                <a:gd fmla="val 23520" name="adj1"/>
                <a:gd fmla="val 11760" name="adj2"/>
              </a:avLst>
            </a:prstGeom>
            <a:solidFill>
              <a:srgbClr val="F9D0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txBox="1"/>
            <p:nvPr/>
          </p:nvSpPr>
          <p:spPr>
            <a:xfrm>
              <a:off x="6575462" y="1460583"/>
              <a:ext cx="966051" cy="77294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800"/>
                <a:buFont typeface="Avenir"/>
                <a:buNone/>
              </a:pPr>
              <a:r>
                <a:t/>
              </a:r>
              <a:endParaRPr sz="1800">
                <a:solidFill>
                  <a:schemeClr val="lt1"/>
                </a:solidFill>
                <a:latin typeface="Avenir"/>
                <a:ea typeface="Avenir"/>
                <a:cs typeface="Avenir"/>
                <a:sym typeface="Avenir"/>
              </a:endParaRPr>
            </a:p>
          </p:txBody>
        </p:sp>
        <p:sp>
          <p:nvSpPr>
            <p:cNvPr id="293" name="Google Shape;293;p13"/>
            <p:cNvSpPr/>
            <p:nvPr/>
          </p:nvSpPr>
          <p:spPr>
            <a:xfrm>
              <a:off x="7899789" y="713837"/>
              <a:ext cx="2266437" cy="2266437"/>
            </a:xfrm>
            <a:prstGeom prst="ellipse">
              <a:avLst/>
            </a:prstGeom>
            <a:solidFill>
              <a:srgbClr val="ED7D3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txBox="1"/>
            <p:nvPr/>
          </p:nvSpPr>
          <p:spPr>
            <a:xfrm>
              <a:off x="8231701" y="1045749"/>
              <a:ext cx="1602613" cy="1602613"/>
            </a:xfrm>
            <a:prstGeom prst="rect">
              <a:avLst/>
            </a:prstGeom>
            <a:noFill/>
            <a:ln>
              <a:noFill/>
            </a:ln>
          </p:spPr>
          <p:txBody>
            <a:bodyPr anchorCtr="0" anchor="ctr" bIns="27925" lIns="27925" spcFirstLastPara="1" rIns="27925" wrap="square" tIns="27925">
              <a:noAutofit/>
            </a:bodyPr>
            <a:lstStyle/>
            <a:p>
              <a:pPr indent="0" lvl="0" marL="0" marR="0" rtl="0" algn="ctr">
                <a:lnSpc>
                  <a:spcPct val="90000"/>
                </a:lnSpc>
                <a:spcBef>
                  <a:spcPts val="0"/>
                </a:spcBef>
                <a:spcAft>
                  <a:spcPts val="0"/>
                </a:spcAft>
                <a:buClr>
                  <a:schemeClr val="lt1"/>
                </a:buClr>
                <a:buSzPts val="2200"/>
                <a:buFont typeface="Avenir"/>
                <a:buNone/>
              </a:pPr>
              <a:r>
                <a:rPr b="1" lang="en-US" sz="2200">
                  <a:solidFill>
                    <a:schemeClr val="lt1"/>
                  </a:solidFill>
                  <a:latin typeface="Avenir"/>
                  <a:ea typeface="Avenir"/>
                  <a:cs typeface="Avenir"/>
                  <a:sym typeface="Avenir"/>
                </a:rPr>
                <a:t>Selected Features</a:t>
              </a:r>
              <a:endParaRPr b="1" sz="2200">
                <a:solidFill>
                  <a:schemeClr val="lt1"/>
                </a:solidFill>
                <a:latin typeface="Avenir"/>
                <a:ea typeface="Avenir"/>
                <a:cs typeface="Avenir"/>
                <a:sym typeface="Avenir"/>
              </a:endParaRPr>
            </a:p>
          </p:txBody>
        </p:sp>
      </p:grpSp>
      <p:sp>
        <p:nvSpPr>
          <p:cNvPr id="295" name="Google Shape;295;p13"/>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rgbClr val="888888"/>
                </a:solidFill>
              </a:rPr>
              <a:t>5/15/2024</a:t>
            </a:r>
            <a:endParaRPr/>
          </a:p>
        </p:txBody>
      </p:sp>
      <p:sp>
        <p:nvSpPr>
          <p:cNvPr id="296" name="Google Shape;296;p13"/>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4"/>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b="1" lang="en-US"/>
              <a:t>Feature Selection</a:t>
            </a:r>
            <a:endParaRPr/>
          </a:p>
        </p:txBody>
      </p:sp>
      <p:sp>
        <p:nvSpPr>
          <p:cNvPr id="302" name="Google Shape;302;p14"/>
          <p:cNvSpPr txBox="1"/>
          <p:nvPr>
            <p:ph idx="1" type="body"/>
          </p:nvPr>
        </p:nvSpPr>
        <p:spPr>
          <a:xfrm>
            <a:off x="6643297" y="2245550"/>
            <a:ext cx="3800908" cy="3694176"/>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rgbClr val="F58625"/>
              </a:buClr>
              <a:buSzPts val="1800"/>
              <a:buChar char="•"/>
            </a:pPr>
            <a:r>
              <a:rPr b="1" lang="en-US" sz="1800">
                <a:solidFill>
                  <a:srgbClr val="F58625"/>
                </a:solidFill>
              </a:rPr>
              <a:t>15 features</a:t>
            </a:r>
            <a:r>
              <a:rPr b="1" lang="en-US" sz="1800"/>
              <a:t> selected by </a:t>
            </a:r>
            <a:r>
              <a:rPr b="1" lang="en-US" sz="1800">
                <a:solidFill>
                  <a:srgbClr val="F58625"/>
                </a:solidFill>
              </a:rPr>
              <a:t>ANOVA </a:t>
            </a:r>
            <a:r>
              <a:rPr b="1" lang="en-US" sz="1800"/>
              <a:t>out of which </a:t>
            </a:r>
            <a:r>
              <a:rPr b="1" lang="en-US" sz="1800">
                <a:solidFill>
                  <a:srgbClr val="F58625"/>
                </a:solidFill>
              </a:rPr>
              <a:t>7 </a:t>
            </a:r>
            <a:r>
              <a:rPr b="1" lang="en-US" sz="1800"/>
              <a:t>were chosen as some of them did not make sense like Ease of Survey.</a:t>
            </a:r>
            <a:endParaRPr/>
          </a:p>
          <a:p>
            <a:pPr indent="-228600" lvl="0" marL="228600" rtl="0" algn="l">
              <a:lnSpc>
                <a:spcPct val="110000"/>
              </a:lnSpc>
              <a:spcBef>
                <a:spcPts val="1000"/>
              </a:spcBef>
              <a:spcAft>
                <a:spcPts val="0"/>
              </a:spcAft>
              <a:buClr>
                <a:srgbClr val="F58625"/>
              </a:buClr>
              <a:buSzPts val="1800"/>
              <a:buChar char="•"/>
            </a:pPr>
            <a:r>
              <a:rPr b="1" lang="en-US" sz="1800">
                <a:solidFill>
                  <a:srgbClr val="F58625"/>
                </a:solidFill>
              </a:rPr>
              <a:t>8 features</a:t>
            </a:r>
            <a:r>
              <a:rPr b="1" lang="en-US" sz="1800"/>
              <a:t> that were correlated according to Pearson's correlation</a:t>
            </a:r>
            <a:endParaRPr b="1" sz="1800">
              <a:solidFill>
                <a:srgbClr val="F58625"/>
              </a:solidFill>
            </a:endParaRPr>
          </a:p>
          <a:p>
            <a:pPr indent="-228600" lvl="0" marL="228600" rtl="0" algn="l">
              <a:lnSpc>
                <a:spcPct val="110000"/>
              </a:lnSpc>
              <a:spcBef>
                <a:spcPts val="1000"/>
              </a:spcBef>
              <a:spcAft>
                <a:spcPts val="0"/>
              </a:spcAft>
              <a:buClr>
                <a:schemeClr val="dk1"/>
              </a:buClr>
              <a:buSzPts val="1800"/>
              <a:buChar char="•"/>
            </a:pPr>
            <a:r>
              <a:rPr b="1" lang="en-US" sz="1800"/>
              <a:t>Total features: </a:t>
            </a:r>
            <a:r>
              <a:rPr b="1" lang="en-US" sz="1800">
                <a:solidFill>
                  <a:srgbClr val="F0910C"/>
                </a:solidFill>
              </a:rPr>
              <a:t>15</a:t>
            </a:r>
            <a:endParaRPr/>
          </a:p>
          <a:p>
            <a:pPr indent="0" lvl="0" marL="0" rtl="0" algn="l">
              <a:lnSpc>
                <a:spcPct val="110000"/>
              </a:lnSpc>
              <a:spcBef>
                <a:spcPts val="1000"/>
              </a:spcBef>
              <a:spcAft>
                <a:spcPts val="0"/>
              </a:spcAft>
              <a:buClr>
                <a:schemeClr val="dk1"/>
              </a:buClr>
              <a:buSzPts val="1600"/>
              <a:buNone/>
            </a:pPr>
            <a:r>
              <a:t/>
            </a:r>
            <a:endParaRPr b="1" sz="1600"/>
          </a:p>
          <a:p>
            <a:pPr indent="-114300" lvl="0" marL="228600" rtl="0" algn="l">
              <a:lnSpc>
                <a:spcPct val="110000"/>
              </a:lnSpc>
              <a:spcBef>
                <a:spcPts val="1000"/>
              </a:spcBef>
              <a:spcAft>
                <a:spcPts val="0"/>
              </a:spcAft>
              <a:buClr>
                <a:schemeClr val="dk1"/>
              </a:buClr>
              <a:buSzPts val="1800"/>
              <a:buNone/>
            </a:pPr>
            <a:r>
              <a:t/>
            </a:r>
            <a:endParaRPr b="1" sz="1800">
              <a:solidFill>
                <a:srgbClr val="F58625"/>
              </a:solidFill>
            </a:endParaRPr>
          </a:p>
          <a:p>
            <a:pPr indent="-114300" lvl="0" marL="228600" rtl="0" algn="l">
              <a:lnSpc>
                <a:spcPct val="110000"/>
              </a:lnSpc>
              <a:spcBef>
                <a:spcPts val="1000"/>
              </a:spcBef>
              <a:spcAft>
                <a:spcPts val="0"/>
              </a:spcAft>
              <a:buClr>
                <a:schemeClr val="dk1"/>
              </a:buClr>
              <a:buSzPts val="1800"/>
              <a:buNone/>
            </a:pPr>
            <a:r>
              <a:t/>
            </a:r>
            <a:endParaRPr b="1" sz="1800"/>
          </a:p>
          <a:p>
            <a:pPr indent="-114300" lvl="0" marL="228600" rtl="0" algn="l">
              <a:lnSpc>
                <a:spcPct val="110000"/>
              </a:lnSpc>
              <a:spcBef>
                <a:spcPts val="1000"/>
              </a:spcBef>
              <a:spcAft>
                <a:spcPts val="0"/>
              </a:spcAft>
              <a:buClr>
                <a:schemeClr val="dk1"/>
              </a:buClr>
              <a:buSzPts val="1800"/>
              <a:buNone/>
            </a:pPr>
            <a:r>
              <a:t/>
            </a:r>
            <a:endParaRPr b="1" sz="1800"/>
          </a:p>
        </p:txBody>
      </p:sp>
      <p:sp>
        <p:nvSpPr>
          <p:cNvPr id="303" name="Google Shape;303;p14"/>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rgbClr val="888888"/>
                </a:solidFill>
              </a:rPr>
              <a:t>5/15/2024</a:t>
            </a:r>
            <a:endParaRPr/>
          </a:p>
        </p:txBody>
      </p:sp>
      <p:sp>
        <p:nvSpPr>
          <p:cNvPr id="304" name="Google Shape;304;p14"/>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5" name="Google Shape;305;p14"/>
          <p:cNvPicPr preferRelativeResize="0"/>
          <p:nvPr/>
        </p:nvPicPr>
        <p:blipFill rotWithShape="1">
          <a:blip r:embed="rId3">
            <a:alphaModFix/>
          </a:blip>
          <a:srcRect b="0" l="0" r="0" t="0"/>
          <a:stretch/>
        </p:blipFill>
        <p:spPr>
          <a:xfrm>
            <a:off x="469029" y="2030278"/>
            <a:ext cx="5635806" cy="4114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5"/>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b="1" lang="en-US"/>
              <a:t>Data  Preparation</a:t>
            </a:r>
            <a:endParaRPr/>
          </a:p>
        </p:txBody>
      </p:sp>
      <p:sp>
        <p:nvSpPr>
          <p:cNvPr id="311" name="Google Shape;311;p15"/>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rgbClr val="888888"/>
                </a:solidFill>
              </a:rPr>
              <a:t>5/15/2024</a:t>
            </a:r>
            <a:endParaRPr/>
          </a:p>
        </p:txBody>
      </p:sp>
      <p:sp>
        <p:nvSpPr>
          <p:cNvPr id="312" name="Google Shape;312;p15"/>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13" name="Google Shape;313;p15"/>
          <p:cNvPicPr preferRelativeResize="0"/>
          <p:nvPr>
            <p:ph idx="1" type="body"/>
          </p:nvPr>
        </p:nvPicPr>
        <p:blipFill rotWithShape="1">
          <a:blip r:embed="rId3">
            <a:alphaModFix/>
          </a:blip>
          <a:srcRect b="186" l="0" r="1446" t="0"/>
          <a:stretch/>
        </p:blipFill>
        <p:spPr>
          <a:xfrm>
            <a:off x="649411" y="2244621"/>
            <a:ext cx="4719636" cy="4107110"/>
          </a:xfrm>
          <a:prstGeom prst="rect">
            <a:avLst/>
          </a:prstGeom>
          <a:noFill/>
          <a:ln>
            <a:noFill/>
          </a:ln>
        </p:spPr>
      </p:pic>
      <p:pic>
        <p:nvPicPr>
          <p:cNvPr descr="A screenshot of a computer code&#10;&#10;Description automatically generated" id="314" name="Google Shape;314;p15"/>
          <p:cNvPicPr preferRelativeResize="0"/>
          <p:nvPr/>
        </p:nvPicPr>
        <p:blipFill rotWithShape="1">
          <a:blip r:embed="rId4">
            <a:alphaModFix/>
          </a:blip>
          <a:srcRect b="20013" l="-1128" r="6202" t="4037"/>
          <a:stretch/>
        </p:blipFill>
        <p:spPr>
          <a:xfrm>
            <a:off x="6648368" y="3914806"/>
            <a:ext cx="3264074" cy="776112"/>
          </a:xfrm>
          <a:prstGeom prst="rect">
            <a:avLst/>
          </a:prstGeom>
          <a:noFill/>
          <a:ln>
            <a:noFill/>
          </a:ln>
        </p:spPr>
      </p:pic>
      <p:sp>
        <p:nvSpPr>
          <p:cNvPr id="315" name="Google Shape;315;p15"/>
          <p:cNvSpPr txBox="1"/>
          <p:nvPr/>
        </p:nvSpPr>
        <p:spPr>
          <a:xfrm>
            <a:off x="6670729" y="2557220"/>
            <a:ext cx="351165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The data was split in the ratio </a:t>
            </a:r>
            <a:r>
              <a:rPr b="1" lang="en-US" sz="1800">
                <a:solidFill>
                  <a:srgbClr val="F0910C"/>
                </a:solidFill>
                <a:latin typeface="Avenir"/>
                <a:ea typeface="Avenir"/>
                <a:cs typeface="Avenir"/>
                <a:sym typeface="Avenir"/>
              </a:rPr>
              <a:t>70:15:15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6"/>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b="1" lang="en-US"/>
              <a:t>Modeling</a:t>
            </a:r>
            <a:endParaRPr/>
          </a:p>
        </p:txBody>
      </p:sp>
      <p:sp>
        <p:nvSpPr>
          <p:cNvPr id="321" name="Google Shape;321;p16"/>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rgbClr val="888888"/>
                </a:solidFill>
              </a:rPr>
              <a:t>5/15/2024</a:t>
            </a:r>
            <a:endParaRPr/>
          </a:p>
        </p:txBody>
      </p:sp>
      <p:sp>
        <p:nvSpPr>
          <p:cNvPr id="322" name="Google Shape;322;p16"/>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323" name="Google Shape;323;p16"/>
          <p:cNvGrpSpPr/>
          <p:nvPr/>
        </p:nvGrpSpPr>
        <p:grpSpPr>
          <a:xfrm>
            <a:off x="784344" y="2633117"/>
            <a:ext cx="10132532" cy="2980156"/>
            <a:chOff x="2970" y="748780"/>
            <a:chExt cx="10132532" cy="2980156"/>
          </a:xfrm>
        </p:grpSpPr>
        <p:sp>
          <p:nvSpPr>
            <p:cNvPr id="324" name="Google Shape;324;p16"/>
            <p:cNvSpPr/>
            <p:nvPr/>
          </p:nvSpPr>
          <p:spPr>
            <a:xfrm>
              <a:off x="2970" y="748780"/>
              <a:ext cx="2980156" cy="2980156"/>
            </a:xfrm>
            <a:prstGeom prst="ellipse">
              <a:avLst/>
            </a:prstGeom>
            <a:solidFill>
              <a:srgbClr val="ED7D3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txBox="1"/>
            <p:nvPr/>
          </p:nvSpPr>
          <p:spPr>
            <a:xfrm>
              <a:off x="439404" y="1185214"/>
              <a:ext cx="2107288" cy="2107288"/>
            </a:xfrm>
            <a:prstGeom prst="rect">
              <a:avLst/>
            </a:prstGeom>
            <a:noFill/>
            <a:ln>
              <a:noFill/>
            </a:ln>
          </p:spPr>
          <p:txBody>
            <a:bodyPr anchorCtr="0" anchor="ctr" bIns="19050" lIns="164000" spcFirstLastPara="1" rIns="164000" wrap="square" tIns="19050">
              <a:noAutofit/>
            </a:bodyPr>
            <a:lstStyle/>
            <a:p>
              <a:pPr indent="0" lvl="0" marL="0" marR="0" rtl="0" algn="l">
                <a:lnSpc>
                  <a:spcPct val="110000"/>
                </a:lnSpc>
                <a:spcBef>
                  <a:spcPts val="0"/>
                </a:spcBef>
                <a:spcAft>
                  <a:spcPts val="0"/>
                </a:spcAft>
                <a:buClr>
                  <a:schemeClr val="lt1"/>
                </a:buClr>
                <a:buSzPts val="1500"/>
                <a:buFont typeface="Avenir"/>
                <a:buNone/>
              </a:pPr>
              <a:r>
                <a:rPr b="1" lang="en-US" sz="1500">
                  <a:solidFill>
                    <a:schemeClr val="lt1"/>
                  </a:solidFill>
                  <a:latin typeface="Avenir"/>
                  <a:ea typeface="Avenir"/>
                  <a:cs typeface="Avenir"/>
                  <a:sym typeface="Avenir"/>
                </a:rPr>
                <a:t>LINEAR REGRESSOR</a:t>
              </a:r>
              <a:endParaRPr/>
            </a:p>
          </p:txBody>
        </p:sp>
        <p:sp>
          <p:nvSpPr>
            <p:cNvPr id="326" name="Google Shape;326;p16"/>
            <p:cNvSpPr/>
            <p:nvPr/>
          </p:nvSpPr>
          <p:spPr>
            <a:xfrm>
              <a:off x="2387095" y="748780"/>
              <a:ext cx="2980156" cy="2980156"/>
            </a:xfrm>
            <a:prstGeom prst="ellipse">
              <a:avLst/>
            </a:prstGeom>
            <a:solidFill>
              <a:srgbClr val="ED7D3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txBox="1"/>
            <p:nvPr/>
          </p:nvSpPr>
          <p:spPr>
            <a:xfrm>
              <a:off x="2823529" y="1185214"/>
              <a:ext cx="2107288" cy="2107288"/>
            </a:xfrm>
            <a:prstGeom prst="rect">
              <a:avLst/>
            </a:prstGeom>
            <a:noFill/>
            <a:ln>
              <a:noFill/>
            </a:ln>
          </p:spPr>
          <p:txBody>
            <a:bodyPr anchorCtr="0" anchor="ctr" bIns="19050" lIns="164000" spcFirstLastPara="1" rIns="164000" wrap="square" tIns="19050">
              <a:noAutofit/>
            </a:bodyPr>
            <a:lstStyle/>
            <a:p>
              <a:pPr indent="0" lvl="0" marL="0" marR="0" rtl="0" algn="l">
                <a:lnSpc>
                  <a:spcPct val="110000"/>
                </a:lnSpc>
                <a:spcBef>
                  <a:spcPts val="0"/>
                </a:spcBef>
                <a:spcAft>
                  <a:spcPts val="0"/>
                </a:spcAft>
                <a:buClr>
                  <a:schemeClr val="lt1"/>
                </a:buClr>
                <a:buSzPts val="1500"/>
                <a:buFont typeface="Avenir"/>
                <a:buNone/>
              </a:pPr>
              <a:r>
                <a:rPr b="1" lang="en-US" sz="1500">
                  <a:solidFill>
                    <a:schemeClr val="lt1"/>
                  </a:solidFill>
                  <a:latin typeface="Avenir"/>
                  <a:ea typeface="Avenir"/>
                  <a:cs typeface="Avenir"/>
                  <a:sym typeface="Avenir"/>
                </a:rPr>
                <a:t>RANDOM FOREST REGRESSOR</a:t>
              </a:r>
              <a:endParaRPr/>
            </a:p>
          </p:txBody>
        </p:sp>
        <p:sp>
          <p:nvSpPr>
            <p:cNvPr id="328" name="Google Shape;328;p16"/>
            <p:cNvSpPr/>
            <p:nvPr/>
          </p:nvSpPr>
          <p:spPr>
            <a:xfrm>
              <a:off x="4771220" y="748780"/>
              <a:ext cx="2980156" cy="2980156"/>
            </a:xfrm>
            <a:prstGeom prst="ellipse">
              <a:avLst/>
            </a:prstGeom>
            <a:solidFill>
              <a:srgbClr val="ED7D3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txBox="1"/>
            <p:nvPr/>
          </p:nvSpPr>
          <p:spPr>
            <a:xfrm>
              <a:off x="5207654" y="1185214"/>
              <a:ext cx="2107288" cy="2107288"/>
            </a:xfrm>
            <a:prstGeom prst="rect">
              <a:avLst/>
            </a:prstGeom>
            <a:noFill/>
            <a:ln>
              <a:noFill/>
            </a:ln>
          </p:spPr>
          <p:txBody>
            <a:bodyPr anchorCtr="0" anchor="ctr" bIns="19050" lIns="164000" spcFirstLastPara="1" rIns="164000" wrap="square" tIns="19050">
              <a:noAutofit/>
            </a:bodyPr>
            <a:lstStyle/>
            <a:p>
              <a:pPr indent="0" lvl="0" marL="0" marR="0" rtl="0" algn="l">
                <a:lnSpc>
                  <a:spcPct val="110000"/>
                </a:lnSpc>
                <a:spcBef>
                  <a:spcPts val="0"/>
                </a:spcBef>
                <a:spcAft>
                  <a:spcPts val="0"/>
                </a:spcAft>
                <a:buClr>
                  <a:schemeClr val="lt1"/>
                </a:buClr>
                <a:buSzPts val="1500"/>
                <a:buFont typeface="Avenir"/>
                <a:buNone/>
              </a:pPr>
              <a:r>
                <a:rPr b="1" lang="en-US" sz="1500">
                  <a:solidFill>
                    <a:schemeClr val="lt1"/>
                  </a:solidFill>
                  <a:latin typeface="Avenir"/>
                  <a:ea typeface="Avenir"/>
                  <a:cs typeface="Avenir"/>
                  <a:sym typeface="Avenir"/>
                </a:rPr>
                <a:t>XGBoost (Extreme Gradient Descent)</a:t>
              </a:r>
              <a:endParaRPr/>
            </a:p>
          </p:txBody>
        </p:sp>
        <p:sp>
          <p:nvSpPr>
            <p:cNvPr id="330" name="Google Shape;330;p16"/>
            <p:cNvSpPr/>
            <p:nvPr/>
          </p:nvSpPr>
          <p:spPr>
            <a:xfrm>
              <a:off x="7155346" y="748780"/>
              <a:ext cx="2980156" cy="2980156"/>
            </a:xfrm>
            <a:prstGeom prst="ellipse">
              <a:avLst/>
            </a:prstGeom>
            <a:solidFill>
              <a:srgbClr val="ED7D3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txBox="1"/>
            <p:nvPr/>
          </p:nvSpPr>
          <p:spPr>
            <a:xfrm>
              <a:off x="7591780" y="1185214"/>
              <a:ext cx="2107288" cy="2107288"/>
            </a:xfrm>
            <a:prstGeom prst="rect">
              <a:avLst/>
            </a:prstGeom>
            <a:noFill/>
            <a:ln>
              <a:noFill/>
            </a:ln>
          </p:spPr>
          <p:txBody>
            <a:bodyPr anchorCtr="0" anchor="ctr" bIns="19050" lIns="164000" spcFirstLastPara="1" rIns="164000" wrap="square" tIns="19050">
              <a:noAutofit/>
            </a:bodyPr>
            <a:lstStyle/>
            <a:p>
              <a:pPr indent="0" lvl="0" marL="0" marR="0" rtl="0" algn="l">
                <a:lnSpc>
                  <a:spcPct val="110000"/>
                </a:lnSpc>
                <a:spcBef>
                  <a:spcPts val="0"/>
                </a:spcBef>
                <a:spcAft>
                  <a:spcPts val="0"/>
                </a:spcAft>
                <a:buClr>
                  <a:schemeClr val="lt1"/>
                </a:buClr>
                <a:buSzPts val="1500"/>
                <a:buFont typeface="Avenir"/>
                <a:buNone/>
              </a:pPr>
              <a:r>
                <a:rPr b="1" lang="en-US" sz="1500">
                  <a:solidFill>
                    <a:schemeClr val="lt1"/>
                  </a:solidFill>
                  <a:latin typeface="Avenir"/>
                  <a:ea typeface="Avenir"/>
                  <a:cs typeface="Avenir"/>
                  <a:sym typeface="Avenir"/>
                </a:rPr>
                <a:t>SUPPORT VECTOR REGRESSOR</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7"/>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b="1" lang="en-US"/>
              <a:t>Linear Regressor Model</a:t>
            </a:r>
            <a:endParaRPr/>
          </a:p>
        </p:txBody>
      </p:sp>
      <p:sp>
        <p:nvSpPr>
          <p:cNvPr id="337" name="Google Shape;337;p17"/>
          <p:cNvSpPr txBox="1"/>
          <p:nvPr>
            <p:ph idx="1" type="body"/>
          </p:nvPr>
        </p:nvSpPr>
        <p:spPr>
          <a:xfrm>
            <a:off x="1101190" y="1902930"/>
            <a:ext cx="10168128" cy="4384289"/>
          </a:xfrm>
          <a:prstGeom prst="rect">
            <a:avLst/>
          </a:prstGeom>
          <a:noFill/>
          <a:ln>
            <a:noFill/>
          </a:ln>
        </p:spPr>
        <p:txBody>
          <a:bodyPr anchorCtr="0" anchor="t" bIns="45700" lIns="91425" spcFirstLastPara="1" rIns="91425" wrap="square" tIns="45700">
            <a:normAutofit/>
          </a:bodyPr>
          <a:lstStyle/>
          <a:p>
            <a:pPr indent="-101600" lvl="0" marL="228600" rtl="0" algn="l">
              <a:lnSpc>
                <a:spcPct val="110000"/>
              </a:lnSpc>
              <a:spcBef>
                <a:spcPts val="0"/>
              </a:spcBef>
              <a:spcAft>
                <a:spcPts val="0"/>
              </a:spcAft>
              <a:buClr>
                <a:schemeClr val="dk1"/>
              </a:buClr>
              <a:buSzPts val="2000"/>
              <a:buNone/>
            </a:pPr>
            <a:r>
              <a:t/>
            </a:r>
            <a:endParaRPr b="1" sz="2000"/>
          </a:p>
          <a:p>
            <a:pPr indent="0" lvl="0" marL="0" rtl="0" algn="l">
              <a:lnSpc>
                <a:spcPct val="110000"/>
              </a:lnSpc>
              <a:spcBef>
                <a:spcPts val="1000"/>
              </a:spcBef>
              <a:spcAft>
                <a:spcPts val="0"/>
              </a:spcAft>
              <a:buClr>
                <a:schemeClr val="dk1"/>
              </a:buClr>
              <a:buSzPts val="2000"/>
              <a:buNone/>
            </a:pPr>
            <a:r>
              <a:rPr b="1" lang="en-US" sz="2000"/>
              <a:t>Base Model</a:t>
            </a:r>
            <a:endParaRPr/>
          </a:p>
          <a:p>
            <a:pPr indent="-101600" lvl="0" marL="228600" rtl="0" algn="l">
              <a:lnSpc>
                <a:spcPct val="110000"/>
              </a:lnSpc>
              <a:spcBef>
                <a:spcPts val="1000"/>
              </a:spcBef>
              <a:spcAft>
                <a:spcPts val="0"/>
              </a:spcAft>
              <a:buClr>
                <a:schemeClr val="dk1"/>
              </a:buClr>
              <a:buSzPts val="2000"/>
              <a:buNone/>
            </a:pPr>
            <a:r>
              <a:t/>
            </a:r>
            <a:endParaRPr sz="2000"/>
          </a:p>
          <a:p>
            <a:pPr indent="-101600" lvl="0" marL="228600" rtl="0" algn="l">
              <a:lnSpc>
                <a:spcPct val="110000"/>
              </a:lnSpc>
              <a:spcBef>
                <a:spcPts val="1000"/>
              </a:spcBef>
              <a:spcAft>
                <a:spcPts val="0"/>
              </a:spcAft>
              <a:buClr>
                <a:schemeClr val="dk1"/>
              </a:buClr>
              <a:buSzPts val="2000"/>
              <a:buNone/>
            </a:pPr>
            <a:r>
              <a:t/>
            </a:r>
            <a:endParaRPr b="1" sz="2000"/>
          </a:p>
          <a:p>
            <a:pPr indent="-101600" lvl="0" marL="228600" rtl="0" algn="l">
              <a:lnSpc>
                <a:spcPct val="110000"/>
              </a:lnSpc>
              <a:spcBef>
                <a:spcPts val="1000"/>
              </a:spcBef>
              <a:spcAft>
                <a:spcPts val="0"/>
              </a:spcAft>
              <a:buClr>
                <a:schemeClr val="dk1"/>
              </a:buClr>
              <a:buSzPts val="2000"/>
              <a:buNone/>
            </a:pPr>
            <a:r>
              <a:t/>
            </a:r>
            <a:endParaRPr b="1" sz="2000"/>
          </a:p>
          <a:p>
            <a:pPr indent="-228600" lvl="0" marL="228600" rtl="0" algn="l">
              <a:lnSpc>
                <a:spcPct val="110000"/>
              </a:lnSpc>
              <a:spcBef>
                <a:spcPts val="1000"/>
              </a:spcBef>
              <a:spcAft>
                <a:spcPts val="0"/>
              </a:spcAft>
              <a:buClr>
                <a:schemeClr val="dk1"/>
              </a:buClr>
              <a:buSzPts val="2000"/>
              <a:buChar char="•"/>
            </a:pPr>
            <a:r>
              <a:rPr b="1" lang="en-US" sz="2000"/>
              <a:t>L1 Regularization - Lasso Regression</a:t>
            </a:r>
            <a:endParaRPr/>
          </a:p>
          <a:p>
            <a:pPr indent="-228600" lvl="0" marL="228600" rtl="0" algn="l">
              <a:lnSpc>
                <a:spcPct val="110000"/>
              </a:lnSpc>
              <a:spcBef>
                <a:spcPts val="1000"/>
              </a:spcBef>
              <a:spcAft>
                <a:spcPts val="0"/>
              </a:spcAft>
              <a:buClr>
                <a:schemeClr val="dk1"/>
              </a:buClr>
              <a:buSzPts val="2000"/>
              <a:buChar char="•"/>
            </a:pPr>
            <a:r>
              <a:rPr b="1" lang="en-US" sz="2000"/>
              <a:t>Validation - </a:t>
            </a:r>
            <a:r>
              <a:rPr lang="en-US" sz="2000"/>
              <a:t> K-fold cross-validation to find the best alpha value(regularization strength) for Lasso regression.</a:t>
            </a:r>
            <a:endParaRPr b="1" sz="2000"/>
          </a:p>
          <a:p>
            <a:pPr indent="-101600" lvl="0" marL="228600" rtl="0" algn="l">
              <a:lnSpc>
                <a:spcPct val="110000"/>
              </a:lnSpc>
              <a:spcBef>
                <a:spcPts val="1000"/>
              </a:spcBef>
              <a:spcAft>
                <a:spcPts val="0"/>
              </a:spcAft>
              <a:buClr>
                <a:schemeClr val="dk1"/>
              </a:buClr>
              <a:buSzPts val="2000"/>
              <a:buNone/>
            </a:pPr>
            <a:r>
              <a:t/>
            </a:r>
            <a:endParaRPr b="1" sz="2000"/>
          </a:p>
          <a:p>
            <a:pPr indent="-101600" lvl="0" marL="228600" rtl="0" algn="l">
              <a:lnSpc>
                <a:spcPct val="110000"/>
              </a:lnSpc>
              <a:spcBef>
                <a:spcPts val="1000"/>
              </a:spcBef>
              <a:spcAft>
                <a:spcPts val="0"/>
              </a:spcAft>
              <a:buClr>
                <a:schemeClr val="dk1"/>
              </a:buClr>
              <a:buSzPts val="2000"/>
              <a:buNone/>
            </a:pPr>
            <a:r>
              <a:t/>
            </a:r>
            <a:endParaRPr b="1" sz="2000"/>
          </a:p>
          <a:p>
            <a:pPr indent="0" lvl="0" marL="0" rtl="0" algn="l">
              <a:lnSpc>
                <a:spcPct val="110000"/>
              </a:lnSpc>
              <a:spcBef>
                <a:spcPts val="1000"/>
              </a:spcBef>
              <a:spcAft>
                <a:spcPts val="0"/>
              </a:spcAft>
              <a:buClr>
                <a:schemeClr val="dk1"/>
              </a:buClr>
              <a:buSzPts val="2000"/>
              <a:buNone/>
            </a:pPr>
            <a:r>
              <a:t/>
            </a:r>
            <a:endParaRPr b="1" sz="2000"/>
          </a:p>
          <a:p>
            <a:pPr indent="0" lvl="0" marL="0" rtl="0" algn="l">
              <a:lnSpc>
                <a:spcPct val="110000"/>
              </a:lnSpc>
              <a:spcBef>
                <a:spcPts val="1000"/>
              </a:spcBef>
              <a:spcAft>
                <a:spcPts val="0"/>
              </a:spcAft>
              <a:buClr>
                <a:schemeClr val="dk1"/>
              </a:buClr>
              <a:buSzPts val="2000"/>
              <a:buNone/>
            </a:pPr>
            <a:r>
              <a:t/>
            </a:r>
            <a:endParaRPr b="1" sz="2000"/>
          </a:p>
        </p:txBody>
      </p:sp>
      <p:sp>
        <p:nvSpPr>
          <p:cNvPr id="338" name="Google Shape;338;p17"/>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rgbClr val="888888"/>
                </a:solidFill>
              </a:rPr>
              <a:t>5/15/2024</a:t>
            </a:r>
            <a:endParaRPr/>
          </a:p>
        </p:txBody>
      </p:sp>
      <p:sp>
        <p:nvSpPr>
          <p:cNvPr id="339" name="Google Shape;339;p17"/>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40" name="Google Shape;340;p17"/>
          <p:cNvGraphicFramePr/>
          <p:nvPr/>
        </p:nvGraphicFramePr>
        <p:xfrm>
          <a:off x="1291525" y="3028627"/>
          <a:ext cx="3000000" cy="3000000"/>
        </p:xfrm>
        <a:graphic>
          <a:graphicData uri="http://schemas.openxmlformats.org/drawingml/2006/table">
            <a:tbl>
              <a:tblPr bandRow="1" firstRow="1">
                <a:noFill/>
                <a:tableStyleId>{B9238B2F-C190-4346-B290-9C2396F01AA0}</a:tableStyleId>
              </a:tblPr>
              <a:tblGrid>
                <a:gridCol w="2722875"/>
                <a:gridCol w="2722875"/>
                <a:gridCol w="2722875"/>
              </a:tblGrid>
              <a:tr h="354475">
                <a:tc>
                  <a:txBody>
                    <a:bodyPr/>
                    <a:lstStyle/>
                    <a:p>
                      <a:pPr indent="0" lvl="0" marL="0" marR="0" rtl="0" algn="l">
                        <a:spcBef>
                          <a:spcPts val="0"/>
                        </a:spcBef>
                        <a:spcAft>
                          <a:spcPts val="0"/>
                        </a:spcAft>
                        <a:buNone/>
                      </a:pPr>
                      <a:r>
                        <a:rPr lang="en-US" sz="1800"/>
                        <a:t>RMSE</a:t>
                      </a:r>
                      <a:endParaRPr/>
                    </a:p>
                  </a:txBody>
                  <a:tcPr marT="45725" marB="45725" marR="91450" marL="91450">
                    <a:solidFill>
                      <a:srgbClr val="ED7D31"/>
                    </a:solidFill>
                  </a:tcPr>
                </a:tc>
                <a:tc>
                  <a:txBody>
                    <a:bodyPr/>
                    <a:lstStyle/>
                    <a:p>
                      <a:pPr indent="0" lvl="0" marL="0" marR="0" rtl="0" algn="l">
                        <a:spcBef>
                          <a:spcPts val="0"/>
                        </a:spcBef>
                        <a:spcAft>
                          <a:spcPts val="0"/>
                        </a:spcAft>
                        <a:buNone/>
                      </a:pPr>
                      <a:r>
                        <a:rPr lang="en-US" sz="1800"/>
                        <a:t>MAE</a:t>
                      </a:r>
                      <a:endParaRPr/>
                    </a:p>
                  </a:txBody>
                  <a:tcPr marT="45725" marB="45725" marR="91450" marL="91450">
                    <a:solidFill>
                      <a:srgbClr val="ED7D31"/>
                    </a:solidFill>
                  </a:tcPr>
                </a:tc>
                <a:tc>
                  <a:txBody>
                    <a:bodyPr/>
                    <a:lstStyle/>
                    <a:p>
                      <a:pPr indent="0" lvl="0" marL="0" marR="0" rtl="0" algn="l">
                        <a:spcBef>
                          <a:spcPts val="0"/>
                        </a:spcBef>
                        <a:spcAft>
                          <a:spcPts val="0"/>
                        </a:spcAft>
                        <a:buNone/>
                      </a:pPr>
                      <a:r>
                        <a:rPr lang="en-US" sz="1800"/>
                        <a:t>R2</a:t>
                      </a:r>
                      <a:endParaRPr/>
                    </a:p>
                  </a:txBody>
                  <a:tcPr marT="45725" marB="45725" marR="91450" marL="91450">
                    <a:solidFill>
                      <a:srgbClr val="ED7D31"/>
                    </a:solidFill>
                  </a:tcPr>
                </a:tc>
              </a:tr>
              <a:tr h="369550">
                <a:tc>
                  <a:txBody>
                    <a:bodyPr/>
                    <a:lstStyle/>
                    <a:p>
                      <a:pPr indent="0" lvl="0" marL="0" marR="0" rtl="0" algn="l">
                        <a:spcBef>
                          <a:spcPts val="0"/>
                        </a:spcBef>
                        <a:spcAft>
                          <a:spcPts val="0"/>
                        </a:spcAft>
                        <a:buNone/>
                      </a:pPr>
                      <a:r>
                        <a:rPr lang="en-US" sz="1800"/>
                        <a:t>0.085</a:t>
                      </a:r>
                      <a:endParaRPr/>
                    </a:p>
                  </a:txBody>
                  <a:tcPr marT="45725" marB="45725" marR="91450" marL="91450"/>
                </a:tc>
                <a:tc>
                  <a:txBody>
                    <a:bodyPr/>
                    <a:lstStyle/>
                    <a:p>
                      <a:pPr indent="0" lvl="0" marL="0" marR="0" rtl="0" algn="l">
                        <a:spcBef>
                          <a:spcPts val="0"/>
                        </a:spcBef>
                        <a:spcAft>
                          <a:spcPts val="0"/>
                        </a:spcAft>
                        <a:buNone/>
                      </a:pPr>
                      <a:r>
                        <a:rPr lang="en-US" sz="1800"/>
                        <a:t>0.073</a:t>
                      </a:r>
                      <a:endParaRPr/>
                    </a:p>
                  </a:txBody>
                  <a:tcPr marT="45725" marB="45725" marR="91450" marL="91450"/>
                </a:tc>
                <a:tc>
                  <a:txBody>
                    <a:bodyPr/>
                    <a:lstStyle/>
                    <a:p>
                      <a:pPr indent="0" lvl="0" marL="0" marR="0" rtl="0" algn="l">
                        <a:spcBef>
                          <a:spcPts val="0"/>
                        </a:spcBef>
                        <a:spcAft>
                          <a:spcPts val="0"/>
                        </a:spcAft>
                        <a:buNone/>
                      </a:pPr>
                      <a:r>
                        <a:rPr lang="en-US" sz="1800"/>
                        <a:t>0.52</a:t>
                      </a:r>
                      <a:endParaRPr/>
                    </a:p>
                  </a:txBody>
                  <a:tcPr marT="45725" marB="45725" marR="91450" marL="91450"/>
                </a:tc>
              </a:tr>
            </a:tbl>
          </a:graphicData>
        </a:graphic>
      </p:graphicFrame>
      <p:graphicFrame>
        <p:nvGraphicFramePr>
          <p:cNvPr id="341" name="Google Shape;341;p17"/>
          <p:cNvGraphicFramePr/>
          <p:nvPr/>
        </p:nvGraphicFramePr>
        <p:xfrm>
          <a:off x="1201118" y="5482525"/>
          <a:ext cx="3000000" cy="3000000"/>
        </p:xfrm>
        <a:graphic>
          <a:graphicData uri="http://schemas.openxmlformats.org/drawingml/2006/table">
            <a:tbl>
              <a:tblPr bandRow="1" firstRow="1">
                <a:noFill/>
                <a:tableStyleId>{B9238B2F-C190-4346-B290-9C2396F01AA0}</a:tableStyleId>
              </a:tblPr>
              <a:tblGrid>
                <a:gridCol w="3190075"/>
                <a:gridCol w="2557250"/>
                <a:gridCol w="2557250"/>
              </a:tblGrid>
              <a:tr h="306500">
                <a:tc>
                  <a:txBody>
                    <a:bodyPr/>
                    <a:lstStyle/>
                    <a:p>
                      <a:pPr indent="0" lvl="0" marL="0" marR="0" rtl="0" algn="l">
                        <a:spcBef>
                          <a:spcPts val="0"/>
                        </a:spcBef>
                        <a:spcAft>
                          <a:spcPts val="0"/>
                        </a:spcAft>
                        <a:buNone/>
                      </a:pPr>
                      <a:r>
                        <a:rPr lang="en-US" sz="1800"/>
                        <a:t>RMSE</a:t>
                      </a:r>
                      <a:endParaRPr/>
                    </a:p>
                  </a:txBody>
                  <a:tcPr marT="45725" marB="45725" marR="91450" marL="91450">
                    <a:solidFill>
                      <a:srgbClr val="ED7D31"/>
                    </a:solidFill>
                  </a:tcPr>
                </a:tc>
                <a:tc>
                  <a:txBody>
                    <a:bodyPr/>
                    <a:lstStyle/>
                    <a:p>
                      <a:pPr indent="0" lvl="0" marL="0" marR="0" rtl="0" algn="l">
                        <a:spcBef>
                          <a:spcPts val="0"/>
                        </a:spcBef>
                        <a:spcAft>
                          <a:spcPts val="0"/>
                        </a:spcAft>
                        <a:buNone/>
                      </a:pPr>
                      <a:r>
                        <a:rPr lang="en-US" sz="1800"/>
                        <a:t>MAE</a:t>
                      </a:r>
                      <a:endParaRPr/>
                    </a:p>
                  </a:txBody>
                  <a:tcPr marT="45725" marB="45725" marR="91450" marL="91450">
                    <a:solidFill>
                      <a:srgbClr val="ED7D31"/>
                    </a:solidFill>
                  </a:tcPr>
                </a:tc>
                <a:tc>
                  <a:txBody>
                    <a:bodyPr/>
                    <a:lstStyle/>
                    <a:p>
                      <a:pPr indent="0" lvl="0" marL="0" marR="0" rtl="0" algn="l">
                        <a:spcBef>
                          <a:spcPts val="0"/>
                        </a:spcBef>
                        <a:spcAft>
                          <a:spcPts val="0"/>
                        </a:spcAft>
                        <a:buClr>
                          <a:schemeClr val="dk1"/>
                        </a:buClr>
                        <a:buSzPts val="1800"/>
                        <a:buFont typeface="Avenir"/>
                        <a:buNone/>
                      </a:pPr>
                      <a:r>
                        <a:rPr lang="en-US" sz="1800"/>
                        <a:t>R2</a:t>
                      </a:r>
                      <a:endParaRPr/>
                    </a:p>
                  </a:txBody>
                  <a:tcPr marT="45725" marB="45725" marR="91450" marL="91450">
                    <a:solidFill>
                      <a:srgbClr val="ED7D31"/>
                    </a:solidFill>
                  </a:tcPr>
                </a:tc>
              </a:tr>
              <a:tr h="415975">
                <a:tc>
                  <a:txBody>
                    <a:bodyPr/>
                    <a:lstStyle/>
                    <a:p>
                      <a:pPr indent="0" lvl="0" marL="0" marR="0" rtl="0" algn="l">
                        <a:lnSpc>
                          <a:spcPct val="100000"/>
                        </a:lnSpc>
                        <a:spcBef>
                          <a:spcPts val="0"/>
                        </a:spcBef>
                        <a:spcAft>
                          <a:spcPts val="0"/>
                        </a:spcAft>
                        <a:buClr>
                          <a:schemeClr val="dk1"/>
                        </a:buClr>
                        <a:buSzPts val="1800"/>
                        <a:buFont typeface="Avenir"/>
                        <a:buNone/>
                      </a:pPr>
                      <a:r>
                        <a:rPr b="0" i="0" lang="en-US" sz="1800" u="none" strike="noStrike">
                          <a:latin typeface="Avenir"/>
                          <a:ea typeface="Avenir"/>
                          <a:cs typeface="Avenir"/>
                          <a:sym typeface="Avenir"/>
                        </a:rPr>
                        <a:t>0.085</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venir"/>
                        <a:buNone/>
                      </a:pPr>
                      <a:r>
                        <a:rPr b="0" i="0" lang="en-US" sz="1800" u="none" strike="noStrike">
                          <a:latin typeface="Avenir"/>
                          <a:ea typeface="Avenir"/>
                          <a:cs typeface="Avenir"/>
                          <a:sym typeface="Avenir"/>
                        </a:rPr>
                        <a:t>0.073</a:t>
                      </a:r>
                      <a:endParaRPr sz="1800"/>
                    </a:p>
                  </a:txBody>
                  <a:tcPr marT="45725" marB="45725" marR="91450" marL="91450"/>
                </a:tc>
                <a:tc>
                  <a:txBody>
                    <a:bodyPr/>
                    <a:lstStyle/>
                    <a:p>
                      <a:pPr indent="0" lvl="0" marL="0" marR="0" rtl="0" algn="l">
                        <a:spcBef>
                          <a:spcPts val="0"/>
                        </a:spcBef>
                        <a:spcAft>
                          <a:spcPts val="0"/>
                        </a:spcAft>
                        <a:buClr>
                          <a:schemeClr val="dk1"/>
                        </a:buClr>
                        <a:buSzPts val="1800"/>
                        <a:buFont typeface="Avenir"/>
                        <a:buNone/>
                      </a:pPr>
                      <a:r>
                        <a:rPr lang="en-US" sz="1800"/>
                        <a:t>0.52</a:t>
                      </a:r>
                      <a:endParaRPr/>
                    </a:p>
                  </a:txBody>
                  <a:tcPr marT="45725" marB="45725" marR="91450" marL="91450"/>
                </a:tc>
              </a:tr>
            </a:tbl>
          </a:graphicData>
        </a:graphic>
      </p:graphicFrame>
      <p:sp>
        <p:nvSpPr>
          <p:cNvPr id="342" name="Google Shape;342;p17"/>
          <p:cNvSpPr txBox="1"/>
          <p:nvPr/>
        </p:nvSpPr>
        <p:spPr>
          <a:xfrm>
            <a:off x="6476999" y="2546684"/>
            <a:ext cx="39102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Before Regularization</a:t>
            </a:r>
            <a:endParaRPr/>
          </a:p>
        </p:txBody>
      </p:sp>
      <p:sp>
        <p:nvSpPr>
          <p:cNvPr id="343" name="Google Shape;343;p17"/>
          <p:cNvSpPr txBox="1"/>
          <p:nvPr/>
        </p:nvSpPr>
        <p:spPr>
          <a:xfrm>
            <a:off x="7037715" y="6356683"/>
            <a:ext cx="39102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After Regularization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8"/>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b="1" lang="en-US"/>
              <a:t>Support Vector Regression</a:t>
            </a:r>
            <a:endParaRPr/>
          </a:p>
        </p:txBody>
      </p:sp>
      <p:sp>
        <p:nvSpPr>
          <p:cNvPr id="349" name="Google Shape;349;p18"/>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p>
            <a:pPr indent="-114300" lvl="0" marL="228600" rtl="0" algn="l">
              <a:lnSpc>
                <a:spcPct val="110000"/>
              </a:lnSpc>
              <a:spcBef>
                <a:spcPts val="0"/>
              </a:spcBef>
              <a:spcAft>
                <a:spcPts val="0"/>
              </a:spcAft>
              <a:buClr>
                <a:schemeClr val="dk1"/>
              </a:buClr>
              <a:buSzPts val="1800"/>
              <a:buNone/>
            </a:pPr>
            <a:r>
              <a:t/>
            </a:r>
            <a:endParaRPr b="1" sz="1800"/>
          </a:p>
          <a:p>
            <a:pPr indent="-228600" lvl="0" marL="228600" rtl="0" algn="l">
              <a:lnSpc>
                <a:spcPct val="110000"/>
              </a:lnSpc>
              <a:spcBef>
                <a:spcPts val="1000"/>
              </a:spcBef>
              <a:spcAft>
                <a:spcPts val="0"/>
              </a:spcAft>
              <a:buClr>
                <a:schemeClr val="dk1"/>
              </a:buClr>
              <a:buSzPts val="1800"/>
              <a:buChar char="•"/>
            </a:pPr>
            <a:r>
              <a:rPr b="1" lang="en-US" sz="1800"/>
              <a:t>Hyper Parameters Used- C ( Regularization parameter),kernel, gamma</a:t>
            </a:r>
            <a:endParaRPr/>
          </a:p>
          <a:p>
            <a:pPr indent="-114300" lvl="0" marL="228600" rtl="0" algn="l">
              <a:lnSpc>
                <a:spcPct val="110000"/>
              </a:lnSpc>
              <a:spcBef>
                <a:spcPts val="1000"/>
              </a:spcBef>
              <a:spcAft>
                <a:spcPts val="0"/>
              </a:spcAft>
              <a:buClr>
                <a:schemeClr val="dk1"/>
              </a:buClr>
              <a:buSzPts val="1800"/>
              <a:buNone/>
            </a:pPr>
            <a:r>
              <a:t/>
            </a:r>
            <a:endParaRPr sz="1800"/>
          </a:p>
        </p:txBody>
      </p:sp>
      <p:sp>
        <p:nvSpPr>
          <p:cNvPr id="350" name="Google Shape;350;p18"/>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rgbClr val="888888"/>
                </a:solidFill>
              </a:rPr>
              <a:t>5/15/2024</a:t>
            </a:r>
            <a:endParaRPr/>
          </a:p>
        </p:txBody>
      </p:sp>
      <p:sp>
        <p:nvSpPr>
          <p:cNvPr id="351" name="Google Shape;35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52" name="Google Shape;352;p18"/>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53" name="Google Shape;353;p18"/>
          <p:cNvGraphicFramePr/>
          <p:nvPr/>
        </p:nvGraphicFramePr>
        <p:xfrm>
          <a:off x="762000" y="1725283"/>
          <a:ext cx="3000000" cy="3000000"/>
        </p:xfrm>
        <a:graphic>
          <a:graphicData uri="http://schemas.openxmlformats.org/drawingml/2006/table">
            <a:tbl>
              <a:tblPr bandRow="1" firstRow="1">
                <a:noFill/>
                <a:tableStyleId>{B9238B2F-C190-4346-B290-9C2396F01AA0}</a:tableStyleId>
              </a:tblPr>
              <a:tblGrid>
                <a:gridCol w="3389300"/>
                <a:gridCol w="3389300"/>
                <a:gridCol w="3389300"/>
              </a:tblGrid>
              <a:tr h="353975">
                <a:tc>
                  <a:txBody>
                    <a:bodyPr/>
                    <a:lstStyle/>
                    <a:p>
                      <a:pPr indent="0" lvl="0" marL="0" marR="0" rtl="0" algn="l">
                        <a:spcBef>
                          <a:spcPts val="0"/>
                        </a:spcBef>
                        <a:spcAft>
                          <a:spcPts val="0"/>
                        </a:spcAft>
                        <a:buNone/>
                      </a:pPr>
                      <a:r>
                        <a:rPr lang="en-US" sz="1800"/>
                        <a:t>RMSE</a:t>
                      </a:r>
                      <a:endParaRPr/>
                    </a:p>
                  </a:txBody>
                  <a:tcPr marT="45725" marB="45725" marR="91450" marL="91450">
                    <a:solidFill>
                      <a:srgbClr val="ED7D31"/>
                    </a:solidFill>
                  </a:tcPr>
                </a:tc>
                <a:tc>
                  <a:txBody>
                    <a:bodyPr/>
                    <a:lstStyle/>
                    <a:p>
                      <a:pPr indent="0" lvl="0" marL="0" marR="0" rtl="0" algn="l">
                        <a:spcBef>
                          <a:spcPts val="0"/>
                        </a:spcBef>
                        <a:spcAft>
                          <a:spcPts val="0"/>
                        </a:spcAft>
                        <a:buNone/>
                      </a:pPr>
                      <a:r>
                        <a:rPr lang="en-US" sz="1800"/>
                        <a:t>MAE</a:t>
                      </a:r>
                      <a:endParaRPr/>
                    </a:p>
                  </a:txBody>
                  <a:tcPr marT="45725" marB="45725" marR="91450" marL="91450">
                    <a:solidFill>
                      <a:srgbClr val="ED7D31"/>
                    </a:solidFill>
                  </a:tcPr>
                </a:tc>
                <a:tc>
                  <a:txBody>
                    <a:bodyPr/>
                    <a:lstStyle/>
                    <a:p>
                      <a:pPr indent="0" lvl="0" marL="0" marR="0" rtl="0" algn="l">
                        <a:spcBef>
                          <a:spcPts val="0"/>
                        </a:spcBef>
                        <a:spcAft>
                          <a:spcPts val="0"/>
                        </a:spcAft>
                        <a:buNone/>
                      </a:pPr>
                      <a:r>
                        <a:rPr lang="en-US" sz="1800"/>
                        <a:t>R2</a:t>
                      </a:r>
                      <a:endParaRPr/>
                    </a:p>
                  </a:txBody>
                  <a:tcPr marT="45725" marB="45725" marR="91450" marL="91450">
                    <a:solidFill>
                      <a:srgbClr val="ED7D31"/>
                    </a:solidFill>
                  </a:tcPr>
                </a:tc>
              </a:tr>
              <a:tr h="353975">
                <a:tc>
                  <a:txBody>
                    <a:bodyPr/>
                    <a:lstStyle/>
                    <a:p>
                      <a:pPr indent="0" lvl="0" marL="0" marR="0" rtl="0" algn="l">
                        <a:spcBef>
                          <a:spcPts val="0"/>
                        </a:spcBef>
                        <a:spcAft>
                          <a:spcPts val="0"/>
                        </a:spcAft>
                        <a:buNone/>
                      </a:pPr>
                      <a:r>
                        <a:rPr lang="en-US" sz="1800"/>
                        <a:t>0.075</a:t>
                      </a:r>
                      <a:endParaRPr/>
                    </a:p>
                  </a:txBody>
                  <a:tcPr marT="45725" marB="45725" marR="91450" marL="91450"/>
                </a:tc>
                <a:tc>
                  <a:txBody>
                    <a:bodyPr/>
                    <a:lstStyle/>
                    <a:p>
                      <a:pPr indent="0" lvl="0" marL="0" marR="0" rtl="0" algn="l">
                        <a:spcBef>
                          <a:spcPts val="0"/>
                        </a:spcBef>
                        <a:spcAft>
                          <a:spcPts val="0"/>
                        </a:spcAft>
                        <a:buNone/>
                      </a:pPr>
                      <a:r>
                        <a:rPr lang="en-US" sz="1800"/>
                        <a:t>0.668</a:t>
                      </a:r>
                      <a:endParaRPr/>
                    </a:p>
                  </a:txBody>
                  <a:tcPr marT="45725" marB="45725" marR="91450" marL="91450"/>
                </a:tc>
                <a:tc>
                  <a:txBody>
                    <a:bodyPr/>
                    <a:lstStyle/>
                    <a:p>
                      <a:pPr indent="0" lvl="0" marL="0" marR="0" rtl="0" algn="l">
                        <a:spcBef>
                          <a:spcPts val="0"/>
                        </a:spcBef>
                        <a:spcAft>
                          <a:spcPts val="0"/>
                        </a:spcAft>
                        <a:buNone/>
                      </a:pPr>
                      <a:r>
                        <a:rPr lang="en-US" sz="1800"/>
                        <a:t>0.52</a:t>
                      </a:r>
                      <a:endParaRPr/>
                    </a:p>
                  </a:txBody>
                  <a:tcPr marT="45725" marB="45725" marR="91450" marL="91450"/>
                </a:tc>
              </a:tr>
            </a:tbl>
          </a:graphicData>
        </a:graphic>
      </p:graphicFrame>
      <p:graphicFrame>
        <p:nvGraphicFramePr>
          <p:cNvPr id="354" name="Google Shape;354;p18"/>
          <p:cNvGraphicFramePr/>
          <p:nvPr/>
        </p:nvGraphicFramePr>
        <p:xfrm>
          <a:off x="761999" y="4327584"/>
          <a:ext cx="3000000" cy="3000000"/>
        </p:xfrm>
        <a:graphic>
          <a:graphicData uri="http://schemas.openxmlformats.org/drawingml/2006/table">
            <a:tbl>
              <a:tblPr bandRow="1" firstRow="1">
                <a:noFill/>
                <a:tableStyleId>{B9238B2F-C190-4346-B290-9C2396F01AA0}</a:tableStyleId>
              </a:tblPr>
              <a:tblGrid>
                <a:gridCol w="3389300"/>
                <a:gridCol w="3389300"/>
                <a:gridCol w="3389300"/>
              </a:tblGrid>
              <a:tr h="353975">
                <a:tc>
                  <a:txBody>
                    <a:bodyPr/>
                    <a:lstStyle/>
                    <a:p>
                      <a:pPr indent="0" lvl="0" marL="0" marR="0" rtl="0" algn="l">
                        <a:spcBef>
                          <a:spcPts val="0"/>
                        </a:spcBef>
                        <a:spcAft>
                          <a:spcPts val="0"/>
                        </a:spcAft>
                        <a:buNone/>
                      </a:pPr>
                      <a:r>
                        <a:rPr lang="en-US" sz="1800"/>
                        <a:t>RMSE</a:t>
                      </a:r>
                      <a:endParaRPr/>
                    </a:p>
                  </a:txBody>
                  <a:tcPr marT="45725" marB="45725" marR="91450" marL="91450">
                    <a:solidFill>
                      <a:srgbClr val="ED7D31"/>
                    </a:solidFill>
                  </a:tcPr>
                </a:tc>
                <a:tc>
                  <a:txBody>
                    <a:bodyPr/>
                    <a:lstStyle/>
                    <a:p>
                      <a:pPr indent="0" lvl="0" marL="0" marR="0" rtl="0" algn="l">
                        <a:spcBef>
                          <a:spcPts val="0"/>
                        </a:spcBef>
                        <a:spcAft>
                          <a:spcPts val="0"/>
                        </a:spcAft>
                        <a:buNone/>
                      </a:pPr>
                      <a:r>
                        <a:rPr lang="en-US" sz="1800"/>
                        <a:t>MAE</a:t>
                      </a:r>
                      <a:endParaRPr/>
                    </a:p>
                  </a:txBody>
                  <a:tcPr marT="45725" marB="45725" marR="91450" marL="91450">
                    <a:solidFill>
                      <a:srgbClr val="ED7D31"/>
                    </a:solidFill>
                  </a:tcPr>
                </a:tc>
                <a:tc>
                  <a:txBody>
                    <a:bodyPr/>
                    <a:lstStyle/>
                    <a:p>
                      <a:pPr indent="0" lvl="0" marL="0" marR="0" rtl="0" algn="l">
                        <a:spcBef>
                          <a:spcPts val="0"/>
                        </a:spcBef>
                        <a:spcAft>
                          <a:spcPts val="0"/>
                        </a:spcAft>
                        <a:buNone/>
                      </a:pPr>
                      <a:r>
                        <a:rPr lang="en-US" sz="1800"/>
                        <a:t>R2</a:t>
                      </a:r>
                      <a:endParaRPr/>
                    </a:p>
                  </a:txBody>
                  <a:tcPr marT="45725" marB="45725" marR="91450" marL="91450">
                    <a:solidFill>
                      <a:srgbClr val="ED7D31"/>
                    </a:solidFill>
                  </a:tcPr>
                </a:tc>
              </a:tr>
              <a:tr h="353975">
                <a:tc>
                  <a:txBody>
                    <a:bodyPr/>
                    <a:lstStyle/>
                    <a:p>
                      <a:pPr indent="0" lvl="0" marL="0" marR="0" rtl="0" algn="l">
                        <a:lnSpc>
                          <a:spcPct val="100000"/>
                        </a:lnSpc>
                        <a:spcBef>
                          <a:spcPts val="0"/>
                        </a:spcBef>
                        <a:spcAft>
                          <a:spcPts val="0"/>
                        </a:spcAft>
                        <a:buClr>
                          <a:schemeClr val="dk1"/>
                        </a:buClr>
                        <a:buSzPts val="1800"/>
                        <a:buFont typeface="Avenir"/>
                        <a:buNone/>
                      </a:pPr>
                      <a:r>
                        <a:rPr b="0" i="0" lang="en-US" sz="1800" u="none" strike="noStrike">
                          <a:latin typeface="Avenir"/>
                          <a:ea typeface="Avenir"/>
                          <a:cs typeface="Avenir"/>
                          <a:sym typeface="Avenir"/>
                        </a:rPr>
                        <a:t>0.075</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venir"/>
                        <a:buNone/>
                      </a:pPr>
                      <a:r>
                        <a:rPr b="0" i="0" lang="en-US" sz="1800" u="none" strike="noStrike">
                          <a:latin typeface="Avenir"/>
                          <a:ea typeface="Avenir"/>
                          <a:cs typeface="Avenir"/>
                          <a:sym typeface="Avenir"/>
                        </a:rPr>
                        <a:t>0.065</a:t>
                      </a:r>
                      <a:endParaRPr sz="1800"/>
                    </a:p>
                  </a:txBody>
                  <a:tcPr marT="45725" marB="45725" marR="91450" marL="91450"/>
                </a:tc>
                <a:tc>
                  <a:txBody>
                    <a:bodyPr/>
                    <a:lstStyle/>
                    <a:p>
                      <a:pPr indent="0" lvl="0" marL="0" marR="0" rtl="0" algn="l">
                        <a:spcBef>
                          <a:spcPts val="0"/>
                        </a:spcBef>
                        <a:spcAft>
                          <a:spcPts val="0"/>
                        </a:spcAft>
                        <a:buClr>
                          <a:schemeClr val="dk1"/>
                        </a:buClr>
                        <a:buSzPts val="1800"/>
                        <a:buFont typeface="Avenir"/>
                        <a:buNone/>
                      </a:pPr>
                      <a:r>
                        <a:rPr lang="en-US" sz="1800"/>
                        <a:t>0.57</a:t>
                      </a:r>
                      <a:endParaRPr/>
                    </a:p>
                  </a:txBody>
                  <a:tcPr marT="45725" marB="45725" marR="91450" marL="91450"/>
                </a:tc>
              </a:tr>
            </a:tbl>
          </a:graphicData>
        </a:graphic>
      </p:graphicFrame>
      <p:sp>
        <p:nvSpPr>
          <p:cNvPr id="355" name="Google Shape;355;p18"/>
          <p:cNvSpPr txBox="1"/>
          <p:nvPr/>
        </p:nvSpPr>
        <p:spPr>
          <a:xfrm>
            <a:off x="7382772" y="1338986"/>
            <a:ext cx="39102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Before Hyper parameter tuning</a:t>
            </a:r>
            <a:endParaRPr/>
          </a:p>
        </p:txBody>
      </p:sp>
      <p:sp>
        <p:nvSpPr>
          <p:cNvPr id="356" name="Google Shape;356;p18"/>
          <p:cNvSpPr txBox="1"/>
          <p:nvPr/>
        </p:nvSpPr>
        <p:spPr>
          <a:xfrm>
            <a:off x="7957866" y="6169778"/>
            <a:ext cx="39102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After Hyper parameter tuning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9"/>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b="1" lang="en-US"/>
              <a:t>Random Forest Regressor </a:t>
            </a:r>
            <a:endParaRPr/>
          </a:p>
        </p:txBody>
      </p:sp>
      <p:graphicFrame>
        <p:nvGraphicFramePr>
          <p:cNvPr id="362" name="Google Shape;362;p19"/>
          <p:cNvGraphicFramePr/>
          <p:nvPr/>
        </p:nvGraphicFramePr>
        <p:xfrm>
          <a:off x="785334" y="2147409"/>
          <a:ext cx="3000000" cy="3000000"/>
        </p:xfrm>
        <a:graphic>
          <a:graphicData uri="http://schemas.openxmlformats.org/drawingml/2006/table">
            <a:tbl>
              <a:tblPr bandRow="1" firstRow="1">
                <a:noFill/>
                <a:tableStyleId>{B9238B2F-C190-4346-B290-9C2396F01AA0}</a:tableStyleId>
              </a:tblPr>
              <a:tblGrid>
                <a:gridCol w="3389300"/>
                <a:gridCol w="3389300"/>
                <a:gridCol w="3389300"/>
              </a:tblGrid>
              <a:tr h="370850">
                <a:tc>
                  <a:txBody>
                    <a:bodyPr/>
                    <a:lstStyle/>
                    <a:p>
                      <a:pPr indent="0" lvl="0" marL="0" marR="0" rtl="0" algn="l">
                        <a:spcBef>
                          <a:spcPts val="0"/>
                        </a:spcBef>
                        <a:spcAft>
                          <a:spcPts val="0"/>
                        </a:spcAft>
                        <a:buClr>
                          <a:schemeClr val="dk1"/>
                        </a:buClr>
                        <a:buSzPts val="1800"/>
                        <a:buFont typeface="Avenir"/>
                        <a:buNone/>
                      </a:pPr>
                      <a:r>
                        <a:rPr lang="en-US" sz="1800"/>
                        <a:t>RMSE</a:t>
                      </a:r>
                      <a:endParaRPr/>
                    </a:p>
                  </a:txBody>
                  <a:tcPr marT="45725" marB="45725" marR="91450" marL="91450">
                    <a:solidFill>
                      <a:srgbClr val="ED7D31"/>
                    </a:solidFill>
                  </a:tcPr>
                </a:tc>
                <a:tc>
                  <a:txBody>
                    <a:bodyPr/>
                    <a:lstStyle/>
                    <a:p>
                      <a:pPr indent="0" lvl="0" marL="0" marR="0" rtl="0" algn="l">
                        <a:spcBef>
                          <a:spcPts val="0"/>
                        </a:spcBef>
                        <a:spcAft>
                          <a:spcPts val="0"/>
                        </a:spcAft>
                        <a:buNone/>
                      </a:pPr>
                      <a:r>
                        <a:rPr lang="en-US" sz="1800"/>
                        <a:t>MAE</a:t>
                      </a:r>
                      <a:endParaRPr/>
                    </a:p>
                  </a:txBody>
                  <a:tcPr marT="45725" marB="45725" marR="91450" marL="91450">
                    <a:solidFill>
                      <a:srgbClr val="ED7D31"/>
                    </a:solidFill>
                  </a:tcPr>
                </a:tc>
                <a:tc>
                  <a:txBody>
                    <a:bodyPr/>
                    <a:lstStyle/>
                    <a:p>
                      <a:pPr indent="0" lvl="0" marL="0" marR="0" rtl="0" algn="l">
                        <a:spcBef>
                          <a:spcPts val="0"/>
                        </a:spcBef>
                        <a:spcAft>
                          <a:spcPts val="0"/>
                        </a:spcAft>
                        <a:buNone/>
                      </a:pPr>
                      <a:r>
                        <a:rPr lang="en-US" sz="1800"/>
                        <a:t>R2</a:t>
                      </a:r>
                      <a:endParaRPr/>
                    </a:p>
                  </a:txBody>
                  <a:tcPr marT="45725" marB="45725" marR="91450" marL="91450">
                    <a:solidFill>
                      <a:srgbClr val="ED7D31"/>
                    </a:solidFill>
                  </a:tcPr>
                </a:tc>
              </a:tr>
              <a:tr h="370850">
                <a:tc>
                  <a:txBody>
                    <a:bodyPr/>
                    <a:lstStyle/>
                    <a:p>
                      <a:pPr indent="0" lvl="0" marL="0" marR="0" rtl="0" algn="l">
                        <a:spcBef>
                          <a:spcPts val="0"/>
                        </a:spcBef>
                        <a:spcAft>
                          <a:spcPts val="0"/>
                        </a:spcAft>
                        <a:buNone/>
                      </a:pPr>
                      <a:r>
                        <a:rPr lang="en-US" sz="1800"/>
                        <a:t>0.045</a:t>
                      </a:r>
                      <a:endParaRPr/>
                    </a:p>
                  </a:txBody>
                  <a:tcPr marT="45725" marB="45725" marR="91450" marL="91450"/>
                </a:tc>
                <a:tc>
                  <a:txBody>
                    <a:bodyPr/>
                    <a:lstStyle/>
                    <a:p>
                      <a:pPr indent="0" lvl="0" marL="0" marR="0" rtl="0" algn="l">
                        <a:spcBef>
                          <a:spcPts val="0"/>
                        </a:spcBef>
                        <a:spcAft>
                          <a:spcPts val="0"/>
                        </a:spcAft>
                        <a:buNone/>
                      </a:pPr>
                      <a:r>
                        <a:rPr lang="en-US" sz="1800"/>
                        <a:t>0.037</a:t>
                      </a:r>
                      <a:endParaRPr/>
                    </a:p>
                  </a:txBody>
                  <a:tcPr marT="45725" marB="45725" marR="91450" marL="91450"/>
                </a:tc>
                <a:tc>
                  <a:txBody>
                    <a:bodyPr/>
                    <a:lstStyle/>
                    <a:p>
                      <a:pPr indent="0" lvl="0" marL="0" marR="0" rtl="0" algn="l">
                        <a:spcBef>
                          <a:spcPts val="0"/>
                        </a:spcBef>
                        <a:spcAft>
                          <a:spcPts val="0"/>
                        </a:spcAft>
                        <a:buNone/>
                      </a:pPr>
                      <a:r>
                        <a:rPr lang="en-US" sz="1800"/>
                        <a:t>0.72</a:t>
                      </a:r>
                      <a:endParaRPr/>
                    </a:p>
                  </a:txBody>
                  <a:tcPr marT="45725" marB="45725" marR="91450" marL="91450"/>
                </a:tc>
              </a:tr>
            </a:tbl>
          </a:graphicData>
        </a:graphic>
      </p:graphicFrame>
      <p:sp>
        <p:nvSpPr>
          <p:cNvPr id="363" name="Google Shape;363;p19"/>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rgbClr val="888888"/>
                </a:solidFill>
              </a:rPr>
              <a:t>5/15/2024</a:t>
            </a:r>
            <a:endParaRPr/>
          </a:p>
        </p:txBody>
      </p:sp>
      <p:sp>
        <p:nvSpPr>
          <p:cNvPr id="364" name="Google Shape;36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65" name="Google Shape;365;p19"/>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6" name="Google Shape;366;p19"/>
          <p:cNvSpPr txBox="1"/>
          <p:nvPr/>
        </p:nvSpPr>
        <p:spPr>
          <a:xfrm>
            <a:off x="870856" y="3011714"/>
            <a:ext cx="10994571" cy="12311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Hyper Parameters Used-</a:t>
            </a:r>
            <a:endParaRPr/>
          </a:p>
          <a:p>
            <a:pPr indent="0" lvl="0" marL="0" marR="0" rtl="0" algn="l">
              <a:spcBef>
                <a:spcPts val="0"/>
              </a:spcBef>
              <a:spcAft>
                <a:spcPts val="0"/>
              </a:spcAft>
              <a:buNone/>
            </a:pPr>
            <a:r>
              <a:rPr b="1" lang="en-US" sz="2000">
                <a:solidFill>
                  <a:schemeClr val="dk1"/>
                </a:solidFill>
                <a:latin typeface="Avenir"/>
                <a:ea typeface="Avenir"/>
                <a:cs typeface="Avenir"/>
                <a:sym typeface="Avenir"/>
              </a:rPr>
              <a:t>n_estimators, max_depth, min_samples_split, min_samples_leaf, max_features</a:t>
            </a:r>
            <a:endParaRPr b="1" sz="2000">
              <a:solidFill>
                <a:schemeClr val="dk1"/>
              </a:solidFill>
              <a:latin typeface="Avenir"/>
              <a:ea typeface="Avenir"/>
              <a:cs typeface="Avenir"/>
              <a:sym typeface="Aveni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pic>
        <p:nvPicPr>
          <p:cNvPr descr="A close-up of a computer screen&#10;&#10;Description automatically generated" id="367" name="Google Shape;367;p19"/>
          <p:cNvPicPr preferRelativeResize="0"/>
          <p:nvPr/>
        </p:nvPicPr>
        <p:blipFill rotWithShape="1">
          <a:blip r:embed="rId3">
            <a:alphaModFix/>
          </a:blip>
          <a:srcRect b="0" l="0" r="0" t="0"/>
          <a:stretch/>
        </p:blipFill>
        <p:spPr>
          <a:xfrm>
            <a:off x="943604" y="3905430"/>
            <a:ext cx="8982075" cy="628650"/>
          </a:xfrm>
          <a:prstGeom prst="rect">
            <a:avLst/>
          </a:prstGeom>
          <a:noFill/>
          <a:ln>
            <a:noFill/>
          </a:ln>
        </p:spPr>
      </p:pic>
      <p:sp>
        <p:nvSpPr>
          <p:cNvPr id="368" name="Google Shape;368;p19"/>
          <p:cNvSpPr txBox="1"/>
          <p:nvPr/>
        </p:nvSpPr>
        <p:spPr>
          <a:xfrm>
            <a:off x="869146" y="4684622"/>
            <a:ext cx="10813142" cy="52956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10000"/>
              </a:lnSpc>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Validation </a:t>
            </a:r>
            <a:r>
              <a:rPr b="1" lang="en-US" sz="2800">
                <a:solidFill>
                  <a:schemeClr val="dk1"/>
                </a:solidFill>
                <a:latin typeface="Arial"/>
                <a:ea typeface="Arial"/>
                <a:cs typeface="Arial"/>
                <a:sym typeface="Arial"/>
              </a:rPr>
              <a:t>- </a:t>
            </a:r>
            <a:r>
              <a:rPr lang="en-US" sz="2400">
                <a:solidFill>
                  <a:schemeClr val="dk1"/>
                </a:solidFill>
                <a:latin typeface="Arial"/>
                <a:ea typeface="Arial"/>
                <a:cs typeface="Arial"/>
                <a:sym typeface="Arial"/>
              </a:rPr>
              <a:t> K-fold cross-validation </a:t>
            </a:r>
            <a:endParaRPr/>
          </a:p>
        </p:txBody>
      </p:sp>
      <p:graphicFrame>
        <p:nvGraphicFramePr>
          <p:cNvPr id="369" name="Google Shape;369;p19"/>
          <p:cNvGraphicFramePr/>
          <p:nvPr/>
        </p:nvGraphicFramePr>
        <p:xfrm>
          <a:off x="865847" y="5218413"/>
          <a:ext cx="3000000" cy="3000000"/>
        </p:xfrm>
        <a:graphic>
          <a:graphicData uri="http://schemas.openxmlformats.org/drawingml/2006/table">
            <a:tbl>
              <a:tblPr bandRow="1" firstRow="1">
                <a:noFill/>
                <a:tableStyleId>{B9238B2F-C190-4346-B290-9C2396F01AA0}</a:tableStyleId>
              </a:tblPr>
              <a:tblGrid>
                <a:gridCol w="3389300"/>
                <a:gridCol w="3389300"/>
                <a:gridCol w="3389300"/>
              </a:tblGrid>
              <a:tr h="370850">
                <a:tc>
                  <a:txBody>
                    <a:bodyPr/>
                    <a:lstStyle/>
                    <a:p>
                      <a:pPr indent="0" lvl="0" marL="0" marR="0" rtl="0" algn="l">
                        <a:spcBef>
                          <a:spcPts val="0"/>
                        </a:spcBef>
                        <a:spcAft>
                          <a:spcPts val="0"/>
                        </a:spcAft>
                        <a:buNone/>
                      </a:pPr>
                      <a:r>
                        <a:rPr lang="en-US" sz="1800"/>
                        <a:t>RMSE</a:t>
                      </a:r>
                      <a:endParaRPr/>
                    </a:p>
                  </a:txBody>
                  <a:tcPr marT="45725" marB="45725" marR="91450" marL="91450">
                    <a:solidFill>
                      <a:srgbClr val="ED7D31"/>
                    </a:solidFill>
                  </a:tcPr>
                </a:tc>
                <a:tc>
                  <a:txBody>
                    <a:bodyPr/>
                    <a:lstStyle/>
                    <a:p>
                      <a:pPr indent="0" lvl="0" marL="0" marR="0" rtl="0" algn="l">
                        <a:spcBef>
                          <a:spcPts val="0"/>
                        </a:spcBef>
                        <a:spcAft>
                          <a:spcPts val="0"/>
                        </a:spcAft>
                        <a:buNone/>
                      </a:pPr>
                      <a:r>
                        <a:rPr lang="en-US" sz="1800"/>
                        <a:t>MAE</a:t>
                      </a:r>
                      <a:endParaRPr/>
                    </a:p>
                  </a:txBody>
                  <a:tcPr marT="45725" marB="45725" marR="91450" marL="91450">
                    <a:solidFill>
                      <a:srgbClr val="ED7D31"/>
                    </a:solidFill>
                  </a:tcPr>
                </a:tc>
                <a:tc>
                  <a:txBody>
                    <a:bodyPr/>
                    <a:lstStyle/>
                    <a:p>
                      <a:pPr indent="0" lvl="0" marL="0" marR="0" rtl="0" algn="l">
                        <a:spcBef>
                          <a:spcPts val="0"/>
                        </a:spcBef>
                        <a:spcAft>
                          <a:spcPts val="0"/>
                        </a:spcAft>
                        <a:buNone/>
                      </a:pPr>
                      <a:r>
                        <a:rPr lang="en-US" sz="1800"/>
                        <a:t>R2</a:t>
                      </a:r>
                      <a:endParaRPr/>
                    </a:p>
                  </a:txBody>
                  <a:tcPr marT="45725" marB="45725" marR="91450" marL="91450">
                    <a:solidFill>
                      <a:srgbClr val="ED7D31"/>
                    </a:solidFill>
                  </a:tcPr>
                </a:tc>
              </a:tr>
              <a:tr h="370850">
                <a:tc>
                  <a:txBody>
                    <a:bodyPr/>
                    <a:lstStyle/>
                    <a:p>
                      <a:pPr indent="0" lvl="0" marL="0" marR="0" rtl="0" algn="l">
                        <a:lnSpc>
                          <a:spcPct val="100000"/>
                        </a:lnSpc>
                        <a:spcBef>
                          <a:spcPts val="0"/>
                        </a:spcBef>
                        <a:spcAft>
                          <a:spcPts val="0"/>
                        </a:spcAft>
                        <a:buClr>
                          <a:schemeClr val="dk1"/>
                        </a:buClr>
                        <a:buSzPts val="1800"/>
                        <a:buFont typeface="Avenir"/>
                        <a:buNone/>
                      </a:pPr>
                      <a:r>
                        <a:rPr b="0" i="0" lang="en-US" sz="1800" u="none" strike="noStrike">
                          <a:latin typeface="Avenir"/>
                          <a:ea typeface="Avenir"/>
                          <a:cs typeface="Avenir"/>
                          <a:sym typeface="Avenir"/>
                        </a:rPr>
                        <a:t>0.04</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venir"/>
                        <a:buNone/>
                      </a:pPr>
                      <a:r>
                        <a:rPr b="0" i="0" lang="en-US" sz="1800" u="none" strike="noStrike">
                          <a:latin typeface="Avenir"/>
                          <a:ea typeface="Avenir"/>
                          <a:cs typeface="Avenir"/>
                          <a:sym typeface="Avenir"/>
                        </a:rPr>
                        <a:t>0.035</a:t>
                      </a:r>
                      <a:endParaRPr sz="1800"/>
                    </a:p>
                  </a:txBody>
                  <a:tcPr marT="45725" marB="45725" marR="91450" marL="91450"/>
                </a:tc>
                <a:tc>
                  <a:txBody>
                    <a:bodyPr/>
                    <a:lstStyle/>
                    <a:p>
                      <a:pPr indent="0" lvl="0" marL="0" marR="0" rtl="0" algn="l">
                        <a:spcBef>
                          <a:spcPts val="0"/>
                        </a:spcBef>
                        <a:spcAft>
                          <a:spcPts val="0"/>
                        </a:spcAft>
                        <a:buClr>
                          <a:schemeClr val="dk1"/>
                        </a:buClr>
                        <a:buSzPts val="1800"/>
                        <a:buFont typeface="Avenir"/>
                        <a:buNone/>
                      </a:pPr>
                      <a:r>
                        <a:rPr lang="en-US" sz="1800"/>
                        <a:t>0.75</a:t>
                      </a:r>
                      <a:endParaRPr/>
                    </a:p>
                  </a:txBody>
                  <a:tcPr marT="45725" marB="45725" marR="91450" marL="91450"/>
                </a:tc>
              </a:tr>
            </a:tbl>
          </a:graphicData>
        </a:graphic>
      </p:graphicFrame>
      <p:sp>
        <p:nvSpPr>
          <p:cNvPr id="370" name="Google Shape;370;p19"/>
          <p:cNvSpPr txBox="1"/>
          <p:nvPr/>
        </p:nvSpPr>
        <p:spPr>
          <a:xfrm>
            <a:off x="7123980" y="1712797"/>
            <a:ext cx="39102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Before Hyper parameter tuning</a:t>
            </a:r>
            <a:endParaRPr/>
          </a:p>
        </p:txBody>
      </p:sp>
      <p:sp>
        <p:nvSpPr>
          <p:cNvPr id="371" name="Google Shape;371;p19"/>
          <p:cNvSpPr txBox="1"/>
          <p:nvPr/>
        </p:nvSpPr>
        <p:spPr>
          <a:xfrm>
            <a:off x="7627187" y="5968495"/>
            <a:ext cx="39102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After Hyper parameter tuning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title"/>
          </p:nvPr>
        </p:nvSpPr>
        <p:spPr>
          <a:xfrm>
            <a:off x="1115568" y="815340"/>
            <a:ext cx="10168128" cy="13243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700"/>
              <a:buFont typeface="Avenir"/>
              <a:buNone/>
            </a:pPr>
            <a:r>
              <a:rPr b="1" lang="en-US" sz="3700"/>
              <a:t>Introduction</a:t>
            </a:r>
            <a:br>
              <a:rPr lang="en-US" sz="3700"/>
            </a:br>
            <a:endParaRPr sz="3700"/>
          </a:p>
        </p:txBody>
      </p:sp>
      <p:grpSp>
        <p:nvGrpSpPr>
          <p:cNvPr id="113" name="Google Shape;113;p2"/>
          <p:cNvGrpSpPr/>
          <p:nvPr/>
        </p:nvGrpSpPr>
        <p:grpSpPr>
          <a:xfrm>
            <a:off x="704088" y="2327157"/>
            <a:ext cx="10168127" cy="3691109"/>
            <a:chOff x="0" y="1533"/>
            <a:chExt cx="10168127" cy="3691109"/>
          </a:xfrm>
        </p:grpSpPr>
        <p:sp>
          <p:nvSpPr>
            <p:cNvPr id="114" name="Google Shape;114;p2"/>
            <p:cNvSpPr/>
            <p:nvPr/>
          </p:nvSpPr>
          <p:spPr>
            <a:xfrm>
              <a:off x="0" y="1533"/>
              <a:ext cx="10168127" cy="777075"/>
            </a:xfrm>
            <a:prstGeom prst="roundRect">
              <a:avLst>
                <a:gd fmla="val 10000" name="adj"/>
              </a:avLst>
            </a:prstGeom>
            <a:solidFill>
              <a:srgbClr val="F586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235065" y="176375"/>
              <a:ext cx="427391" cy="427391"/>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897522" y="1533"/>
              <a:ext cx="9270605" cy="7770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txBox="1"/>
            <p:nvPr/>
          </p:nvSpPr>
          <p:spPr>
            <a:xfrm>
              <a:off x="897522" y="1533"/>
              <a:ext cx="9270605" cy="777075"/>
            </a:xfrm>
            <a:prstGeom prst="rect">
              <a:avLst/>
            </a:prstGeom>
            <a:noFill/>
            <a:ln>
              <a:noFill/>
            </a:ln>
          </p:spPr>
          <p:txBody>
            <a:bodyPr anchorCtr="0" anchor="ctr" bIns="82225" lIns="82225" spcFirstLastPara="1" rIns="82225" wrap="square" tIns="82225">
              <a:noAutofit/>
            </a:bodyPr>
            <a:lstStyle/>
            <a:p>
              <a:pPr indent="0" lvl="0" marL="0" marR="0" rtl="0" algn="l">
                <a:lnSpc>
                  <a:spcPct val="90000"/>
                </a:lnSpc>
                <a:spcBef>
                  <a:spcPts val="0"/>
                </a:spcBef>
                <a:spcAft>
                  <a:spcPts val="0"/>
                </a:spcAft>
                <a:buClr>
                  <a:schemeClr val="lt1"/>
                </a:buClr>
                <a:buSzPts val="2100"/>
                <a:buFont typeface="Calibri"/>
                <a:buNone/>
              </a:pPr>
              <a:r>
                <a:rPr b="1" lang="en-US" sz="2100">
                  <a:solidFill>
                    <a:schemeClr val="lt1"/>
                  </a:solidFill>
                  <a:latin typeface="Calibri"/>
                  <a:ea typeface="Calibri"/>
                  <a:cs typeface="Calibri"/>
                  <a:sym typeface="Calibri"/>
                </a:rPr>
                <a:t>In the current job market scenario, understanding tech salary dynamics is crucial</a:t>
              </a:r>
              <a:endParaRPr/>
            </a:p>
          </p:txBody>
        </p:sp>
        <p:sp>
          <p:nvSpPr>
            <p:cNvPr id="118" name="Google Shape;118;p2"/>
            <p:cNvSpPr/>
            <p:nvPr/>
          </p:nvSpPr>
          <p:spPr>
            <a:xfrm>
              <a:off x="0" y="972877"/>
              <a:ext cx="10168127" cy="777075"/>
            </a:xfrm>
            <a:prstGeom prst="roundRect">
              <a:avLst>
                <a:gd fmla="val 10000" name="adj"/>
              </a:avLst>
            </a:prstGeom>
            <a:solidFill>
              <a:srgbClr val="F586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235065" y="1147719"/>
              <a:ext cx="427391" cy="427391"/>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897522" y="972877"/>
              <a:ext cx="9270605" cy="7770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txBox="1"/>
            <p:nvPr/>
          </p:nvSpPr>
          <p:spPr>
            <a:xfrm>
              <a:off x="897522" y="972877"/>
              <a:ext cx="9270605" cy="777075"/>
            </a:xfrm>
            <a:prstGeom prst="rect">
              <a:avLst/>
            </a:prstGeom>
            <a:noFill/>
            <a:ln>
              <a:noFill/>
            </a:ln>
          </p:spPr>
          <p:txBody>
            <a:bodyPr anchorCtr="0" anchor="ctr" bIns="82225" lIns="82225" spcFirstLastPara="1" rIns="82225" wrap="square" tIns="82225">
              <a:noAutofit/>
            </a:bodyPr>
            <a:lstStyle/>
            <a:p>
              <a:pPr indent="0" lvl="0" marL="0" marR="0" rtl="0" algn="l">
                <a:lnSpc>
                  <a:spcPct val="90000"/>
                </a:lnSpc>
                <a:spcBef>
                  <a:spcPts val="0"/>
                </a:spcBef>
                <a:spcAft>
                  <a:spcPts val="0"/>
                </a:spcAft>
                <a:buClr>
                  <a:schemeClr val="lt1"/>
                </a:buClr>
                <a:buSzPts val="2100"/>
                <a:buFont typeface="Calibri"/>
                <a:buNone/>
              </a:pPr>
              <a:r>
                <a:rPr b="1" lang="en-US" sz="2100">
                  <a:solidFill>
                    <a:schemeClr val="lt1"/>
                  </a:solidFill>
                  <a:latin typeface="Calibri"/>
                  <a:ea typeface="Calibri"/>
                  <a:cs typeface="Calibri"/>
                  <a:sym typeface="Calibri"/>
                </a:rPr>
                <a:t>Insights from platforms like Stack Overflow help navigate the job market effectively.</a:t>
              </a:r>
              <a:endParaRPr/>
            </a:p>
          </p:txBody>
        </p:sp>
        <p:sp>
          <p:nvSpPr>
            <p:cNvPr id="122" name="Google Shape;122;p2"/>
            <p:cNvSpPr/>
            <p:nvPr/>
          </p:nvSpPr>
          <p:spPr>
            <a:xfrm>
              <a:off x="0" y="1944222"/>
              <a:ext cx="10168127" cy="777075"/>
            </a:xfrm>
            <a:prstGeom prst="roundRect">
              <a:avLst>
                <a:gd fmla="val 10000" name="adj"/>
              </a:avLst>
            </a:prstGeom>
            <a:solidFill>
              <a:srgbClr val="F586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235065" y="2119064"/>
              <a:ext cx="427391" cy="427391"/>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897522" y="1944222"/>
              <a:ext cx="9270605" cy="7770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txBox="1"/>
            <p:nvPr/>
          </p:nvSpPr>
          <p:spPr>
            <a:xfrm>
              <a:off x="897522" y="1944222"/>
              <a:ext cx="9270605" cy="777075"/>
            </a:xfrm>
            <a:prstGeom prst="rect">
              <a:avLst/>
            </a:prstGeom>
            <a:noFill/>
            <a:ln>
              <a:noFill/>
            </a:ln>
          </p:spPr>
          <p:txBody>
            <a:bodyPr anchorCtr="0" anchor="ctr" bIns="82225" lIns="82225" spcFirstLastPara="1" rIns="82225" wrap="square" tIns="82225">
              <a:noAutofit/>
            </a:bodyPr>
            <a:lstStyle/>
            <a:p>
              <a:pPr indent="0" lvl="0" marL="0" marR="0" rtl="0" algn="l">
                <a:lnSpc>
                  <a:spcPct val="90000"/>
                </a:lnSpc>
                <a:spcBef>
                  <a:spcPts val="0"/>
                </a:spcBef>
                <a:spcAft>
                  <a:spcPts val="0"/>
                </a:spcAft>
                <a:buClr>
                  <a:schemeClr val="lt1"/>
                </a:buClr>
                <a:buSzPts val="2100"/>
                <a:buFont typeface="Calibri"/>
                <a:buNone/>
              </a:pPr>
              <a:r>
                <a:rPr b="1" lang="en-US" sz="2100">
                  <a:solidFill>
                    <a:schemeClr val="lt1"/>
                  </a:solidFill>
                  <a:latin typeface="Calibri"/>
                  <a:ea typeface="Calibri"/>
                  <a:cs typeface="Calibri"/>
                  <a:sym typeface="Calibri"/>
                </a:rPr>
                <a:t>Accessing real-world data empowers better career choices.</a:t>
              </a:r>
              <a:endParaRPr/>
            </a:p>
          </p:txBody>
        </p:sp>
        <p:sp>
          <p:nvSpPr>
            <p:cNvPr id="126" name="Google Shape;126;p2"/>
            <p:cNvSpPr/>
            <p:nvPr/>
          </p:nvSpPr>
          <p:spPr>
            <a:xfrm>
              <a:off x="0" y="2915567"/>
              <a:ext cx="10168127" cy="777075"/>
            </a:xfrm>
            <a:prstGeom prst="roundRect">
              <a:avLst>
                <a:gd fmla="val 10000" name="adj"/>
              </a:avLst>
            </a:prstGeom>
            <a:solidFill>
              <a:srgbClr val="F586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235065" y="3090409"/>
              <a:ext cx="427391" cy="427391"/>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897522" y="2915567"/>
              <a:ext cx="9270605" cy="7770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txBox="1"/>
            <p:nvPr/>
          </p:nvSpPr>
          <p:spPr>
            <a:xfrm>
              <a:off x="897522" y="2915567"/>
              <a:ext cx="9270605" cy="777075"/>
            </a:xfrm>
            <a:prstGeom prst="rect">
              <a:avLst/>
            </a:prstGeom>
            <a:noFill/>
            <a:ln>
              <a:noFill/>
            </a:ln>
          </p:spPr>
          <p:txBody>
            <a:bodyPr anchorCtr="0" anchor="ctr" bIns="82225" lIns="82225" spcFirstLastPara="1" rIns="82225" wrap="square" tIns="82225">
              <a:noAutofit/>
            </a:bodyPr>
            <a:lstStyle/>
            <a:p>
              <a:pPr indent="0" lvl="0" marL="0" marR="0" rtl="0" algn="l">
                <a:lnSpc>
                  <a:spcPct val="90000"/>
                </a:lnSpc>
                <a:spcBef>
                  <a:spcPts val="0"/>
                </a:spcBef>
                <a:spcAft>
                  <a:spcPts val="0"/>
                </a:spcAft>
                <a:buClr>
                  <a:schemeClr val="lt1"/>
                </a:buClr>
                <a:buSzPts val="2100"/>
                <a:buFont typeface="Calibri"/>
                <a:buNone/>
              </a:pPr>
              <a:r>
                <a:rPr b="1" lang="en-US" sz="2100">
                  <a:solidFill>
                    <a:schemeClr val="lt1"/>
                  </a:solidFill>
                  <a:latin typeface="Calibri"/>
                  <a:ea typeface="Calibri"/>
                  <a:cs typeface="Calibri"/>
                  <a:sym typeface="Calibri"/>
                </a:rPr>
                <a:t>Leveraging industry trends enables informed decisions about future career paths.</a:t>
              </a:r>
              <a:endParaRPr/>
            </a:p>
          </p:txBody>
        </p:sp>
      </p:grpSp>
      <p:sp>
        <p:nvSpPr>
          <p:cNvPr id="130" name="Google Shape;130;p2"/>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5/15/2024</a:t>
            </a:r>
            <a:endParaRPr/>
          </a:p>
        </p:txBody>
      </p:sp>
      <p:sp>
        <p:nvSpPr>
          <p:cNvPr id="131" name="Google Shape;131;p2"/>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0"/>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b="1" lang="en-US"/>
              <a:t>XG Boost</a:t>
            </a:r>
            <a:endParaRPr/>
          </a:p>
        </p:txBody>
      </p:sp>
      <p:sp>
        <p:nvSpPr>
          <p:cNvPr id="377" name="Google Shape;377;p20"/>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p>
            <a:pPr indent="-114300" lvl="0" marL="228600" rtl="0" algn="l">
              <a:lnSpc>
                <a:spcPct val="110000"/>
              </a:lnSpc>
              <a:spcBef>
                <a:spcPts val="0"/>
              </a:spcBef>
              <a:spcAft>
                <a:spcPts val="0"/>
              </a:spcAft>
              <a:buClr>
                <a:schemeClr val="dk1"/>
              </a:buClr>
              <a:buSzPts val="1800"/>
              <a:buNone/>
            </a:pPr>
            <a:r>
              <a:t/>
            </a:r>
            <a:endParaRPr b="1" sz="1800"/>
          </a:p>
          <a:p>
            <a:pPr indent="-228600" lvl="0" marL="228600" rtl="0" algn="l">
              <a:lnSpc>
                <a:spcPct val="110000"/>
              </a:lnSpc>
              <a:spcBef>
                <a:spcPts val="1000"/>
              </a:spcBef>
              <a:spcAft>
                <a:spcPts val="0"/>
              </a:spcAft>
              <a:buClr>
                <a:schemeClr val="dk1"/>
              </a:buClr>
              <a:buSzPts val="1800"/>
              <a:buChar char="•"/>
            </a:pPr>
            <a:r>
              <a:rPr b="1" lang="en-US" sz="1800"/>
              <a:t>Hyper Parameters Used- n_estimators,learning_rate,max_depth</a:t>
            </a:r>
            <a:endParaRPr b="1" sz="1800"/>
          </a:p>
          <a:p>
            <a:pPr indent="-114300" lvl="0" marL="228600" rtl="0" algn="l">
              <a:lnSpc>
                <a:spcPct val="110000"/>
              </a:lnSpc>
              <a:spcBef>
                <a:spcPts val="1000"/>
              </a:spcBef>
              <a:spcAft>
                <a:spcPts val="0"/>
              </a:spcAft>
              <a:buClr>
                <a:schemeClr val="dk1"/>
              </a:buClr>
              <a:buSzPts val="1800"/>
              <a:buNone/>
            </a:pPr>
            <a:r>
              <a:t/>
            </a:r>
            <a:endParaRPr b="1" sz="1800"/>
          </a:p>
          <a:p>
            <a:pPr indent="-50800" lvl="0" marL="228600" rtl="0" algn="l">
              <a:lnSpc>
                <a:spcPct val="110000"/>
              </a:lnSpc>
              <a:spcBef>
                <a:spcPts val="1000"/>
              </a:spcBef>
              <a:spcAft>
                <a:spcPts val="0"/>
              </a:spcAft>
              <a:buClr>
                <a:schemeClr val="dk1"/>
              </a:buClr>
              <a:buSzPts val="2800"/>
              <a:buNone/>
            </a:pPr>
            <a:r>
              <a:t/>
            </a:r>
            <a:endParaRPr/>
          </a:p>
        </p:txBody>
      </p:sp>
      <p:sp>
        <p:nvSpPr>
          <p:cNvPr id="378" name="Google Shape;378;p20"/>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rgbClr val="888888"/>
                </a:solidFill>
              </a:rPr>
              <a:t>5/15/2024</a:t>
            </a:r>
            <a:endParaRPr/>
          </a:p>
        </p:txBody>
      </p:sp>
      <p:sp>
        <p:nvSpPr>
          <p:cNvPr id="379" name="Google Shape;37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80" name="Google Shape;380;p20"/>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t/>
            </a:r>
            <a:endParaRPr/>
          </a:p>
        </p:txBody>
      </p:sp>
      <p:graphicFrame>
        <p:nvGraphicFramePr>
          <p:cNvPr id="381" name="Google Shape;381;p20"/>
          <p:cNvGraphicFramePr/>
          <p:nvPr/>
        </p:nvGraphicFramePr>
        <p:xfrm>
          <a:off x="756579" y="1716088"/>
          <a:ext cx="3000000" cy="3000000"/>
        </p:xfrm>
        <a:graphic>
          <a:graphicData uri="http://schemas.openxmlformats.org/drawingml/2006/table">
            <a:tbl>
              <a:tblPr bandRow="1" firstRow="1">
                <a:noFill/>
                <a:tableStyleId>{B9238B2F-C190-4346-B290-9C2396F01AA0}</a:tableStyleId>
              </a:tblPr>
              <a:tblGrid>
                <a:gridCol w="3389300"/>
                <a:gridCol w="3389300"/>
                <a:gridCol w="3389300"/>
              </a:tblGrid>
              <a:tr h="370850">
                <a:tc>
                  <a:txBody>
                    <a:bodyPr/>
                    <a:lstStyle/>
                    <a:p>
                      <a:pPr indent="0" lvl="0" marL="0" marR="0" rtl="0" algn="l">
                        <a:spcBef>
                          <a:spcPts val="0"/>
                        </a:spcBef>
                        <a:spcAft>
                          <a:spcPts val="0"/>
                        </a:spcAft>
                        <a:buNone/>
                      </a:pPr>
                      <a:r>
                        <a:rPr lang="en-US" sz="1800"/>
                        <a:t>RMSE</a:t>
                      </a:r>
                      <a:endParaRPr/>
                    </a:p>
                  </a:txBody>
                  <a:tcPr marT="45725" marB="45725" marR="91450" marL="91450">
                    <a:solidFill>
                      <a:srgbClr val="ED7D31"/>
                    </a:solidFill>
                  </a:tcPr>
                </a:tc>
                <a:tc>
                  <a:txBody>
                    <a:bodyPr/>
                    <a:lstStyle/>
                    <a:p>
                      <a:pPr indent="0" lvl="0" marL="0" marR="0" rtl="0" algn="l">
                        <a:spcBef>
                          <a:spcPts val="0"/>
                        </a:spcBef>
                        <a:spcAft>
                          <a:spcPts val="0"/>
                        </a:spcAft>
                        <a:buClr>
                          <a:schemeClr val="dk1"/>
                        </a:buClr>
                        <a:buSzPts val="1800"/>
                        <a:buFont typeface="Avenir"/>
                        <a:buNone/>
                      </a:pPr>
                      <a:r>
                        <a:rPr lang="en-US" sz="1800"/>
                        <a:t>MAE</a:t>
                      </a:r>
                      <a:endParaRPr/>
                    </a:p>
                  </a:txBody>
                  <a:tcPr marT="45725" marB="45725" marR="91450" marL="91450">
                    <a:solidFill>
                      <a:srgbClr val="ED7D31"/>
                    </a:solidFill>
                  </a:tcPr>
                </a:tc>
                <a:tc>
                  <a:txBody>
                    <a:bodyPr/>
                    <a:lstStyle/>
                    <a:p>
                      <a:pPr indent="0" lvl="0" marL="0" marR="0" rtl="0" algn="l">
                        <a:spcBef>
                          <a:spcPts val="0"/>
                        </a:spcBef>
                        <a:spcAft>
                          <a:spcPts val="0"/>
                        </a:spcAft>
                        <a:buNone/>
                      </a:pPr>
                      <a:r>
                        <a:rPr lang="en-US" sz="1800"/>
                        <a:t>R2</a:t>
                      </a:r>
                      <a:endParaRPr/>
                    </a:p>
                  </a:txBody>
                  <a:tcPr marT="45725" marB="45725" marR="91450" marL="91450">
                    <a:solidFill>
                      <a:srgbClr val="ED7D31"/>
                    </a:solidFill>
                  </a:tcPr>
                </a:tc>
              </a:tr>
              <a:tr h="370850">
                <a:tc>
                  <a:txBody>
                    <a:bodyPr/>
                    <a:lstStyle/>
                    <a:p>
                      <a:pPr indent="0" lvl="0" marL="0" marR="0" rtl="0" algn="l">
                        <a:spcBef>
                          <a:spcPts val="0"/>
                        </a:spcBef>
                        <a:spcAft>
                          <a:spcPts val="0"/>
                        </a:spcAft>
                        <a:buNone/>
                      </a:pPr>
                      <a:r>
                        <a:rPr lang="en-US" sz="1800"/>
                        <a:t>0.025</a:t>
                      </a:r>
                      <a:endParaRPr/>
                    </a:p>
                  </a:txBody>
                  <a:tcPr marT="45725" marB="45725" marR="91450" marL="91450"/>
                </a:tc>
                <a:tc>
                  <a:txBody>
                    <a:bodyPr/>
                    <a:lstStyle/>
                    <a:p>
                      <a:pPr indent="0" lvl="0" marL="0" marR="0" rtl="0" algn="l">
                        <a:spcBef>
                          <a:spcPts val="0"/>
                        </a:spcBef>
                        <a:spcAft>
                          <a:spcPts val="0"/>
                        </a:spcAft>
                        <a:buNone/>
                      </a:pPr>
                      <a:r>
                        <a:rPr lang="en-US" sz="1800"/>
                        <a:t>0.016</a:t>
                      </a:r>
                      <a:endParaRPr/>
                    </a:p>
                  </a:txBody>
                  <a:tcPr marT="45725" marB="45725" marR="91450" marL="91450"/>
                </a:tc>
                <a:tc>
                  <a:txBody>
                    <a:bodyPr/>
                    <a:lstStyle/>
                    <a:p>
                      <a:pPr indent="0" lvl="0" marL="0" marR="0" rtl="0" algn="l">
                        <a:spcBef>
                          <a:spcPts val="0"/>
                        </a:spcBef>
                        <a:spcAft>
                          <a:spcPts val="0"/>
                        </a:spcAft>
                        <a:buNone/>
                      </a:pPr>
                      <a:r>
                        <a:rPr lang="en-US" sz="1800"/>
                        <a:t>0.876</a:t>
                      </a:r>
                      <a:endParaRPr/>
                    </a:p>
                  </a:txBody>
                  <a:tcPr marT="45725" marB="45725" marR="91450" marL="91450"/>
                </a:tc>
              </a:tr>
            </a:tbl>
          </a:graphicData>
        </a:graphic>
      </p:graphicFrame>
      <p:pic>
        <p:nvPicPr>
          <p:cNvPr descr="A white background with black text&#10;&#10;Description automatically generated" id="382" name="Google Shape;382;p20"/>
          <p:cNvPicPr preferRelativeResize="0"/>
          <p:nvPr/>
        </p:nvPicPr>
        <p:blipFill rotWithShape="1">
          <a:blip r:embed="rId3">
            <a:alphaModFix/>
          </a:blip>
          <a:srcRect b="0" l="0" r="0" t="0"/>
          <a:stretch/>
        </p:blipFill>
        <p:spPr>
          <a:xfrm>
            <a:off x="1321010" y="3272737"/>
            <a:ext cx="8601075" cy="815735"/>
          </a:xfrm>
          <a:prstGeom prst="rect">
            <a:avLst/>
          </a:prstGeom>
          <a:noFill/>
          <a:ln>
            <a:noFill/>
          </a:ln>
        </p:spPr>
      </p:pic>
      <p:sp>
        <p:nvSpPr>
          <p:cNvPr id="383" name="Google Shape;383;p20"/>
          <p:cNvSpPr txBox="1"/>
          <p:nvPr/>
        </p:nvSpPr>
        <p:spPr>
          <a:xfrm>
            <a:off x="1041674" y="4080773"/>
            <a:ext cx="10813142" cy="113178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10000"/>
              </a:lnSpc>
              <a:spcBef>
                <a:spcPts val="0"/>
              </a:spcBef>
              <a:spcAft>
                <a:spcPts val="0"/>
              </a:spcAft>
              <a:buClr>
                <a:schemeClr val="dk1"/>
              </a:buClr>
              <a:buSzPts val="1800"/>
              <a:buFont typeface="Arial"/>
              <a:buChar char="•"/>
            </a:pPr>
            <a:r>
              <a:rPr b="1" lang="en-US" sz="1800">
                <a:solidFill>
                  <a:schemeClr val="dk1"/>
                </a:solidFill>
                <a:latin typeface="Avenir"/>
                <a:ea typeface="Avenir"/>
                <a:cs typeface="Avenir"/>
                <a:sym typeface="Avenir"/>
              </a:rPr>
              <a:t>Grid Search </a:t>
            </a:r>
            <a:r>
              <a:rPr b="1" lang="en-US" sz="2800">
                <a:solidFill>
                  <a:schemeClr val="dk1"/>
                </a:solidFill>
                <a:latin typeface="Arial"/>
                <a:ea typeface="Arial"/>
                <a:cs typeface="Arial"/>
                <a:sym typeface="Arial"/>
              </a:rPr>
              <a:t> </a:t>
            </a:r>
            <a:endParaRPr/>
          </a:p>
          <a:p>
            <a:pPr indent="-107950" lvl="0" marL="285750" marR="0" rtl="0" algn="l">
              <a:lnSpc>
                <a:spcPct val="110000"/>
              </a:lnSpc>
              <a:spcBef>
                <a:spcPts val="1000"/>
              </a:spcBef>
              <a:spcAft>
                <a:spcPts val="0"/>
              </a:spcAft>
              <a:buClr>
                <a:schemeClr val="dk1"/>
              </a:buClr>
              <a:buSzPts val="2800"/>
              <a:buFont typeface="Arial"/>
              <a:buNone/>
            </a:pPr>
            <a:r>
              <a:t/>
            </a:r>
            <a:endParaRPr b="1" sz="2800">
              <a:solidFill>
                <a:schemeClr val="dk1"/>
              </a:solidFill>
              <a:latin typeface="Arial"/>
              <a:ea typeface="Arial"/>
              <a:cs typeface="Arial"/>
              <a:sym typeface="Arial"/>
            </a:endParaRPr>
          </a:p>
        </p:txBody>
      </p:sp>
      <p:graphicFrame>
        <p:nvGraphicFramePr>
          <p:cNvPr id="384" name="Google Shape;384;p20"/>
          <p:cNvGraphicFramePr/>
          <p:nvPr/>
        </p:nvGraphicFramePr>
        <p:xfrm>
          <a:off x="871597" y="5612352"/>
          <a:ext cx="3000000" cy="3000000"/>
        </p:xfrm>
        <a:graphic>
          <a:graphicData uri="http://schemas.openxmlformats.org/drawingml/2006/table">
            <a:tbl>
              <a:tblPr bandRow="1" firstRow="1">
                <a:noFill/>
                <a:tableStyleId>{B9238B2F-C190-4346-B290-9C2396F01AA0}</a:tableStyleId>
              </a:tblPr>
              <a:tblGrid>
                <a:gridCol w="3389300"/>
                <a:gridCol w="3389300"/>
                <a:gridCol w="3389300"/>
              </a:tblGrid>
              <a:tr h="370850">
                <a:tc>
                  <a:txBody>
                    <a:bodyPr/>
                    <a:lstStyle/>
                    <a:p>
                      <a:pPr indent="0" lvl="0" marL="0" marR="0" rtl="0" algn="l">
                        <a:spcBef>
                          <a:spcPts val="0"/>
                        </a:spcBef>
                        <a:spcAft>
                          <a:spcPts val="0"/>
                        </a:spcAft>
                        <a:buClr>
                          <a:schemeClr val="dk1"/>
                        </a:buClr>
                        <a:buSzPts val="1800"/>
                        <a:buFont typeface="Avenir"/>
                        <a:buNone/>
                      </a:pPr>
                      <a:r>
                        <a:rPr lang="en-US" sz="1800"/>
                        <a:t>RMSE</a:t>
                      </a:r>
                      <a:endParaRPr/>
                    </a:p>
                  </a:txBody>
                  <a:tcPr marT="45725" marB="45725" marR="91450" marL="91450">
                    <a:solidFill>
                      <a:srgbClr val="ED7D31"/>
                    </a:solidFill>
                  </a:tcPr>
                </a:tc>
                <a:tc>
                  <a:txBody>
                    <a:bodyPr/>
                    <a:lstStyle/>
                    <a:p>
                      <a:pPr indent="0" lvl="0" marL="0" marR="0" rtl="0" algn="l">
                        <a:spcBef>
                          <a:spcPts val="0"/>
                        </a:spcBef>
                        <a:spcAft>
                          <a:spcPts val="0"/>
                        </a:spcAft>
                        <a:buNone/>
                      </a:pPr>
                      <a:r>
                        <a:rPr lang="en-US" sz="1800"/>
                        <a:t>MAE</a:t>
                      </a:r>
                      <a:endParaRPr/>
                    </a:p>
                  </a:txBody>
                  <a:tcPr marT="45725" marB="45725" marR="91450" marL="91450">
                    <a:solidFill>
                      <a:srgbClr val="ED7D31"/>
                    </a:solidFill>
                  </a:tcPr>
                </a:tc>
                <a:tc>
                  <a:txBody>
                    <a:bodyPr/>
                    <a:lstStyle/>
                    <a:p>
                      <a:pPr indent="0" lvl="0" marL="0" marR="0" rtl="0" algn="l">
                        <a:spcBef>
                          <a:spcPts val="0"/>
                        </a:spcBef>
                        <a:spcAft>
                          <a:spcPts val="0"/>
                        </a:spcAft>
                        <a:buNone/>
                      </a:pPr>
                      <a:r>
                        <a:rPr lang="en-US" sz="1800"/>
                        <a:t>R2</a:t>
                      </a:r>
                      <a:endParaRPr/>
                    </a:p>
                  </a:txBody>
                  <a:tcPr marT="45725" marB="45725" marR="91450" marL="91450">
                    <a:solidFill>
                      <a:srgbClr val="ED7D31"/>
                    </a:solidFill>
                  </a:tcPr>
                </a:tc>
              </a:tr>
              <a:tr h="370850">
                <a:tc>
                  <a:txBody>
                    <a:bodyPr/>
                    <a:lstStyle/>
                    <a:p>
                      <a:pPr indent="0" lvl="0" marL="0" marR="0" rtl="0" algn="l">
                        <a:spcBef>
                          <a:spcPts val="0"/>
                        </a:spcBef>
                        <a:spcAft>
                          <a:spcPts val="0"/>
                        </a:spcAft>
                        <a:buClr>
                          <a:schemeClr val="dk1"/>
                        </a:buClr>
                        <a:buSzPts val="1800"/>
                        <a:buFont typeface="Avenir"/>
                        <a:buNone/>
                      </a:pPr>
                      <a:r>
                        <a:rPr lang="en-US" sz="1800"/>
                        <a:t>0.02</a:t>
                      </a:r>
                      <a:endParaRPr/>
                    </a:p>
                  </a:txBody>
                  <a:tcPr marT="45725" marB="45725" marR="91450" marL="91450"/>
                </a:tc>
                <a:tc>
                  <a:txBody>
                    <a:bodyPr/>
                    <a:lstStyle/>
                    <a:p>
                      <a:pPr indent="0" lvl="0" marL="0" marR="0" rtl="0" algn="l">
                        <a:spcBef>
                          <a:spcPts val="0"/>
                        </a:spcBef>
                        <a:spcAft>
                          <a:spcPts val="0"/>
                        </a:spcAft>
                        <a:buNone/>
                      </a:pPr>
                      <a:r>
                        <a:rPr lang="en-US" sz="1800"/>
                        <a:t>0.015</a:t>
                      </a:r>
                      <a:endParaRPr/>
                    </a:p>
                  </a:txBody>
                  <a:tcPr marT="45725" marB="45725" marR="91450" marL="91450"/>
                </a:tc>
                <a:tc>
                  <a:txBody>
                    <a:bodyPr/>
                    <a:lstStyle/>
                    <a:p>
                      <a:pPr indent="0" lvl="0" marL="0" marR="0" rtl="0" algn="l">
                        <a:spcBef>
                          <a:spcPts val="0"/>
                        </a:spcBef>
                        <a:spcAft>
                          <a:spcPts val="0"/>
                        </a:spcAft>
                        <a:buNone/>
                      </a:pPr>
                      <a:r>
                        <a:rPr lang="en-US" sz="1800"/>
                        <a:t>0.886</a:t>
                      </a:r>
                      <a:endParaRPr/>
                    </a:p>
                  </a:txBody>
                  <a:tcPr marT="45725" marB="45725" marR="91450" marL="91450"/>
                </a:tc>
              </a:tr>
            </a:tbl>
          </a:graphicData>
        </a:graphic>
      </p:graphicFrame>
      <p:sp>
        <p:nvSpPr>
          <p:cNvPr id="385" name="Google Shape;385;p20"/>
          <p:cNvSpPr txBox="1"/>
          <p:nvPr/>
        </p:nvSpPr>
        <p:spPr>
          <a:xfrm>
            <a:off x="7123980" y="1338986"/>
            <a:ext cx="39102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Before Hyper parameter tuning</a:t>
            </a:r>
            <a:endParaRPr/>
          </a:p>
        </p:txBody>
      </p:sp>
      <p:sp>
        <p:nvSpPr>
          <p:cNvPr id="386" name="Google Shape;386;p20"/>
          <p:cNvSpPr txBox="1"/>
          <p:nvPr/>
        </p:nvSpPr>
        <p:spPr>
          <a:xfrm>
            <a:off x="7957866" y="6356684"/>
            <a:ext cx="39102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After Hyper parameter tuning</a:t>
            </a:r>
            <a:endParaRPr/>
          </a:p>
        </p:txBody>
      </p:sp>
      <p:pic>
        <p:nvPicPr>
          <p:cNvPr descr="A screenshot of a computer code&#10;&#10;Description automatically generated" id="387" name="Google Shape;387;p20"/>
          <p:cNvPicPr preferRelativeResize="0"/>
          <p:nvPr/>
        </p:nvPicPr>
        <p:blipFill rotWithShape="1">
          <a:blip r:embed="rId4">
            <a:alphaModFix/>
          </a:blip>
          <a:srcRect b="0" l="0" r="0" t="0"/>
          <a:stretch/>
        </p:blipFill>
        <p:spPr>
          <a:xfrm>
            <a:off x="3520117" y="4324171"/>
            <a:ext cx="6258824" cy="118577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1"/>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b="1" lang="en-US"/>
              <a:t>Model Comparison</a:t>
            </a:r>
            <a:endParaRPr/>
          </a:p>
        </p:txBody>
      </p:sp>
      <p:graphicFrame>
        <p:nvGraphicFramePr>
          <p:cNvPr id="393" name="Google Shape;393;p21"/>
          <p:cNvGraphicFramePr/>
          <p:nvPr/>
        </p:nvGraphicFramePr>
        <p:xfrm>
          <a:off x="753589" y="1928183"/>
          <a:ext cx="3000000" cy="3000000"/>
        </p:xfrm>
        <a:graphic>
          <a:graphicData uri="http://schemas.openxmlformats.org/drawingml/2006/table">
            <a:tbl>
              <a:tblPr bandRow="1" firstRow="1">
                <a:noFill/>
                <a:tableStyleId>{B9238B2F-C190-4346-B290-9C2396F01AA0}</a:tableStyleId>
              </a:tblPr>
              <a:tblGrid>
                <a:gridCol w="2901700"/>
                <a:gridCol w="2328675"/>
                <a:gridCol w="2395575"/>
                <a:gridCol w="2541975"/>
              </a:tblGrid>
              <a:tr h="370850">
                <a:tc>
                  <a:txBody>
                    <a:bodyPr/>
                    <a:lstStyle/>
                    <a:p>
                      <a:pPr indent="0" lvl="0" marL="0" marR="0" rtl="0" algn="l">
                        <a:spcBef>
                          <a:spcPts val="0"/>
                        </a:spcBef>
                        <a:spcAft>
                          <a:spcPts val="0"/>
                        </a:spcAft>
                        <a:buNone/>
                      </a:pPr>
                      <a:r>
                        <a:rPr lang="en-US" sz="1800"/>
                        <a:t>Model</a:t>
                      </a:r>
                      <a:endParaRPr/>
                    </a:p>
                  </a:txBody>
                  <a:tcPr marT="45725" marB="45725" marR="91450" marL="91450">
                    <a:solidFill>
                      <a:srgbClr val="ED7D31"/>
                    </a:solidFill>
                  </a:tcPr>
                </a:tc>
                <a:tc>
                  <a:txBody>
                    <a:bodyPr/>
                    <a:lstStyle/>
                    <a:p>
                      <a:pPr indent="0" lvl="0" marL="0" marR="0" rtl="0" algn="l">
                        <a:spcBef>
                          <a:spcPts val="0"/>
                        </a:spcBef>
                        <a:spcAft>
                          <a:spcPts val="0"/>
                        </a:spcAft>
                        <a:buNone/>
                      </a:pPr>
                      <a:r>
                        <a:rPr lang="en-US" sz="1800"/>
                        <a:t>RMSE</a:t>
                      </a:r>
                      <a:endParaRPr/>
                    </a:p>
                  </a:txBody>
                  <a:tcPr marT="45725" marB="45725" marR="91450" marL="91450">
                    <a:solidFill>
                      <a:srgbClr val="ED7D31"/>
                    </a:solidFill>
                  </a:tcPr>
                </a:tc>
                <a:tc>
                  <a:txBody>
                    <a:bodyPr/>
                    <a:lstStyle/>
                    <a:p>
                      <a:pPr indent="0" lvl="0" marL="0" marR="0" rtl="0" algn="l">
                        <a:spcBef>
                          <a:spcPts val="0"/>
                        </a:spcBef>
                        <a:spcAft>
                          <a:spcPts val="0"/>
                        </a:spcAft>
                        <a:buNone/>
                      </a:pPr>
                      <a:r>
                        <a:rPr lang="en-US" sz="1800"/>
                        <a:t>MAE</a:t>
                      </a:r>
                      <a:endParaRPr/>
                    </a:p>
                  </a:txBody>
                  <a:tcPr marT="45725" marB="45725" marR="91450" marL="91450">
                    <a:solidFill>
                      <a:srgbClr val="ED7D31"/>
                    </a:solidFill>
                  </a:tcPr>
                </a:tc>
                <a:tc>
                  <a:txBody>
                    <a:bodyPr/>
                    <a:lstStyle/>
                    <a:p>
                      <a:pPr indent="0" lvl="0" marL="0" marR="0" rtl="0" algn="l">
                        <a:spcBef>
                          <a:spcPts val="0"/>
                        </a:spcBef>
                        <a:spcAft>
                          <a:spcPts val="0"/>
                        </a:spcAft>
                        <a:buNone/>
                      </a:pPr>
                      <a:r>
                        <a:rPr lang="en-US" sz="1800"/>
                        <a:t>R2</a:t>
                      </a:r>
                      <a:endParaRPr/>
                    </a:p>
                  </a:txBody>
                  <a:tcPr marT="45725" marB="45725" marR="91450" marL="91450">
                    <a:solidFill>
                      <a:srgbClr val="ED7D31"/>
                    </a:solidFill>
                  </a:tcPr>
                </a:tc>
              </a:tr>
              <a:tr h="370850">
                <a:tc>
                  <a:txBody>
                    <a:bodyPr/>
                    <a:lstStyle/>
                    <a:p>
                      <a:pPr indent="0" lvl="0" marL="0" marR="0" rtl="0" algn="l">
                        <a:spcBef>
                          <a:spcPts val="0"/>
                        </a:spcBef>
                        <a:spcAft>
                          <a:spcPts val="0"/>
                        </a:spcAft>
                        <a:buNone/>
                      </a:pPr>
                      <a:r>
                        <a:rPr lang="en-US" sz="1800"/>
                        <a:t>Linear Regressor</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venir"/>
                        <a:buNone/>
                      </a:pPr>
                      <a:r>
                        <a:rPr b="0" i="0" lang="en-US" sz="1800" u="none" strike="noStrike">
                          <a:latin typeface="Avenir"/>
                          <a:ea typeface="Avenir"/>
                          <a:cs typeface="Avenir"/>
                          <a:sym typeface="Avenir"/>
                        </a:rPr>
                        <a:t>0.08</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venir"/>
                        <a:buNone/>
                      </a:pPr>
                      <a:r>
                        <a:rPr b="0" i="0" lang="en-US" sz="1800" u="none" strike="noStrike">
                          <a:latin typeface="Avenir"/>
                          <a:ea typeface="Avenir"/>
                          <a:cs typeface="Avenir"/>
                          <a:sym typeface="Avenir"/>
                        </a:rPr>
                        <a:t>0.07</a:t>
                      </a:r>
                      <a:endParaRPr sz="1800"/>
                    </a:p>
                  </a:txBody>
                  <a:tcPr marT="45725" marB="45725" marR="91450" marL="91450"/>
                </a:tc>
                <a:tc>
                  <a:txBody>
                    <a:bodyPr/>
                    <a:lstStyle/>
                    <a:p>
                      <a:pPr indent="0" lvl="0" marL="0" marR="0" rtl="0" algn="l">
                        <a:spcBef>
                          <a:spcPts val="0"/>
                        </a:spcBef>
                        <a:spcAft>
                          <a:spcPts val="0"/>
                        </a:spcAft>
                        <a:buNone/>
                      </a:pPr>
                      <a:r>
                        <a:rPr lang="en-US" sz="1800"/>
                        <a:t>0.53</a:t>
                      </a:r>
                      <a:endParaRPr/>
                    </a:p>
                  </a:txBody>
                  <a:tcPr marT="45725" marB="45725" marR="91450" marL="91450"/>
                </a:tc>
              </a:tr>
              <a:tr h="370850">
                <a:tc>
                  <a:txBody>
                    <a:bodyPr/>
                    <a:lstStyle/>
                    <a:p>
                      <a:pPr indent="0" lvl="0" marL="0" marR="0" rtl="0" algn="l">
                        <a:spcBef>
                          <a:spcPts val="0"/>
                        </a:spcBef>
                        <a:spcAft>
                          <a:spcPts val="0"/>
                        </a:spcAft>
                        <a:buClr>
                          <a:srgbClr val="000000"/>
                        </a:buClr>
                        <a:buSzPts val="1800"/>
                        <a:buFont typeface="Avenir"/>
                        <a:buNone/>
                      </a:pPr>
                      <a:r>
                        <a:rPr b="0" i="0" lang="en-US" sz="1800" u="none" strike="noStrike">
                          <a:solidFill>
                            <a:srgbClr val="000000"/>
                          </a:solidFill>
                          <a:latin typeface="Avenir"/>
                          <a:ea typeface="Avenir"/>
                          <a:cs typeface="Avenir"/>
                          <a:sym typeface="Avenir"/>
                        </a:rPr>
                        <a:t>Support vector Machine</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venir"/>
                        <a:buNone/>
                      </a:pPr>
                      <a:r>
                        <a:rPr b="0" i="0" lang="en-US" sz="1800" u="none" strike="noStrike">
                          <a:latin typeface="Avenir"/>
                          <a:ea typeface="Avenir"/>
                          <a:cs typeface="Avenir"/>
                          <a:sym typeface="Avenir"/>
                        </a:rPr>
                        <a:t>0.075</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venir"/>
                        <a:buNone/>
                      </a:pPr>
                      <a:r>
                        <a:rPr b="0" i="0" lang="en-US" sz="1800" u="none" strike="noStrike">
                          <a:latin typeface="Avenir"/>
                          <a:ea typeface="Avenir"/>
                          <a:cs typeface="Avenir"/>
                          <a:sym typeface="Avenir"/>
                        </a:rPr>
                        <a:t>0.065</a:t>
                      </a:r>
                      <a:endParaRPr sz="1800"/>
                    </a:p>
                  </a:txBody>
                  <a:tcPr marT="45725" marB="45725" marR="91450" marL="91450"/>
                </a:tc>
                <a:tc>
                  <a:txBody>
                    <a:bodyPr/>
                    <a:lstStyle/>
                    <a:p>
                      <a:pPr indent="0" lvl="0" marL="0" marR="0" rtl="0" algn="l">
                        <a:spcBef>
                          <a:spcPts val="0"/>
                        </a:spcBef>
                        <a:spcAft>
                          <a:spcPts val="0"/>
                        </a:spcAft>
                        <a:buNone/>
                      </a:pPr>
                      <a:r>
                        <a:rPr lang="en-US" sz="1800"/>
                        <a:t>0.57</a:t>
                      </a:r>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venir"/>
                        <a:buNone/>
                      </a:pPr>
                      <a:r>
                        <a:rPr b="0" i="0" lang="en-US" sz="1800" u="none" strike="noStrike">
                          <a:solidFill>
                            <a:srgbClr val="000000"/>
                          </a:solidFill>
                          <a:latin typeface="Avenir"/>
                          <a:ea typeface="Avenir"/>
                          <a:cs typeface="Avenir"/>
                          <a:sym typeface="Avenir"/>
                        </a:rPr>
                        <a:t>Random Forest Regressor</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venir"/>
                        <a:buNone/>
                      </a:pPr>
                      <a:r>
                        <a:rPr b="0" i="0" lang="en-US" sz="1800" u="none" strike="noStrike">
                          <a:latin typeface="Avenir"/>
                          <a:ea typeface="Avenir"/>
                          <a:cs typeface="Avenir"/>
                          <a:sym typeface="Avenir"/>
                        </a:rPr>
                        <a:t>0.04</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venir"/>
                        <a:buNone/>
                      </a:pPr>
                      <a:r>
                        <a:rPr b="0" i="0" lang="en-US" sz="1800" u="none" strike="noStrike">
                          <a:latin typeface="Avenir"/>
                          <a:ea typeface="Avenir"/>
                          <a:cs typeface="Avenir"/>
                          <a:sym typeface="Avenir"/>
                        </a:rPr>
                        <a:t>0.035</a:t>
                      </a:r>
                      <a:endParaRPr sz="1800"/>
                    </a:p>
                  </a:txBody>
                  <a:tcPr marT="45725" marB="45725" marR="91450" marL="91450"/>
                </a:tc>
                <a:tc>
                  <a:txBody>
                    <a:bodyPr/>
                    <a:lstStyle/>
                    <a:p>
                      <a:pPr indent="0" lvl="0" marL="0" marR="0" rtl="0" algn="l">
                        <a:spcBef>
                          <a:spcPts val="0"/>
                        </a:spcBef>
                        <a:spcAft>
                          <a:spcPts val="0"/>
                        </a:spcAft>
                        <a:buNone/>
                      </a:pPr>
                      <a:r>
                        <a:rPr lang="en-US" sz="1800"/>
                        <a:t>0.75</a:t>
                      </a:r>
                      <a:endParaRPr/>
                    </a:p>
                  </a:txBody>
                  <a:tcPr marT="45725" marB="45725" marR="91450" marL="91450"/>
                </a:tc>
              </a:tr>
              <a:tr h="370850">
                <a:tc>
                  <a:txBody>
                    <a:bodyPr/>
                    <a:lstStyle/>
                    <a:p>
                      <a:pPr indent="0" lvl="0" marL="0" marR="0" rtl="0" algn="l">
                        <a:spcBef>
                          <a:spcPts val="0"/>
                        </a:spcBef>
                        <a:spcAft>
                          <a:spcPts val="0"/>
                        </a:spcAft>
                        <a:buNone/>
                      </a:pPr>
                      <a:r>
                        <a:rPr b="0" i="0" lang="en-US" sz="1800" u="none" strike="noStrike">
                          <a:solidFill>
                            <a:srgbClr val="000000"/>
                          </a:solidFill>
                          <a:latin typeface="Avenir"/>
                          <a:ea typeface="Avenir"/>
                          <a:cs typeface="Avenir"/>
                          <a:sym typeface="Avenir"/>
                        </a:rPr>
                        <a:t>XG Boost</a:t>
                      </a:r>
                      <a:endParaRPr sz="1800"/>
                    </a:p>
                  </a:txBody>
                  <a:tcPr marT="45725" marB="45725" marR="91450" marL="91450">
                    <a:solidFill>
                      <a:srgbClr val="FAD9D1"/>
                    </a:solidFill>
                  </a:tcPr>
                </a:tc>
                <a:tc>
                  <a:txBody>
                    <a:bodyPr/>
                    <a:lstStyle/>
                    <a:p>
                      <a:pPr indent="0" lvl="0" marL="0" marR="0" rtl="0" algn="l">
                        <a:lnSpc>
                          <a:spcPct val="100000"/>
                        </a:lnSpc>
                        <a:spcBef>
                          <a:spcPts val="0"/>
                        </a:spcBef>
                        <a:spcAft>
                          <a:spcPts val="0"/>
                        </a:spcAft>
                        <a:buClr>
                          <a:schemeClr val="dk1"/>
                        </a:buClr>
                        <a:buSzPts val="1800"/>
                        <a:buFont typeface="Avenir"/>
                        <a:buNone/>
                      </a:pPr>
                      <a:r>
                        <a:rPr b="0" i="0" lang="en-US" sz="1800" u="none" strike="noStrike">
                          <a:latin typeface="Avenir"/>
                          <a:ea typeface="Avenir"/>
                          <a:cs typeface="Avenir"/>
                          <a:sym typeface="Avenir"/>
                        </a:rPr>
                        <a:t>0.02</a:t>
                      </a:r>
                      <a:endParaRPr sz="1800"/>
                    </a:p>
                  </a:txBody>
                  <a:tcPr marT="45725" marB="45725" marR="91450" marL="91450">
                    <a:solidFill>
                      <a:srgbClr val="FAD9D1"/>
                    </a:solidFill>
                  </a:tcPr>
                </a:tc>
                <a:tc>
                  <a:txBody>
                    <a:bodyPr/>
                    <a:lstStyle/>
                    <a:p>
                      <a:pPr indent="0" lvl="0" marL="0" marR="0" rtl="0" algn="l">
                        <a:lnSpc>
                          <a:spcPct val="100000"/>
                        </a:lnSpc>
                        <a:spcBef>
                          <a:spcPts val="0"/>
                        </a:spcBef>
                        <a:spcAft>
                          <a:spcPts val="0"/>
                        </a:spcAft>
                        <a:buClr>
                          <a:schemeClr val="dk1"/>
                        </a:buClr>
                        <a:buSzPts val="1800"/>
                        <a:buFont typeface="Avenir"/>
                        <a:buNone/>
                      </a:pPr>
                      <a:r>
                        <a:rPr b="0" i="0" lang="en-US" sz="1800" u="none" strike="noStrike">
                          <a:latin typeface="Avenir"/>
                          <a:ea typeface="Avenir"/>
                          <a:cs typeface="Avenir"/>
                          <a:sym typeface="Avenir"/>
                        </a:rPr>
                        <a:t>0.015</a:t>
                      </a:r>
                      <a:endParaRPr sz="1800"/>
                    </a:p>
                  </a:txBody>
                  <a:tcPr marT="45725" marB="45725" marR="91450" marL="91450">
                    <a:solidFill>
                      <a:srgbClr val="FAD9D1"/>
                    </a:solidFill>
                  </a:tcPr>
                </a:tc>
                <a:tc>
                  <a:txBody>
                    <a:bodyPr/>
                    <a:lstStyle/>
                    <a:p>
                      <a:pPr indent="0" lvl="0" marL="0" marR="0" rtl="0" algn="l">
                        <a:spcBef>
                          <a:spcPts val="0"/>
                        </a:spcBef>
                        <a:spcAft>
                          <a:spcPts val="0"/>
                        </a:spcAft>
                        <a:buNone/>
                      </a:pPr>
                      <a:r>
                        <a:rPr lang="en-US" sz="1800"/>
                        <a:t>0.88</a:t>
                      </a:r>
                      <a:endParaRPr/>
                    </a:p>
                  </a:txBody>
                  <a:tcPr marT="45725" marB="45725" marR="91450" marL="91450">
                    <a:solidFill>
                      <a:srgbClr val="FAD9D1"/>
                    </a:solidFill>
                  </a:tcPr>
                </a:tc>
              </a:tr>
            </a:tbl>
          </a:graphicData>
        </a:graphic>
      </p:graphicFrame>
      <p:sp>
        <p:nvSpPr>
          <p:cNvPr id="394" name="Google Shape;394;p21"/>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rgbClr val="888888"/>
                </a:solidFill>
              </a:rPr>
              <a:t>5/15/2024</a:t>
            </a:r>
            <a:endParaRPr/>
          </a:p>
        </p:txBody>
      </p:sp>
      <p:sp>
        <p:nvSpPr>
          <p:cNvPr id="395" name="Google Shape;39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96" name="Google Shape;396;p21"/>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7" name="Google Shape;397;p21"/>
          <p:cNvSpPr txBox="1"/>
          <p:nvPr/>
        </p:nvSpPr>
        <p:spPr>
          <a:xfrm>
            <a:off x="925286" y="4209143"/>
            <a:ext cx="1021442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venir"/>
                <a:ea typeface="Avenir"/>
                <a:cs typeface="Avenir"/>
                <a:sym typeface="Avenir"/>
              </a:rPr>
              <a:t>XG Boost Model outperforms all the other models with a highest R2 score of 0.88,RMSE of 0.02 and MAE of 0.015.</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descr="A graph of blue squares&#10;&#10;Description automatically generated" id="402" name="Google Shape;402;p22"/>
          <p:cNvPicPr preferRelativeResize="0"/>
          <p:nvPr>
            <p:ph idx="1" type="body"/>
          </p:nvPr>
        </p:nvPicPr>
        <p:blipFill rotWithShape="1">
          <a:blip r:embed="rId3">
            <a:alphaModFix/>
          </a:blip>
          <a:srcRect b="0" l="0" r="0" t="0"/>
          <a:stretch/>
        </p:blipFill>
        <p:spPr>
          <a:xfrm>
            <a:off x="707444" y="896392"/>
            <a:ext cx="4178769" cy="2531317"/>
          </a:xfrm>
          <a:prstGeom prst="rect">
            <a:avLst/>
          </a:prstGeom>
          <a:noFill/>
          <a:ln>
            <a:noFill/>
          </a:ln>
        </p:spPr>
      </p:pic>
      <p:sp>
        <p:nvSpPr>
          <p:cNvPr id="403" name="Google Shape;403;p22"/>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rgbClr val="888888"/>
                </a:solidFill>
              </a:rPr>
              <a:t>5/15/2024</a:t>
            </a:r>
            <a:endParaRPr/>
          </a:p>
        </p:txBody>
      </p:sp>
      <p:sp>
        <p:nvSpPr>
          <p:cNvPr id="404" name="Google Shape;404;p22"/>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graph of red rectangles&#10;&#10;Description automatically generated" id="405" name="Google Shape;405;p22"/>
          <p:cNvPicPr preferRelativeResize="0"/>
          <p:nvPr/>
        </p:nvPicPr>
        <p:blipFill rotWithShape="1">
          <a:blip r:embed="rId4">
            <a:alphaModFix/>
          </a:blip>
          <a:srcRect b="0" l="0" r="0" t="0"/>
          <a:stretch/>
        </p:blipFill>
        <p:spPr>
          <a:xfrm>
            <a:off x="6355495" y="863078"/>
            <a:ext cx="4641633" cy="2558298"/>
          </a:xfrm>
          <a:prstGeom prst="rect">
            <a:avLst/>
          </a:prstGeom>
          <a:noFill/>
          <a:ln>
            <a:noFill/>
          </a:ln>
        </p:spPr>
      </p:pic>
      <p:pic>
        <p:nvPicPr>
          <p:cNvPr id="406" name="Google Shape;406;p22"/>
          <p:cNvPicPr preferRelativeResize="0"/>
          <p:nvPr/>
        </p:nvPicPr>
        <p:blipFill rotWithShape="1">
          <a:blip r:embed="rId5">
            <a:alphaModFix/>
          </a:blip>
          <a:srcRect b="-339" l="5313" r="-189" t="0"/>
          <a:stretch/>
        </p:blipFill>
        <p:spPr>
          <a:xfrm>
            <a:off x="600026" y="3910977"/>
            <a:ext cx="4390928" cy="2632790"/>
          </a:xfrm>
          <a:prstGeom prst="rect">
            <a:avLst/>
          </a:prstGeom>
          <a:noFill/>
          <a:ln>
            <a:noFill/>
          </a:ln>
        </p:spPr>
      </p:pic>
      <p:sp>
        <p:nvSpPr>
          <p:cNvPr id="407" name="Google Shape;407;p22"/>
          <p:cNvSpPr txBox="1"/>
          <p:nvPr/>
        </p:nvSpPr>
        <p:spPr>
          <a:xfrm>
            <a:off x="816429" y="145142"/>
            <a:ext cx="674914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venir"/>
                <a:ea typeface="Avenir"/>
                <a:cs typeface="Avenir"/>
                <a:sym typeface="Avenir"/>
              </a:rPr>
              <a:t>EVALUATION  METRICS</a:t>
            </a:r>
            <a:endParaRPr/>
          </a:p>
        </p:txBody>
      </p:sp>
      <p:sp>
        <p:nvSpPr>
          <p:cNvPr id="408" name="Google Shape;408;p22"/>
          <p:cNvSpPr txBox="1"/>
          <p:nvPr/>
        </p:nvSpPr>
        <p:spPr>
          <a:xfrm>
            <a:off x="6770914" y="4103914"/>
            <a:ext cx="27432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XGBoost has the least RMSE, MAE and High R2 score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3"/>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b="1" lang="en-US"/>
              <a:t>Prediction</a:t>
            </a:r>
            <a:endParaRPr/>
          </a:p>
        </p:txBody>
      </p:sp>
      <p:sp>
        <p:nvSpPr>
          <p:cNvPr id="414" name="Google Shape;414;p23"/>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rgbClr val="888888"/>
                </a:solidFill>
              </a:rPr>
              <a:t>5/15/2024</a:t>
            </a:r>
            <a:endParaRPr/>
          </a:p>
        </p:txBody>
      </p:sp>
      <p:sp>
        <p:nvSpPr>
          <p:cNvPr id="415" name="Google Shape;41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416" name="Google Shape;416;p23"/>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7" name="Google Shape;417;p23"/>
          <p:cNvSpPr txBox="1"/>
          <p:nvPr>
            <p:ph idx="1" type="body"/>
          </p:nvPr>
        </p:nvSpPr>
        <p:spPr>
          <a:xfrm>
            <a:off x="828021" y="1730401"/>
            <a:ext cx="10168128" cy="3694176"/>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1800"/>
              <a:buChar char="•"/>
            </a:pPr>
            <a:r>
              <a:rPr b="1" lang="en-US" sz="1800"/>
              <a:t>The prediction was tested with the model (XG Boost)</a:t>
            </a:r>
            <a:endParaRPr/>
          </a:p>
          <a:p>
            <a:pPr indent="-228600" lvl="0" marL="228600" rtl="0" algn="l">
              <a:lnSpc>
                <a:spcPct val="110000"/>
              </a:lnSpc>
              <a:spcBef>
                <a:spcPts val="1000"/>
              </a:spcBef>
              <a:spcAft>
                <a:spcPts val="0"/>
              </a:spcAft>
              <a:buClr>
                <a:schemeClr val="dk1"/>
              </a:buClr>
              <a:buSzPts val="1800"/>
              <a:buChar char="•"/>
            </a:pPr>
            <a:r>
              <a:rPr b="1" lang="en-US" sz="1800"/>
              <a:t>The actual salary is $80,6672 and the predicted salary is $85,672 .</a:t>
            </a:r>
            <a:endParaRPr/>
          </a:p>
          <a:p>
            <a:pPr indent="-50800" lvl="0" marL="228600" rtl="0" algn="l">
              <a:lnSpc>
                <a:spcPct val="110000"/>
              </a:lnSpc>
              <a:spcBef>
                <a:spcPts val="1000"/>
              </a:spcBef>
              <a:spcAft>
                <a:spcPts val="0"/>
              </a:spcAft>
              <a:buClr>
                <a:schemeClr val="dk1"/>
              </a:buClr>
              <a:buSzPts val="2800"/>
              <a:buNone/>
            </a:pPr>
            <a:r>
              <a:t/>
            </a:r>
            <a:endParaRPr/>
          </a:p>
          <a:p>
            <a:pPr indent="-50800" lvl="0" marL="228600" rtl="0" algn="l">
              <a:lnSpc>
                <a:spcPct val="110000"/>
              </a:lnSpc>
              <a:spcBef>
                <a:spcPts val="1000"/>
              </a:spcBef>
              <a:spcAft>
                <a:spcPts val="0"/>
              </a:spcAft>
              <a:buClr>
                <a:schemeClr val="dk1"/>
              </a:buClr>
              <a:buSzPts val="2800"/>
              <a:buNone/>
            </a:pPr>
            <a:r>
              <a:t/>
            </a:r>
            <a:endParaRPr/>
          </a:p>
          <a:p>
            <a:pPr indent="0" lvl="0" marL="0" rtl="0" algn="l">
              <a:lnSpc>
                <a:spcPct val="110000"/>
              </a:lnSpc>
              <a:spcBef>
                <a:spcPts val="1000"/>
              </a:spcBef>
              <a:spcAft>
                <a:spcPts val="0"/>
              </a:spcAft>
              <a:buClr>
                <a:schemeClr val="dk1"/>
              </a:buClr>
              <a:buSzPts val="1800"/>
              <a:buNone/>
            </a:pPr>
            <a:r>
              <a:rPr b="1" lang="en-US" sz="1800"/>
              <a:t>Input Features:</a:t>
            </a:r>
            <a:r>
              <a:rPr lang="en-US" sz="1800"/>
              <a:t>'YearsCodePro', 'CodingLanguageNum', 'OfficeStackAsyncNum', 'OpSysProfessionalNum', 'NEWCollabToolsNum', 'WorkExp', 'DatabaseNum', 'PlatformNum', 'OfficeStackSyncNum', 'Full-time Employment', 'Age_encoded', 'EdLevel_encoded', 'RemoteWork_encoded', 'Continent_encoded'</a:t>
            </a:r>
            <a:endParaRPr/>
          </a:p>
        </p:txBody>
      </p:sp>
      <p:pic>
        <p:nvPicPr>
          <p:cNvPr id="418" name="Google Shape;418;p23"/>
          <p:cNvPicPr preferRelativeResize="0"/>
          <p:nvPr/>
        </p:nvPicPr>
        <p:blipFill rotWithShape="1">
          <a:blip r:embed="rId3">
            <a:alphaModFix/>
          </a:blip>
          <a:srcRect b="0" l="0" r="0" t="0"/>
          <a:stretch/>
        </p:blipFill>
        <p:spPr>
          <a:xfrm>
            <a:off x="1669737" y="2785989"/>
            <a:ext cx="6494758" cy="78841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4"/>
          <p:cNvSpPr txBox="1"/>
          <p:nvPr>
            <p:ph type="title"/>
          </p:nvPr>
        </p:nvSpPr>
        <p:spPr>
          <a:xfrm>
            <a:off x="1115568" y="548640"/>
            <a:ext cx="9802368" cy="838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venir"/>
              <a:buNone/>
            </a:pPr>
            <a:br>
              <a:rPr b="1" lang="en-US"/>
            </a:br>
            <a:r>
              <a:rPr b="1" lang="en-US"/>
              <a:t>Conclusion </a:t>
            </a:r>
            <a:endParaRPr/>
          </a:p>
        </p:txBody>
      </p:sp>
      <p:sp>
        <p:nvSpPr>
          <p:cNvPr id="424" name="Google Shape;424;p24"/>
          <p:cNvSpPr txBox="1"/>
          <p:nvPr>
            <p:ph idx="1" type="body"/>
          </p:nvPr>
        </p:nvSpPr>
        <p:spPr>
          <a:xfrm>
            <a:off x="578758" y="4313592"/>
            <a:ext cx="10875264" cy="1402080"/>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1800"/>
              <a:buChar char="•"/>
            </a:pPr>
            <a:r>
              <a:rPr b="1" lang="en-US" sz="1800"/>
              <a:t>Enhancing the conversion process of non-numeric variables, like '</a:t>
            </a:r>
            <a:r>
              <a:rPr b="1" lang="en-US" sz="1800">
                <a:solidFill>
                  <a:srgbClr val="F58625"/>
                </a:solidFill>
              </a:rPr>
              <a:t>LanguagesHaveWorkedWith' </a:t>
            </a:r>
            <a:r>
              <a:rPr b="1" lang="en-US" sz="1800"/>
              <a:t> to refine model accuracy and mitigate potential biases. </a:t>
            </a:r>
            <a:endParaRPr sz="1800"/>
          </a:p>
          <a:p>
            <a:pPr indent="-114300" lvl="0" marL="228600" rtl="0" algn="l">
              <a:lnSpc>
                <a:spcPct val="110000"/>
              </a:lnSpc>
              <a:spcBef>
                <a:spcPts val="1000"/>
              </a:spcBef>
              <a:spcAft>
                <a:spcPts val="0"/>
              </a:spcAft>
              <a:buClr>
                <a:schemeClr val="dk1"/>
              </a:buClr>
              <a:buSzPts val="1800"/>
              <a:buNone/>
            </a:pPr>
            <a:r>
              <a:t/>
            </a:r>
            <a:endParaRPr b="1" sz="1800"/>
          </a:p>
          <a:p>
            <a:pPr indent="-228600" lvl="0" marL="228600" rtl="0" algn="l">
              <a:lnSpc>
                <a:spcPct val="100000"/>
              </a:lnSpc>
              <a:spcBef>
                <a:spcPts val="0"/>
              </a:spcBef>
              <a:spcAft>
                <a:spcPts val="0"/>
              </a:spcAft>
              <a:buClr>
                <a:schemeClr val="dk1"/>
              </a:buClr>
              <a:buSzPts val="1800"/>
              <a:buChar char="•"/>
            </a:pPr>
            <a:r>
              <a:rPr b="1" lang="en-US" sz="1800"/>
              <a:t>Explore other advanced models like </a:t>
            </a:r>
            <a:r>
              <a:rPr b="1" lang="en-US" sz="1800">
                <a:solidFill>
                  <a:srgbClr val="F58625"/>
                </a:solidFill>
              </a:rPr>
              <a:t>polynomial regression</a:t>
            </a:r>
            <a:r>
              <a:rPr b="1" lang="en-US" sz="1800"/>
              <a:t>.</a:t>
            </a:r>
            <a:endParaRPr sz="1800">
              <a:solidFill>
                <a:srgbClr val="545454"/>
              </a:solidFill>
            </a:endParaRPr>
          </a:p>
          <a:p>
            <a:pPr indent="-114300" lvl="0" marL="228600" rtl="0" algn="l">
              <a:lnSpc>
                <a:spcPct val="100000"/>
              </a:lnSpc>
              <a:spcBef>
                <a:spcPts val="0"/>
              </a:spcBef>
              <a:spcAft>
                <a:spcPts val="0"/>
              </a:spcAft>
              <a:buClr>
                <a:schemeClr val="dk1"/>
              </a:buClr>
              <a:buSzPts val="1800"/>
              <a:buNone/>
            </a:pPr>
            <a:r>
              <a:t/>
            </a:r>
            <a:endParaRPr b="1" sz="1800"/>
          </a:p>
          <a:p>
            <a:pPr indent="-114300" lvl="0" marL="228600" rtl="0" algn="l">
              <a:lnSpc>
                <a:spcPct val="100000"/>
              </a:lnSpc>
              <a:spcBef>
                <a:spcPts val="0"/>
              </a:spcBef>
              <a:spcAft>
                <a:spcPts val="0"/>
              </a:spcAft>
              <a:buClr>
                <a:schemeClr val="dk1"/>
              </a:buClr>
              <a:buSzPts val="1800"/>
              <a:buNone/>
            </a:pPr>
            <a:r>
              <a:t/>
            </a:r>
            <a:endParaRPr sz="1800"/>
          </a:p>
          <a:p>
            <a:pPr indent="-114300" lvl="0" marL="228600" rtl="0" algn="l">
              <a:lnSpc>
                <a:spcPct val="110000"/>
              </a:lnSpc>
              <a:spcBef>
                <a:spcPts val="1000"/>
              </a:spcBef>
              <a:spcAft>
                <a:spcPts val="0"/>
              </a:spcAft>
              <a:buClr>
                <a:schemeClr val="dk1"/>
              </a:buClr>
              <a:buSzPts val="1800"/>
              <a:buNone/>
            </a:pPr>
            <a:r>
              <a:t/>
            </a:r>
            <a:endParaRPr sz="1800"/>
          </a:p>
        </p:txBody>
      </p:sp>
      <p:sp>
        <p:nvSpPr>
          <p:cNvPr id="425" name="Google Shape;425;p24"/>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rgbClr val="888888"/>
                </a:solidFill>
              </a:rPr>
              <a:t>5/15/2024</a:t>
            </a:r>
            <a:endParaRPr/>
          </a:p>
        </p:txBody>
      </p:sp>
      <p:sp>
        <p:nvSpPr>
          <p:cNvPr id="426" name="Google Shape;42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427" name="Google Shape;427;p24"/>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8" name="Google Shape;428;p24"/>
          <p:cNvSpPr txBox="1"/>
          <p:nvPr/>
        </p:nvSpPr>
        <p:spPr>
          <a:xfrm>
            <a:off x="408432" y="2084832"/>
            <a:ext cx="11271504"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Avenir"/>
                <a:ea typeface="Avenir"/>
                <a:cs typeface="Avenir"/>
                <a:sym typeface="Avenir"/>
              </a:rPr>
              <a:t>Predictive model aims to calculate developer's yearly compensation, giving satisfactory accuracy as indicated by the RMSE and R-Squared scores of the model.</a:t>
            </a:r>
            <a:endParaRPr/>
          </a:p>
          <a:p>
            <a:pPr indent="-171450" lvl="0" marL="285750" marR="0" rtl="0" algn="l">
              <a:spcBef>
                <a:spcPts val="0"/>
              </a:spcBef>
              <a:spcAft>
                <a:spcPts val="0"/>
              </a:spcAft>
              <a:buClr>
                <a:schemeClr val="dk1"/>
              </a:buClr>
              <a:buSzPts val="1800"/>
              <a:buFont typeface="Arial"/>
              <a:buNone/>
            </a:pPr>
            <a:r>
              <a:t/>
            </a:r>
            <a:endParaRPr b="1" sz="1800">
              <a:solidFill>
                <a:schemeClr val="dk1"/>
              </a:solidFill>
              <a:latin typeface="Avenir"/>
              <a:ea typeface="Avenir"/>
              <a:cs typeface="Avenir"/>
              <a:sym typeface="Avenir"/>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Avenir"/>
                <a:ea typeface="Avenir"/>
                <a:cs typeface="Avenir"/>
                <a:sym typeface="Avenir"/>
              </a:rPr>
              <a:t>The model's strength is the </a:t>
            </a:r>
            <a:r>
              <a:rPr b="1" lang="en-US" sz="1800">
                <a:solidFill>
                  <a:srgbClr val="F0910C"/>
                </a:solidFill>
                <a:latin typeface="Avenir"/>
                <a:ea typeface="Avenir"/>
                <a:cs typeface="Avenir"/>
                <a:sym typeface="Avenir"/>
              </a:rPr>
              <a:t>inclusiveness </a:t>
            </a:r>
            <a:r>
              <a:rPr b="1" lang="en-US" sz="1800">
                <a:solidFill>
                  <a:schemeClr val="dk1"/>
                </a:solidFill>
                <a:latin typeface="Avenir"/>
                <a:ea typeface="Avenir"/>
                <a:cs typeface="Avenir"/>
                <a:sym typeface="Avenir"/>
              </a:rPr>
              <a:t>of wide range of variable.</a:t>
            </a:r>
            <a:endParaRPr/>
          </a:p>
          <a:p>
            <a:pPr indent="-171450" lvl="0" marL="285750" marR="0" rtl="0" algn="l">
              <a:spcBef>
                <a:spcPts val="0"/>
              </a:spcBef>
              <a:spcAft>
                <a:spcPts val="0"/>
              </a:spcAft>
              <a:buClr>
                <a:schemeClr val="dk1"/>
              </a:buClr>
              <a:buSzPts val="1800"/>
              <a:buFont typeface="Arial"/>
              <a:buNone/>
            </a:pPr>
            <a:r>
              <a:t/>
            </a:r>
            <a:endParaRPr b="1" sz="1800">
              <a:solidFill>
                <a:schemeClr val="dk1"/>
              </a:solidFill>
              <a:latin typeface="Avenir"/>
              <a:ea typeface="Avenir"/>
              <a:cs typeface="Avenir"/>
              <a:sym typeface="Avenir"/>
            </a:endParaRPr>
          </a:p>
        </p:txBody>
      </p:sp>
      <p:sp>
        <p:nvSpPr>
          <p:cNvPr id="429" name="Google Shape;429;p24"/>
          <p:cNvSpPr txBox="1"/>
          <p:nvPr/>
        </p:nvSpPr>
        <p:spPr>
          <a:xfrm>
            <a:off x="576725" y="3431395"/>
            <a:ext cx="844905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venir"/>
                <a:ea typeface="Avenir"/>
                <a:cs typeface="Avenir"/>
                <a:sym typeface="Avenir"/>
              </a:rPr>
              <a:t>Future Work</a:t>
            </a:r>
            <a:endParaRPr sz="2800">
              <a:solidFill>
                <a:schemeClr val="dk1"/>
              </a:solidFill>
              <a:latin typeface="Avenir"/>
              <a:ea typeface="Avenir"/>
              <a:cs typeface="Avenir"/>
              <a:sym typeface="Aveni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5"/>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b="1" lang="en-US"/>
              <a:t>Strength and Limitation</a:t>
            </a:r>
            <a:endParaRPr/>
          </a:p>
        </p:txBody>
      </p:sp>
      <p:graphicFrame>
        <p:nvGraphicFramePr>
          <p:cNvPr id="435" name="Google Shape;435;p25"/>
          <p:cNvGraphicFramePr/>
          <p:nvPr/>
        </p:nvGraphicFramePr>
        <p:xfrm>
          <a:off x="384048" y="2298192"/>
          <a:ext cx="3000000" cy="3000000"/>
        </p:xfrm>
        <a:graphic>
          <a:graphicData uri="http://schemas.openxmlformats.org/drawingml/2006/table">
            <a:tbl>
              <a:tblPr bandRow="1" firstRow="1">
                <a:noFill/>
                <a:tableStyleId>{B9238B2F-C190-4346-B290-9C2396F01AA0}</a:tableStyleId>
              </a:tblPr>
              <a:tblGrid>
                <a:gridCol w="5449725"/>
                <a:gridCol w="5449725"/>
              </a:tblGrid>
              <a:tr h="979775">
                <a:tc>
                  <a:txBody>
                    <a:bodyPr/>
                    <a:lstStyle/>
                    <a:p>
                      <a:pPr indent="0" lvl="0" marL="0" marR="0" rtl="0" algn="l">
                        <a:spcBef>
                          <a:spcPts val="0"/>
                        </a:spcBef>
                        <a:spcAft>
                          <a:spcPts val="0"/>
                        </a:spcAft>
                        <a:buNone/>
                      </a:pPr>
                      <a:r>
                        <a:rPr lang="en-US" sz="1800"/>
                        <a:t>Strength</a:t>
                      </a:r>
                      <a:endParaRPr/>
                    </a:p>
                  </a:txBody>
                  <a:tcPr marT="45725" marB="45725" marR="91450" marL="91450">
                    <a:solidFill>
                      <a:srgbClr val="ED7D31"/>
                    </a:solidFill>
                  </a:tcPr>
                </a:tc>
                <a:tc>
                  <a:txBody>
                    <a:bodyPr/>
                    <a:lstStyle/>
                    <a:p>
                      <a:pPr indent="0" lvl="0" marL="0" marR="0" rtl="0" algn="l">
                        <a:spcBef>
                          <a:spcPts val="0"/>
                        </a:spcBef>
                        <a:spcAft>
                          <a:spcPts val="0"/>
                        </a:spcAft>
                        <a:buNone/>
                      </a:pPr>
                      <a:r>
                        <a:rPr lang="en-US" sz="1800"/>
                        <a:t>Limitation</a:t>
                      </a:r>
                      <a:endParaRPr/>
                    </a:p>
                  </a:txBody>
                  <a:tcPr marT="45725" marB="45725" marR="91450" marL="91450">
                    <a:solidFill>
                      <a:srgbClr val="ED7D31"/>
                    </a:solidFill>
                  </a:tcPr>
                </a:tc>
              </a:tr>
              <a:tr h="1302075">
                <a:tc>
                  <a:txBody>
                    <a:bodyPr/>
                    <a:lstStyle/>
                    <a:p>
                      <a:pPr indent="-285750" lvl="0" marL="285750" marR="0" rtl="0" algn="l">
                        <a:spcBef>
                          <a:spcPts val="0"/>
                        </a:spcBef>
                        <a:spcAft>
                          <a:spcPts val="0"/>
                        </a:spcAft>
                        <a:buClr>
                          <a:schemeClr val="dk1"/>
                        </a:buClr>
                        <a:buSzPts val="1800"/>
                        <a:buFont typeface="Arial"/>
                        <a:buChar char="•"/>
                      </a:pPr>
                      <a:r>
                        <a:rPr lang="en-US" sz="1800"/>
                        <a:t>Included wide range of variables during the feature selection adding depth to the prediction of salary</a:t>
                      </a:r>
                      <a:endParaRPr/>
                    </a:p>
                  </a:txBody>
                  <a:tcPr marT="45725" marB="45725" marR="91450" marL="91450"/>
                </a:tc>
                <a:tc rowSpan="2">
                  <a:txBody>
                    <a:bodyPr/>
                    <a:lstStyle/>
                    <a:p>
                      <a:pPr indent="-285750" lvl="0" marL="285750" marR="0" rtl="0" algn="l">
                        <a:spcBef>
                          <a:spcPts val="0"/>
                        </a:spcBef>
                        <a:spcAft>
                          <a:spcPts val="0"/>
                        </a:spcAft>
                        <a:buClr>
                          <a:schemeClr val="dk1"/>
                        </a:buClr>
                        <a:buSzPts val="1800"/>
                        <a:buFont typeface="Arial"/>
                        <a:buChar char="•"/>
                      </a:pPr>
                      <a:r>
                        <a:rPr lang="en-US" sz="1800"/>
                        <a:t>The evaluation metrics also points out the fact that model is not perfect due to the non-linearity in data.</a:t>
                      </a:r>
                      <a:endParaRPr/>
                    </a:p>
                  </a:txBody>
                  <a:tcPr marT="45725" marB="45725" marR="91450" marL="91450"/>
                </a:tc>
              </a:tr>
              <a:tr h="1302075">
                <a:tc>
                  <a:txBody>
                    <a:bodyPr/>
                    <a:lstStyle/>
                    <a:p>
                      <a:pPr indent="-285750" lvl="0" marL="285750" marR="0" rtl="0" algn="l">
                        <a:spcBef>
                          <a:spcPts val="0"/>
                        </a:spcBef>
                        <a:spcAft>
                          <a:spcPts val="0"/>
                        </a:spcAft>
                        <a:buClr>
                          <a:schemeClr val="dk1"/>
                        </a:buClr>
                        <a:buSzPts val="1800"/>
                        <a:buFont typeface="Arial"/>
                        <a:buChar char="•"/>
                      </a:pPr>
                      <a:r>
                        <a:rPr lang="en-US" sz="1800"/>
                        <a:t>Evaluation metrics used provide insights into how the features selected influence the salary </a:t>
                      </a:r>
                      <a:endParaRPr/>
                    </a:p>
                  </a:txBody>
                  <a:tcPr marT="45725" marB="45725" marR="91450" marL="91450"/>
                </a:tc>
                <a:tc vMerge="1"/>
              </a:tr>
            </a:tbl>
          </a:graphicData>
        </a:graphic>
      </p:graphicFrame>
      <p:sp>
        <p:nvSpPr>
          <p:cNvPr id="436" name="Google Shape;436;p25"/>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rgbClr val="888888"/>
                </a:solidFill>
              </a:rPr>
              <a:t>5/15/2024</a:t>
            </a:r>
            <a:endParaRPr/>
          </a:p>
        </p:txBody>
      </p:sp>
      <p:sp>
        <p:nvSpPr>
          <p:cNvPr id="437" name="Google Shape;43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438" name="Google Shape;438;p25"/>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26"/>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b="1" lang="en-US"/>
              <a:t>Visualizations </a:t>
            </a:r>
            <a:endParaRPr/>
          </a:p>
        </p:txBody>
      </p:sp>
      <p:pic>
        <p:nvPicPr>
          <p:cNvPr descr="A graph of different colored columns&#10;&#10;Description automatically generated" id="444" name="Google Shape;444;p26"/>
          <p:cNvPicPr preferRelativeResize="0"/>
          <p:nvPr>
            <p:ph idx="1" type="body"/>
          </p:nvPr>
        </p:nvPicPr>
        <p:blipFill rotWithShape="1">
          <a:blip r:embed="rId3">
            <a:alphaModFix/>
          </a:blip>
          <a:srcRect b="0" l="0" r="0" t="0"/>
          <a:stretch/>
        </p:blipFill>
        <p:spPr>
          <a:xfrm>
            <a:off x="516920" y="1915713"/>
            <a:ext cx="7607808" cy="4043881"/>
          </a:xfrm>
          <a:prstGeom prst="rect">
            <a:avLst/>
          </a:prstGeom>
          <a:noFill/>
          <a:ln>
            <a:noFill/>
          </a:ln>
        </p:spPr>
      </p:pic>
      <p:sp>
        <p:nvSpPr>
          <p:cNvPr id="445" name="Google Shape;445;p26"/>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rgbClr val="888888"/>
                </a:solidFill>
              </a:rPr>
              <a:t>5/15/2024</a:t>
            </a:r>
            <a:endParaRPr/>
          </a:p>
        </p:txBody>
      </p:sp>
      <p:sp>
        <p:nvSpPr>
          <p:cNvPr id="446" name="Google Shape;44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447" name="Google Shape;447;p26"/>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8" name="Google Shape;448;p26"/>
          <p:cNvSpPr txBox="1"/>
          <p:nvPr/>
        </p:nvSpPr>
        <p:spPr>
          <a:xfrm>
            <a:off x="7991856" y="2615184"/>
            <a:ext cx="4035552"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venir"/>
                <a:ea typeface="Avenir"/>
                <a:cs typeface="Avenir"/>
                <a:sym typeface="Avenir"/>
              </a:rPr>
              <a:t>Shows the job satisfaction with the organization size:</a:t>
            </a:r>
            <a:endParaRPr/>
          </a:p>
          <a:p>
            <a:pPr indent="0" lvl="0" marL="0" marR="0" rtl="0" algn="l">
              <a:spcBef>
                <a:spcPts val="0"/>
              </a:spcBef>
              <a:spcAft>
                <a:spcPts val="0"/>
              </a:spcAft>
              <a:buNone/>
            </a:pPr>
            <a:r>
              <a:rPr b="1" lang="en-US" sz="2000">
                <a:solidFill>
                  <a:schemeClr val="dk1"/>
                </a:solidFill>
                <a:latin typeface="Avenir"/>
                <a:ea typeface="Avenir"/>
                <a:cs typeface="Avenir"/>
                <a:sym typeface="Avenir"/>
              </a:rPr>
              <a:t>Analyse that highest organization have only neutral employee satisfaction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7"/>
          <p:cNvSpPr txBox="1"/>
          <p:nvPr>
            <p:ph type="title"/>
          </p:nvPr>
        </p:nvSpPr>
        <p:spPr>
          <a:xfrm>
            <a:off x="900053" y="194579"/>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b="1" lang="en-US"/>
              <a:t>Visualizations </a:t>
            </a:r>
            <a:endParaRPr/>
          </a:p>
        </p:txBody>
      </p:sp>
      <p:pic>
        <p:nvPicPr>
          <p:cNvPr descr="A screenshot of a computer&#10;&#10;Description automatically generated" id="454" name="Google Shape;454;p27"/>
          <p:cNvPicPr preferRelativeResize="0"/>
          <p:nvPr>
            <p:ph idx="1" type="body"/>
          </p:nvPr>
        </p:nvPicPr>
        <p:blipFill rotWithShape="1">
          <a:blip r:embed="rId3">
            <a:alphaModFix/>
          </a:blip>
          <a:srcRect b="-54" l="0" r="56" t="3011"/>
          <a:stretch/>
        </p:blipFill>
        <p:spPr>
          <a:xfrm>
            <a:off x="353568" y="1181441"/>
            <a:ext cx="8998033" cy="5351668"/>
          </a:xfrm>
          <a:prstGeom prst="rect">
            <a:avLst/>
          </a:prstGeom>
          <a:noFill/>
          <a:ln>
            <a:noFill/>
          </a:ln>
        </p:spPr>
      </p:pic>
      <p:sp>
        <p:nvSpPr>
          <p:cNvPr id="455" name="Google Shape;455;p27"/>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rgbClr val="888888"/>
                </a:solidFill>
              </a:rPr>
              <a:t>5/15/2024</a:t>
            </a:r>
            <a:endParaRPr/>
          </a:p>
        </p:txBody>
      </p:sp>
      <p:sp>
        <p:nvSpPr>
          <p:cNvPr id="456" name="Google Shape;456;p27"/>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7" name="Google Shape;457;p27"/>
          <p:cNvSpPr txBox="1"/>
          <p:nvPr/>
        </p:nvSpPr>
        <p:spPr>
          <a:xfrm>
            <a:off x="8869680" y="2328672"/>
            <a:ext cx="3432048"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Avenir"/>
                <a:ea typeface="Avenir"/>
                <a:cs typeface="Avenir"/>
                <a:sym typeface="Avenir"/>
              </a:rPr>
              <a:t>How salary changes with change in education level. Bachelor's have more job  satisfaction with high salary according to the dataset we chose.</a:t>
            </a:r>
            <a:endParaRPr/>
          </a:p>
          <a:p>
            <a:pPr indent="-171450" lvl="0" marL="285750" marR="0" rtl="0" algn="l">
              <a:spcBef>
                <a:spcPts val="0"/>
              </a:spcBef>
              <a:spcAft>
                <a:spcPts val="0"/>
              </a:spcAft>
              <a:buClr>
                <a:schemeClr val="dk1"/>
              </a:buClr>
              <a:buSzPts val="1800"/>
              <a:buFont typeface="Arial"/>
              <a:buNone/>
            </a:pPr>
            <a:r>
              <a:t/>
            </a:r>
            <a:endParaRPr b="1" sz="1800">
              <a:solidFill>
                <a:schemeClr val="dk1"/>
              </a:solidFill>
              <a:latin typeface="Avenir"/>
              <a:ea typeface="Avenir"/>
              <a:cs typeface="Avenir"/>
              <a:sym typeface="Avenir"/>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Avenir"/>
                <a:ea typeface="Avenir"/>
                <a:cs typeface="Avenir"/>
                <a:sym typeface="Avenir"/>
              </a:rPr>
              <a:t>How remote work have influenced, job satisfaction and hybrid and remote works are more satisfied that ppl working in person.</a:t>
            </a:r>
            <a:endParaRPr/>
          </a:p>
          <a:p>
            <a:pPr indent="-171450" lvl="0" marL="285750" marR="0" rtl="0" algn="l">
              <a:spcBef>
                <a:spcPts val="0"/>
              </a:spcBef>
              <a:spcAft>
                <a:spcPts val="0"/>
              </a:spcAft>
              <a:buClr>
                <a:schemeClr val="dk1"/>
              </a:buClr>
              <a:buSzPts val="1800"/>
              <a:buFont typeface="Arial"/>
              <a:buNone/>
            </a:pPr>
            <a:r>
              <a:t/>
            </a:r>
            <a:endParaRPr b="1" sz="1800">
              <a:solidFill>
                <a:schemeClr val="dk1"/>
              </a:solidFill>
              <a:latin typeface="Avenir"/>
              <a:ea typeface="Avenir"/>
              <a:cs typeface="Avenir"/>
              <a:sym typeface="Aveni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8"/>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en-US"/>
              <a:t>TEAM CONTRIBUTION</a:t>
            </a:r>
            <a:endParaRPr/>
          </a:p>
        </p:txBody>
      </p:sp>
      <p:graphicFrame>
        <p:nvGraphicFramePr>
          <p:cNvPr id="463" name="Google Shape;463;p28"/>
          <p:cNvGraphicFramePr/>
          <p:nvPr/>
        </p:nvGraphicFramePr>
        <p:xfrm>
          <a:off x="859536" y="1999488"/>
          <a:ext cx="3000000" cy="3000000"/>
        </p:xfrm>
        <a:graphic>
          <a:graphicData uri="http://schemas.openxmlformats.org/drawingml/2006/table">
            <a:tbl>
              <a:tblPr bandRow="1" firstRow="1">
                <a:noFill/>
                <a:tableStyleId>{B9238B2F-C190-4346-B290-9C2396F01AA0}</a:tableStyleId>
              </a:tblPr>
              <a:tblGrid>
                <a:gridCol w="2615450"/>
                <a:gridCol w="4598075"/>
                <a:gridCol w="3039750"/>
              </a:tblGrid>
              <a:tr h="377950">
                <a:tc>
                  <a:txBody>
                    <a:bodyPr/>
                    <a:lstStyle/>
                    <a:p>
                      <a:pPr indent="0" lvl="0" marL="0" marR="0" rtl="0" algn="l">
                        <a:spcBef>
                          <a:spcPts val="0"/>
                        </a:spcBef>
                        <a:spcAft>
                          <a:spcPts val="0"/>
                        </a:spcAft>
                        <a:buClr>
                          <a:schemeClr val="dk1"/>
                        </a:buClr>
                        <a:buSzPts val="1800"/>
                        <a:buFont typeface="Avenir"/>
                        <a:buNone/>
                      </a:pPr>
                      <a:r>
                        <a:rPr lang="en-US" sz="1800"/>
                        <a:t>Task</a:t>
                      </a:r>
                      <a:endParaRPr/>
                    </a:p>
                  </a:txBody>
                  <a:tcPr marT="45725" marB="45725" marR="91450" marL="91450">
                    <a:solidFill>
                      <a:srgbClr val="ED7D31"/>
                    </a:solidFill>
                  </a:tcPr>
                </a:tc>
                <a:tc>
                  <a:txBody>
                    <a:bodyPr/>
                    <a:lstStyle/>
                    <a:p>
                      <a:pPr indent="0" lvl="0" marL="0" marR="0" rtl="0" algn="l">
                        <a:spcBef>
                          <a:spcPts val="0"/>
                        </a:spcBef>
                        <a:spcAft>
                          <a:spcPts val="0"/>
                        </a:spcAft>
                        <a:buClr>
                          <a:schemeClr val="dk1"/>
                        </a:buClr>
                        <a:buSzPts val="1800"/>
                        <a:buFont typeface="Avenir"/>
                        <a:buNone/>
                      </a:pPr>
                      <a:r>
                        <a:rPr lang="en-US" sz="1800"/>
                        <a:t>Team Member in Charge</a:t>
                      </a:r>
                      <a:endParaRPr/>
                    </a:p>
                  </a:txBody>
                  <a:tcPr marT="45725" marB="45725" marR="91450" marL="91450">
                    <a:solidFill>
                      <a:srgbClr val="ED7D31"/>
                    </a:solidFill>
                  </a:tcPr>
                </a:tc>
                <a:tc>
                  <a:txBody>
                    <a:bodyPr/>
                    <a:lstStyle/>
                    <a:p>
                      <a:pPr indent="0" lvl="0" marL="0" marR="0" rtl="0" algn="l">
                        <a:spcBef>
                          <a:spcPts val="0"/>
                        </a:spcBef>
                        <a:spcAft>
                          <a:spcPts val="0"/>
                        </a:spcAft>
                        <a:buClr>
                          <a:schemeClr val="dk1"/>
                        </a:buClr>
                        <a:buSzPts val="1800"/>
                        <a:buFont typeface="Avenir"/>
                        <a:buNone/>
                      </a:pPr>
                      <a:r>
                        <a:rPr lang="en-US" sz="1800"/>
                        <a:t>Review done by </a:t>
                      </a:r>
                      <a:endParaRPr/>
                    </a:p>
                  </a:txBody>
                  <a:tcPr marT="45725" marB="45725" marR="91450" marL="91450">
                    <a:solidFill>
                      <a:srgbClr val="ED7D31"/>
                    </a:solidFill>
                  </a:tcPr>
                </a:tc>
              </a:tr>
              <a:tr h="769325">
                <a:tc>
                  <a:txBody>
                    <a:bodyPr/>
                    <a:lstStyle/>
                    <a:p>
                      <a:pPr indent="0" lvl="0" marL="0" marR="0" rtl="0" algn="l">
                        <a:lnSpc>
                          <a:spcPct val="100000"/>
                        </a:lnSpc>
                        <a:spcBef>
                          <a:spcPts val="0"/>
                        </a:spcBef>
                        <a:spcAft>
                          <a:spcPts val="0"/>
                        </a:spcAft>
                        <a:buClr>
                          <a:srgbClr val="000000"/>
                        </a:buClr>
                        <a:buSzPts val="1800"/>
                        <a:buFont typeface="Avenir"/>
                        <a:buNone/>
                      </a:pPr>
                      <a:r>
                        <a:rPr b="0" i="0" lang="en-US" sz="1800" u="none" strike="noStrike">
                          <a:solidFill>
                            <a:srgbClr val="000000"/>
                          </a:solidFill>
                        </a:rPr>
                        <a:t>Brain Storming &amp; Problem Statement</a:t>
                      </a:r>
                      <a:endParaRPr/>
                    </a:p>
                  </a:txBody>
                  <a:tcPr marT="45725" marB="45725" marR="91450" marL="91450"/>
                </a:tc>
                <a:tc>
                  <a:txBody>
                    <a:bodyPr/>
                    <a:lstStyle/>
                    <a:p>
                      <a:pPr indent="0" lvl="0" marL="0" marR="0" rtl="0" algn="l">
                        <a:spcBef>
                          <a:spcPts val="0"/>
                        </a:spcBef>
                        <a:spcAft>
                          <a:spcPts val="0"/>
                        </a:spcAft>
                        <a:buClr>
                          <a:schemeClr val="dk1"/>
                        </a:buClr>
                        <a:buSzPts val="1800"/>
                        <a:buFont typeface="Avenir"/>
                        <a:buNone/>
                      </a:pPr>
                      <a:r>
                        <a:rPr lang="en-US" sz="1800"/>
                        <a:t>All members</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venir"/>
                        <a:buNone/>
                      </a:pPr>
                      <a:r>
                        <a:rPr b="0" i="0" lang="en-US" sz="1800" u="none" strike="noStrike">
                          <a:solidFill>
                            <a:srgbClr val="000000"/>
                          </a:solidFill>
                        </a:rPr>
                        <a:t>All members</a:t>
                      </a:r>
                      <a:endParaRPr/>
                    </a:p>
                  </a:txBody>
                  <a:tcPr marT="45725" marB="45725" marR="91450" marL="91450"/>
                </a:tc>
              </a:tr>
              <a:tr h="441650">
                <a:tc>
                  <a:txBody>
                    <a:bodyPr/>
                    <a:lstStyle/>
                    <a:p>
                      <a:pPr indent="0" lvl="0" marL="0" marR="0" rtl="0" algn="l">
                        <a:lnSpc>
                          <a:spcPct val="100000"/>
                        </a:lnSpc>
                        <a:spcBef>
                          <a:spcPts val="0"/>
                        </a:spcBef>
                        <a:spcAft>
                          <a:spcPts val="0"/>
                        </a:spcAft>
                        <a:buClr>
                          <a:srgbClr val="000000"/>
                        </a:buClr>
                        <a:buSzPts val="1800"/>
                        <a:buFont typeface="Avenir"/>
                        <a:buNone/>
                      </a:pPr>
                      <a:r>
                        <a:rPr b="0" i="0" lang="en-US" sz="1800" u="none" strike="noStrike">
                          <a:solidFill>
                            <a:srgbClr val="000000"/>
                          </a:solidFill>
                        </a:rPr>
                        <a:t>Data Collection</a:t>
                      </a:r>
                      <a:endParaRPr sz="1800"/>
                    </a:p>
                  </a:txBody>
                  <a:tcPr marT="45725" marB="45725" marR="91450" marL="91450"/>
                </a:tc>
                <a:tc>
                  <a:txBody>
                    <a:bodyPr/>
                    <a:lstStyle/>
                    <a:p>
                      <a:pPr indent="0" lvl="0" marL="0" marR="0" rtl="0" algn="l">
                        <a:spcBef>
                          <a:spcPts val="0"/>
                        </a:spcBef>
                        <a:spcAft>
                          <a:spcPts val="0"/>
                        </a:spcAft>
                        <a:buClr>
                          <a:schemeClr val="dk1"/>
                        </a:buClr>
                        <a:buSzPts val="1800"/>
                        <a:buFont typeface="Avenir"/>
                        <a:buNone/>
                      </a:pPr>
                      <a:r>
                        <a:rPr lang="en-US" sz="1800"/>
                        <a:t>Pooja </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venir"/>
                        <a:buNone/>
                      </a:pPr>
                      <a:r>
                        <a:rPr b="0" i="0" lang="en-US" sz="1800" u="none" strike="noStrike">
                          <a:solidFill>
                            <a:srgbClr val="000000"/>
                          </a:solidFill>
                          <a:latin typeface="Avenir"/>
                          <a:ea typeface="Avenir"/>
                          <a:cs typeface="Avenir"/>
                          <a:sym typeface="Avenir"/>
                        </a:rPr>
                        <a:t>All members</a:t>
                      </a:r>
                      <a:endParaRPr/>
                    </a:p>
                  </a:txBody>
                  <a:tcPr marT="45725" marB="45725" marR="91450" marL="91450"/>
                </a:tc>
              </a:tr>
              <a:tr h="441650">
                <a:tc>
                  <a:txBody>
                    <a:bodyPr/>
                    <a:lstStyle/>
                    <a:p>
                      <a:pPr indent="0" lvl="0" marL="0" marR="0" rtl="0" algn="l">
                        <a:lnSpc>
                          <a:spcPct val="100000"/>
                        </a:lnSpc>
                        <a:spcBef>
                          <a:spcPts val="0"/>
                        </a:spcBef>
                        <a:spcAft>
                          <a:spcPts val="0"/>
                        </a:spcAft>
                        <a:buClr>
                          <a:srgbClr val="000000"/>
                        </a:buClr>
                        <a:buSzPts val="1800"/>
                        <a:buFont typeface="Avenir"/>
                        <a:buNone/>
                      </a:pPr>
                      <a:r>
                        <a:rPr b="0" i="0" lang="en-US" sz="1800" u="none" strike="noStrike">
                          <a:solidFill>
                            <a:srgbClr val="000000"/>
                          </a:solidFill>
                        </a:rPr>
                        <a:t>Data Preprocessing</a:t>
                      </a:r>
                      <a:endParaRPr sz="1800"/>
                    </a:p>
                  </a:txBody>
                  <a:tcPr marT="45725" marB="45725" marR="91450" marL="91450"/>
                </a:tc>
                <a:tc>
                  <a:txBody>
                    <a:bodyPr/>
                    <a:lstStyle/>
                    <a:p>
                      <a:pPr indent="0" lvl="0" marL="0" marR="0" rtl="0" algn="l">
                        <a:spcBef>
                          <a:spcPts val="0"/>
                        </a:spcBef>
                        <a:spcAft>
                          <a:spcPts val="0"/>
                        </a:spcAft>
                        <a:buClr>
                          <a:schemeClr val="dk1"/>
                        </a:buClr>
                        <a:buSzPts val="1800"/>
                        <a:buFont typeface="Avenir"/>
                        <a:buNone/>
                      </a:pPr>
                      <a:r>
                        <a:rPr lang="en-US" sz="1800"/>
                        <a:t>Namratha</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venir"/>
                        <a:buNone/>
                      </a:pPr>
                      <a:r>
                        <a:rPr b="0" i="0" lang="en-US" sz="1800" u="none" strike="noStrike">
                          <a:solidFill>
                            <a:srgbClr val="000000"/>
                          </a:solidFill>
                          <a:latin typeface="Avenir"/>
                          <a:ea typeface="Avenir"/>
                          <a:cs typeface="Avenir"/>
                          <a:sym typeface="Avenir"/>
                        </a:rPr>
                        <a:t>All members</a:t>
                      </a:r>
                      <a:endParaRPr/>
                    </a:p>
                  </a:txBody>
                  <a:tcPr marT="45725" marB="45725" marR="91450" marL="91450"/>
                </a:tc>
              </a:tr>
              <a:tr h="441650">
                <a:tc>
                  <a:txBody>
                    <a:bodyPr/>
                    <a:lstStyle/>
                    <a:p>
                      <a:pPr indent="0" lvl="0" marL="0" marR="0" rtl="0" algn="l">
                        <a:spcBef>
                          <a:spcPts val="0"/>
                        </a:spcBef>
                        <a:spcAft>
                          <a:spcPts val="0"/>
                        </a:spcAft>
                        <a:buClr>
                          <a:schemeClr val="dk1"/>
                        </a:buClr>
                        <a:buSzPts val="1800"/>
                        <a:buFont typeface="Avenir"/>
                        <a:buNone/>
                      </a:pPr>
                      <a:r>
                        <a:rPr lang="en-US" sz="1800"/>
                        <a:t>Data Transformation</a:t>
                      </a:r>
                      <a:endParaRPr/>
                    </a:p>
                  </a:txBody>
                  <a:tcPr marT="45725" marB="45725" marR="91450" marL="91450"/>
                </a:tc>
                <a:tc>
                  <a:txBody>
                    <a:bodyPr/>
                    <a:lstStyle/>
                    <a:p>
                      <a:pPr indent="0" lvl="0" marL="0" marR="0" rtl="0" algn="l">
                        <a:spcBef>
                          <a:spcPts val="0"/>
                        </a:spcBef>
                        <a:spcAft>
                          <a:spcPts val="0"/>
                        </a:spcAft>
                        <a:buClr>
                          <a:schemeClr val="dk1"/>
                        </a:buClr>
                        <a:buSzPts val="1800"/>
                        <a:buFont typeface="Avenir"/>
                        <a:buNone/>
                      </a:pPr>
                      <a:r>
                        <a:rPr lang="en-US" sz="1800"/>
                        <a:t>Priya</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venir"/>
                        <a:buNone/>
                      </a:pPr>
                      <a:r>
                        <a:rPr b="0" i="0" lang="en-US" sz="1800" u="none" strike="noStrike">
                          <a:solidFill>
                            <a:srgbClr val="000000"/>
                          </a:solidFill>
                          <a:latin typeface="Avenir"/>
                          <a:ea typeface="Avenir"/>
                          <a:cs typeface="Avenir"/>
                          <a:sym typeface="Avenir"/>
                        </a:rPr>
                        <a:t>All members</a:t>
                      </a:r>
                      <a:endParaRPr/>
                    </a:p>
                  </a:txBody>
                  <a:tcPr marT="45725" marB="45725" marR="91450" marL="91450"/>
                </a:tc>
              </a:tr>
              <a:tr h="441650">
                <a:tc>
                  <a:txBody>
                    <a:bodyPr/>
                    <a:lstStyle/>
                    <a:p>
                      <a:pPr indent="0" lvl="0" marL="0" marR="0" rtl="0" algn="l">
                        <a:spcBef>
                          <a:spcPts val="0"/>
                        </a:spcBef>
                        <a:spcAft>
                          <a:spcPts val="0"/>
                        </a:spcAft>
                        <a:buClr>
                          <a:schemeClr val="dk1"/>
                        </a:buClr>
                        <a:buSzPts val="1800"/>
                        <a:buFont typeface="Avenir"/>
                        <a:buNone/>
                      </a:pPr>
                      <a:r>
                        <a:rPr lang="en-US" sz="1800"/>
                        <a:t>Feature Selection</a:t>
                      </a:r>
                      <a:endParaRPr/>
                    </a:p>
                  </a:txBody>
                  <a:tcPr marT="45725" marB="45725" marR="91450" marL="91450"/>
                </a:tc>
                <a:tc>
                  <a:txBody>
                    <a:bodyPr/>
                    <a:lstStyle/>
                    <a:p>
                      <a:pPr indent="0" lvl="0" marL="0" marR="0" rtl="0" algn="l">
                        <a:spcBef>
                          <a:spcPts val="0"/>
                        </a:spcBef>
                        <a:spcAft>
                          <a:spcPts val="0"/>
                        </a:spcAft>
                        <a:buClr>
                          <a:schemeClr val="dk1"/>
                        </a:buClr>
                        <a:buSzPts val="1800"/>
                        <a:buFont typeface="Avenir"/>
                        <a:buNone/>
                      </a:pPr>
                      <a:r>
                        <a:rPr lang="en-US" sz="1800"/>
                        <a:t>Nandini </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venir"/>
                        <a:buNone/>
                      </a:pPr>
                      <a:r>
                        <a:rPr b="0" i="0" lang="en-US" sz="1800" u="none" strike="noStrike">
                          <a:solidFill>
                            <a:srgbClr val="000000"/>
                          </a:solidFill>
                          <a:latin typeface="Avenir"/>
                          <a:ea typeface="Avenir"/>
                          <a:cs typeface="Avenir"/>
                          <a:sym typeface="Avenir"/>
                        </a:rPr>
                        <a:t>All members</a:t>
                      </a:r>
                      <a:endParaRPr/>
                    </a:p>
                  </a:txBody>
                  <a:tcPr marT="45725" marB="45725" marR="91450" marL="91450"/>
                </a:tc>
              </a:tr>
              <a:tr h="441650">
                <a:tc>
                  <a:txBody>
                    <a:bodyPr/>
                    <a:lstStyle/>
                    <a:p>
                      <a:pPr indent="0" lvl="0" marL="0" marR="0" rtl="0" algn="l">
                        <a:spcBef>
                          <a:spcPts val="0"/>
                        </a:spcBef>
                        <a:spcAft>
                          <a:spcPts val="0"/>
                        </a:spcAft>
                        <a:buClr>
                          <a:schemeClr val="dk1"/>
                        </a:buClr>
                        <a:buSzPts val="1800"/>
                        <a:buFont typeface="Avenir"/>
                        <a:buNone/>
                      </a:pPr>
                      <a:r>
                        <a:rPr lang="en-US" sz="1800"/>
                        <a:t>Modeling</a:t>
                      </a:r>
                      <a:endParaRPr/>
                    </a:p>
                  </a:txBody>
                  <a:tcPr marT="45725" marB="45725" marR="91450" marL="91450"/>
                </a:tc>
                <a:tc>
                  <a:txBody>
                    <a:bodyPr/>
                    <a:lstStyle/>
                    <a:p>
                      <a:pPr indent="0" lvl="0" marL="0" marR="0" rtl="0" algn="l">
                        <a:spcBef>
                          <a:spcPts val="0"/>
                        </a:spcBef>
                        <a:spcAft>
                          <a:spcPts val="0"/>
                        </a:spcAft>
                        <a:buClr>
                          <a:schemeClr val="dk1"/>
                        </a:buClr>
                        <a:buSzPts val="1800"/>
                        <a:buFont typeface="Avenir"/>
                        <a:buNone/>
                      </a:pPr>
                      <a:r>
                        <a:rPr lang="en-US" sz="1800"/>
                        <a:t>All members</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venir"/>
                        <a:buNone/>
                      </a:pPr>
                      <a:r>
                        <a:rPr b="0" i="0" lang="en-US" sz="1800" u="none" strike="noStrike">
                          <a:solidFill>
                            <a:srgbClr val="000000"/>
                          </a:solidFill>
                        </a:rPr>
                        <a:t>All members</a:t>
                      </a:r>
                      <a:endParaRPr/>
                    </a:p>
                  </a:txBody>
                  <a:tcPr marT="45725" marB="45725" marR="91450" marL="91450"/>
                </a:tc>
              </a:tr>
              <a:tr h="441650">
                <a:tc>
                  <a:txBody>
                    <a:bodyPr/>
                    <a:lstStyle/>
                    <a:p>
                      <a:pPr indent="0" lvl="0" marL="0" marR="0" rtl="0" algn="l">
                        <a:spcBef>
                          <a:spcPts val="0"/>
                        </a:spcBef>
                        <a:spcAft>
                          <a:spcPts val="0"/>
                        </a:spcAft>
                        <a:buClr>
                          <a:schemeClr val="dk1"/>
                        </a:buClr>
                        <a:buSzPts val="1800"/>
                        <a:buFont typeface="Avenir"/>
                        <a:buNone/>
                      </a:pPr>
                      <a:r>
                        <a:rPr lang="en-US" sz="1800"/>
                        <a:t>Evaluation</a:t>
                      </a:r>
                      <a:endParaRPr/>
                    </a:p>
                  </a:txBody>
                  <a:tcPr marT="45725" marB="45725" marR="91450" marL="91450"/>
                </a:tc>
                <a:tc>
                  <a:txBody>
                    <a:bodyPr/>
                    <a:lstStyle/>
                    <a:p>
                      <a:pPr indent="0" lvl="0" marL="0" marR="0" rtl="0" algn="l">
                        <a:spcBef>
                          <a:spcPts val="0"/>
                        </a:spcBef>
                        <a:spcAft>
                          <a:spcPts val="0"/>
                        </a:spcAft>
                        <a:buClr>
                          <a:schemeClr val="dk1"/>
                        </a:buClr>
                        <a:buSzPts val="1800"/>
                        <a:buFont typeface="Avenir"/>
                        <a:buNone/>
                      </a:pPr>
                      <a:r>
                        <a:rPr lang="en-US" sz="1800"/>
                        <a:t>All members</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venir"/>
                        <a:buNone/>
                      </a:pPr>
                      <a:r>
                        <a:rPr b="0" i="0" lang="en-US" sz="1800" u="none" strike="noStrike">
                          <a:solidFill>
                            <a:srgbClr val="000000"/>
                          </a:solidFill>
                        </a:rPr>
                        <a:t>All members</a:t>
                      </a:r>
                      <a:endParaRPr/>
                    </a:p>
                  </a:txBody>
                  <a:tcPr marT="45725" marB="45725" marR="91450" marL="91450"/>
                </a:tc>
              </a:tr>
            </a:tbl>
          </a:graphicData>
        </a:graphic>
      </p:graphicFrame>
      <p:sp>
        <p:nvSpPr>
          <p:cNvPr id="464" name="Google Shape;464;p28"/>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rgbClr val="888888"/>
                </a:solidFill>
              </a:rPr>
              <a:t>5/15/2024</a:t>
            </a:r>
            <a:endParaRPr/>
          </a:p>
        </p:txBody>
      </p:sp>
      <p:sp>
        <p:nvSpPr>
          <p:cNvPr id="465" name="Google Shape;46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466" name="Google Shape;466;p28"/>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29"/>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b="1" lang="en-US"/>
              <a:t>References</a:t>
            </a:r>
            <a:endParaRPr/>
          </a:p>
        </p:txBody>
      </p:sp>
      <p:sp>
        <p:nvSpPr>
          <p:cNvPr id="472" name="Google Shape;472;p29"/>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800"/>
              <a:buChar char="•"/>
            </a:pPr>
            <a:r>
              <a:rPr lang="en-US" u="sng">
                <a:solidFill>
                  <a:schemeClr val="hlink"/>
                </a:solidFill>
                <a:hlinkClick r:id="rId3"/>
              </a:rPr>
              <a:t>https://ieeexplore.ieee.org/stamp/stamp.jsp?tp=&amp;arnumber=9125165</a:t>
            </a:r>
            <a:endParaRPr/>
          </a:p>
          <a:p>
            <a:pPr indent="-228600" lvl="0" marL="228600" rtl="0" algn="l">
              <a:lnSpc>
                <a:spcPct val="110000"/>
              </a:lnSpc>
              <a:spcBef>
                <a:spcPts val="1000"/>
              </a:spcBef>
              <a:spcAft>
                <a:spcPts val="0"/>
              </a:spcAft>
              <a:buClr>
                <a:schemeClr val="dk1"/>
              </a:buClr>
              <a:buSzPts val="2800"/>
              <a:buChar char="•"/>
            </a:pPr>
            <a:r>
              <a:rPr lang="en-US" u="sng">
                <a:solidFill>
                  <a:schemeClr val="hlink"/>
                </a:solidFill>
                <a:hlinkClick r:id="rId4"/>
              </a:rPr>
              <a:t>Salary Prediction using Machine Learning Algorithms</a:t>
            </a:r>
            <a:endParaRPr/>
          </a:p>
          <a:p>
            <a:pPr indent="-228600" lvl="0" marL="228600" rtl="0" algn="l">
              <a:lnSpc>
                <a:spcPct val="110000"/>
              </a:lnSpc>
              <a:spcBef>
                <a:spcPts val="1000"/>
              </a:spcBef>
              <a:spcAft>
                <a:spcPts val="0"/>
              </a:spcAft>
              <a:buClr>
                <a:schemeClr val="dk1"/>
              </a:buClr>
              <a:buSzPts val="2800"/>
              <a:buChar char="•"/>
            </a:pPr>
            <a:r>
              <a:rPr lang="en-US" u="sng">
                <a:solidFill>
                  <a:schemeClr val="hlink"/>
                </a:solidFill>
                <a:hlinkClick r:id="rId5"/>
              </a:rPr>
              <a:t>https://insights.stackoverflow.com/survey</a:t>
            </a:r>
            <a:endParaRPr u="sng"/>
          </a:p>
          <a:p>
            <a:pPr indent="-76200" lvl="0" marL="228600" rtl="0" algn="l">
              <a:lnSpc>
                <a:spcPct val="110000"/>
              </a:lnSpc>
              <a:spcBef>
                <a:spcPts val="1000"/>
              </a:spcBef>
              <a:spcAft>
                <a:spcPts val="0"/>
              </a:spcAft>
              <a:buClr>
                <a:schemeClr val="dk1"/>
              </a:buClr>
              <a:buSzPts val="2400"/>
              <a:buNone/>
            </a:pPr>
            <a:r>
              <a:t/>
            </a:r>
            <a:endParaRPr sz="2400" u="sng"/>
          </a:p>
        </p:txBody>
      </p:sp>
      <p:sp>
        <p:nvSpPr>
          <p:cNvPr id="473" name="Google Shape;473;p29"/>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rgbClr val="888888"/>
                </a:solidFill>
              </a:rPr>
              <a:t>5/15/2024</a:t>
            </a:r>
            <a:endParaRPr/>
          </a:p>
        </p:txBody>
      </p:sp>
      <p:sp>
        <p:nvSpPr>
          <p:cNvPr id="474" name="Google Shape;474;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475" name="Google Shape;475;p29"/>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rgbClr val="888888"/>
                </a:solidFill>
              </a:rPr>
              <a:t>5/15/2024</a:t>
            </a:r>
            <a:endParaRPr/>
          </a:p>
        </p:txBody>
      </p:sp>
      <p:sp>
        <p:nvSpPr>
          <p:cNvPr id="137" name="Google Shape;137;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38" name="Google Shape;138;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39" name="Google Shape;139;p3"/>
          <p:cNvGraphicFramePr/>
          <p:nvPr/>
        </p:nvGraphicFramePr>
        <p:xfrm>
          <a:off x="77491" y="490779"/>
          <a:ext cx="3000000" cy="3000000"/>
        </p:xfrm>
        <a:graphic>
          <a:graphicData uri="http://schemas.openxmlformats.org/drawingml/2006/table">
            <a:tbl>
              <a:tblPr bandRow="1" firstRow="1">
                <a:noFill/>
                <a:tableStyleId>{B9238B2F-C190-4346-B290-9C2396F01AA0}</a:tableStyleId>
              </a:tblPr>
              <a:tblGrid>
                <a:gridCol w="2260175"/>
                <a:gridCol w="2666425"/>
                <a:gridCol w="3416350"/>
                <a:gridCol w="3416350"/>
              </a:tblGrid>
              <a:tr h="629200">
                <a:tc>
                  <a:txBody>
                    <a:bodyPr/>
                    <a:lstStyle/>
                    <a:p>
                      <a:pPr indent="0" lvl="0" marL="0" marR="0" rtl="0" algn="l">
                        <a:spcBef>
                          <a:spcPts val="0"/>
                        </a:spcBef>
                        <a:spcAft>
                          <a:spcPts val="0"/>
                        </a:spcAft>
                        <a:buNone/>
                      </a:pPr>
                      <a:r>
                        <a:rPr lang="en-US" sz="1400" u="none" cap="none" strike="noStrike">
                          <a:latin typeface="Avenir"/>
                          <a:ea typeface="Avenir"/>
                          <a:cs typeface="Avenir"/>
                          <a:sym typeface="Avenir"/>
                        </a:rPr>
                        <a:t>Paper</a:t>
                      </a:r>
                      <a:endParaRPr/>
                    </a:p>
                  </a:txBody>
                  <a:tcPr marT="45725" marB="45725" marR="91450" marL="91450">
                    <a:solidFill>
                      <a:srgbClr val="F58625"/>
                    </a:solidFill>
                  </a:tcPr>
                </a:tc>
                <a:tc>
                  <a:txBody>
                    <a:bodyPr/>
                    <a:lstStyle/>
                    <a:p>
                      <a:pPr indent="0" lvl="0" marL="0" marR="0" rtl="0" algn="l">
                        <a:spcBef>
                          <a:spcPts val="0"/>
                        </a:spcBef>
                        <a:spcAft>
                          <a:spcPts val="0"/>
                        </a:spcAft>
                        <a:buNone/>
                      </a:pPr>
                      <a:r>
                        <a:rPr lang="en-US" sz="1400">
                          <a:latin typeface="Avenir"/>
                          <a:ea typeface="Avenir"/>
                          <a:cs typeface="Avenir"/>
                          <a:sym typeface="Avenir"/>
                        </a:rPr>
                        <a:t>Author and  Year of Publication</a:t>
                      </a:r>
                      <a:endParaRPr/>
                    </a:p>
                  </a:txBody>
                  <a:tcPr marT="45725" marB="45725" marR="91450" marL="91450">
                    <a:solidFill>
                      <a:srgbClr val="F58625"/>
                    </a:solidFill>
                  </a:tcPr>
                </a:tc>
                <a:tc>
                  <a:txBody>
                    <a:bodyPr/>
                    <a:lstStyle/>
                    <a:p>
                      <a:pPr indent="0" lvl="0" marL="0" marR="0" rtl="0" algn="l">
                        <a:spcBef>
                          <a:spcPts val="0"/>
                        </a:spcBef>
                        <a:spcAft>
                          <a:spcPts val="0"/>
                        </a:spcAft>
                        <a:buNone/>
                      </a:pPr>
                      <a:r>
                        <a:rPr lang="en-US" sz="1400">
                          <a:latin typeface="Avenir"/>
                          <a:ea typeface="Avenir"/>
                          <a:cs typeface="Avenir"/>
                          <a:sym typeface="Avenir"/>
                        </a:rPr>
                        <a:t>Description</a:t>
                      </a:r>
                      <a:endParaRPr/>
                    </a:p>
                  </a:txBody>
                  <a:tcPr marT="45725" marB="45725" marR="91450" marL="91450">
                    <a:solidFill>
                      <a:srgbClr val="F58625"/>
                    </a:solidFill>
                  </a:tcPr>
                </a:tc>
                <a:tc>
                  <a:txBody>
                    <a:bodyPr/>
                    <a:lstStyle/>
                    <a:p>
                      <a:pPr indent="0" lvl="0" marL="0" marR="0" rtl="0" algn="l">
                        <a:spcBef>
                          <a:spcPts val="0"/>
                        </a:spcBef>
                        <a:spcAft>
                          <a:spcPts val="0"/>
                        </a:spcAft>
                        <a:buClr>
                          <a:schemeClr val="dk1"/>
                        </a:buClr>
                        <a:buSzPts val="1800"/>
                        <a:buFont typeface="Avenir"/>
                        <a:buNone/>
                      </a:pPr>
                      <a:r>
                        <a:rPr lang="en-US" sz="1800"/>
                        <a:t>Result </a:t>
                      </a:r>
                      <a:endParaRPr/>
                    </a:p>
                  </a:txBody>
                  <a:tcPr marT="45725" marB="45725" marR="91450" marL="91450">
                    <a:solidFill>
                      <a:srgbClr val="F58625"/>
                    </a:solidFill>
                  </a:tcPr>
                </a:tc>
              </a:tr>
              <a:tr h="1734150">
                <a:tc>
                  <a:txBody>
                    <a:bodyPr/>
                    <a:lstStyle/>
                    <a:p>
                      <a:pPr indent="0" lvl="0" marL="0" marR="0" rtl="0" algn="l">
                        <a:spcBef>
                          <a:spcPts val="0"/>
                        </a:spcBef>
                        <a:spcAft>
                          <a:spcPts val="0"/>
                        </a:spcAft>
                        <a:buClr>
                          <a:schemeClr val="dk1"/>
                        </a:buClr>
                        <a:buSzPts val="1400"/>
                        <a:buFont typeface="Avenir"/>
                        <a:buNone/>
                      </a:pPr>
                      <a:r>
                        <a:rPr b="0" i="0" lang="en-US" sz="1400" u="none" strike="noStrike"/>
                        <a:t>Stack Overflow – Informal learning and the global expansion of professional development and opportunities in programming?</a:t>
                      </a:r>
                      <a:endParaRPr sz="1800"/>
                    </a:p>
                  </a:txBody>
                  <a:tcPr marT="45725" marB="45725" marR="91450" marL="91450"/>
                </a:tc>
                <a:tc>
                  <a:txBody>
                    <a:bodyPr/>
                    <a:lstStyle/>
                    <a:p>
                      <a:pPr indent="0" lvl="0" marL="0" marR="0" rtl="0" algn="l">
                        <a:spcBef>
                          <a:spcPts val="0"/>
                        </a:spcBef>
                        <a:spcAft>
                          <a:spcPts val="0"/>
                        </a:spcAft>
                        <a:buClr>
                          <a:schemeClr val="dk1"/>
                        </a:buClr>
                        <a:buSzPts val="1400"/>
                        <a:buFont typeface="Avenir"/>
                        <a:buNone/>
                      </a:pPr>
                      <a:r>
                        <a:rPr b="0" i="0" lang="en-US" sz="1400" u="none" strike="noStrike">
                          <a:latin typeface="Avenir"/>
                          <a:ea typeface="Avenir"/>
                          <a:cs typeface="Avenir"/>
                          <a:sym typeface="Avenir"/>
                        </a:rPr>
                        <a:t>Nivala et al.(2020)</a:t>
                      </a:r>
                      <a:endParaRPr/>
                    </a:p>
                  </a:txBody>
                  <a:tcPr marT="45725" marB="45725" marR="91450" marL="91450"/>
                </a:tc>
                <a:tc>
                  <a:txBody>
                    <a:bodyPr/>
                    <a:lstStyle/>
                    <a:p>
                      <a:pPr indent="0" lvl="0" marL="0" marR="0" rtl="0" algn="l">
                        <a:spcBef>
                          <a:spcPts val="0"/>
                        </a:spcBef>
                        <a:spcAft>
                          <a:spcPts val="0"/>
                        </a:spcAft>
                        <a:buClr>
                          <a:schemeClr val="dk1"/>
                        </a:buClr>
                        <a:buSzPts val="1400"/>
                        <a:buFont typeface="Avenir"/>
                        <a:buNone/>
                      </a:pPr>
                      <a:r>
                        <a:rPr b="0" i="0" lang="en-US" sz="1400" u="none" strike="noStrike"/>
                        <a:t>This paper examines how online Community Question Answering platforms, particularly Stack Overflow, impact professional development in programming, revealing geographical distribution, gender disparities, and the influence of formal education</a:t>
                      </a:r>
                      <a:endParaRPr sz="1800"/>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400"/>
                        <a:buFont typeface="Arial"/>
                        <a:buChar char="•"/>
                      </a:pPr>
                      <a:r>
                        <a:rPr b="0" i="0" lang="en-US" sz="1400" u="none" strike="noStrike">
                          <a:solidFill>
                            <a:schemeClr val="dk1"/>
                          </a:solidFill>
                        </a:rPr>
                        <a:t>However, there remains a notable gender disparity across all nations, with only 5-7% of respondents identifying as female.</a:t>
                      </a:r>
                      <a:endParaRPr sz="1400">
                        <a:solidFill>
                          <a:schemeClr val="dk1"/>
                        </a:solidFil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strike="noStrike">
                          <a:solidFill>
                            <a:schemeClr val="dk1"/>
                          </a:solidFill>
                        </a:rPr>
                        <a:t>Novice programmers (with less than two years of experience) have doubled in percentage from 5% in 2011 to 11% in 2018</a:t>
                      </a:r>
                      <a:endParaRPr sz="1400">
                        <a:solidFill>
                          <a:schemeClr val="dk1"/>
                        </a:solidFill>
                      </a:endParaRPr>
                    </a:p>
                    <a:p>
                      <a:pPr indent="0" lvl="0" marL="0" marR="0" rtl="0" algn="l">
                        <a:spcBef>
                          <a:spcPts val="0"/>
                        </a:spcBef>
                        <a:spcAft>
                          <a:spcPts val="0"/>
                        </a:spcAft>
                        <a:buClr>
                          <a:schemeClr val="dk1"/>
                        </a:buClr>
                        <a:buSzPts val="1800"/>
                        <a:buFont typeface="Avenir"/>
                        <a:buNone/>
                      </a:pPr>
                      <a:r>
                        <a:t/>
                      </a:r>
                      <a:endParaRPr b="0" i="0" sz="1800" u="none" strike="noStrike">
                        <a:latin typeface="Avenir"/>
                        <a:ea typeface="Avenir"/>
                        <a:cs typeface="Avenir"/>
                        <a:sym typeface="Avenir"/>
                      </a:endParaRPr>
                    </a:p>
                  </a:txBody>
                  <a:tcPr marT="45725" marB="45725" marR="91450" marL="91450"/>
                </a:tc>
              </a:tr>
              <a:tr h="1749525">
                <a:tc>
                  <a:txBody>
                    <a:bodyPr/>
                    <a:lstStyle/>
                    <a:p>
                      <a:pPr indent="0" lvl="0" marL="0" marR="0" rtl="0" algn="l">
                        <a:lnSpc>
                          <a:spcPct val="100000"/>
                        </a:lnSpc>
                        <a:spcBef>
                          <a:spcPts val="0"/>
                        </a:spcBef>
                        <a:spcAft>
                          <a:spcPts val="0"/>
                        </a:spcAft>
                        <a:buClr>
                          <a:srgbClr val="05103E"/>
                        </a:buClr>
                        <a:buSzPts val="1400"/>
                        <a:buFont typeface="Avenir"/>
                        <a:buNone/>
                      </a:pPr>
                      <a:r>
                        <a:rPr b="0" i="0" lang="en-US" sz="1400">
                          <a:solidFill>
                            <a:srgbClr val="05103E"/>
                          </a:solidFill>
                          <a:latin typeface="Avenir"/>
                          <a:ea typeface="Avenir"/>
                          <a:cs typeface="Avenir"/>
                          <a:sym typeface="Avenir"/>
                        </a:rPr>
                        <a:t>Salary Prediction using Machine Learning Regression Algorithms</a:t>
                      </a:r>
                      <a:endParaRPr/>
                    </a:p>
                    <a:p>
                      <a:pPr indent="0" lvl="0" marL="0" marR="0" rtl="0" algn="l">
                        <a:spcBef>
                          <a:spcPts val="0"/>
                        </a:spcBef>
                        <a:spcAft>
                          <a:spcPts val="0"/>
                        </a:spcAft>
                        <a:buClr>
                          <a:schemeClr val="dk1"/>
                        </a:buClr>
                        <a:buSzPts val="1400"/>
                        <a:buFont typeface="Avenir"/>
                        <a:buNone/>
                      </a:pPr>
                      <a:r>
                        <a:t/>
                      </a:r>
                      <a:endParaRPr sz="1400">
                        <a:latin typeface="Avenir"/>
                        <a:ea typeface="Avenir"/>
                        <a:cs typeface="Avenir"/>
                        <a:sym typeface="Avenir"/>
                      </a:endParaRPr>
                    </a:p>
                  </a:txBody>
                  <a:tcPr marT="45725" marB="45725" marR="91450" marL="91450"/>
                </a:tc>
                <a:tc>
                  <a:txBody>
                    <a:bodyPr/>
                    <a:lstStyle/>
                    <a:p>
                      <a:pPr indent="0" lvl="0" marL="0" marR="0" rtl="0" algn="l">
                        <a:spcBef>
                          <a:spcPts val="0"/>
                        </a:spcBef>
                        <a:spcAft>
                          <a:spcPts val="0"/>
                        </a:spcAft>
                        <a:buClr>
                          <a:schemeClr val="dk1"/>
                        </a:buClr>
                        <a:buSzPts val="1400"/>
                        <a:buFont typeface="Avenir"/>
                        <a:buNone/>
                      </a:pPr>
                      <a:r>
                        <a:rPr b="0" i="0" lang="en-US" sz="1400" u="none" strike="noStrike">
                          <a:latin typeface="Avenir"/>
                          <a:ea typeface="Avenir"/>
                          <a:cs typeface="Avenir"/>
                          <a:sym typeface="Avenir"/>
                        </a:rPr>
                        <a:t>Sidhartha et al.(2024)</a:t>
                      </a:r>
                      <a:endParaRPr/>
                    </a:p>
                  </a:txBody>
                  <a:tcPr marT="45725" marB="45725" marR="91450" marL="91450"/>
                </a:tc>
                <a:tc>
                  <a:txBody>
                    <a:bodyPr/>
                    <a:lstStyle/>
                    <a:p>
                      <a:pPr indent="0" lvl="0" marL="0" marR="0" rtl="0" algn="l">
                        <a:spcBef>
                          <a:spcPts val="0"/>
                        </a:spcBef>
                        <a:spcAft>
                          <a:spcPts val="0"/>
                        </a:spcAft>
                        <a:buClr>
                          <a:schemeClr val="dk1"/>
                        </a:buClr>
                        <a:buSzPts val="1400"/>
                        <a:buFont typeface="Avenir"/>
                        <a:buNone/>
                      </a:pPr>
                      <a:r>
                        <a:rPr b="0" i="0" lang="en-US" sz="1400" u="none" strike="noStrike"/>
                        <a:t>The salary dataset contains information pertaining to individuals' salaries, including their gender, education level, years of experience, age, and job title. Machine learning algorithms are applied to predict salaries using linear regression models. </a:t>
                      </a:r>
                      <a:endParaRPr/>
                    </a:p>
                  </a:txBody>
                  <a:tcPr marT="45725" marB="45725" marR="91450" marL="91450"/>
                </a:tc>
                <a:tc>
                  <a:txBody>
                    <a:bodyPr/>
                    <a:lstStyle/>
                    <a:p>
                      <a:pPr indent="0" lvl="0" marL="0" marR="0" rtl="0" algn="l">
                        <a:spcBef>
                          <a:spcPts val="0"/>
                        </a:spcBef>
                        <a:spcAft>
                          <a:spcPts val="0"/>
                        </a:spcAft>
                        <a:buClr>
                          <a:schemeClr val="dk1"/>
                        </a:buClr>
                        <a:buSzPts val="1400"/>
                        <a:buFont typeface="Avenir"/>
                        <a:buNone/>
                      </a:pPr>
                      <a:r>
                        <a:rPr b="0" i="0" lang="en-US" sz="1400" u="none" strike="noStrike"/>
                        <a:t>R-square:</a:t>
                      </a:r>
                      <a:endParaRPr/>
                    </a:p>
                    <a:p>
                      <a:pPr indent="-285750" lvl="0" marL="285750" marR="0" rtl="0" algn="l">
                        <a:spcBef>
                          <a:spcPts val="0"/>
                        </a:spcBef>
                        <a:spcAft>
                          <a:spcPts val="0"/>
                        </a:spcAft>
                        <a:buClr>
                          <a:schemeClr val="dk1"/>
                        </a:buClr>
                        <a:buSzPts val="1400"/>
                        <a:buFont typeface="Arial"/>
                        <a:buChar char="•"/>
                      </a:pPr>
                      <a:r>
                        <a:rPr b="0" i="0" lang="en-US" sz="1400" u="none" strike="noStrike"/>
                        <a:t>MLR- 91.21</a:t>
                      </a:r>
                      <a:endParaRPr/>
                    </a:p>
                    <a:p>
                      <a:pPr indent="-285750" lvl="0" marL="285750" marR="0" rtl="0" algn="l">
                        <a:spcBef>
                          <a:spcPts val="0"/>
                        </a:spcBef>
                        <a:spcAft>
                          <a:spcPts val="0"/>
                        </a:spcAft>
                        <a:buClr>
                          <a:schemeClr val="dk1"/>
                        </a:buClr>
                        <a:buSzPts val="1400"/>
                        <a:buFont typeface="Arial"/>
                        <a:buChar char="•"/>
                      </a:pPr>
                      <a:r>
                        <a:rPr b="0" i="0" lang="en-US" sz="1400" u="none" strike="noStrike"/>
                        <a:t>LLR-91.21</a:t>
                      </a:r>
                      <a:endParaRPr/>
                    </a:p>
                    <a:p>
                      <a:pPr indent="0" lvl="0" marL="0" marR="0" rtl="0" algn="l">
                        <a:spcBef>
                          <a:spcPts val="0"/>
                        </a:spcBef>
                        <a:spcAft>
                          <a:spcPts val="0"/>
                        </a:spcAft>
                        <a:buClr>
                          <a:schemeClr val="dk1"/>
                        </a:buClr>
                        <a:buSzPts val="1400"/>
                        <a:buFont typeface="Avenir"/>
                        <a:buNone/>
                      </a:pPr>
                      <a:r>
                        <a:t/>
                      </a:r>
                      <a:endParaRPr b="0" i="0" sz="1400" u="none" strike="noStrike"/>
                    </a:p>
                  </a:txBody>
                  <a:tcPr marT="45725" marB="45725" marR="91450" marL="91450"/>
                </a:tc>
              </a:tr>
              <a:tr h="1519300">
                <a:tc>
                  <a:txBody>
                    <a:bodyPr/>
                    <a:lstStyle/>
                    <a:p>
                      <a:pPr indent="0" lvl="0" marL="0" marR="0" rtl="0" algn="l">
                        <a:lnSpc>
                          <a:spcPct val="100000"/>
                        </a:lnSpc>
                        <a:spcBef>
                          <a:spcPts val="0"/>
                        </a:spcBef>
                        <a:spcAft>
                          <a:spcPts val="0"/>
                        </a:spcAft>
                        <a:buClr>
                          <a:srgbClr val="05103E"/>
                        </a:buClr>
                        <a:buSzPts val="1400"/>
                        <a:buFont typeface="Avenir"/>
                        <a:buNone/>
                      </a:pPr>
                      <a:r>
                        <a:rPr b="0" i="0" lang="en-US" sz="1400">
                          <a:solidFill>
                            <a:srgbClr val="05103E"/>
                          </a:solidFill>
                          <a:latin typeface="Avenir"/>
                          <a:ea typeface="Avenir"/>
                          <a:cs typeface="Avenir"/>
                          <a:sym typeface="Avenir"/>
                        </a:rPr>
                        <a:t>Employee Salaries Analysis and Prediction with Machine Learning</a:t>
                      </a:r>
                      <a:endParaRPr b="0" sz="1400">
                        <a:latin typeface="Avenir"/>
                        <a:ea typeface="Avenir"/>
                        <a:cs typeface="Avenir"/>
                        <a:sym typeface="Avenir"/>
                      </a:endParaRPr>
                    </a:p>
                    <a:p>
                      <a:pPr indent="0" lvl="0" marL="0" marR="0" rtl="0" algn="l">
                        <a:spcBef>
                          <a:spcPts val="0"/>
                        </a:spcBef>
                        <a:spcAft>
                          <a:spcPts val="0"/>
                        </a:spcAft>
                        <a:buClr>
                          <a:schemeClr val="dk1"/>
                        </a:buClr>
                        <a:buSzPts val="1400"/>
                        <a:buFont typeface="Avenir"/>
                        <a:buNone/>
                      </a:pPr>
                      <a:r>
                        <a:t/>
                      </a:r>
                      <a:endParaRPr b="0" i="0" sz="1400" u="none" strike="noStrike"/>
                    </a:p>
                  </a:txBody>
                  <a:tcPr marT="45725" marB="45725" marR="91450" marL="91450"/>
                </a:tc>
                <a:tc>
                  <a:txBody>
                    <a:bodyPr/>
                    <a:lstStyle/>
                    <a:p>
                      <a:pPr indent="0" lvl="0" marL="0" marR="0" rtl="0" algn="l">
                        <a:spcBef>
                          <a:spcPts val="0"/>
                        </a:spcBef>
                        <a:spcAft>
                          <a:spcPts val="0"/>
                        </a:spcAft>
                        <a:buClr>
                          <a:schemeClr val="dk1"/>
                        </a:buClr>
                        <a:buSzPts val="1400"/>
                        <a:buFont typeface="Avenir"/>
                        <a:buNone/>
                      </a:pPr>
                      <a:r>
                        <a:rPr b="0" i="0" lang="en-US" sz="1400" u="none" strike="noStrike"/>
                        <a:t>Guanqi Wang (2022)</a:t>
                      </a:r>
                      <a:endParaRPr/>
                    </a:p>
                  </a:txBody>
                  <a:tcPr marT="45725" marB="45725" marR="91450" marL="91450"/>
                </a:tc>
                <a:tc>
                  <a:txBody>
                    <a:bodyPr/>
                    <a:lstStyle/>
                    <a:p>
                      <a:pPr indent="0" lvl="0" marL="0" marR="0" rtl="0" algn="l">
                        <a:spcBef>
                          <a:spcPts val="0"/>
                        </a:spcBef>
                        <a:spcAft>
                          <a:spcPts val="0"/>
                        </a:spcAft>
                        <a:buClr>
                          <a:schemeClr val="dk1"/>
                        </a:buClr>
                        <a:buSzPts val="1400"/>
                        <a:buFont typeface="Avenir"/>
                        <a:buNone/>
                      </a:pPr>
                      <a:r>
                        <a:rPr b="0" i="0" lang="en-US" sz="1400" u="none" strike="noStrike">
                          <a:latin typeface="Avenir"/>
                          <a:ea typeface="Avenir"/>
                          <a:cs typeface="Avenir"/>
                          <a:sym typeface="Avenir"/>
                        </a:rPr>
                        <a:t>From this prediction model using Linear Regression the salary of an employee can be observed according to a particular field according to their qualifications. The dataset is downloaded from UCI Machine Learning Repository. </a:t>
                      </a:r>
                      <a:endParaRPr b="0" i="0" sz="1400" u="none" strike="noStrike"/>
                    </a:p>
                  </a:txBody>
                  <a:tcPr marT="45725" marB="45725" marR="91450" marL="91450"/>
                </a:tc>
                <a:tc>
                  <a:txBody>
                    <a:bodyPr/>
                    <a:lstStyle/>
                    <a:p>
                      <a:pPr indent="0" lvl="0" marL="0" marR="0" rtl="0" algn="l">
                        <a:spcBef>
                          <a:spcPts val="0"/>
                        </a:spcBef>
                        <a:spcAft>
                          <a:spcPts val="0"/>
                        </a:spcAft>
                        <a:buClr>
                          <a:schemeClr val="dk1"/>
                        </a:buClr>
                        <a:buSzPts val="1400"/>
                        <a:buFont typeface="Avenir"/>
                        <a:buNone/>
                      </a:pPr>
                      <a:r>
                        <a:rPr b="0" i="0" lang="en-US" sz="1400" u="none" strike="noStrike">
                          <a:latin typeface="Avenir"/>
                          <a:ea typeface="Avenir"/>
                          <a:cs typeface="Avenir"/>
                          <a:sym typeface="Avenir"/>
                        </a:rPr>
                        <a:t>RMSE:</a:t>
                      </a:r>
                      <a:endParaRPr/>
                    </a:p>
                    <a:p>
                      <a:pPr indent="-285750" lvl="0" marL="285750" marR="0" rtl="0" algn="l">
                        <a:spcBef>
                          <a:spcPts val="0"/>
                        </a:spcBef>
                        <a:spcAft>
                          <a:spcPts val="0"/>
                        </a:spcAft>
                        <a:buClr>
                          <a:schemeClr val="dk1"/>
                        </a:buClr>
                        <a:buSzPts val="1400"/>
                        <a:buFont typeface="Arial"/>
                        <a:buChar char="•"/>
                      </a:pPr>
                      <a:r>
                        <a:rPr b="0" i="0" lang="en-US" sz="1400" u="none" strike="noStrike">
                          <a:latin typeface="Avenir"/>
                          <a:ea typeface="Avenir"/>
                          <a:cs typeface="Avenir"/>
                          <a:sym typeface="Avenir"/>
                        </a:rPr>
                        <a:t>MLR- 29.06</a:t>
                      </a:r>
                      <a:endParaRPr/>
                    </a:p>
                    <a:p>
                      <a:pPr indent="-285750" lvl="0" marL="285750" marR="0" rtl="0" algn="l">
                        <a:spcBef>
                          <a:spcPts val="0"/>
                        </a:spcBef>
                        <a:spcAft>
                          <a:spcPts val="0"/>
                        </a:spcAft>
                        <a:buClr>
                          <a:schemeClr val="dk1"/>
                        </a:buClr>
                        <a:buSzPts val="1400"/>
                        <a:buFont typeface="Arial"/>
                        <a:buChar char="•"/>
                      </a:pPr>
                      <a:r>
                        <a:rPr b="0" i="0" lang="en-US" sz="1400" u="none" strike="noStrike">
                          <a:latin typeface="Avenir"/>
                          <a:ea typeface="Avenir"/>
                          <a:cs typeface="Avenir"/>
                          <a:sym typeface="Avenir"/>
                        </a:rPr>
                        <a:t>RLR-29.04</a:t>
                      </a:r>
                      <a:endParaRPr/>
                    </a:p>
                    <a:p>
                      <a:pPr indent="-285750" lvl="0" marL="285750" marR="0" rtl="0" algn="l">
                        <a:spcBef>
                          <a:spcPts val="0"/>
                        </a:spcBef>
                        <a:spcAft>
                          <a:spcPts val="0"/>
                        </a:spcAft>
                        <a:buClr>
                          <a:schemeClr val="dk1"/>
                        </a:buClr>
                        <a:buSzPts val="1400"/>
                        <a:buFont typeface="Arial"/>
                        <a:buChar char="•"/>
                      </a:pPr>
                      <a:r>
                        <a:rPr b="0" i="0" lang="en-US" sz="1400" u="none" strike="noStrike">
                          <a:latin typeface="Avenir"/>
                          <a:ea typeface="Avenir"/>
                          <a:cs typeface="Avenir"/>
                          <a:sym typeface="Avenir"/>
                        </a:rPr>
                        <a:t>LLR-28.84</a:t>
                      </a:r>
                      <a:endParaRPr/>
                    </a:p>
                    <a:p>
                      <a:pPr indent="-196850" lvl="0" marL="285750" marR="0" rtl="0" algn="l">
                        <a:spcBef>
                          <a:spcPts val="0"/>
                        </a:spcBef>
                        <a:spcAft>
                          <a:spcPts val="0"/>
                        </a:spcAft>
                        <a:buClr>
                          <a:schemeClr val="dk1"/>
                        </a:buClr>
                        <a:buSzPts val="1400"/>
                        <a:buFont typeface="Arial"/>
                        <a:buNone/>
                      </a:pPr>
                      <a:r>
                        <a:t/>
                      </a:r>
                      <a:endParaRPr b="0" i="0" sz="1400" u="none" strike="noStrike">
                        <a:latin typeface="Avenir"/>
                        <a:ea typeface="Avenir"/>
                        <a:cs typeface="Avenir"/>
                        <a:sym typeface="Avenir"/>
                      </a:endParaRPr>
                    </a:p>
                  </a:txBody>
                  <a:tcPr marT="45725" marB="45725" marR="91450" marL="91450"/>
                </a:tc>
              </a:tr>
            </a:tbl>
          </a:graphicData>
        </a:graphic>
      </p:graphicFrame>
      <p:sp>
        <p:nvSpPr>
          <p:cNvPr id="140" name="Google Shape;140;p3"/>
          <p:cNvSpPr txBox="1"/>
          <p:nvPr/>
        </p:nvSpPr>
        <p:spPr>
          <a:xfrm>
            <a:off x="77491" y="-2"/>
            <a:ext cx="523067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venir"/>
                <a:ea typeface="Avenir"/>
                <a:cs typeface="Avenir"/>
                <a:sym typeface="Avenir"/>
              </a:rPr>
              <a:t>LITERATURE SURVEY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0"/>
          <p:cNvSpPr txBox="1"/>
          <p:nvPr>
            <p:ph type="title"/>
          </p:nvPr>
        </p:nvSpPr>
        <p:spPr>
          <a:xfrm>
            <a:off x="1078992" y="1938528"/>
            <a:ext cx="10177272" cy="299008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7200"/>
              <a:buFont typeface="Avenir"/>
              <a:buNone/>
            </a:pPr>
            <a:r>
              <a:t/>
            </a:r>
            <a:endParaRPr b="1" sz="7200"/>
          </a:p>
        </p:txBody>
      </p:sp>
      <p:sp>
        <p:nvSpPr>
          <p:cNvPr id="481" name="Google Shape;48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rgbClr val="888888"/>
                </a:solidFill>
              </a:rPr>
              <a:t>5/15/2024</a:t>
            </a:r>
            <a:endParaRPr/>
          </a:p>
        </p:txBody>
      </p:sp>
      <p:sp>
        <p:nvSpPr>
          <p:cNvPr id="482" name="Google Shape;48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ack figure with a white background&#10;&#10;Description automatically generated" id="483" name="Google Shape;483;p30"/>
          <p:cNvPicPr preferRelativeResize="0"/>
          <p:nvPr/>
        </p:nvPicPr>
        <p:blipFill rotWithShape="1">
          <a:blip r:embed="rId3">
            <a:alphaModFix/>
          </a:blip>
          <a:srcRect b="0" l="0" r="0" t="0"/>
          <a:stretch/>
        </p:blipFill>
        <p:spPr>
          <a:xfrm>
            <a:off x="182184" y="343052"/>
            <a:ext cx="11514665" cy="6374887"/>
          </a:xfrm>
          <a:prstGeom prst="rect">
            <a:avLst/>
          </a:prstGeom>
          <a:noFill/>
          <a:ln>
            <a:noFill/>
          </a:ln>
        </p:spPr>
      </p:pic>
      <p:sp>
        <p:nvSpPr>
          <p:cNvPr id="484" name="Google Shape;484;p30"/>
          <p:cNvSpPr txBox="1"/>
          <p:nvPr/>
        </p:nvSpPr>
        <p:spPr>
          <a:xfrm>
            <a:off x="3679370" y="5323114"/>
            <a:ext cx="7576454"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venir"/>
                <a:ea typeface="Avenir"/>
                <a:cs typeface="Avenir"/>
                <a:sym typeface="Avenir"/>
              </a:rPr>
              <a:t>Only </a:t>
            </a:r>
            <a:r>
              <a:rPr lang="en-US" sz="2400">
                <a:solidFill>
                  <a:srgbClr val="F0910C"/>
                </a:solidFill>
                <a:latin typeface="Avenir"/>
                <a:ea typeface="Avenir"/>
                <a:cs typeface="Avenir"/>
                <a:sym typeface="Avenir"/>
              </a:rPr>
              <a:t>easy </a:t>
            </a:r>
            <a:r>
              <a:rPr lang="en-US" sz="2400">
                <a:solidFill>
                  <a:schemeClr val="dk1"/>
                </a:solidFill>
                <a:latin typeface="Avenir"/>
                <a:ea typeface="Avenir"/>
                <a:cs typeface="Avenir"/>
                <a:sym typeface="Avenir"/>
              </a:rPr>
              <a:t>questions please.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4"/>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b="1" lang="en-US"/>
              <a:t>Dataset</a:t>
            </a:r>
            <a:endParaRPr/>
          </a:p>
        </p:txBody>
      </p:sp>
      <p:grpSp>
        <p:nvGrpSpPr>
          <p:cNvPr id="146" name="Google Shape;146;p4"/>
          <p:cNvGrpSpPr/>
          <p:nvPr/>
        </p:nvGrpSpPr>
        <p:grpSpPr>
          <a:xfrm>
            <a:off x="1269408" y="2705649"/>
            <a:ext cx="9861146" cy="3238988"/>
            <a:chOff x="153395" y="227561"/>
            <a:chExt cx="9861146" cy="3238988"/>
          </a:xfrm>
        </p:grpSpPr>
        <p:sp>
          <p:nvSpPr>
            <p:cNvPr id="147" name="Google Shape;147;p4"/>
            <p:cNvSpPr/>
            <p:nvPr/>
          </p:nvSpPr>
          <p:spPr>
            <a:xfrm>
              <a:off x="153395" y="227561"/>
              <a:ext cx="1305494" cy="1305494"/>
            </a:xfrm>
            <a:prstGeom prst="ellipse">
              <a:avLst/>
            </a:prstGeom>
            <a:solidFill>
              <a:srgbClr val="F586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427549" y="501715"/>
              <a:ext cx="757186" cy="757186"/>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1738638" y="227561"/>
              <a:ext cx="3077237" cy="130549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txBox="1"/>
            <p:nvPr/>
          </p:nvSpPr>
          <p:spPr>
            <a:xfrm>
              <a:off x="1738638" y="227561"/>
              <a:ext cx="3077237" cy="1305494"/>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300"/>
                <a:buFont typeface="Avenir"/>
                <a:buNone/>
              </a:pPr>
              <a:r>
                <a:rPr b="1" lang="en-US" sz="2300">
                  <a:solidFill>
                    <a:schemeClr val="dk1"/>
                  </a:solidFill>
                  <a:latin typeface="Avenir"/>
                  <a:ea typeface="Avenir"/>
                  <a:cs typeface="Avenir"/>
                  <a:sym typeface="Avenir"/>
                </a:rPr>
                <a:t>Providing insights into the developer community for over 13 years.</a:t>
              </a:r>
              <a:endParaRPr/>
            </a:p>
          </p:txBody>
        </p:sp>
        <p:sp>
          <p:nvSpPr>
            <p:cNvPr id="151" name="Google Shape;151;p4"/>
            <p:cNvSpPr/>
            <p:nvPr/>
          </p:nvSpPr>
          <p:spPr>
            <a:xfrm>
              <a:off x="5352061" y="227561"/>
              <a:ext cx="1305494" cy="1305494"/>
            </a:xfrm>
            <a:prstGeom prst="ellipse">
              <a:avLst/>
            </a:prstGeom>
            <a:solidFill>
              <a:srgbClr val="F586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5626214" y="501715"/>
              <a:ext cx="757186" cy="757186"/>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6937304" y="227561"/>
              <a:ext cx="3077237" cy="130549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txBox="1"/>
            <p:nvPr/>
          </p:nvSpPr>
          <p:spPr>
            <a:xfrm>
              <a:off x="6937304" y="227561"/>
              <a:ext cx="3077237" cy="1305494"/>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300"/>
                <a:buFont typeface="Avenir"/>
                <a:buNone/>
              </a:pPr>
              <a:r>
                <a:rPr b="1" lang="en-US" sz="2300">
                  <a:solidFill>
                    <a:schemeClr val="dk1"/>
                  </a:solidFill>
                  <a:latin typeface="Avenir"/>
                  <a:ea typeface="Avenir"/>
                  <a:cs typeface="Avenir"/>
                  <a:sym typeface="Avenir"/>
                </a:rPr>
                <a:t>Surveyed 91,000 software engineers from 183 countries.</a:t>
              </a:r>
              <a:endParaRPr/>
            </a:p>
          </p:txBody>
        </p:sp>
        <p:sp>
          <p:nvSpPr>
            <p:cNvPr id="155" name="Google Shape;155;p4"/>
            <p:cNvSpPr/>
            <p:nvPr/>
          </p:nvSpPr>
          <p:spPr>
            <a:xfrm>
              <a:off x="153395" y="2161055"/>
              <a:ext cx="1305494" cy="1305494"/>
            </a:xfrm>
            <a:prstGeom prst="ellipse">
              <a:avLst/>
            </a:prstGeom>
            <a:solidFill>
              <a:srgbClr val="F586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427549" y="2435209"/>
              <a:ext cx="757186" cy="757186"/>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1738638" y="2161055"/>
              <a:ext cx="3077237" cy="130549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txBox="1"/>
            <p:nvPr/>
          </p:nvSpPr>
          <p:spPr>
            <a:xfrm>
              <a:off x="1738638" y="2161055"/>
              <a:ext cx="3077237" cy="1305494"/>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300"/>
                <a:buFont typeface="Avenir"/>
                <a:buNone/>
              </a:pPr>
              <a:r>
                <a:rPr b="1" lang="en-US" sz="2300">
                  <a:solidFill>
                    <a:schemeClr val="dk1"/>
                  </a:solidFill>
                  <a:latin typeface="Avenir"/>
                  <a:ea typeface="Avenir"/>
                  <a:cs typeface="Avenir"/>
                  <a:sym typeface="Avenir"/>
                </a:rPr>
                <a:t>89,184 responses following privacy and data consent checks.</a:t>
              </a:r>
              <a:endParaRPr/>
            </a:p>
          </p:txBody>
        </p:sp>
        <p:sp>
          <p:nvSpPr>
            <p:cNvPr id="159" name="Google Shape;159;p4"/>
            <p:cNvSpPr/>
            <p:nvPr/>
          </p:nvSpPr>
          <p:spPr>
            <a:xfrm>
              <a:off x="5352061" y="2161055"/>
              <a:ext cx="1305494" cy="1305494"/>
            </a:xfrm>
            <a:prstGeom prst="ellipse">
              <a:avLst/>
            </a:prstGeom>
            <a:solidFill>
              <a:srgbClr val="F586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626214" y="2435209"/>
              <a:ext cx="757186" cy="757186"/>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6937304" y="2161055"/>
              <a:ext cx="3077237" cy="130549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txBox="1"/>
            <p:nvPr/>
          </p:nvSpPr>
          <p:spPr>
            <a:xfrm>
              <a:off x="6937304" y="2161055"/>
              <a:ext cx="3077237" cy="1305494"/>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300"/>
                <a:buFont typeface="Avenir"/>
                <a:buNone/>
              </a:pPr>
              <a:r>
                <a:rPr b="1" lang="en-US" sz="2300">
                  <a:solidFill>
                    <a:schemeClr val="dk1"/>
                  </a:solidFill>
                  <a:latin typeface="Avenir"/>
                  <a:ea typeface="Avenir"/>
                  <a:cs typeface="Avenir"/>
                  <a:sym typeface="Avenir"/>
                </a:rPr>
                <a:t>Consists of 7 primary sections and 84 variables.</a:t>
              </a:r>
              <a:endParaRPr/>
            </a:p>
          </p:txBody>
        </p:sp>
      </p:grpSp>
      <p:sp>
        <p:nvSpPr>
          <p:cNvPr id="163" name="Google Shape;163;p4"/>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1200">
                <a:solidFill>
                  <a:srgbClr val="888888"/>
                </a:solidFill>
              </a:rPr>
              <a:t>5/15/2024</a:t>
            </a:r>
            <a:endParaRPr/>
          </a:p>
        </p:txBody>
      </p:sp>
      <p:sp>
        <p:nvSpPr>
          <p:cNvPr id="164" name="Google Shape;164;p4"/>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5"/>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b="1" lang="en-US"/>
              <a:t>Workflow</a:t>
            </a:r>
            <a:endParaRPr/>
          </a:p>
        </p:txBody>
      </p:sp>
      <p:grpSp>
        <p:nvGrpSpPr>
          <p:cNvPr id="170" name="Google Shape;170;p5"/>
          <p:cNvGrpSpPr/>
          <p:nvPr/>
        </p:nvGrpSpPr>
        <p:grpSpPr>
          <a:xfrm>
            <a:off x="1014404" y="2641526"/>
            <a:ext cx="10163889" cy="3099011"/>
            <a:chOff x="2023" y="297550"/>
            <a:chExt cx="10163889" cy="3099011"/>
          </a:xfrm>
        </p:grpSpPr>
        <p:sp>
          <p:nvSpPr>
            <p:cNvPr id="171" name="Google Shape;171;p5"/>
            <p:cNvSpPr/>
            <p:nvPr/>
          </p:nvSpPr>
          <p:spPr>
            <a:xfrm>
              <a:off x="2167364" y="901972"/>
              <a:ext cx="467842" cy="91440"/>
            </a:xfrm>
            <a:custGeom>
              <a:rect b="b" l="l" r="r" t="t"/>
              <a:pathLst>
                <a:path extrusionOk="0" h="120000" w="120000">
                  <a:moveTo>
                    <a:pt x="0" y="60000"/>
                  </a:moveTo>
                  <a:lnTo>
                    <a:pt x="120000" y="60000"/>
                  </a:lnTo>
                </a:path>
              </a:pathLst>
            </a:custGeom>
            <a:noFill/>
            <a:ln cap="flat" cmpd="sng" w="9525">
              <a:solidFill>
                <a:schemeClr val="accent1"/>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txBox="1"/>
            <p:nvPr/>
          </p:nvSpPr>
          <p:spPr>
            <a:xfrm>
              <a:off x="2388824" y="945200"/>
              <a:ext cx="24922" cy="498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venir"/>
                <a:buNone/>
              </a:pPr>
              <a:r>
                <a:t/>
              </a:r>
              <a:endParaRPr sz="500">
                <a:solidFill>
                  <a:schemeClr val="dk1"/>
                </a:solidFill>
                <a:latin typeface="Avenir"/>
                <a:ea typeface="Avenir"/>
                <a:cs typeface="Avenir"/>
                <a:sym typeface="Avenir"/>
              </a:endParaRPr>
            </a:p>
          </p:txBody>
        </p:sp>
        <p:sp>
          <p:nvSpPr>
            <p:cNvPr id="173" name="Google Shape;173;p5"/>
            <p:cNvSpPr/>
            <p:nvPr/>
          </p:nvSpPr>
          <p:spPr>
            <a:xfrm>
              <a:off x="2023" y="297550"/>
              <a:ext cx="2167140" cy="1300284"/>
            </a:xfrm>
            <a:prstGeom prst="rect">
              <a:avLst/>
            </a:prstGeom>
            <a:solidFill>
              <a:srgbClr val="F5862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txBox="1"/>
            <p:nvPr/>
          </p:nvSpPr>
          <p:spPr>
            <a:xfrm>
              <a:off x="2023" y="297550"/>
              <a:ext cx="2167140" cy="1300284"/>
            </a:xfrm>
            <a:prstGeom prst="rect">
              <a:avLst/>
            </a:prstGeom>
            <a:noFill/>
            <a:ln>
              <a:noFill/>
            </a:ln>
          </p:spPr>
          <p:txBody>
            <a:bodyPr anchorCtr="0" anchor="ctr" bIns="170675" lIns="170675" spcFirstLastPara="1" rIns="170675" wrap="square" tIns="170675">
              <a:noAutofit/>
            </a:bodyPr>
            <a:lstStyle/>
            <a:p>
              <a:pPr indent="0" lvl="0" marL="0" marR="0" rtl="0" algn="ctr">
                <a:lnSpc>
                  <a:spcPct val="90000"/>
                </a:lnSpc>
                <a:spcBef>
                  <a:spcPts val="0"/>
                </a:spcBef>
                <a:spcAft>
                  <a:spcPts val="0"/>
                </a:spcAft>
                <a:buClr>
                  <a:schemeClr val="lt1"/>
                </a:buClr>
                <a:buSzPts val="2400"/>
                <a:buFont typeface="Calibri"/>
                <a:buNone/>
              </a:pPr>
              <a:r>
                <a:rPr b="1" lang="en-US" sz="2400">
                  <a:solidFill>
                    <a:schemeClr val="lt1"/>
                  </a:solidFill>
                  <a:latin typeface="Calibri"/>
                  <a:ea typeface="Calibri"/>
                  <a:cs typeface="Calibri"/>
                  <a:sym typeface="Calibri"/>
                </a:rPr>
                <a:t>Data Collection</a:t>
              </a:r>
              <a:endParaRPr/>
            </a:p>
          </p:txBody>
        </p:sp>
        <p:sp>
          <p:nvSpPr>
            <p:cNvPr id="175" name="Google Shape;175;p5"/>
            <p:cNvSpPr/>
            <p:nvPr/>
          </p:nvSpPr>
          <p:spPr>
            <a:xfrm>
              <a:off x="4832947" y="901972"/>
              <a:ext cx="467842" cy="91440"/>
            </a:xfrm>
            <a:custGeom>
              <a:rect b="b" l="l" r="r" t="t"/>
              <a:pathLst>
                <a:path extrusionOk="0" h="120000" w="120000">
                  <a:moveTo>
                    <a:pt x="0" y="60000"/>
                  </a:moveTo>
                  <a:lnTo>
                    <a:pt x="120000" y="60000"/>
                  </a:lnTo>
                </a:path>
              </a:pathLst>
            </a:custGeom>
            <a:noFill/>
            <a:ln cap="flat" cmpd="sng" w="9525">
              <a:solidFill>
                <a:schemeClr val="accent1"/>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txBox="1"/>
            <p:nvPr/>
          </p:nvSpPr>
          <p:spPr>
            <a:xfrm>
              <a:off x="5054407" y="945200"/>
              <a:ext cx="24922" cy="498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venir"/>
                <a:buNone/>
              </a:pPr>
              <a:r>
                <a:t/>
              </a:r>
              <a:endParaRPr sz="500">
                <a:solidFill>
                  <a:schemeClr val="dk1"/>
                </a:solidFill>
                <a:latin typeface="Avenir"/>
                <a:ea typeface="Avenir"/>
                <a:cs typeface="Avenir"/>
                <a:sym typeface="Avenir"/>
              </a:endParaRPr>
            </a:p>
          </p:txBody>
        </p:sp>
        <p:sp>
          <p:nvSpPr>
            <p:cNvPr id="177" name="Google Shape;177;p5"/>
            <p:cNvSpPr/>
            <p:nvPr/>
          </p:nvSpPr>
          <p:spPr>
            <a:xfrm>
              <a:off x="2667606" y="297550"/>
              <a:ext cx="2167140" cy="1300284"/>
            </a:xfrm>
            <a:prstGeom prst="rect">
              <a:avLst/>
            </a:prstGeom>
            <a:solidFill>
              <a:srgbClr val="F5862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txBox="1"/>
            <p:nvPr/>
          </p:nvSpPr>
          <p:spPr>
            <a:xfrm>
              <a:off x="2667606" y="297550"/>
              <a:ext cx="2167140" cy="1300284"/>
            </a:xfrm>
            <a:prstGeom prst="rect">
              <a:avLst/>
            </a:prstGeom>
            <a:noFill/>
            <a:ln>
              <a:noFill/>
            </a:ln>
          </p:spPr>
          <p:txBody>
            <a:bodyPr anchorCtr="0" anchor="ctr" bIns="170675" lIns="170675" spcFirstLastPara="1" rIns="170675" wrap="square" tIns="170675">
              <a:noAutofit/>
            </a:bodyPr>
            <a:lstStyle/>
            <a:p>
              <a:pPr indent="0" lvl="0" marL="0" marR="0" rtl="0" algn="ctr">
                <a:lnSpc>
                  <a:spcPct val="90000"/>
                </a:lnSpc>
                <a:spcBef>
                  <a:spcPts val="0"/>
                </a:spcBef>
                <a:spcAft>
                  <a:spcPts val="0"/>
                </a:spcAft>
                <a:buClr>
                  <a:schemeClr val="lt1"/>
                </a:buClr>
                <a:buSzPts val="2400"/>
                <a:buFont typeface="Calibri"/>
                <a:buNone/>
              </a:pPr>
              <a:r>
                <a:rPr b="1" lang="en-US" sz="2400">
                  <a:solidFill>
                    <a:schemeClr val="lt1"/>
                  </a:solidFill>
                  <a:latin typeface="Calibri"/>
                  <a:ea typeface="Calibri"/>
                  <a:cs typeface="Calibri"/>
                  <a:sym typeface="Calibri"/>
                </a:rPr>
                <a:t>Data Preprocessing</a:t>
              </a:r>
              <a:endParaRPr/>
            </a:p>
          </p:txBody>
        </p:sp>
        <p:sp>
          <p:nvSpPr>
            <p:cNvPr id="179" name="Google Shape;179;p5"/>
            <p:cNvSpPr/>
            <p:nvPr/>
          </p:nvSpPr>
          <p:spPr>
            <a:xfrm>
              <a:off x="7498530" y="901972"/>
              <a:ext cx="467842" cy="91440"/>
            </a:xfrm>
            <a:custGeom>
              <a:rect b="b" l="l" r="r" t="t"/>
              <a:pathLst>
                <a:path extrusionOk="0" h="120000" w="120000">
                  <a:moveTo>
                    <a:pt x="0" y="60000"/>
                  </a:moveTo>
                  <a:lnTo>
                    <a:pt x="120000" y="60000"/>
                  </a:lnTo>
                </a:path>
              </a:pathLst>
            </a:custGeom>
            <a:noFill/>
            <a:ln cap="flat" cmpd="sng" w="9525">
              <a:solidFill>
                <a:schemeClr val="accent1"/>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txBox="1"/>
            <p:nvPr/>
          </p:nvSpPr>
          <p:spPr>
            <a:xfrm>
              <a:off x="7719990" y="945200"/>
              <a:ext cx="24922" cy="498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venir"/>
                <a:buNone/>
              </a:pPr>
              <a:r>
                <a:t/>
              </a:r>
              <a:endParaRPr sz="500">
                <a:solidFill>
                  <a:schemeClr val="dk1"/>
                </a:solidFill>
                <a:latin typeface="Avenir"/>
                <a:ea typeface="Avenir"/>
                <a:cs typeface="Avenir"/>
                <a:sym typeface="Avenir"/>
              </a:endParaRPr>
            </a:p>
          </p:txBody>
        </p:sp>
        <p:sp>
          <p:nvSpPr>
            <p:cNvPr id="181" name="Google Shape;181;p5"/>
            <p:cNvSpPr/>
            <p:nvPr/>
          </p:nvSpPr>
          <p:spPr>
            <a:xfrm>
              <a:off x="5333189" y="297550"/>
              <a:ext cx="2167140" cy="1300284"/>
            </a:xfrm>
            <a:prstGeom prst="rect">
              <a:avLst/>
            </a:prstGeom>
            <a:solidFill>
              <a:srgbClr val="F5862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txBox="1"/>
            <p:nvPr/>
          </p:nvSpPr>
          <p:spPr>
            <a:xfrm>
              <a:off x="5333189" y="297550"/>
              <a:ext cx="2167140" cy="1300284"/>
            </a:xfrm>
            <a:prstGeom prst="rect">
              <a:avLst/>
            </a:prstGeom>
            <a:noFill/>
            <a:ln>
              <a:noFill/>
            </a:ln>
          </p:spPr>
          <p:txBody>
            <a:bodyPr anchorCtr="0" anchor="ctr" bIns="170675" lIns="170675" spcFirstLastPara="1" rIns="170675" wrap="square" tIns="170675">
              <a:noAutofit/>
            </a:bodyPr>
            <a:lstStyle/>
            <a:p>
              <a:pPr indent="0" lvl="0" marL="0" marR="0" rtl="0" algn="ctr">
                <a:lnSpc>
                  <a:spcPct val="90000"/>
                </a:lnSpc>
                <a:spcBef>
                  <a:spcPts val="0"/>
                </a:spcBef>
                <a:spcAft>
                  <a:spcPts val="0"/>
                </a:spcAft>
                <a:buClr>
                  <a:schemeClr val="lt1"/>
                </a:buClr>
                <a:buSzPts val="2400"/>
                <a:buFont typeface="Calibri"/>
                <a:buNone/>
              </a:pPr>
              <a:r>
                <a:rPr b="1" lang="en-US" sz="2400">
                  <a:solidFill>
                    <a:schemeClr val="lt1"/>
                  </a:solidFill>
                  <a:latin typeface="Calibri"/>
                  <a:ea typeface="Calibri"/>
                  <a:cs typeface="Calibri"/>
                  <a:sym typeface="Calibri"/>
                </a:rPr>
                <a:t>Data Tranformation</a:t>
              </a:r>
              <a:endParaRPr/>
            </a:p>
          </p:txBody>
        </p:sp>
        <p:sp>
          <p:nvSpPr>
            <p:cNvPr id="183" name="Google Shape;183;p5"/>
            <p:cNvSpPr/>
            <p:nvPr/>
          </p:nvSpPr>
          <p:spPr>
            <a:xfrm>
              <a:off x="1085593" y="1596034"/>
              <a:ext cx="7996749" cy="467842"/>
            </a:xfrm>
            <a:custGeom>
              <a:rect b="b" l="l" r="r" t="t"/>
              <a:pathLst>
                <a:path extrusionOk="0" h="120000" w="120000">
                  <a:moveTo>
                    <a:pt x="120000" y="0"/>
                  </a:moveTo>
                  <a:lnTo>
                    <a:pt x="120000" y="64386"/>
                  </a:lnTo>
                  <a:lnTo>
                    <a:pt x="0" y="64386"/>
                  </a:lnTo>
                  <a:lnTo>
                    <a:pt x="0" y="120000"/>
                  </a:lnTo>
                </a:path>
              </a:pathLst>
            </a:custGeom>
            <a:noFill/>
            <a:ln cap="flat" cmpd="sng" w="9525">
              <a:solidFill>
                <a:schemeClr val="accent1"/>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txBox="1"/>
            <p:nvPr/>
          </p:nvSpPr>
          <p:spPr>
            <a:xfrm>
              <a:off x="4883661" y="1827463"/>
              <a:ext cx="400613" cy="498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venir"/>
                <a:buNone/>
              </a:pPr>
              <a:r>
                <a:t/>
              </a:r>
              <a:endParaRPr sz="500">
                <a:solidFill>
                  <a:schemeClr val="dk1"/>
                </a:solidFill>
                <a:latin typeface="Avenir"/>
                <a:ea typeface="Avenir"/>
                <a:cs typeface="Avenir"/>
                <a:sym typeface="Avenir"/>
              </a:endParaRPr>
            </a:p>
          </p:txBody>
        </p:sp>
        <p:sp>
          <p:nvSpPr>
            <p:cNvPr id="185" name="Google Shape;185;p5"/>
            <p:cNvSpPr/>
            <p:nvPr/>
          </p:nvSpPr>
          <p:spPr>
            <a:xfrm>
              <a:off x="7998772" y="297550"/>
              <a:ext cx="2167140" cy="1300284"/>
            </a:xfrm>
            <a:prstGeom prst="rect">
              <a:avLst/>
            </a:prstGeom>
            <a:solidFill>
              <a:srgbClr val="ED7D3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txBox="1"/>
            <p:nvPr/>
          </p:nvSpPr>
          <p:spPr>
            <a:xfrm>
              <a:off x="7998772" y="297550"/>
              <a:ext cx="2167140" cy="1300284"/>
            </a:xfrm>
            <a:prstGeom prst="rect">
              <a:avLst/>
            </a:prstGeom>
            <a:noFill/>
            <a:ln>
              <a:noFill/>
            </a:ln>
          </p:spPr>
          <p:txBody>
            <a:bodyPr anchorCtr="0" anchor="ctr" bIns="170675" lIns="170675" spcFirstLastPara="1" rIns="170675" wrap="square" tIns="170675">
              <a:noAutofit/>
            </a:bodyPr>
            <a:lstStyle/>
            <a:p>
              <a:pPr indent="0" lvl="0" marL="0" marR="0" rtl="0" algn="ctr">
                <a:lnSpc>
                  <a:spcPct val="90000"/>
                </a:lnSpc>
                <a:spcBef>
                  <a:spcPts val="0"/>
                </a:spcBef>
                <a:spcAft>
                  <a:spcPts val="0"/>
                </a:spcAft>
                <a:buClr>
                  <a:schemeClr val="lt1"/>
                </a:buClr>
                <a:buSzPts val="2400"/>
                <a:buFont typeface="Calibri"/>
                <a:buNone/>
              </a:pPr>
              <a:r>
                <a:rPr b="1" lang="en-US" sz="2400">
                  <a:solidFill>
                    <a:schemeClr val="lt1"/>
                  </a:solidFill>
                  <a:latin typeface="Calibri"/>
                  <a:ea typeface="Calibri"/>
                  <a:cs typeface="Calibri"/>
                  <a:sym typeface="Calibri"/>
                </a:rPr>
                <a:t>Feature Selection</a:t>
              </a:r>
              <a:endParaRPr/>
            </a:p>
          </p:txBody>
        </p:sp>
        <p:sp>
          <p:nvSpPr>
            <p:cNvPr id="187" name="Google Shape;187;p5"/>
            <p:cNvSpPr/>
            <p:nvPr/>
          </p:nvSpPr>
          <p:spPr>
            <a:xfrm>
              <a:off x="2167364" y="2700699"/>
              <a:ext cx="467842" cy="91440"/>
            </a:xfrm>
            <a:custGeom>
              <a:rect b="b" l="l" r="r" t="t"/>
              <a:pathLst>
                <a:path extrusionOk="0" h="120000" w="120000">
                  <a:moveTo>
                    <a:pt x="0" y="60000"/>
                  </a:moveTo>
                  <a:lnTo>
                    <a:pt x="120000" y="60000"/>
                  </a:lnTo>
                </a:path>
              </a:pathLst>
            </a:custGeom>
            <a:noFill/>
            <a:ln cap="flat" cmpd="sng" w="9525">
              <a:solidFill>
                <a:schemeClr val="accent1"/>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txBox="1"/>
            <p:nvPr/>
          </p:nvSpPr>
          <p:spPr>
            <a:xfrm>
              <a:off x="2388824" y="2743927"/>
              <a:ext cx="24922" cy="498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venir"/>
                <a:buNone/>
              </a:pPr>
              <a:r>
                <a:t/>
              </a:r>
              <a:endParaRPr sz="500">
                <a:solidFill>
                  <a:schemeClr val="dk1"/>
                </a:solidFill>
                <a:latin typeface="Avenir"/>
                <a:ea typeface="Avenir"/>
                <a:cs typeface="Avenir"/>
                <a:sym typeface="Avenir"/>
              </a:endParaRPr>
            </a:p>
          </p:txBody>
        </p:sp>
        <p:sp>
          <p:nvSpPr>
            <p:cNvPr id="189" name="Google Shape;189;p5"/>
            <p:cNvSpPr/>
            <p:nvPr/>
          </p:nvSpPr>
          <p:spPr>
            <a:xfrm>
              <a:off x="2023" y="2096277"/>
              <a:ext cx="2167140" cy="1300284"/>
            </a:xfrm>
            <a:prstGeom prst="rect">
              <a:avLst/>
            </a:prstGeom>
            <a:solidFill>
              <a:srgbClr val="F5862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txBox="1"/>
            <p:nvPr/>
          </p:nvSpPr>
          <p:spPr>
            <a:xfrm>
              <a:off x="2023" y="2096277"/>
              <a:ext cx="2167140" cy="1300284"/>
            </a:xfrm>
            <a:prstGeom prst="rect">
              <a:avLst/>
            </a:prstGeom>
            <a:noFill/>
            <a:ln>
              <a:noFill/>
            </a:ln>
          </p:spPr>
          <p:txBody>
            <a:bodyPr anchorCtr="0" anchor="ctr" bIns="170675" lIns="170675" spcFirstLastPara="1" rIns="170675" wrap="square" tIns="170675">
              <a:noAutofit/>
            </a:bodyPr>
            <a:lstStyle/>
            <a:p>
              <a:pPr indent="0" lvl="0" marL="0" marR="0" rtl="0" algn="ctr">
                <a:lnSpc>
                  <a:spcPct val="90000"/>
                </a:lnSpc>
                <a:spcBef>
                  <a:spcPts val="0"/>
                </a:spcBef>
                <a:spcAft>
                  <a:spcPts val="0"/>
                </a:spcAft>
                <a:buClr>
                  <a:schemeClr val="lt1"/>
                </a:buClr>
                <a:buSzPts val="2400"/>
                <a:buFont typeface="Calibri"/>
                <a:buNone/>
              </a:pPr>
              <a:r>
                <a:rPr b="1" lang="en-US" sz="2400">
                  <a:solidFill>
                    <a:schemeClr val="lt1"/>
                  </a:solidFill>
                  <a:latin typeface="Calibri"/>
                  <a:ea typeface="Calibri"/>
                  <a:cs typeface="Calibri"/>
                  <a:sym typeface="Calibri"/>
                </a:rPr>
                <a:t>Data Preparation</a:t>
              </a:r>
              <a:endParaRPr/>
            </a:p>
          </p:txBody>
        </p:sp>
        <p:sp>
          <p:nvSpPr>
            <p:cNvPr id="191" name="Google Shape;191;p5"/>
            <p:cNvSpPr/>
            <p:nvPr/>
          </p:nvSpPr>
          <p:spPr>
            <a:xfrm>
              <a:off x="4832947" y="2700699"/>
              <a:ext cx="467842" cy="91440"/>
            </a:xfrm>
            <a:custGeom>
              <a:rect b="b" l="l" r="r" t="t"/>
              <a:pathLst>
                <a:path extrusionOk="0" h="120000" w="120000">
                  <a:moveTo>
                    <a:pt x="0" y="60000"/>
                  </a:moveTo>
                  <a:lnTo>
                    <a:pt x="120000" y="60000"/>
                  </a:lnTo>
                </a:path>
              </a:pathLst>
            </a:custGeom>
            <a:noFill/>
            <a:ln cap="flat" cmpd="sng" w="9525">
              <a:solidFill>
                <a:schemeClr val="accent1"/>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txBox="1"/>
            <p:nvPr/>
          </p:nvSpPr>
          <p:spPr>
            <a:xfrm>
              <a:off x="5054407" y="2743927"/>
              <a:ext cx="24922" cy="498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venir"/>
                <a:buNone/>
              </a:pPr>
              <a:r>
                <a:t/>
              </a:r>
              <a:endParaRPr sz="500">
                <a:solidFill>
                  <a:schemeClr val="dk1"/>
                </a:solidFill>
                <a:latin typeface="Avenir"/>
                <a:ea typeface="Avenir"/>
                <a:cs typeface="Avenir"/>
                <a:sym typeface="Avenir"/>
              </a:endParaRPr>
            </a:p>
          </p:txBody>
        </p:sp>
        <p:sp>
          <p:nvSpPr>
            <p:cNvPr id="193" name="Google Shape;193;p5"/>
            <p:cNvSpPr/>
            <p:nvPr/>
          </p:nvSpPr>
          <p:spPr>
            <a:xfrm>
              <a:off x="2667606" y="2096277"/>
              <a:ext cx="2167140" cy="1300284"/>
            </a:xfrm>
            <a:prstGeom prst="rect">
              <a:avLst/>
            </a:prstGeom>
            <a:solidFill>
              <a:srgbClr val="F5862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txBox="1"/>
            <p:nvPr/>
          </p:nvSpPr>
          <p:spPr>
            <a:xfrm>
              <a:off x="2667606" y="2096277"/>
              <a:ext cx="2167140" cy="1300284"/>
            </a:xfrm>
            <a:prstGeom prst="rect">
              <a:avLst/>
            </a:prstGeom>
            <a:noFill/>
            <a:ln>
              <a:noFill/>
            </a:ln>
          </p:spPr>
          <p:txBody>
            <a:bodyPr anchorCtr="0" anchor="ctr" bIns="170675" lIns="170675" spcFirstLastPara="1" rIns="170675" wrap="square" tIns="170675">
              <a:noAutofit/>
            </a:bodyPr>
            <a:lstStyle/>
            <a:p>
              <a:pPr indent="0" lvl="0" marL="0" marR="0" rtl="0" algn="ctr">
                <a:lnSpc>
                  <a:spcPct val="90000"/>
                </a:lnSpc>
                <a:spcBef>
                  <a:spcPts val="0"/>
                </a:spcBef>
                <a:spcAft>
                  <a:spcPts val="0"/>
                </a:spcAft>
                <a:buClr>
                  <a:schemeClr val="lt1"/>
                </a:buClr>
                <a:buSzPts val="2400"/>
                <a:buFont typeface="Calibri"/>
                <a:buNone/>
              </a:pPr>
              <a:r>
                <a:rPr b="1" lang="en-US" sz="2400">
                  <a:solidFill>
                    <a:schemeClr val="lt1"/>
                  </a:solidFill>
                  <a:latin typeface="Calibri"/>
                  <a:ea typeface="Calibri"/>
                  <a:cs typeface="Calibri"/>
                  <a:sym typeface="Calibri"/>
                </a:rPr>
                <a:t>Modeling</a:t>
              </a:r>
              <a:endParaRPr/>
            </a:p>
          </p:txBody>
        </p:sp>
        <p:sp>
          <p:nvSpPr>
            <p:cNvPr id="195" name="Google Shape;195;p5"/>
            <p:cNvSpPr/>
            <p:nvPr/>
          </p:nvSpPr>
          <p:spPr>
            <a:xfrm>
              <a:off x="5333189" y="2096277"/>
              <a:ext cx="2167140" cy="1300284"/>
            </a:xfrm>
            <a:prstGeom prst="rect">
              <a:avLst/>
            </a:prstGeom>
            <a:solidFill>
              <a:srgbClr val="F5862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txBox="1"/>
            <p:nvPr/>
          </p:nvSpPr>
          <p:spPr>
            <a:xfrm>
              <a:off x="5333189" y="2096277"/>
              <a:ext cx="2167140" cy="1300284"/>
            </a:xfrm>
            <a:prstGeom prst="rect">
              <a:avLst/>
            </a:prstGeom>
            <a:noFill/>
            <a:ln>
              <a:noFill/>
            </a:ln>
          </p:spPr>
          <p:txBody>
            <a:bodyPr anchorCtr="0" anchor="ctr" bIns="170675" lIns="170675" spcFirstLastPara="1" rIns="170675" wrap="square" tIns="170675">
              <a:noAutofit/>
            </a:bodyPr>
            <a:lstStyle/>
            <a:p>
              <a:pPr indent="0" lvl="0" marL="0" marR="0" rtl="0" algn="ctr">
                <a:lnSpc>
                  <a:spcPct val="90000"/>
                </a:lnSpc>
                <a:spcBef>
                  <a:spcPts val="0"/>
                </a:spcBef>
                <a:spcAft>
                  <a:spcPts val="0"/>
                </a:spcAft>
                <a:buClr>
                  <a:schemeClr val="lt1"/>
                </a:buClr>
                <a:buSzPts val="2400"/>
                <a:buFont typeface="Calibri"/>
                <a:buNone/>
              </a:pPr>
              <a:r>
                <a:rPr b="1" lang="en-US" sz="2400">
                  <a:solidFill>
                    <a:schemeClr val="lt1"/>
                  </a:solidFill>
                  <a:latin typeface="Calibri"/>
                  <a:ea typeface="Calibri"/>
                  <a:cs typeface="Calibri"/>
                  <a:sym typeface="Calibri"/>
                </a:rPr>
                <a:t>Evaluation</a:t>
              </a:r>
              <a:endParaRPr/>
            </a:p>
          </p:txBody>
        </p:sp>
      </p:grpSp>
      <p:sp>
        <p:nvSpPr>
          <p:cNvPr id="197" name="Google Shape;197;p5"/>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rgbClr val="888888"/>
                </a:solidFill>
              </a:rPr>
              <a:t>5/15/2024</a:t>
            </a:r>
            <a:endParaRPr/>
          </a:p>
        </p:txBody>
      </p:sp>
      <p:sp>
        <p:nvSpPr>
          <p:cNvPr id="198" name="Google Shape;198;p5"/>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6"/>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venir"/>
              <a:buNone/>
            </a:pPr>
            <a:r>
              <a:rPr b="1" lang="en-US"/>
              <a:t>Exploratory Data Analysis</a:t>
            </a:r>
            <a:br>
              <a:rPr b="1" lang="en-US"/>
            </a:br>
            <a:r>
              <a:rPr lang="en-US" sz="2400"/>
              <a:t>on the target variable</a:t>
            </a:r>
            <a:endParaRPr/>
          </a:p>
        </p:txBody>
      </p:sp>
      <p:pic>
        <p:nvPicPr>
          <p:cNvPr descr="A close up of a word&#10;&#10;Description automatically generated" id="204" name="Google Shape;204;p6"/>
          <p:cNvPicPr preferRelativeResize="0"/>
          <p:nvPr>
            <p:ph idx="1" type="body"/>
          </p:nvPr>
        </p:nvPicPr>
        <p:blipFill rotWithShape="1">
          <a:blip r:embed="rId3">
            <a:alphaModFix/>
          </a:blip>
          <a:srcRect b="14814" l="0" r="0" t="0"/>
          <a:stretch/>
        </p:blipFill>
        <p:spPr>
          <a:xfrm>
            <a:off x="461772" y="2489020"/>
            <a:ext cx="4556760" cy="349963"/>
          </a:xfrm>
          <a:prstGeom prst="rect">
            <a:avLst/>
          </a:prstGeom>
          <a:noFill/>
          <a:ln>
            <a:noFill/>
          </a:ln>
        </p:spPr>
      </p:pic>
      <p:sp>
        <p:nvSpPr>
          <p:cNvPr id="205" name="Google Shape;205;p6"/>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rgbClr val="888888"/>
                </a:solidFill>
              </a:rPr>
              <a:t>5/15/2024</a:t>
            </a:r>
            <a:endParaRPr/>
          </a:p>
        </p:txBody>
      </p:sp>
      <p:sp>
        <p:nvSpPr>
          <p:cNvPr id="206" name="Google Shape;206;p6"/>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ack numbers on a white background&#10;&#10;Description automatically generated" id="207" name="Google Shape;207;p6"/>
          <p:cNvPicPr preferRelativeResize="0"/>
          <p:nvPr/>
        </p:nvPicPr>
        <p:blipFill rotWithShape="1">
          <a:blip r:embed="rId4">
            <a:alphaModFix/>
          </a:blip>
          <a:srcRect b="17368" l="0" r="0" t="0"/>
          <a:stretch/>
        </p:blipFill>
        <p:spPr>
          <a:xfrm>
            <a:off x="6096000" y="4997243"/>
            <a:ext cx="5600700" cy="1009886"/>
          </a:xfrm>
          <a:prstGeom prst="rect">
            <a:avLst/>
          </a:prstGeom>
          <a:noFill/>
          <a:ln>
            <a:noFill/>
          </a:ln>
        </p:spPr>
      </p:pic>
      <p:pic>
        <p:nvPicPr>
          <p:cNvPr descr="A graph of a number of salary&#10;&#10;Description automatically generated" id="208" name="Google Shape;208;p6"/>
          <p:cNvPicPr preferRelativeResize="0"/>
          <p:nvPr/>
        </p:nvPicPr>
        <p:blipFill rotWithShape="1">
          <a:blip r:embed="rId5">
            <a:alphaModFix/>
          </a:blip>
          <a:srcRect b="0" l="0" r="0" t="0"/>
          <a:stretch/>
        </p:blipFill>
        <p:spPr>
          <a:xfrm>
            <a:off x="-121920" y="2967901"/>
            <a:ext cx="5722620" cy="3749217"/>
          </a:xfrm>
          <a:prstGeom prst="rect">
            <a:avLst/>
          </a:prstGeom>
          <a:noFill/>
          <a:ln>
            <a:noFill/>
          </a:ln>
        </p:spPr>
      </p:pic>
      <p:sp>
        <p:nvSpPr>
          <p:cNvPr id="209" name="Google Shape;209;p6"/>
          <p:cNvSpPr txBox="1"/>
          <p:nvPr/>
        </p:nvSpPr>
        <p:spPr>
          <a:xfrm>
            <a:off x="6202680" y="2966560"/>
            <a:ext cx="5257800" cy="230832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2"/>
                </a:solidFill>
                <a:latin typeface="Avenir"/>
                <a:ea typeface="Avenir"/>
                <a:cs typeface="Avenir"/>
                <a:sym typeface="Avenir"/>
              </a:rPr>
              <a:t>The histogram reveals a right-skewed distribution of yearly salaries, with the majority falling between</a:t>
            </a:r>
            <a:r>
              <a:rPr b="1" lang="en-US" sz="1800">
                <a:solidFill>
                  <a:srgbClr val="000000"/>
                </a:solidFill>
                <a:latin typeface="Avenir"/>
                <a:ea typeface="Avenir"/>
                <a:cs typeface="Avenir"/>
                <a:sym typeface="Avenir"/>
              </a:rPr>
              <a:t> </a:t>
            </a:r>
            <a:r>
              <a:rPr b="1" lang="en-US" sz="1800">
                <a:solidFill>
                  <a:srgbClr val="F58625"/>
                </a:solidFill>
                <a:latin typeface="Avenir"/>
                <a:ea typeface="Avenir"/>
                <a:cs typeface="Avenir"/>
                <a:sym typeface="Avenir"/>
              </a:rPr>
              <a:t>50K </a:t>
            </a:r>
            <a:r>
              <a:rPr b="1" lang="en-US" sz="1800">
                <a:solidFill>
                  <a:srgbClr val="000000"/>
                </a:solidFill>
                <a:latin typeface="Avenir"/>
                <a:ea typeface="Avenir"/>
                <a:cs typeface="Avenir"/>
                <a:sym typeface="Avenir"/>
              </a:rPr>
              <a:t>and </a:t>
            </a:r>
            <a:r>
              <a:rPr b="1" lang="en-US" sz="1800">
                <a:solidFill>
                  <a:srgbClr val="F58625"/>
                </a:solidFill>
                <a:latin typeface="Avenir"/>
                <a:ea typeface="Avenir"/>
                <a:cs typeface="Avenir"/>
                <a:sym typeface="Avenir"/>
              </a:rPr>
              <a:t>150K</a:t>
            </a:r>
            <a:r>
              <a:rPr b="1" lang="en-US" sz="1800">
                <a:solidFill>
                  <a:srgbClr val="000000"/>
                </a:solidFill>
                <a:latin typeface="Avenir"/>
                <a:ea typeface="Avenir"/>
                <a:cs typeface="Avenir"/>
                <a:sym typeface="Avenir"/>
              </a:rPr>
              <a:t>. Outliers earn between </a:t>
            </a:r>
            <a:r>
              <a:rPr b="1" lang="en-US" sz="1800">
                <a:solidFill>
                  <a:srgbClr val="F58625"/>
                </a:solidFill>
                <a:latin typeface="Avenir"/>
                <a:ea typeface="Avenir"/>
                <a:cs typeface="Avenir"/>
                <a:sym typeface="Avenir"/>
              </a:rPr>
              <a:t>350K </a:t>
            </a:r>
            <a:r>
              <a:rPr b="1" lang="en-US" sz="1800">
                <a:solidFill>
                  <a:srgbClr val="000000"/>
                </a:solidFill>
                <a:latin typeface="Avenir"/>
                <a:ea typeface="Avenir"/>
                <a:cs typeface="Avenir"/>
                <a:sym typeface="Avenir"/>
              </a:rPr>
              <a:t>and </a:t>
            </a:r>
            <a:r>
              <a:rPr b="1" lang="en-US" sz="1800">
                <a:solidFill>
                  <a:srgbClr val="F58625"/>
                </a:solidFill>
                <a:latin typeface="Avenir"/>
                <a:ea typeface="Avenir"/>
                <a:cs typeface="Avenir"/>
                <a:sym typeface="Avenir"/>
              </a:rPr>
              <a:t>600K</a:t>
            </a:r>
            <a:r>
              <a:rPr b="1" lang="en-US" sz="1800">
                <a:solidFill>
                  <a:srgbClr val="000000"/>
                </a:solidFill>
                <a:latin typeface="Avenir"/>
                <a:ea typeface="Avenir"/>
                <a:cs typeface="Avenir"/>
                <a:sym typeface="Avenir"/>
              </a:rPr>
              <a:t> with a few outliers in the millions.</a:t>
            </a:r>
            <a:endParaRPr b="1" sz="1800">
              <a:solidFill>
                <a:srgbClr val="000000"/>
              </a:solidFill>
              <a:latin typeface="Avenir"/>
              <a:ea typeface="Avenir"/>
              <a:cs typeface="Avenir"/>
              <a:sym typeface="Avenir"/>
            </a:endParaRPr>
          </a:p>
          <a:p>
            <a:pPr indent="0" lvl="0" marL="0" marR="0" rtl="0" algn="l">
              <a:spcBef>
                <a:spcPts val="0"/>
              </a:spcBef>
              <a:spcAft>
                <a:spcPts val="0"/>
              </a:spcAft>
              <a:buNone/>
            </a:pPr>
            <a:br>
              <a:rPr lang="en-US" sz="1800">
                <a:solidFill>
                  <a:schemeClr val="dk1"/>
                </a:solidFill>
                <a:latin typeface="Avenir"/>
                <a:ea typeface="Avenir"/>
                <a:cs typeface="Avenir"/>
                <a:sym typeface="Avenir"/>
              </a:rPr>
            </a:br>
            <a:endParaRPr sz="1800">
              <a:solidFill>
                <a:schemeClr val="dk1"/>
              </a:solidFill>
              <a:latin typeface="Avenir"/>
              <a:ea typeface="Avenir"/>
              <a:cs typeface="Avenir"/>
              <a:sym typeface="Aveni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7"/>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rgbClr val="888888"/>
                </a:solidFill>
              </a:rPr>
              <a:t>5/15/2024</a:t>
            </a:r>
            <a:endParaRPr/>
          </a:p>
        </p:txBody>
      </p:sp>
      <p:sp>
        <p:nvSpPr>
          <p:cNvPr id="215" name="Google Shape;215;p7"/>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graph of a number of bars&#10;&#10;Description automatically generated" id="216" name="Google Shape;216;p7"/>
          <p:cNvPicPr preferRelativeResize="0"/>
          <p:nvPr/>
        </p:nvPicPr>
        <p:blipFill rotWithShape="1">
          <a:blip r:embed="rId3">
            <a:alphaModFix/>
          </a:blip>
          <a:srcRect b="0" l="0" r="0" t="0"/>
          <a:stretch/>
        </p:blipFill>
        <p:spPr>
          <a:xfrm>
            <a:off x="201561" y="3429000"/>
            <a:ext cx="4702277" cy="3253740"/>
          </a:xfrm>
          <a:prstGeom prst="rect">
            <a:avLst/>
          </a:prstGeom>
          <a:noFill/>
          <a:ln>
            <a:noFill/>
          </a:ln>
        </p:spPr>
      </p:pic>
      <p:sp>
        <p:nvSpPr>
          <p:cNvPr id="217" name="Google Shape;217;p7"/>
          <p:cNvSpPr txBox="1"/>
          <p:nvPr/>
        </p:nvSpPr>
        <p:spPr>
          <a:xfrm>
            <a:off x="1176967" y="692516"/>
            <a:ext cx="1067561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0D0D0D"/>
                </a:solidFill>
                <a:latin typeface="Avenir"/>
                <a:ea typeface="Avenir"/>
                <a:cs typeface="Avenir"/>
                <a:sym typeface="Avenir"/>
              </a:rPr>
              <a:t>Exploring Job Satisfaction Distribution</a:t>
            </a:r>
            <a:endParaRPr b="1" sz="4000">
              <a:solidFill>
                <a:schemeClr val="dk1"/>
              </a:solidFill>
              <a:latin typeface="Avenir"/>
              <a:ea typeface="Avenir"/>
              <a:cs typeface="Avenir"/>
              <a:sym typeface="Avenir"/>
            </a:endParaRPr>
          </a:p>
        </p:txBody>
      </p:sp>
      <p:sp>
        <p:nvSpPr>
          <p:cNvPr id="218" name="Google Shape;218;p7"/>
          <p:cNvSpPr txBox="1"/>
          <p:nvPr/>
        </p:nvSpPr>
        <p:spPr>
          <a:xfrm>
            <a:off x="5349240" y="4518660"/>
            <a:ext cx="6499860" cy="19082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2000">
              <a:solidFill>
                <a:srgbClr val="0D0D0D"/>
              </a:solidFill>
              <a:latin typeface="Avenir"/>
              <a:ea typeface="Avenir"/>
              <a:cs typeface="Avenir"/>
              <a:sym typeface="Avenir"/>
            </a:endParaRPr>
          </a:p>
          <a:p>
            <a:pPr indent="0" lvl="0" marL="0" marR="0" rtl="0" algn="l">
              <a:spcBef>
                <a:spcPts val="0"/>
              </a:spcBef>
              <a:spcAft>
                <a:spcPts val="0"/>
              </a:spcAft>
              <a:buNone/>
            </a:pPr>
            <a:r>
              <a:t/>
            </a:r>
            <a:endParaRPr b="1" sz="2000">
              <a:solidFill>
                <a:srgbClr val="0D0D0D"/>
              </a:solidFill>
              <a:latin typeface="Avenir"/>
              <a:ea typeface="Avenir"/>
              <a:cs typeface="Avenir"/>
              <a:sym typeface="Avenir"/>
            </a:endParaRPr>
          </a:p>
          <a:p>
            <a:pPr indent="0" lvl="0" marL="0" marR="0" rtl="0" algn="l">
              <a:spcBef>
                <a:spcPts val="0"/>
              </a:spcBef>
              <a:spcAft>
                <a:spcPts val="0"/>
              </a:spcAft>
              <a:buNone/>
            </a:pPr>
            <a:r>
              <a:t/>
            </a:r>
            <a:endParaRPr b="1" sz="2000">
              <a:solidFill>
                <a:srgbClr val="0D0D0D"/>
              </a:solidFill>
              <a:latin typeface="Avenir"/>
              <a:ea typeface="Avenir"/>
              <a:cs typeface="Avenir"/>
              <a:sym typeface="Avenir"/>
            </a:endParaRPr>
          </a:p>
          <a:p>
            <a:pPr indent="0" lvl="0" marL="0" marR="0" rtl="0" algn="l">
              <a:spcBef>
                <a:spcPts val="0"/>
              </a:spcBef>
              <a:spcAft>
                <a:spcPts val="0"/>
              </a:spcAft>
              <a:buNone/>
            </a:pPr>
            <a:br>
              <a:rPr lang="en-US" sz="1800">
                <a:solidFill>
                  <a:schemeClr val="dk1"/>
                </a:solidFill>
                <a:latin typeface="Avenir"/>
                <a:ea typeface="Avenir"/>
                <a:cs typeface="Avenir"/>
                <a:sym typeface="Avenir"/>
              </a:rPr>
            </a:br>
            <a:endParaRPr b="1" sz="2000">
              <a:solidFill>
                <a:schemeClr val="dk1"/>
              </a:solidFill>
              <a:latin typeface="Avenir"/>
              <a:ea typeface="Avenir"/>
              <a:cs typeface="Avenir"/>
              <a:sym typeface="Avenir"/>
            </a:endParaRPr>
          </a:p>
          <a:p>
            <a:pPr indent="0" lvl="0" marL="0" marR="0" rtl="0" algn="l">
              <a:spcBef>
                <a:spcPts val="0"/>
              </a:spcBef>
              <a:spcAft>
                <a:spcPts val="0"/>
              </a:spcAft>
              <a:buNone/>
            </a:pPr>
            <a:r>
              <a:t/>
            </a:r>
            <a:endParaRPr b="1" sz="2000">
              <a:solidFill>
                <a:srgbClr val="0D0D0D"/>
              </a:solidFill>
              <a:latin typeface="Avenir"/>
              <a:ea typeface="Avenir"/>
              <a:cs typeface="Avenir"/>
              <a:sym typeface="Avenir"/>
            </a:endParaRPr>
          </a:p>
        </p:txBody>
      </p:sp>
      <p:sp>
        <p:nvSpPr>
          <p:cNvPr id="219" name="Google Shape;219;p7"/>
          <p:cNvSpPr txBox="1"/>
          <p:nvPr/>
        </p:nvSpPr>
        <p:spPr>
          <a:xfrm>
            <a:off x="5351565" y="3591603"/>
            <a:ext cx="6835140" cy="37548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2000">
              <a:solidFill>
                <a:srgbClr val="0D0D0D"/>
              </a:solidFill>
              <a:latin typeface="Avenir"/>
              <a:ea typeface="Avenir"/>
              <a:cs typeface="Avenir"/>
              <a:sym typeface="Avenir"/>
            </a:endParaRPr>
          </a:p>
          <a:p>
            <a:pPr indent="0" lvl="0" marL="0" marR="0" rtl="0" algn="l">
              <a:spcBef>
                <a:spcPts val="0"/>
              </a:spcBef>
              <a:spcAft>
                <a:spcPts val="0"/>
              </a:spcAft>
              <a:buNone/>
            </a:pPr>
            <a:r>
              <a:rPr b="1" lang="en-US" sz="1800">
                <a:solidFill>
                  <a:srgbClr val="0D0D0D"/>
                </a:solidFill>
                <a:latin typeface="Avenir"/>
                <a:ea typeface="Avenir"/>
                <a:cs typeface="Avenir"/>
                <a:sym typeface="Avenir"/>
              </a:rPr>
              <a:t>The job satisfaction scores exhibit a distribution that closely resembles a </a:t>
            </a:r>
            <a:r>
              <a:rPr b="1" lang="en-US" sz="1800">
                <a:solidFill>
                  <a:srgbClr val="F58625"/>
                </a:solidFill>
                <a:latin typeface="Avenir"/>
                <a:ea typeface="Avenir"/>
                <a:cs typeface="Avenir"/>
                <a:sym typeface="Avenir"/>
              </a:rPr>
              <a:t>normal distribution</a:t>
            </a:r>
            <a:r>
              <a:rPr b="1" lang="en-US" sz="1800">
                <a:solidFill>
                  <a:srgbClr val="0D0D0D"/>
                </a:solidFill>
                <a:latin typeface="Avenir"/>
                <a:ea typeface="Avenir"/>
                <a:cs typeface="Avenir"/>
                <a:sym typeface="Avenir"/>
              </a:rPr>
              <a:t>, with majority of scores clustering around the mean value of approximately 3.</a:t>
            </a:r>
            <a:endParaRPr sz="1800">
              <a:solidFill>
                <a:srgbClr val="000000"/>
              </a:solidFill>
              <a:latin typeface="Avenir"/>
              <a:ea typeface="Avenir"/>
              <a:cs typeface="Avenir"/>
              <a:sym typeface="Aveni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rPr b="1" lang="en-US" sz="1800">
                <a:solidFill>
                  <a:srgbClr val="0D0D0D"/>
                </a:solidFill>
                <a:latin typeface="Avenir"/>
                <a:ea typeface="Avenir"/>
                <a:cs typeface="Avenir"/>
                <a:sym typeface="Avenir"/>
              </a:rPr>
              <a:t>Segmented the scores into three distinct categories based on quantiles: "</a:t>
            </a:r>
            <a:r>
              <a:rPr b="1" lang="en-US" sz="1800">
                <a:solidFill>
                  <a:srgbClr val="F58625"/>
                </a:solidFill>
                <a:latin typeface="Avenir"/>
                <a:ea typeface="Avenir"/>
                <a:cs typeface="Avenir"/>
                <a:sym typeface="Avenir"/>
              </a:rPr>
              <a:t>Not Satisfied</a:t>
            </a:r>
            <a:r>
              <a:rPr b="1" lang="en-US" sz="1800">
                <a:solidFill>
                  <a:srgbClr val="0D0D0D"/>
                </a:solidFill>
                <a:latin typeface="Avenir"/>
                <a:ea typeface="Avenir"/>
                <a:cs typeface="Avenir"/>
                <a:sym typeface="Avenir"/>
              </a:rPr>
              <a:t>" (1.0 - 2.875), "</a:t>
            </a:r>
            <a:r>
              <a:rPr b="1" lang="en-US" sz="1800">
                <a:solidFill>
                  <a:srgbClr val="F58625"/>
                </a:solidFill>
                <a:latin typeface="Avenir"/>
                <a:ea typeface="Avenir"/>
                <a:cs typeface="Avenir"/>
                <a:sym typeface="Avenir"/>
              </a:rPr>
              <a:t>Neutral</a:t>
            </a:r>
            <a:r>
              <a:rPr b="1" lang="en-US" sz="1800">
                <a:solidFill>
                  <a:srgbClr val="0D0D0D"/>
                </a:solidFill>
                <a:latin typeface="Avenir"/>
                <a:ea typeface="Avenir"/>
                <a:cs typeface="Avenir"/>
                <a:sym typeface="Avenir"/>
              </a:rPr>
              <a:t>" (2.875 - 3.625), and "</a:t>
            </a:r>
            <a:r>
              <a:rPr b="1" lang="en-US" sz="1800">
                <a:solidFill>
                  <a:srgbClr val="F58625"/>
                </a:solidFill>
                <a:latin typeface="Avenir"/>
                <a:ea typeface="Avenir"/>
                <a:cs typeface="Avenir"/>
                <a:sym typeface="Avenir"/>
              </a:rPr>
              <a:t>Satisfied</a:t>
            </a:r>
            <a:r>
              <a:rPr b="1" lang="en-US" sz="1800">
                <a:solidFill>
                  <a:srgbClr val="0D0D0D"/>
                </a:solidFill>
                <a:latin typeface="Avenir"/>
                <a:ea typeface="Avenir"/>
                <a:cs typeface="Avenir"/>
                <a:sym typeface="Avenir"/>
              </a:rPr>
              <a:t>" (3.625 - 5.0).</a:t>
            </a:r>
            <a:endParaRPr sz="1800">
              <a:solidFill>
                <a:schemeClr val="dk1"/>
              </a:solidFill>
              <a:latin typeface="Avenir"/>
              <a:ea typeface="Avenir"/>
              <a:cs typeface="Avenir"/>
              <a:sym typeface="Avenir"/>
            </a:endParaRPr>
          </a:p>
          <a:p>
            <a:pPr indent="0" lvl="0" marL="0" marR="0" rtl="0" algn="l">
              <a:spcBef>
                <a:spcPts val="0"/>
              </a:spcBef>
              <a:spcAft>
                <a:spcPts val="0"/>
              </a:spcAft>
              <a:buNone/>
            </a:pPr>
            <a:r>
              <a:t/>
            </a:r>
            <a:endParaRPr sz="2000">
              <a:solidFill>
                <a:schemeClr val="dk1"/>
              </a:solidFill>
              <a:latin typeface="Avenir"/>
              <a:ea typeface="Avenir"/>
              <a:cs typeface="Avenir"/>
              <a:sym typeface="Aveni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pic>
        <p:nvPicPr>
          <p:cNvPr descr="A white paper with black text&#10;&#10;Description automatically generated" id="220" name="Google Shape;220;p7"/>
          <p:cNvPicPr preferRelativeResize="0"/>
          <p:nvPr/>
        </p:nvPicPr>
        <p:blipFill rotWithShape="1">
          <a:blip r:embed="rId4">
            <a:alphaModFix/>
          </a:blip>
          <a:srcRect b="0" l="0" r="0" t="0"/>
          <a:stretch/>
        </p:blipFill>
        <p:spPr>
          <a:xfrm>
            <a:off x="6457" y="1829907"/>
            <a:ext cx="11985356" cy="15966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8"/>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b="1" lang="en-US"/>
              <a:t>Data Cleaning</a:t>
            </a:r>
            <a:endParaRPr/>
          </a:p>
        </p:txBody>
      </p:sp>
      <p:pic>
        <p:nvPicPr>
          <p:cNvPr descr="A screenshot of a computer code&#10;&#10;Description automatically generated" id="226" name="Google Shape;226;p8"/>
          <p:cNvPicPr preferRelativeResize="0"/>
          <p:nvPr>
            <p:ph idx="1" type="body"/>
          </p:nvPr>
        </p:nvPicPr>
        <p:blipFill rotWithShape="1">
          <a:blip r:embed="rId3">
            <a:alphaModFix/>
          </a:blip>
          <a:srcRect b="0" l="0" r="0" t="0"/>
          <a:stretch/>
        </p:blipFill>
        <p:spPr>
          <a:xfrm>
            <a:off x="411511" y="2232381"/>
            <a:ext cx="3232728" cy="1468433"/>
          </a:xfrm>
          <a:prstGeom prst="rect">
            <a:avLst/>
          </a:prstGeom>
          <a:noFill/>
          <a:ln>
            <a:noFill/>
          </a:ln>
        </p:spPr>
      </p:pic>
      <p:sp>
        <p:nvSpPr>
          <p:cNvPr id="227" name="Google Shape;227;p8"/>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rgbClr val="888888"/>
                </a:solidFill>
              </a:rPr>
              <a:t>5/15/2024</a:t>
            </a:r>
            <a:endParaRPr/>
          </a:p>
        </p:txBody>
      </p:sp>
      <p:sp>
        <p:nvSpPr>
          <p:cNvPr id="228" name="Google Shape;228;p8"/>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screenshot of a computer&#10;&#10;Description automatically generated" id="229" name="Google Shape;229;p8"/>
          <p:cNvPicPr preferRelativeResize="0"/>
          <p:nvPr/>
        </p:nvPicPr>
        <p:blipFill rotWithShape="1">
          <a:blip r:embed="rId4">
            <a:alphaModFix/>
          </a:blip>
          <a:srcRect b="0" l="0" r="0" t="0"/>
          <a:stretch/>
        </p:blipFill>
        <p:spPr>
          <a:xfrm>
            <a:off x="5249333" y="2241282"/>
            <a:ext cx="6034425" cy="1459498"/>
          </a:xfrm>
          <a:prstGeom prst="rect">
            <a:avLst/>
          </a:prstGeom>
          <a:noFill/>
          <a:ln>
            <a:noFill/>
          </a:ln>
        </p:spPr>
      </p:pic>
      <p:pic>
        <p:nvPicPr>
          <p:cNvPr descr="A screenshot of a computer&#10;&#10;Description automatically generated" id="230" name="Google Shape;230;p8"/>
          <p:cNvPicPr preferRelativeResize="0"/>
          <p:nvPr/>
        </p:nvPicPr>
        <p:blipFill rotWithShape="1">
          <a:blip r:embed="rId5">
            <a:alphaModFix/>
          </a:blip>
          <a:srcRect b="0" l="0" r="0" t="0"/>
          <a:stretch/>
        </p:blipFill>
        <p:spPr>
          <a:xfrm>
            <a:off x="5184756" y="3825807"/>
            <a:ext cx="6096000" cy="1631324"/>
          </a:xfrm>
          <a:prstGeom prst="rect">
            <a:avLst/>
          </a:prstGeom>
          <a:noFill/>
          <a:ln>
            <a:noFill/>
          </a:ln>
        </p:spPr>
      </p:pic>
      <p:sp>
        <p:nvSpPr>
          <p:cNvPr id="231" name="Google Shape;231;p8"/>
          <p:cNvSpPr txBox="1"/>
          <p:nvPr/>
        </p:nvSpPr>
        <p:spPr>
          <a:xfrm>
            <a:off x="5249202" y="5624637"/>
            <a:ext cx="611765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venir"/>
                <a:ea typeface="Avenir"/>
                <a:cs typeface="Avenir"/>
                <a:sym typeface="Avenir"/>
              </a:rPr>
              <a:t>Preprocessed </a:t>
            </a:r>
            <a:r>
              <a:rPr b="1" lang="en-US" sz="1400">
                <a:solidFill>
                  <a:srgbClr val="F58625"/>
                </a:solidFill>
                <a:latin typeface="Avenir"/>
                <a:ea typeface="Avenir"/>
                <a:cs typeface="Avenir"/>
                <a:sym typeface="Avenir"/>
              </a:rPr>
              <a:t>HaveWorkedWith </a:t>
            </a:r>
            <a:r>
              <a:rPr b="1" lang="en-US" sz="1400">
                <a:solidFill>
                  <a:schemeClr val="dk1"/>
                </a:solidFill>
                <a:latin typeface="Avenir"/>
                <a:ea typeface="Avenir"/>
                <a:cs typeface="Avenir"/>
                <a:sym typeface="Avenir"/>
              </a:rPr>
              <a:t>columns to count the </a:t>
            </a:r>
            <a:r>
              <a:rPr b="1" lang="en-US" sz="1400">
                <a:solidFill>
                  <a:srgbClr val="F58625"/>
                </a:solidFill>
                <a:latin typeface="Avenir"/>
                <a:ea typeface="Avenir"/>
                <a:cs typeface="Avenir"/>
                <a:sym typeface="Avenir"/>
              </a:rPr>
              <a:t>number of languages, databases</a:t>
            </a:r>
            <a:r>
              <a:rPr b="1" lang="en-US" sz="1400">
                <a:solidFill>
                  <a:schemeClr val="dk1"/>
                </a:solidFill>
                <a:latin typeface="Avenir"/>
                <a:ea typeface="Avenir"/>
                <a:cs typeface="Avenir"/>
                <a:sym typeface="Avenir"/>
              </a:rPr>
              <a:t> etc. each respondent has worked with.</a:t>
            </a:r>
            <a:endParaRPr b="1" sz="1400">
              <a:solidFill>
                <a:schemeClr val="dk1"/>
              </a:solidFill>
              <a:latin typeface="Avenir"/>
              <a:ea typeface="Avenir"/>
              <a:cs typeface="Avenir"/>
              <a:sym typeface="Avenir"/>
            </a:endParaRPr>
          </a:p>
        </p:txBody>
      </p:sp>
      <p:sp>
        <p:nvSpPr>
          <p:cNvPr id="232" name="Google Shape;232;p8"/>
          <p:cNvSpPr txBox="1"/>
          <p:nvPr/>
        </p:nvSpPr>
        <p:spPr>
          <a:xfrm>
            <a:off x="600559" y="3952068"/>
            <a:ext cx="2846520"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58625"/>
                </a:solidFill>
                <a:latin typeface="Avenir"/>
                <a:ea typeface="Avenir"/>
                <a:cs typeface="Avenir"/>
                <a:sym typeface="Avenir"/>
              </a:rPr>
              <a:t>Dropped </a:t>
            </a:r>
            <a:r>
              <a:rPr b="1" lang="en-US" sz="1400">
                <a:solidFill>
                  <a:schemeClr val="dk1"/>
                </a:solidFill>
                <a:latin typeface="Avenir"/>
                <a:ea typeface="Avenir"/>
                <a:cs typeface="Avenir"/>
                <a:sym typeface="Avenir"/>
              </a:rPr>
              <a:t>columns that had significant amounts of </a:t>
            </a:r>
            <a:r>
              <a:rPr b="1" lang="en-US" sz="1400">
                <a:solidFill>
                  <a:srgbClr val="F58625"/>
                </a:solidFill>
                <a:latin typeface="Avenir"/>
                <a:ea typeface="Avenir"/>
                <a:cs typeface="Avenir"/>
                <a:sym typeface="Avenir"/>
              </a:rPr>
              <a:t>NA</a:t>
            </a:r>
            <a:r>
              <a:rPr b="1" lang="en-US" sz="1400">
                <a:solidFill>
                  <a:schemeClr val="dk1"/>
                </a:solidFill>
                <a:latin typeface="Avenir"/>
                <a:ea typeface="Avenir"/>
                <a:cs typeface="Avenir"/>
                <a:sym typeface="Avenir"/>
              </a:rPr>
              <a:t>.</a:t>
            </a:r>
            <a:endParaRPr/>
          </a:p>
          <a:p>
            <a:pPr indent="0" lvl="0" marL="0" marR="0" rtl="0" algn="l">
              <a:spcBef>
                <a:spcPts val="0"/>
              </a:spcBef>
              <a:spcAft>
                <a:spcPts val="0"/>
              </a:spcAft>
              <a:buNone/>
            </a:pPr>
            <a:r>
              <a:t/>
            </a:r>
            <a:endParaRPr b="1" sz="1400">
              <a:solidFill>
                <a:schemeClr val="dk1"/>
              </a:solidFill>
              <a:latin typeface="Avenir"/>
              <a:ea typeface="Avenir"/>
              <a:cs typeface="Avenir"/>
              <a:sym typeface="Avenir"/>
            </a:endParaRPr>
          </a:p>
          <a:p>
            <a:pPr indent="0" lvl="0" marL="0" marR="0" rtl="0" algn="l">
              <a:spcBef>
                <a:spcPts val="0"/>
              </a:spcBef>
              <a:spcAft>
                <a:spcPts val="0"/>
              </a:spcAft>
              <a:buNone/>
            </a:pPr>
            <a:r>
              <a:rPr b="1" lang="en-US" sz="1400">
                <a:solidFill>
                  <a:schemeClr val="dk1"/>
                </a:solidFill>
                <a:latin typeface="Avenir"/>
                <a:ea typeface="Avenir"/>
                <a:cs typeface="Avenir"/>
                <a:sym typeface="Avenir"/>
              </a:rPr>
              <a:t>Dropped NA values in the </a:t>
            </a:r>
            <a:r>
              <a:rPr b="1" lang="en-US" sz="1400">
                <a:solidFill>
                  <a:srgbClr val="F58625"/>
                </a:solidFill>
                <a:latin typeface="Avenir"/>
                <a:ea typeface="Avenir"/>
                <a:cs typeface="Avenir"/>
                <a:sym typeface="Avenir"/>
              </a:rPr>
              <a:t>target feature</a:t>
            </a:r>
            <a:r>
              <a:rPr b="1" lang="en-US" sz="1400">
                <a:solidFill>
                  <a:schemeClr val="dk1"/>
                </a:solidFill>
                <a:latin typeface="Avenir"/>
                <a:ea typeface="Avenir"/>
                <a:cs typeface="Avenir"/>
                <a:sym typeface="Avenir"/>
              </a:rPr>
              <a:t> which was about </a:t>
            </a:r>
            <a:r>
              <a:rPr b="1" lang="en-US" sz="1400">
                <a:solidFill>
                  <a:srgbClr val="F58625"/>
                </a:solidFill>
                <a:latin typeface="Avenir"/>
                <a:ea typeface="Avenir"/>
                <a:cs typeface="Avenir"/>
                <a:sym typeface="Avenir"/>
              </a:rPr>
              <a:t>50%</a:t>
            </a:r>
            <a:r>
              <a:rPr b="1" lang="en-US" sz="1400">
                <a:solidFill>
                  <a:schemeClr val="dk1"/>
                </a:solidFill>
                <a:latin typeface="Avenir"/>
                <a:ea typeface="Avenir"/>
                <a:cs typeface="Avenir"/>
                <a:sym typeface="Avenir"/>
              </a:rPr>
              <a:t> of the data</a:t>
            </a:r>
            <a:endParaRPr/>
          </a:p>
        </p:txBody>
      </p:sp>
      <p:pic>
        <p:nvPicPr>
          <p:cNvPr descr="A close up of black text&#10;&#10;Description automatically generated" id="233" name="Google Shape;233;p8"/>
          <p:cNvPicPr preferRelativeResize="0"/>
          <p:nvPr/>
        </p:nvPicPr>
        <p:blipFill rotWithShape="1">
          <a:blip r:embed="rId6">
            <a:alphaModFix/>
          </a:blip>
          <a:srcRect b="0" l="0" r="0" t="0"/>
          <a:stretch/>
        </p:blipFill>
        <p:spPr>
          <a:xfrm>
            <a:off x="1120074" y="5780385"/>
            <a:ext cx="2041256" cy="366471"/>
          </a:xfrm>
          <a:prstGeom prst="rect">
            <a:avLst/>
          </a:prstGeom>
          <a:noFill/>
          <a:ln>
            <a:noFill/>
          </a:ln>
        </p:spPr>
      </p:pic>
      <p:pic>
        <p:nvPicPr>
          <p:cNvPr descr="A number on a white background&#10;&#10;Description automatically generated" id="234" name="Google Shape;234;p8"/>
          <p:cNvPicPr preferRelativeResize="0"/>
          <p:nvPr/>
        </p:nvPicPr>
        <p:blipFill rotWithShape="1">
          <a:blip r:embed="rId7">
            <a:alphaModFix/>
          </a:blip>
          <a:srcRect b="0" l="0" r="0" t="0"/>
          <a:stretch/>
        </p:blipFill>
        <p:spPr>
          <a:xfrm>
            <a:off x="1116848" y="6351883"/>
            <a:ext cx="1463621" cy="366148"/>
          </a:xfrm>
          <a:prstGeom prst="rect">
            <a:avLst/>
          </a:prstGeom>
          <a:noFill/>
          <a:ln>
            <a:noFill/>
          </a:ln>
        </p:spPr>
      </p:pic>
      <p:sp>
        <p:nvSpPr>
          <p:cNvPr id="235" name="Google Shape;235;p8"/>
          <p:cNvSpPr txBox="1"/>
          <p:nvPr/>
        </p:nvSpPr>
        <p:spPr>
          <a:xfrm>
            <a:off x="-1" y="5779575"/>
            <a:ext cx="124503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venir"/>
                <a:ea typeface="Avenir"/>
                <a:cs typeface="Avenir"/>
                <a:sym typeface="Avenir"/>
              </a:rPr>
              <a:t>Before:</a:t>
            </a:r>
            <a:endParaRPr/>
          </a:p>
          <a:p>
            <a:pPr indent="0" lvl="0" marL="0" marR="0" rtl="0" algn="l">
              <a:spcBef>
                <a:spcPts val="0"/>
              </a:spcBef>
              <a:spcAft>
                <a:spcPts val="0"/>
              </a:spcAft>
              <a:buNone/>
            </a:pPr>
            <a:r>
              <a:t/>
            </a:r>
            <a:endParaRPr b="1" sz="1600">
              <a:solidFill>
                <a:schemeClr val="dk1"/>
              </a:solidFill>
              <a:latin typeface="Avenir"/>
              <a:ea typeface="Avenir"/>
              <a:cs typeface="Avenir"/>
              <a:sym typeface="Avenir"/>
            </a:endParaRPr>
          </a:p>
          <a:p>
            <a:pPr indent="0" lvl="0" marL="0" marR="0" rtl="0" algn="l">
              <a:spcBef>
                <a:spcPts val="0"/>
              </a:spcBef>
              <a:spcAft>
                <a:spcPts val="0"/>
              </a:spcAft>
              <a:buNone/>
            </a:pPr>
            <a:r>
              <a:rPr b="1" lang="en-US" sz="1600">
                <a:solidFill>
                  <a:schemeClr val="dk1"/>
                </a:solidFill>
                <a:latin typeface="Avenir"/>
                <a:ea typeface="Avenir"/>
                <a:cs typeface="Avenir"/>
                <a:sym typeface="Avenir"/>
              </a:rPr>
              <a:t>After: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9"/>
          <p:cNvSpPr txBox="1"/>
          <p:nvPr>
            <p:ph idx="1" type="body"/>
          </p:nvPr>
        </p:nvSpPr>
        <p:spPr>
          <a:xfrm>
            <a:off x="598958" y="799041"/>
            <a:ext cx="10710568" cy="3694176"/>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4000"/>
              <a:buNone/>
            </a:pPr>
            <a:r>
              <a:rPr b="1" lang="en-US" sz="4000"/>
              <a:t> Data Cleaning</a:t>
            </a:r>
            <a:endParaRPr sz="2000"/>
          </a:p>
          <a:p>
            <a:pPr indent="-101600" lvl="0" marL="228600" rtl="0" algn="l">
              <a:lnSpc>
                <a:spcPct val="110000"/>
              </a:lnSpc>
              <a:spcBef>
                <a:spcPts val="1000"/>
              </a:spcBef>
              <a:spcAft>
                <a:spcPts val="0"/>
              </a:spcAft>
              <a:buClr>
                <a:schemeClr val="dk1"/>
              </a:buClr>
              <a:buSzPts val="2000"/>
              <a:buNone/>
            </a:pPr>
            <a:r>
              <a:t/>
            </a:r>
            <a:endParaRPr sz="2000"/>
          </a:p>
          <a:p>
            <a:pPr indent="-228600" lvl="0" marL="228600" rtl="0" algn="l">
              <a:lnSpc>
                <a:spcPct val="110000"/>
              </a:lnSpc>
              <a:spcBef>
                <a:spcPts val="1000"/>
              </a:spcBef>
              <a:spcAft>
                <a:spcPts val="0"/>
              </a:spcAft>
              <a:buClr>
                <a:schemeClr val="dk1"/>
              </a:buClr>
              <a:buSzPts val="2000"/>
              <a:buChar char="•"/>
            </a:pPr>
            <a:r>
              <a:rPr b="1" lang="en-US" sz="2000"/>
              <a:t>Categorized features as </a:t>
            </a:r>
            <a:r>
              <a:rPr b="1" lang="en-US" sz="2000">
                <a:solidFill>
                  <a:srgbClr val="F58625"/>
                </a:solidFill>
              </a:rPr>
              <a:t>nominal</a:t>
            </a:r>
            <a:r>
              <a:rPr b="1" lang="en-US" sz="2000"/>
              <a:t>, </a:t>
            </a:r>
            <a:r>
              <a:rPr b="1" lang="en-US" sz="2000">
                <a:solidFill>
                  <a:srgbClr val="F58625"/>
                </a:solidFill>
              </a:rPr>
              <a:t>ordinal </a:t>
            </a:r>
            <a:r>
              <a:rPr b="1" lang="en-US" sz="2000"/>
              <a:t>and </a:t>
            </a:r>
            <a:r>
              <a:rPr b="1" lang="en-US" sz="2000">
                <a:solidFill>
                  <a:srgbClr val="F58625"/>
                </a:solidFill>
              </a:rPr>
              <a:t>interval </a:t>
            </a:r>
            <a:r>
              <a:rPr b="1" lang="en-US" sz="2000"/>
              <a:t>and performed imputation using </a:t>
            </a:r>
            <a:r>
              <a:rPr b="1" lang="en-US" sz="2000">
                <a:solidFill>
                  <a:srgbClr val="F58625"/>
                </a:solidFill>
              </a:rPr>
              <a:t>mode</a:t>
            </a:r>
            <a:r>
              <a:rPr b="1" lang="en-US" sz="2000"/>
              <a:t>, </a:t>
            </a:r>
            <a:r>
              <a:rPr b="1" lang="en-US" sz="2000">
                <a:solidFill>
                  <a:srgbClr val="F58625"/>
                </a:solidFill>
              </a:rPr>
              <a:t>median </a:t>
            </a:r>
            <a:r>
              <a:rPr b="1" lang="en-US" sz="2000"/>
              <a:t>and </a:t>
            </a:r>
            <a:r>
              <a:rPr b="1" lang="en-US" sz="2000">
                <a:solidFill>
                  <a:srgbClr val="F58625"/>
                </a:solidFill>
              </a:rPr>
              <a:t>mean</a:t>
            </a:r>
            <a:r>
              <a:rPr b="1" lang="en-US" sz="2000"/>
              <a:t>.</a:t>
            </a:r>
            <a:endParaRPr b="1"/>
          </a:p>
          <a:p>
            <a:pPr indent="-50800" lvl="0" marL="228600" rtl="0" algn="l">
              <a:lnSpc>
                <a:spcPct val="110000"/>
              </a:lnSpc>
              <a:spcBef>
                <a:spcPts val="1000"/>
              </a:spcBef>
              <a:spcAft>
                <a:spcPts val="0"/>
              </a:spcAft>
              <a:buClr>
                <a:schemeClr val="dk1"/>
              </a:buClr>
              <a:buSzPts val="2800"/>
              <a:buNone/>
            </a:pPr>
            <a:r>
              <a:t/>
            </a:r>
            <a:endParaRPr/>
          </a:p>
          <a:p>
            <a:pPr indent="-50800" lvl="0" marL="228600" rtl="0" algn="l">
              <a:lnSpc>
                <a:spcPct val="110000"/>
              </a:lnSpc>
              <a:spcBef>
                <a:spcPts val="1000"/>
              </a:spcBef>
              <a:spcAft>
                <a:spcPts val="0"/>
              </a:spcAft>
              <a:buClr>
                <a:schemeClr val="dk1"/>
              </a:buClr>
              <a:buSzPts val="2800"/>
              <a:buNone/>
            </a:pPr>
            <a:r>
              <a:t/>
            </a:r>
            <a:endParaRPr/>
          </a:p>
        </p:txBody>
      </p:sp>
      <p:sp>
        <p:nvSpPr>
          <p:cNvPr id="241" name="Google Shape;241;p9"/>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rgbClr val="888888"/>
                </a:solidFill>
              </a:rPr>
              <a:t>5/15/2024</a:t>
            </a:r>
            <a:endParaRPr/>
          </a:p>
        </p:txBody>
      </p:sp>
      <p:sp>
        <p:nvSpPr>
          <p:cNvPr id="242" name="Google Shape;24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43" name="Google Shape;243;p9"/>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screenshot of a computer code&#10;&#10;Description automatically generated" id="244" name="Google Shape;244;p9"/>
          <p:cNvPicPr preferRelativeResize="0"/>
          <p:nvPr/>
        </p:nvPicPr>
        <p:blipFill rotWithShape="1">
          <a:blip r:embed="rId3">
            <a:alphaModFix/>
          </a:blip>
          <a:srcRect b="0" l="0" r="0" t="0"/>
          <a:stretch/>
        </p:blipFill>
        <p:spPr>
          <a:xfrm>
            <a:off x="853231" y="3252092"/>
            <a:ext cx="2194599" cy="1573069"/>
          </a:xfrm>
          <a:prstGeom prst="rect">
            <a:avLst/>
          </a:prstGeom>
          <a:noFill/>
          <a:ln>
            <a:noFill/>
          </a:ln>
        </p:spPr>
      </p:pic>
      <p:pic>
        <p:nvPicPr>
          <p:cNvPr descr="A black text on a white background&#10;&#10;Description automatically generated" id="245" name="Google Shape;245;p9"/>
          <p:cNvPicPr preferRelativeResize="0"/>
          <p:nvPr/>
        </p:nvPicPr>
        <p:blipFill rotWithShape="1">
          <a:blip r:embed="rId4">
            <a:alphaModFix/>
          </a:blip>
          <a:srcRect b="0" l="0" r="0" t="0"/>
          <a:stretch/>
        </p:blipFill>
        <p:spPr>
          <a:xfrm>
            <a:off x="5109549" y="3398496"/>
            <a:ext cx="6096000" cy="1275041"/>
          </a:xfrm>
          <a:prstGeom prst="rect">
            <a:avLst/>
          </a:prstGeom>
          <a:noFill/>
          <a:ln>
            <a:noFill/>
          </a:ln>
        </p:spPr>
      </p:pic>
      <p:sp>
        <p:nvSpPr>
          <p:cNvPr id="246" name="Google Shape;246;p9"/>
          <p:cNvSpPr txBox="1"/>
          <p:nvPr/>
        </p:nvSpPr>
        <p:spPr>
          <a:xfrm>
            <a:off x="841187" y="5079738"/>
            <a:ext cx="274319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Mapped 183 countries into 6 continents</a:t>
            </a:r>
            <a:endParaRPr/>
          </a:p>
        </p:txBody>
      </p:sp>
      <p:sp>
        <p:nvSpPr>
          <p:cNvPr id="247" name="Google Shape;247;p9"/>
          <p:cNvSpPr txBox="1"/>
          <p:nvPr/>
        </p:nvSpPr>
        <p:spPr>
          <a:xfrm>
            <a:off x="6279489" y="5079738"/>
            <a:ext cx="37515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Splitting the strings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ccentBoxVTI">
  <a:themeElements>
    <a:clrScheme name="AccentBoxVTI">
      <a:dk1>
        <a:srgbClr val="000000"/>
      </a:dk1>
      <a:lt1>
        <a:srgbClr val="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2024-05-09T07:29:06Z</dcterms:created>
</cp:coreProperties>
</file>