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ccserver3\slredirect$\cee\syednamr\Downloads\university_enrolment_headcount_2022-23%20(version%201)%20(version%201)%20analysis.xls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ccserver3\slredirect$\cee\syednamr\Downloads\university_enrolment_headcount_2022-23%20(version%201)%20(version%201)%20analysis.xls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[university_enrolment_headcount_2022-23 (version 1) (version 1) analysis.xlsx]top 10!PivotTable6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Countries</a:t>
            </a:r>
            <a:r>
              <a:rPr lang="en-US" baseline="0" dirty="0"/>
              <a:t> International Students are from</a:t>
            </a:r>
            <a:endParaRPr lang="en-US" dirty="0"/>
          </a:p>
        </c:rich>
      </c:tx>
      <c:layout>
        <c:manualLayout>
          <c:xMode val="edge"/>
          <c:yMode val="edge"/>
          <c:x val="0.61959979548402577"/>
          <c:y val="4.51975148676035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gradFill rotWithShape="1">
            <a:gsLst>
              <a:gs pos="0">
                <a:schemeClr val="accent6">
                  <a:shade val="42000"/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hade val="42000"/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shade val="42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xForSave val="1"/>
            </c:ext>
          </c:extLst>
        </c:dLbl>
      </c:pivotFmt>
      <c:pivotFmt>
        <c:idx val="2"/>
        <c:spPr>
          <a:gradFill rotWithShape="1">
            <a:gsLst>
              <a:gs pos="0">
                <a:schemeClr val="accent6">
                  <a:shade val="55000"/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hade val="55000"/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shade val="55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xForSave val="1"/>
            </c:ext>
          </c:extLst>
        </c:dLbl>
      </c:pivotFmt>
      <c:pivotFmt>
        <c:idx val="3"/>
        <c:spPr>
          <a:gradFill rotWithShape="1">
            <a:gsLst>
              <a:gs pos="0">
                <a:schemeClr val="accent6">
                  <a:shade val="68000"/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hade val="68000"/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shade val="68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xForSave val="1"/>
            </c:ext>
          </c:extLst>
        </c:dLbl>
      </c:pivotFmt>
      <c:pivotFmt>
        <c:idx val="4"/>
        <c:spPr>
          <a:gradFill rotWithShape="1">
            <a:gsLst>
              <a:gs pos="0">
                <a:schemeClr val="accent6">
                  <a:shade val="80000"/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hade val="80000"/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shade val="8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tx>
            <c:rich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2AE42A14-A4D5-4A7C-95E9-AD245D1F08DC}" type="CATEGORYNAME">
                  <a:rPr lang="en-US"/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/>
                  <a:t>
</a:t>
                </a:r>
                <a:fld id="{A132D441-9EA4-48DE-8ED5-7CA6B9A2F041}" type="PERCENTAGE">
                  <a:rPr lang="en-US"/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/>
              </a:p>
            </c:rich>
          </c:tx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dlblFieldTable/>
              <c15:showDataLabelsRange val="0"/>
            </c:ext>
          </c:extLst>
        </c:dLbl>
      </c:pivotFmt>
      <c:pivotFmt>
        <c:idx val="5"/>
        <c:spPr>
          <a:gradFill rotWithShape="1">
            <a:gsLst>
              <a:gs pos="0">
                <a:schemeClr val="accent6">
                  <a:shade val="93000"/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hade val="93000"/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shade val="93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xForSave val="1"/>
            </c:ext>
          </c:extLst>
        </c:dLbl>
      </c:pivotFmt>
      <c:pivotFmt>
        <c:idx val="6"/>
        <c:spPr>
          <a:gradFill rotWithShape="1">
            <a:gsLst>
              <a:gs pos="0">
                <a:schemeClr val="accent6">
                  <a:tint val="94000"/>
                  <a:satMod val="103000"/>
                  <a:lumMod val="102000"/>
                  <a:tint val="94000"/>
                </a:schemeClr>
              </a:gs>
              <a:gs pos="50000">
                <a:schemeClr val="accent6">
                  <a:tint val="94000"/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tint val="94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xForSave val="1"/>
            </c:ext>
          </c:extLst>
        </c:dLbl>
      </c:pivotFmt>
      <c:pivotFmt>
        <c:idx val="7"/>
        <c:spPr>
          <a:gradFill rotWithShape="1">
            <a:gsLst>
              <a:gs pos="0">
                <a:schemeClr val="accent6">
                  <a:tint val="81000"/>
                  <a:satMod val="103000"/>
                  <a:lumMod val="102000"/>
                  <a:tint val="94000"/>
                </a:schemeClr>
              </a:gs>
              <a:gs pos="50000">
                <a:schemeClr val="accent6">
                  <a:tint val="81000"/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tint val="81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xForSave val="1"/>
            </c:ext>
          </c:extLst>
        </c:dLbl>
      </c:pivotFmt>
      <c:pivotFmt>
        <c:idx val="8"/>
        <c:spPr>
          <a:gradFill rotWithShape="1">
            <a:gsLst>
              <a:gs pos="0">
                <a:schemeClr val="accent6">
                  <a:tint val="69000"/>
                  <a:satMod val="103000"/>
                  <a:lumMod val="102000"/>
                  <a:tint val="94000"/>
                </a:schemeClr>
              </a:gs>
              <a:gs pos="50000">
                <a:schemeClr val="accent6">
                  <a:tint val="69000"/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tint val="69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xForSave val="1"/>
            </c:ext>
          </c:extLst>
        </c:dLbl>
      </c:pivotFmt>
      <c:pivotFmt>
        <c:idx val="9"/>
        <c:spPr>
          <a:gradFill rotWithShape="1">
            <a:gsLst>
              <a:gs pos="0">
                <a:schemeClr val="accent6">
                  <a:tint val="56000"/>
                  <a:satMod val="103000"/>
                  <a:lumMod val="102000"/>
                  <a:tint val="94000"/>
                </a:schemeClr>
              </a:gs>
              <a:gs pos="50000">
                <a:schemeClr val="accent6">
                  <a:tint val="56000"/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tint val="56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xForSave val="1"/>
            </c:ext>
          </c:extLst>
        </c:dLbl>
      </c:pivotFmt>
      <c:pivotFmt>
        <c:idx val="10"/>
        <c:spPr>
          <a:gradFill rotWithShape="1">
            <a:gsLst>
              <a:gs pos="0">
                <a:schemeClr val="accent6">
                  <a:tint val="43000"/>
                  <a:satMod val="103000"/>
                  <a:lumMod val="102000"/>
                  <a:tint val="94000"/>
                </a:schemeClr>
              </a:gs>
              <a:gs pos="50000">
                <a:schemeClr val="accent6">
                  <a:tint val="43000"/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tint val="43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xForSave val="1"/>
            </c:ext>
          </c:extLst>
        </c:dLbl>
      </c:pivotFmt>
      <c:pivotFmt>
        <c:idx val="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"/>
        <c:spPr>
          <a:gradFill rotWithShape="1">
            <a:gsLst>
              <a:gs pos="0">
                <a:schemeClr val="accent6">
                  <a:shade val="42000"/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hade val="42000"/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shade val="42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"/>
        <c:spPr>
          <a:gradFill rotWithShape="1">
            <a:gsLst>
              <a:gs pos="0">
                <a:schemeClr val="accent6">
                  <a:shade val="55000"/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hade val="55000"/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shade val="55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6">
                  <a:shade val="68000"/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hade val="68000"/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shade val="68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6">
                  <a:shade val="80000"/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hade val="80000"/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shade val="8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tx>
            <c:rich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2AE42A14-A4D5-4A7C-95E9-AD245D1F08DC}" type="CATEGORYNAME">
                  <a:rPr lang="en-US"/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/>
                  <a:t>
</a:t>
                </a:r>
                <a:fld id="{A132D441-9EA4-48DE-8ED5-7CA6B9A2F041}" type="PERCENTAGE">
                  <a:rPr lang="en-US"/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/>
              </a:p>
            </c:rich>
          </c:tx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dlblFieldTable/>
              <c15:showDataLabelsRange val="0"/>
            </c:ext>
          </c:extLst>
        </c:dLbl>
      </c:pivotFmt>
      <c:pivotFmt>
        <c:idx val="16"/>
        <c:spPr>
          <a:gradFill rotWithShape="1">
            <a:gsLst>
              <a:gs pos="0">
                <a:schemeClr val="accent6">
                  <a:shade val="93000"/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hade val="93000"/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shade val="93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"/>
        <c:spPr>
          <a:gradFill rotWithShape="1">
            <a:gsLst>
              <a:gs pos="0">
                <a:schemeClr val="accent6">
                  <a:tint val="94000"/>
                  <a:satMod val="103000"/>
                  <a:lumMod val="102000"/>
                  <a:tint val="94000"/>
                </a:schemeClr>
              </a:gs>
              <a:gs pos="50000">
                <a:schemeClr val="accent6">
                  <a:tint val="94000"/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tint val="94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"/>
        <c:spPr>
          <a:gradFill rotWithShape="1">
            <a:gsLst>
              <a:gs pos="0">
                <a:schemeClr val="accent6">
                  <a:tint val="81000"/>
                  <a:satMod val="103000"/>
                  <a:lumMod val="102000"/>
                  <a:tint val="94000"/>
                </a:schemeClr>
              </a:gs>
              <a:gs pos="50000">
                <a:schemeClr val="accent6">
                  <a:tint val="81000"/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tint val="81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"/>
        <c:spPr>
          <a:gradFill rotWithShape="1">
            <a:gsLst>
              <a:gs pos="0">
                <a:schemeClr val="accent6">
                  <a:tint val="69000"/>
                  <a:satMod val="103000"/>
                  <a:lumMod val="102000"/>
                  <a:tint val="94000"/>
                </a:schemeClr>
              </a:gs>
              <a:gs pos="50000">
                <a:schemeClr val="accent6">
                  <a:tint val="69000"/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tint val="69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"/>
        <c:spPr>
          <a:gradFill rotWithShape="1">
            <a:gsLst>
              <a:gs pos="0">
                <a:schemeClr val="accent6">
                  <a:tint val="56000"/>
                  <a:satMod val="103000"/>
                  <a:lumMod val="102000"/>
                  <a:tint val="94000"/>
                </a:schemeClr>
              </a:gs>
              <a:gs pos="50000">
                <a:schemeClr val="accent6">
                  <a:tint val="56000"/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tint val="56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"/>
        <c:spPr>
          <a:gradFill rotWithShape="1">
            <a:gsLst>
              <a:gs pos="0">
                <a:schemeClr val="accent6">
                  <a:tint val="43000"/>
                  <a:satMod val="103000"/>
                  <a:lumMod val="102000"/>
                  <a:tint val="94000"/>
                </a:schemeClr>
              </a:gs>
              <a:gs pos="50000">
                <a:schemeClr val="accent6">
                  <a:tint val="43000"/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tint val="43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3"/>
        <c:spPr>
          <a:gradFill rotWithShape="1">
            <a:gsLst>
              <a:gs pos="0">
                <a:schemeClr val="accent6">
                  <a:shade val="42000"/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hade val="42000"/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shade val="42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"/>
        <c:spPr>
          <a:gradFill rotWithShape="1">
            <a:gsLst>
              <a:gs pos="0">
                <a:schemeClr val="accent6">
                  <a:shade val="55000"/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hade val="55000"/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shade val="55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5"/>
        <c:spPr>
          <a:gradFill rotWithShape="1">
            <a:gsLst>
              <a:gs pos="0">
                <a:schemeClr val="accent6">
                  <a:shade val="68000"/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hade val="68000"/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shade val="68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"/>
        <c:spPr>
          <a:gradFill rotWithShape="1">
            <a:gsLst>
              <a:gs pos="0">
                <a:schemeClr val="accent6">
                  <a:shade val="80000"/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hade val="80000"/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shade val="8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tx>
            <c:rich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2AE42A14-A4D5-4A7C-95E9-AD245D1F08DC}" type="CATEGORYNAME">
                  <a:rPr lang="en-US"/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/>
                  <a:t>
</a:t>
                </a:r>
                <a:fld id="{A132D441-9EA4-48DE-8ED5-7CA6B9A2F041}" type="PERCENTAGE">
                  <a:rPr lang="en-US"/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/>
              </a:p>
            </c:rich>
          </c:tx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dlblFieldTable/>
              <c15:showDataLabelsRange val="0"/>
            </c:ext>
          </c:extLst>
        </c:dLbl>
      </c:pivotFmt>
      <c:pivotFmt>
        <c:idx val="27"/>
        <c:spPr>
          <a:gradFill rotWithShape="1">
            <a:gsLst>
              <a:gs pos="0">
                <a:schemeClr val="accent6">
                  <a:shade val="93000"/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hade val="93000"/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shade val="93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8"/>
        <c:spPr>
          <a:gradFill rotWithShape="1">
            <a:gsLst>
              <a:gs pos="0">
                <a:schemeClr val="accent6">
                  <a:tint val="94000"/>
                  <a:satMod val="103000"/>
                  <a:lumMod val="102000"/>
                  <a:tint val="94000"/>
                </a:schemeClr>
              </a:gs>
              <a:gs pos="50000">
                <a:schemeClr val="accent6">
                  <a:tint val="94000"/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tint val="94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9"/>
        <c:spPr>
          <a:gradFill rotWithShape="1">
            <a:gsLst>
              <a:gs pos="0">
                <a:schemeClr val="accent6">
                  <a:tint val="81000"/>
                  <a:satMod val="103000"/>
                  <a:lumMod val="102000"/>
                  <a:tint val="94000"/>
                </a:schemeClr>
              </a:gs>
              <a:gs pos="50000">
                <a:schemeClr val="accent6">
                  <a:tint val="81000"/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tint val="81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0"/>
        <c:spPr>
          <a:gradFill rotWithShape="1">
            <a:gsLst>
              <a:gs pos="0">
                <a:schemeClr val="accent6">
                  <a:tint val="69000"/>
                  <a:satMod val="103000"/>
                  <a:lumMod val="102000"/>
                  <a:tint val="94000"/>
                </a:schemeClr>
              </a:gs>
              <a:gs pos="50000">
                <a:schemeClr val="accent6">
                  <a:tint val="69000"/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tint val="69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1"/>
        <c:spPr>
          <a:gradFill rotWithShape="1">
            <a:gsLst>
              <a:gs pos="0">
                <a:schemeClr val="accent6">
                  <a:tint val="56000"/>
                  <a:satMod val="103000"/>
                  <a:lumMod val="102000"/>
                  <a:tint val="94000"/>
                </a:schemeClr>
              </a:gs>
              <a:gs pos="50000">
                <a:schemeClr val="accent6">
                  <a:tint val="56000"/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tint val="56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2"/>
        <c:spPr>
          <a:gradFill rotWithShape="1">
            <a:gsLst>
              <a:gs pos="0">
                <a:schemeClr val="accent6">
                  <a:tint val="43000"/>
                  <a:satMod val="103000"/>
                  <a:lumMod val="102000"/>
                  <a:tint val="94000"/>
                </a:schemeClr>
              </a:gs>
              <a:gs pos="50000">
                <a:schemeClr val="accent6">
                  <a:tint val="43000"/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tint val="43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'top 10'!$B$3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hade val="42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hade val="42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shade val="42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BBC-4971-8675-70FCD9F571D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6">
                      <a:shade val="5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hade val="5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shade val="5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BBC-4971-8675-70FCD9F571D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shade val="6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hade val="6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shade val="6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BBC-4971-8675-70FCD9F571D1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6">
                      <a:shade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hade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shade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BBC-4971-8675-70FCD9F571D1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6">
                      <a:shade val="93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hade val="93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shade val="93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3BBC-4971-8675-70FCD9F571D1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4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tint val="94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tint val="94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3BBC-4971-8675-70FCD9F571D1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6">
                      <a:tint val="81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tint val="81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tint val="81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3BBC-4971-8675-70FCD9F571D1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6">
                      <a:tint val="69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tint val="69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tint val="69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3BBC-4971-8675-70FCD9F571D1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6">
                      <a:tint val="5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tint val="5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tint val="5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3BBC-4971-8675-70FCD9F571D1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6">
                      <a:tint val="43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tint val="43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tint val="43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3BBC-4971-8675-70FCD9F571D1}"/>
              </c:ext>
            </c:extLst>
          </c:dPt>
          <c:dLbls>
            <c:dLbl>
              <c:idx val="3"/>
              <c:tx>
                <c:rich>
                  <a:bodyPr/>
                  <a:lstStyle/>
                  <a:p>
                    <a:fld id="{2AE42A14-A4D5-4A7C-95E9-AD245D1F08DC}" type="CATEGORYNAME">
                      <a:rPr lang="en-US"/>
                      <a:pPr/>
                      <a:t>[CATEGORY NAME]</a:t>
                    </a:fld>
                    <a:r>
                      <a:rPr lang="en-US"/>
                      <a:t>
</a:t>
                    </a:r>
                    <a:fld id="{A132D441-9EA4-48DE-8ED5-7CA6B9A2F041}" type="PERCENTAGE">
                      <a:rPr lang="en-US"/>
                      <a:pPr/>
                      <a:t>[PERCENTAGE]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3BBC-4971-8675-70FCD9F571D1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'top 10'!$A$4:$A$14</c:f>
              <c:strCache>
                <c:ptCount val="10"/>
                <c:pt idx="0">
                  <c:v>Bangladesh</c:v>
                </c:pt>
                <c:pt idx="1">
                  <c:v>China</c:v>
                </c:pt>
                <c:pt idx="2">
                  <c:v>Egypt</c:v>
                </c:pt>
                <c:pt idx="3">
                  <c:v>India</c:v>
                </c:pt>
                <c:pt idx="4">
                  <c:v>Iran</c:v>
                </c:pt>
                <c:pt idx="5">
                  <c:v>Nigeria</c:v>
                </c:pt>
                <c:pt idx="6">
                  <c:v>Other</c:v>
                </c:pt>
                <c:pt idx="7">
                  <c:v>Pakistani</c:v>
                </c:pt>
                <c:pt idx="8">
                  <c:v>Saudi </c:v>
                </c:pt>
                <c:pt idx="9">
                  <c:v>US</c:v>
                </c:pt>
              </c:strCache>
            </c:strRef>
          </c:cat>
          <c:val>
            <c:numRef>
              <c:f>'top 10'!$B$4:$B$14</c:f>
              <c:numCache>
                <c:formatCode>General</c:formatCode>
                <c:ptCount val="10"/>
                <c:pt idx="0">
                  <c:v>6797</c:v>
                </c:pt>
                <c:pt idx="1">
                  <c:v>69799</c:v>
                </c:pt>
                <c:pt idx="2">
                  <c:v>5105</c:v>
                </c:pt>
                <c:pt idx="3">
                  <c:v>50068</c:v>
                </c:pt>
                <c:pt idx="4">
                  <c:v>24660</c:v>
                </c:pt>
                <c:pt idx="5">
                  <c:v>6098</c:v>
                </c:pt>
                <c:pt idx="6">
                  <c:v>40527</c:v>
                </c:pt>
                <c:pt idx="7">
                  <c:v>5890</c:v>
                </c:pt>
                <c:pt idx="8">
                  <c:v>4157</c:v>
                </c:pt>
                <c:pt idx="9">
                  <c:v>13148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3BBC-4971-8675-70FCD9F571D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[university_enrolment_headcount_2022-23 (version 1) (version 1) analysis.xlsx]Gender graph!PivotTable2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baseline="0" dirty="0"/>
              <a:t>ENROLLMENT AT THE GRADUATE LEVEL FOR INSTITUTES ACROSS CANADA </a:t>
            </a:r>
            <a:endParaRPr lang="en-US" sz="20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'Gender graph'!$B$4:$B$5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'Gender graph'!$A$6:$A$17</c:f>
              <c:strCache>
                <c:ptCount val="11"/>
                <c:pt idx="0">
                  <c:v>2012-2013</c:v>
                </c:pt>
                <c:pt idx="1">
                  <c:v>2013-2014</c:v>
                </c:pt>
                <c:pt idx="2">
                  <c:v>2014-2015</c:v>
                </c:pt>
                <c:pt idx="3">
                  <c:v>2015-2016</c:v>
                </c:pt>
                <c:pt idx="4">
                  <c:v>2016-2017</c:v>
                </c:pt>
                <c:pt idx="5">
                  <c:v>2017-2018</c:v>
                </c:pt>
                <c:pt idx="6">
                  <c:v>2018-2019</c:v>
                </c:pt>
                <c:pt idx="7">
                  <c:v>2019-2020</c:v>
                </c:pt>
                <c:pt idx="8">
                  <c:v>2020-2021</c:v>
                </c:pt>
                <c:pt idx="9">
                  <c:v>2021-2022</c:v>
                </c:pt>
                <c:pt idx="10">
                  <c:v>2022-2023</c:v>
                </c:pt>
              </c:strCache>
            </c:strRef>
          </c:cat>
          <c:val>
            <c:numRef>
              <c:f>'Gender graph'!$B$6:$B$17</c:f>
              <c:numCache>
                <c:formatCode>General</c:formatCode>
                <c:ptCount val="11"/>
                <c:pt idx="0">
                  <c:v>27097</c:v>
                </c:pt>
                <c:pt idx="1">
                  <c:v>28162</c:v>
                </c:pt>
                <c:pt idx="2">
                  <c:v>29091</c:v>
                </c:pt>
                <c:pt idx="3">
                  <c:v>30424</c:v>
                </c:pt>
                <c:pt idx="4">
                  <c:v>31683</c:v>
                </c:pt>
                <c:pt idx="5">
                  <c:v>33212</c:v>
                </c:pt>
                <c:pt idx="6">
                  <c:v>34894</c:v>
                </c:pt>
                <c:pt idx="7">
                  <c:v>36728</c:v>
                </c:pt>
                <c:pt idx="8">
                  <c:v>37740</c:v>
                </c:pt>
                <c:pt idx="9">
                  <c:v>39839</c:v>
                </c:pt>
                <c:pt idx="10">
                  <c:v>40279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09-4BE0-B2FF-04C7784BF2A5}"/>
            </c:ext>
          </c:extLst>
        </c:ser>
        <c:ser>
          <c:idx val="1"/>
          <c:order val="1"/>
          <c:tx>
            <c:strRef>
              <c:f>'Gender graph'!$C$4:$C$5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'Gender graph'!$A$6:$A$17</c:f>
              <c:strCache>
                <c:ptCount val="11"/>
                <c:pt idx="0">
                  <c:v>2012-2013</c:v>
                </c:pt>
                <c:pt idx="1">
                  <c:v>2013-2014</c:v>
                </c:pt>
                <c:pt idx="2">
                  <c:v>2014-2015</c:v>
                </c:pt>
                <c:pt idx="3">
                  <c:v>2015-2016</c:v>
                </c:pt>
                <c:pt idx="4">
                  <c:v>2016-2017</c:v>
                </c:pt>
                <c:pt idx="5">
                  <c:v>2017-2018</c:v>
                </c:pt>
                <c:pt idx="6">
                  <c:v>2018-2019</c:v>
                </c:pt>
                <c:pt idx="7">
                  <c:v>2019-2020</c:v>
                </c:pt>
                <c:pt idx="8">
                  <c:v>2020-2021</c:v>
                </c:pt>
                <c:pt idx="9">
                  <c:v>2021-2022</c:v>
                </c:pt>
                <c:pt idx="10">
                  <c:v>2022-2023</c:v>
                </c:pt>
              </c:strCache>
            </c:strRef>
          </c:cat>
          <c:val>
            <c:numRef>
              <c:f>'Gender graph'!$C$6:$C$17</c:f>
              <c:numCache>
                <c:formatCode>General</c:formatCode>
                <c:ptCount val="11"/>
                <c:pt idx="0">
                  <c:v>25547</c:v>
                </c:pt>
                <c:pt idx="1">
                  <c:v>26589</c:v>
                </c:pt>
                <c:pt idx="2">
                  <c:v>27174</c:v>
                </c:pt>
                <c:pt idx="3">
                  <c:v>27459</c:v>
                </c:pt>
                <c:pt idx="4">
                  <c:v>28426</c:v>
                </c:pt>
                <c:pt idx="5">
                  <c:v>29753</c:v>
                </c:pt>
                <c:pt idx="6">
                  <c:v>30355</c:v>
                </c:pt>
                <c:pt idx="7">
                  <c:v>31176</c:v>
                </c:pt>
                <c:pt idx="8">
                  <c:v>31003</c:v>
                </c:pt>
                <c:pt idx="9">
                  <c:v>32779</c:v>
                </c:pt>
                <c:pt idx="10">
                  <c:v>33175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09-4BE0-B2FF-04C7784BF2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7471120"/>
        <c:axId val="267473040"/>
      </c:barChart>
      <c:catAx>
        <c:axId val="26747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473040"/>
        <c:crosses val="autoZero"/>
        <c:auto val="1"/>
        <c:lblAlgn val="ctr"/>
        <c:lblOffset val="100"/>
        <c:noMultiLvlLbl val="0"/>
      </c:catAx>
      <c:valAx>
        <c:axId val="26747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4711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2194E-E2A3-4A05-AFC4-0ACE547CC4E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09C24-89CE-4CEA-B84C-5DF5963E7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52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09C24-89CE-4CEA-B84C-5DF5963E7D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30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09C24-89CE-4CEA-B84C-5DF5963E7D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55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A9AF-4182-67F8-5D3A-1A98EE133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E4D3F-D117-BD13-F1B3-3A9427413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01B16-AF81-4F7E-1943-752A5350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43EB-053B-481F-87AA-2CAA8A2D08D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804F0-E025-CA92-FB72-2CFA130ED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69B24-8D90-E601-AEB7-CA22C5A6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6927-BABE-4E14-B0DD-11D04973E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9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C55DC-F009-5970-8181-8E07376A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7CCC6-89E1-F1EF-0377-3D11892D2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2AF37-8090-3FFA-39BF-EE50F45D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43EB-053B-481F-87AA-2CAA8A2D08D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D18E9-ED77-0521-4297-4520353E8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E5269-331D-6E7E-AA95-14329A0E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6927-BABE-4E14-B0DD-11D04973E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7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DBDBCE-FB80-0A8E-9226-82D0E812B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A7F70-6115-4989-3E14-FF248BE0F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F6177-2645-8168-4E31-AB1BBA56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43EB-053B-481F-87AA-2CAA8A2D08D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30ABD-EA4C-CCE4-732F-23ABC1C76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0FB0F-5D2A-9072-F323-2AF1A1CC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6927-BABE-4E14-B0DD-11D04973E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3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E643-5DBD-89E9-104F-E60DF88C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52337-378C-EEC0-AD3C-109BE3306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F29D3-C9F6-C0A8-A5FD-1643B0EA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43EB-053B-481F-87AA-2CAA8A2D08D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2B674-FF42-05A8-C486-D76DE0A0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F658D-598A-0DCA-313B-8D7733C7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6927-BABE-4E14-B0DD-11D04973E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2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AA99-F754-7D02-2AB1-A258823F0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194FF-4045-8AB8-A2FC-9873254AF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82F29-425B-F6AA-E1A5-4221B08F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43EB-053B-481F-87AA-2CAA8A2D08D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ED16A-418C-ADE5-EF28-36D873D3F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12CC2-8ADD-661B-3397-92D59E48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6927-BABE-4E14-B0DD-11D04973E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5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7866-ECC1-3839-C780-B4508AB9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2F6F-53CB-4941-1ACE-6DCF2B817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CD820-727F-061A-CBF8-ED7976D82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12B84-CB00-F3A9-FA76-1A8AD96F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43EB-053B-481F-87AA-2CAA8A2D08D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F4BA3-6768-1C37-3A1C-45D0293F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6C3AA-30E1-1C97-6678-F041B339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6927-BABE-4E14-B0DD-11D04973E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6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4851-074B-C8EF-654C-DE65E8FF3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4FB76-F86B-DD09-9538-783149B0B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C0E12-EBFD-F29B-2A88-CA653263D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C271A8-6E1D-EAE3-4F1D-BEA8BD2E5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5D6C4-2B86-4005-BB41-98C9A586D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4EFEC5-2B0A-12D8-5E2B-B893E584C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43EB-053B-481F-87AA-2CAA8A2D08D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4FFD0-0A37-9150-E5B2-6CAAF5456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6EFBB-0EEA-C958-2709-361B49F5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6927-BABE-4E14-B0DD-11D04973E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7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BF7E-23D2-2181-1BC1-6FB81C302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EB943E-6593-C021-C8C0-2B2A6D5B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43EB-053B-481F-87AA-2CAA8A2D08D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002BB-0F29-9A5C-0188-802E40EE3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9132C-B1B5-F47B-8894-8251736E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6927-BABE-4E14-B0DD-11D04973E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2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86D07C-6A94-3EFD-8FC0-D51600017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43EB-053B-481F-87AA-2CAA8A2D08D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880D2-EE22-C826-E030-E86464D7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0F766-1264-2302-186E-9755F6C5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6927-BABE-4E14-B0DD-11D04973E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7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E1D5-FA4A-90F5-36A0-E21131E3C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68AE9-6151-8F82-CE3D-66A54B02E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AA8B0-8133-9ADD-FB4F-E71A07234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90C18-63EF-60E5-DF8A-0012612A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43EB-053B-481F-87AA-2CAA8A2D08D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4C0D8-3A7C-FCB6-A472-48B7C733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20A78-1F3D-AF20-0F52-A8B6C5D8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6927-BABE-4E14-B0DD-11D04973E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8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D804-A349-F867-FB57-EAFD560A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E123B0-C19F-3C8F-E21B-243EB8E2C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1CE08-07D9-6C56-5560-D428B0921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C9AD1-F167-92AD-7473-2A4738D0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43EB-053B-481F-87AA-2CAA8A2D08D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B6CD5-3351-4D17-98C9-DB149137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E29CB-9E48-DD53-D65C-FB172920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6927-BABE-4E14-B0DD-11D04973E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5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11FB1-7A80-D9A7-66AC-D89250632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0251C-7854-DC04-FF63-8C20F3493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285C3-25EF-03C0-C90A-FC60088C6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B43EB-053B-481F-87AA-2CAA8A2D08D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0836E-C6EC-77CC-E489-F301D923A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6814D-9DDA-A9AB-DE15-B399490F9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F6927-BABE-4E14-B0DD-11D04973E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5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e chart with a number of green and blue colors&#10;&#10;Description automatically generated with medium confidence">
            <a:extLst>
              <a:ext uri="{FF2B5EF4-FFF2-40B4-BE49-F238E27FC236}">
                <a16:creationId xmlns:a16="http://schemas.microsoft.com/office/drawing/2014/main" id="{10C0586C-7615-2C42-E0DB-1C8DE3084C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" t="6159" r="27893" b="1467"/>
          <a:stretch/>
        </p:blipFill>
        <p:spPr>
          <a:xfrm rot="9036278">
            <a:off x="71782" y="2064400"/>
            <a:ext cx="4329290" cy="4469687"/>
          </a:xfrm>
          <a:prstGeom prst="ellipse">
            <a:avLst/>
          </a:prstGeom>
        </p:spPr>
      </p:pic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181DD517-B652-9D45-30D4-731CD36F60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9163725"/>
              </p:ext>
            </p:extLst>
          </p:nvPr>
        </p:nvGraphicFramePr>
        <p:xfrm>
          <a:off x="3997759" y="763438"/>
          <a:ext cx="8126084" cy="587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056A8B-20EB-ABB1-6461-861D6BCB7F00}"/>
              </a:ext>
            </a:extLst>
          </p:cNvPr>
          <p:cNvCxnSpPr>
            <a:cxnSpLocks/>
          </p:cNvCxnSpPr>
          <p:nvPr/>
        </p:nvCxnSpPr>
        <p:spPr>
          <a:xfrm flipV="1">
            <a:off x="3332988" y="1289648"/>
            <a:ext cx="3726180" cy="1146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B734D3-B387-86D3-B855-3689E3BA8B39}"/>
              </a:ext>
            </a:extLst>
          </p:cNvPr>
          <p:cNvCxnSpPr>
            <a:cxnSpLocks/>
          </p:cNvCxnSpPr>
          <p:nvPr/>
        </p:nvCxnSpPr>
        <p:spPr>
          <a:xfrm>
            <a:off x="3144665" y="6161331"/>
            <a:ext cx="4149306" cy="31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76BD988-F2DC-290A-CAF1-05E563A4AAD9}"/>
              </a:ext>
            </a:extLst>
          </p:cNvPr>
          <p:cNvSpPr txBox="1"/>
          <p:nvPr/>
        </p:nvSpPr>
        <p:spPr>
          <a:xfrm>
            <a:off x="415861" y="3449730"/>
            <a:ext cx="1507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442,882 total</a:t>
            </a:r>
            <a:br>
              <a:rPr lang="en-US" dirty="0"/>
            </a:br>
            <a:r>
              <a:rPr lang="en-US" dirty="0"/>
              <a:t>66.2% Canada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E5A268-D323-95A2-5C91-FA89749555AF}"/>
              </a:ext>
            </a:extLst>
          </p:cNvPr>
          <p:cNvSpPr txBox="1"/>
          <p:nvPr/>
        </p:nvSpPr>
        <p:spPr>
          <a:xfrm>
            <a:off x="2604910" y="3449731"/>
            <a:ext cx="212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226,249 total</a:t>
            </a:r>
            <a:br>
              <a:rPr lang="en-US" dirty="0"/>
            </a:br>
            <a:r>
              <a:rPr lang="en-US" dirty="0"/>
              <a:t>33.8% international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947591-0BE9-3865-CF09-CD1D2FFDBC5D}"/>
              </a:ext>
            </a:extLst>
          </p:cNvPr>
          <p:cNvSpPr txBox="1"/>
          <p:nvPr/>
        </p:nvSpPr>
        <p:spPr>
          <a:xfrm>
            <a:off x="731520" y="394106"/>
            <a:ext cx="11146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INTERNATIONAL AND LOCAL STUDENT ENROLLMENT AT GRADUATE LEVEL 2013-2023</a:t>
            </a:r>
          </a:p>
        </p:txBody>
      </p:sp>
    </p:spTree>
    <p:extLst>
      <p:ext uri="{BB962C8B-B14F-4D97-AF65-F5344CB8AC3E}">
        <p14:creationId xmlns:p14="http://schemas.microsoft.com/office/powerpoint/2010/main" val="20725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F6FDCFE-84B3-7B05-A88C-EE4B4429BF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5758933"/>
              </p:ext>
            </p:extLst>
          </p:nvPr>
        </p:nvGraphicFramePr>
        <p:xfrm>
          <a:off x="643467" y="643467"/>
          <a:ext cx="10905066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19954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40</Words>
  <Application>Microsoft Office PowerPoint</Application>
  <PresentationFormat>Widescreen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Namreen Syed</dc:creator>
  <cp:lastModifiedBy>Namreen Syed</cp:lastModifiedBy>
  <cp:revision>2</cp:revision>
  <dcterms:created xsi:type="dcterms:W3CDTF">2024-12-09T00:53:45Z</dcterms:created>
  <dcterms:modified xsi:type="dcterms:W3CDTF">2024-12-09T03:48:11Z</dcterms:modified>
</cp:coreProperties>
</file>