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65" r:id="rId4"/>
    <p:sldId id="258"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253"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B37EED-3A9C-4B63-837A-4E6F22BE993D}"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CCFC0-97C1-4D1D-9485-A257D746E891}" type="slidenum">
              <a:rPr lang="en-IN" smtClean="0"/>
              <a:t>‹#›</a:t>
            </a:fld>
            <a:endParaRPr lang="en-IN"/>
          </a:p>
        </p:txBody>
      </p:sp>
    </p:spTree>
    <p:extLst>
      <p:ext uri="{BB962C8B-B14F-4D97-AF65-F5344CB8AC3E}">
        <p14:creationId xmlns:p14="http://schemas.microsoft.com/office/powerpoint/2010/main" val="1189303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48711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364399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1786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4145097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679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3392175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129133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140765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393639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789E9-9FD3-40B2-B828-62B5686AAFAF}"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328578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789E9-9FD3-40B2-B828-62B5686AAFAF}"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152779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789E9-9FD3-40B2-B828-62B5686AAFAF}" type="datetimeFigureOut">
              <a:rPr lang="en-IN" smtClean="0"/>
              <a:t>15-06-2025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3410250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789E9-9FD3-40B2-B828-62B5686AAFAF}" type="datetimeFigureOut">
              <a:rPr lang="en-IN" smtClean="0"/>
              <a:t>15-06-2025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11409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789E9-9FD3-40B2-B828-62B5686AAFAF}" type="datetimeFigureOut">
              <a:rPr lang="en-IN" smtClean="0"/>
              <a:t>15-06-2025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290499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4789E9-9FD3-40B2-B828-62B5686AAFAF}"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196822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789E9-9FD3-40B2-B828-62B5686AAFAF}"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37FA48-CF3F-4175-89C3-0F7A187B9EBD}" type="slidenum">
              <a:rPr lang="en-IN" smtClean="0"/>
              <a:t>‹#›</a:t>
            </a:fld>
            <a:endParaRPr lang="en-IN"/>
          </a:p>
        </p:txBody>
      </p:sp>
    </p:spTree>
    <p:extLst>
      <p:ext uri="{BB962C8B-B14F-4D97-AF65-F5344CB8AC3E}">
        <p14:creationId xmlns:p14="http://schemas.microsoft.com/office/powerpoint/2010/main" val="207132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4789E9-9FD3-40B2-B828-62B5686AAFAF}" type="datetimeFigureOut">
              <a:rPr lang="en-IN" smtClean="0"/>
              <a:t>15-06-2025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037FA48-CF3F-4175-89C3-0F7A187B9EBD}" type="slidenum">
              <a:rPr lang="en-IN" smtClean="0"/>
              <a:t>‹#›</a:t>
            </a:fld>
            <a:endParaRPr lang="en-IN"/>
          </a:p>
        </p:txBody>
      </p:sp>
    </p:spTree>
    <p:extLst>
      <p:ext uri="{BB962C8B-B14F-4D97-AF65-F5344CB8AC3E}">
        <p14:creationId xmlns:p14="http://schemas.microsoft.com/office/powerpoint/2010/main" val="4062159355"/>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EA0E-6286-4479-ECC6-2F7E33BD9F3B}"/>
              </a:ext>
            </a:extLst>
          </p:cNvPr>
          <p:cNvSpPr>
            <a:spLocks noGrp="1"/>
          </p:cNvSpPr>
          <p:nvPr>
            <p:ph type="ctrTitle"/>
          </p:nvPr>
        </p:nvSpPr>
        <p:spPr>
          <a:xfrm>
            <a:off x="10759440" y="345440"/>
            <a:ext cx="1432560" cy="1239520"/>
          </a:xfrm>
        </p:spPr>
        <p:txBody>
          <a:bodyPr/>
          <a:lstStyle/>
          <a:p>
            <a:pPr algn="l"/>
            <a:r>
              <a:rPr lang="en-IN" sz="1600" dirty="0">
                <a:solidFill>
                  <a:schemeClr val="accent4">
                    <a:lumMod val="50000"/>
                  </a:schemeClr>
                </a:solidFill>
              </a:rPr>
              <a:t>ANVESHAN HACKATHON 2025</a:t>
            </a:r>
            <a:br>
              <a:rPr lang="en-IN" sz="1600" dirty="0">
                <a:solidFill>
                  <a:schemeClr val="accent4">
                    <a:lumMod val="50000"/>
                  </a:schemeClr>
                </a:solidFill>
              </a:rPr>
            </a:br>
            <a:endParaRPr lang="en-IN" sz="1600" dirty="0">
              <a:solidFill>
                <a:schemeClr val="accent4">
                  <a:lumMod val="50000"/>
                </a:schemeClr>
              </a:solidFill>
            </a:endParaRPr>
          </a:p>
        </p:txBody>
      </p:sp>
      <p:sp>
        <p:nvSpPr>
          <p:cNvPr id="3" name="Subtitle 2">
            <a:extLst>
              <a:ext uri="{FF2B5EF4-FFF2-40B4-BE49-F238E27FC236}">
                <a16:creationId xmlns:a16="http://schemas.microsoft.com/office/drawing/2014/main" id="{39AF1D76-1707-8B3D-604E-9636CC479255}"/>
              </a:ext>
            </a:extLst>
          </p:cNvPr>
          <p:cNvSpPr>
            <a:spLocks noGrp="1"/>
          </p:cNvSpPr>
          <p:nvPr>
            <p:ph type="subTitle" idx="1"/>
          </p:nvPr>
        </p:nvSpPr>
        <p:spPr>
          <a:xfrm>
            <a:off x="1016001" y="508000"/>
            <a:ext cx="8453120" cy="5628640"/>
          </a:xfrm>
        </p:spPr>
        <p:txBody>
          <a:bodyPr>
            <a:normAutofit/>
          </a:bodyPr>
          <a:lstStyle/>
          <a:p>
            <a:pPr algn="l"/>
            <a:r>
              <a:rPr lang="en-IN" sz="4800" dirty="0">
                <a:solidFill>
                  <a:schemeClr val="accent5">
                    <a:lumMod val="75000"/>
                  </a:schemeClr>
                </a:solidFill>
              </a:rPr>
              <a:t>ANVESHAN HACKATHON 2025</a:t>
            </a:r>
          </a:p>
          <a:p>
            <a:pPr algn="l"/>
            <a:r>
              <a:rPr lang="en-IN" sz="6600" dirty="0">
                <a:solidFill>
                  <a:schemeClr val="accent5">
                    <a:lumMod val="75000"/>
                  </a:schemeClr>
                </a:solidFill>
              </a:rPr>
              <a:t> </a:t>
            </a:r>
            <a:r>
              <a:rPr lang="en-IN" sz="6600" dirty="0">
                <a:solidFill>
                  <a:schemeClr val="tx1">
                    <a:lumMod val="95000"/>
                  </a:schemeClr>
                </a:solidFill>
              </a:rPr>
              <a:t> </a:t>
            </a:r>
            <a:r>
              <a:rPr lang="en-IN" sz="4400" dirty="0">
                <a:solidFill>
                  <a:schemeClr val="tx1">
                    <a:lumMod val="95000"/>
                  </a:schemeClr>
                </a:solidFill>
              </a:rPr>
              <a:t>Title - </a:t>
            </a:r>
            <a:r>
              <a:rPr lang="en-IN" sz="3600" dirty="0">
                <a:solidFill>
                  <a:schemeClr val="tx1">
                    <a:lumMod val="95000"/>
                  </a:schemeClr>
                </a:solidFill>
              </a:rPr>
              <a:t> FREELANCE MARKETPLACE</a:t>
            </a:r>
          </a:p>
          <a:p>
            <a:pPr algn="l"/>
            <a:r>
              <a:rPr lang="en-IN" sz="3600" dirty="0">
                <a:solidFill>
                  <a:schemeClr val="tx1">
                    <a:lumMod val="95000"/>
                  </a:schemeClr>
                </a:solidFill>
              </a:rPr>
              <a:t>    Theme- FINANCE</a:t>
            </a:r>
          </a:p>
          <a:p>
            <a:pPr algn="l"/>
            <a:r>
              <a:rPr lang="en-IN" sz="3600" dirty="0">
                <a:solidFill>
                  <a:schemeClr val="tx1">
                    <a:lumMod val="95000"/>
                  </a:schemeClr>
                </a:solidFill>
              </a:rPr>
              <a:t>    PS category – </a:t>
            </a:r>
            <a:r>
              <a:rPr lang="en-IN" sz="3600" b="1" dirty="0"/>
              <a:t>Software Development</a:t>
            </a:r>
            <a:endParaRPr lang="en-IN" sz="3600" dirty="0">
              <a:solidFill>
                <a:schemeClr val="tx1">
                  <a:lumMod val="95000"/>
                </a:schemeClr>
              </a:solidFill>
            </a:endParaRPr>
          </a:p>
          <a:p>
            <a:pPr algn="l"/>
            <a:r>
              <a:rPr lang="en-IN" sz="3600" dirty="0">
                <a:solidFill>
                  <a:schemeClr val="tx1">
                    <a:lumMod val="95000"/>
                  </a:schemeClr>
                </a:solidFill>
              </a:rPr>
              <a:t>    NAME – NAMRTA RANI</a:t>
            </a:r>
          </a:p>
          <a:p>
            <a:pPr algn="l"/>
            <a:r>
              <a:rPr lang="en-IN" sz="3600" dirty="0">
                <a:solidFill>
                  <a:schemeClr val="tx1">
                    <a:lumMod val="95000"/>
                  </a:schemeClr>
                </a:solidFill>
              </a:rPr>
              <a:t>    Student code – IITMCS_24095854</a:t>
            </a:r>
          </a:p>
          <a:p>
            <a:pPr algn="l"/>
            <a:endParaRPr lang="en-IN" sz="4400" dirty="0">
              <a:solidFill>
                <a:schemeClr val="tx1">
                  <a:lumMod val="95000"/>
                </a:schemeClr>
              </a:solidFill>
            </a:endParaRPr>
          </a:p>
        </p:txBody>
      </p:sp>
    </p:spTree>
    <p:extLst>
      <p:ext uri="{BB962C8B-B14F-4D97-AF65-F5344CB8AC3E}">
        <p14:creationId xmlns:p14="http://schemas.microsoft.com/office/powerpoint/2010/main" val="227166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E78B-E380-2227-8E5C-08902C92639C}"/>
              </a:ext>
            </a:extLst>
          </p:cNvPr>
          <p:cNvSpPr>
            <a:spLocks noGrp="1"/>
          </p:cNvSpPr>
          <p:nvPr>
            <p:ph type="title"/>
          </p:nvPr>
        </p:nvSpPr>
        <p:spPr>
          <a:xfrm>
            <a:off x="599440" y="1473199"/>
            <a:ext cx="11328400" cy="4951045"/>
          </a:xfrm>
        </p:spPr>
        <p:txBody>
          <a:bodyPr>
            <a:normAutofit/>
          </a:bodyPr>
          <a:lstStyle/>
          <a:p>
            <a:pPr marL="457200" indent="-457200">
              <a:buFont typeface="Wingdings" panose="05000000000000000000" pitchFamily="2" charset="2"/>
              <a:buChar char="v"/>
            </a:pPr>
            <a:r>
              <a:rPr lang="en-US" sz="2800" b="1" u="sng" dirty="0">
                <a:solidFill>
                  <a:schemeClr val="tx2"/>
                </a:solidFill>
                <a:latin typeface="Arial" pitchFamily="34" charset="0"/>
                <a:cs typeface="Arial" pitchFamily="34" charset="0"/>
              </a:rPr>
              <a:t>Proposed Solution (Describe your Idea/Solution/Prototype)</a:t>
            </a:r>
            <a:br>
              <a:rPr lang="en-US" sz="2800" b="1" u="sng" dirty="0">
                <a:solidFill>
                  <a:schemeClr val="tx2"/>
                </a:solidFill>
                <a:latin typeface="Arial" pitchFamily="34" charset="0"/>
                <a:cs typeface="Arial" pitchFamily="34" charset="0"/>
              </a:rPr>
            </a:br>
            <a:br>
              <a:rPr lang="en-US" sz="2800" b="1" u="sng" dirty="0">
                <a:solidFill>
                  <a:schemeClr val="tx2"/>
                </a:solidFill>
                <a:latin typeface="Arial" pitchFamily="34" charset="0"/>
                <a:cs typeface="Arial" pitchFamily="34" charset="0"/>
              </a:rPr>
            </a:br>
            <a:r>
              <a:rPr lang="en-US" dirty="0">
                <a:solidFill>
                  <a:schemeClr val="bg2">
                    <a:lumMod val="40000"/>
                    <a:lumOff val="60000"/>
                  </a:schemeClr>
                </a:solidFill>
              </a:rPr>
              <a:t>Creating a Freelancing App which is free from all the bugs and problems already present in existing apps. An app that addresses the common problems faced by freelancers while using the apps.</a:t>
            </a:r>
            <a:br>
              <a:rPr lang="en-US" dirty="0">
                <a:solidFill>
                  <a:schemeClr val="bg2">
                    <a:lumMod val="40000"/>
                    <a:lumOff val="60000"/>
                  </a:schemeClr>
                </a:solidFill>
              </a:rPr>
            </a:br>
            <a:r>
              <a:rPr lang="en-US" dirty="0">
                <a:solidFill>
                  <a:schemeClr val="bg2">
                    <a:lumMod val="40000"/>
                    <a:lumOff val="60000"/>
                  </a:schemeClr>
                </a:solidFill>
              </a:rPr>
              <a:t>         </a:t>
            </a:r>
            <a:endParaRPr lang="en-IN" sz="2400" dirty="0">
              <a:solidFill>
                <a:schemeClr val="bg2">
                  <a:lumMod val="40000"/>
                  <a:lumOff val="60000"/>
                </a:schemeClr>
              </a:solidFill>
            </a:endParaRPr>
          </a:p>
        </p:txBody>
      </p:sp>
      <p:sp>
        <p:nvSpPr>
          <p:cNvPr id="5" name="TextBox 4">
            <a:extLst>
              <a:ext uri="{FF2B5EF4-FFF2-40B4-BE49-F238E27FC236}">
                <a16:creationId xmlns:a16="http://schemas.microsoft.com/office/drawing/2014/main" id="{FD6DAA15-2D80-520B-F9C4-CC1EB322F4AA}"/>
              </a:ext>
            </a:extLst>
          </p:cNvPr>
          <p:cNvSpPr txBox="1"/>
          <p:nvPr/>
        </p:nvSpPr>
        <p:spPr>
          <a:xfrm>
            <a:off x="10718800" y="433755"/>
            <a:ext cx="1856740" cy="1200329"/>
          </a:xfrm>
          <a:prstGeom prst="rect">
            <a:avLst/>
          </a:prstGeom>
          <a:noFill/>
        </p:spPr>
        <p:txBody>
          <a:bodyPr wrap="square">
            <a:spAutoFit/>
          </a:bodyPr>
          <a:lstStyle/>
          <a:p>
            <a:r>
              <a:rPr lang="en-IN" sz="1800" dirty="0">
                <a:solidFill>
                  <a:schemeClr val="accent4">
                    <a:lumMod val="50000"/>
                  </a:schemeClr>
                </a:solidFill>
              </a:rPr>
              <a:t>ANVESHAN HACKATHON 2025</a:t>
            </a:r>
            <a:br>
              <a:rPr lang="en-IN" sz="1800" dirty="0">
                <a:solidFill>
                  <a:schemeClr val="accent4">
                    <a:lumMod val="50000"/>
                  </a:schemeClr>
                </a:solidFill>
              </a:rPr>
            </a:br>
            <a:endParaRPr lang="en-IN" dirty="0"/>
          </a:p>
        </p:txBody>
      </p:sp>
    </p:spTree>
    <p:extLst>
      <p:ext uri="{BB962C8B-B14F-4D97-AF65-F5344CB8AC3E}">
        <p14:creationId xmlns:p14="http://schemas.microsoft.com/office/powerpoint/2010/main" val="177803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earning App Customer Lifecycle - Dichotomous Flowchart Template">
            <a:extLst>
              <a:ext uri="{FF2B5EF4-FFF2-40B4-BE49-F238E27FC236}">
                <a16:creationId xmlns:a16="http://schemas.microsoft.com/office/drawing/2014/main" id="{631CCCFD-E86F-1ECF-112C-5632A6C4FBF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72482"/>
            <a:ext cx="7518400" cy="671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16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8E8E-03CF-08C1-308C-4434BE4C8A38}"/>
              </a:ext>
            </a:extLst>
          </p:cNvPr>
          <p:cNvSpPr>
            <a:spLocks noGrp="1"/>
          </p:cNvSpPr>
          <p:nvPr>
            <p:ph type="title"/>
          </p:nvPr>
        </p:nvSpPr>
        <p:spPr>
          <a:xfrm>
            <a:off x="1553172" y="415111"/>
            <a:ext cx="8596668" cy="1129209"/>
          </a:xfrm>
        </p:spPr>
        <p:txBody>
          <a:bodyPr>
            <a:normAutofit/>
          </a:bodyPr>
          <a:lstStyle/>
          <a:p>
            <a:r>
              <a:rPr lang="en-US" sz="4000" b="1" dirty="0">
                <a:latin typeface="Times New Roman" panose="02020603050405020304" pitchFamily="18" charset="0"/>
                <a:ea typeface="ＭＳ Ｐゴシック" pitchFamily="1" charset="-128"/>
                <a:cs typeface="Times New Roman" panose="02020603050405020304" pitchFamily="18" charset="0"/>
              </a:rPr>
              <a:t>TECHNICAL APPROACH</a:t>
            </a:r>
            <a:endParaRPr lang="en-IN" sz="4000" dirty="0"/>
          </a:p>
        </p:txBody>
      </p:sp>
      <p:sp>
        <p:nvSpPr>
          <p:cNvPr id="5" name="TextBox 4">
            <a:extLst>
              <a:ext uri="{FF2B5EF4-FFF2-40B4-BE49-F238E27FC236}">
                <a16:creationId xmlns:a16="http://schemas.microsoft.com/office/drawing/2014/main" id="{8C2C3573-DE8C-F93F-6DBD-F277D34AAD32}"/>
              </a:ext>
            </a:extLst>
          </p:cNvPr>
          <p:cNvSpPr txBox="1"/>
          <p:nvPr/>
        </p:nvSpPr>
        <p:spPr>
          <a:xfrm>
            <a:off x="10769600" y="503060"/>
            <a:ext cx="1678516" cy="1200329"/>
          </a:xfrm>
          <a:prstGeom prst="rect">
            <a:avLst/>
          </a:prstGeom>
          <a:noFill/>
        </p:spPr>
        <p:txBody>
          <a:bodyPr wrap="square">
            <a:spAutoFit/>
          </a:bodyPr>
          <a:lstStyle/>
          <a:p>
            <a:r>
              <a:rPr lang="en-IN" sz="1800" dirty="0">
                <a:solidFill>
                  <a:schemeClr val="accent4">
                    <a:lumMod val="50000"/>
                  </a:schemeClr>
                </a:solidFill>
              </a:rPr>
              <a:t>ANVESHAN HACKATHON 2025</a:t>
            </a:r>
            <a:br>
              <a:rPr lang="en-IN" sz="1800" dirty="0">
                <a:solidFill>
                  <a:schemeClr val="accent4">
                    <a:lumMod val="50000"/>
                  </a:schemeClr>
                </a:solidFill>
              </a:rPr>
            </a:br>
            <a:endParaRPr lang="en-IN" dirty="0"/>
          </a:p>
        </p:txBody>
      </p:sp>
      <p:sp>
        <p:nvSpPr>
          <p:cNvPr id="7" name="TextBox 8">
            <a:extLst>
              <a:ext uri="{FF2B5EF4-FFF2-40B4-BE49-F238E27FC236}">
                <a16:creationId xmlns:a16="http://schemas.microsoft.com/office/drawing/2014/main" id="{DB429FC4-81FF-7B83-FA37-F9FF9355483E}"/>
              </a:ext>
            </a:extLst>
          </p:cNvPr>
          <p:cNvSpPr txBox="1">
            <a:spLocks noChangeArrowheads="1"/>
          </p:cNvSpPr>
          <p:nvPr/>
        </p:nvSpPr>
        <p:spPr bwMode="auto">
          <a:xfrm>
            <a:off x="193040" y="1473456"/>
            <a:ext cx="10200640" cy="1815882"/>
          </a:xfrm>
          <a:prstGeom prst="rect">
            <a:avLst/>
          </a:prstGeom>
          <a:noFill/>
          <a:ln w="9525">
            <a:noFill/>
            <a:miter lim="800000"/>
            <a:headEnd/>
            <a:tailEnd/>
          </a:ln>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57300" lvl="2" indent="-342900" algn="just">
              <a:buFont typeface="Arial" panose="020B0604020202020204" pitchFamily="34" charset="0"/>
              <a:buChar char="•"/>
            </a:pPr>
            <a:r>
              <a:rPr lang="en-US" sz="2800" dirty="0">
                <a:solidFill>
                  <a:schemeClr val="tx1">
                    <a:lumMod val="85000"/>
                  </a:schemeClr>
                </a:solidFill>
                <a:latin typeface="Arial" pitchFamily="34" charset="0"/>
                <a:cs typeface="Arial" pitchFamily="34" charset="0"/>
              </a:rPr>
              <a:t>For frontend we use React.js and for the backend we use Node.js</a:t>
            </a:r>
            <a:endParaRPr lang="en-US" sz="2400" dirty="0">
              <a:solidFill>
                <a:schemeClr val="tx1">
                  <a:lumMod val="85000"/>
                </a:schemeClr>
              </a:solidFill>
              <a:latin typeface="Arial" pitchFamily="34" charset="0"/>
              <a:cs typeface="Arial" pitchFamily="34" charset="0"/>
            </a:endParaRPr>
          </a:p>
          <a:p>
            <a:pPr algn="just"/>
            <a:r>
              <a:rPr lang="en-US" sz="2800" dirty="0">
                <a:latin typeface="Arial" pitchFamily="34" charset="0"/>
                <a:cs typeface="Arial" pitchFamily="34" charset="0"/>
              </a:rPr>
              <a:t>                                        </a:t>
            </a:r>
            <a:r>
              <a:rPr lang="en-US" sz="2800" dirty="0">
                <a:solidFill>
                  <a:schemeClr val="tx1">
                    <a:lumMod val="85000"/>
                  </a:schemeClr>
                </a:solidFill>
                <a:latin typeface="Arial" pitchFamily="34" charset="0"/>
                <a:cs typeface="Arial" pitchFamily="34" charset="0"/>
              </a:rPr>
              <a:t>Flowcharts of freelancing apps           </a:t>
            </a:r>
          </a:p>
          <a:p>
            <a:pPr algn="just"/>
            <a:endParaRPr lang="en-US" sz="2800" dirty="0">
              <a:latin typeface="Arial" pitchFamily="34" charset="0"/>
              <a:cs typeface="Arial" pitchFamily="34" charset="0"/>
            </a:endParaRPr>
          </a:p>
        </p:txBody>
      </p:sp>
      <p:pic>
        <p:nvPicPr>
          <p:cNvPr id="8" name="Picture 7" descr="A structured business flow diagram following your existing ...">
            <a:extLst>
              <a:ext uri="{FF2B5EF4-FFF2-40B4-BE49-F238E27FC236}">
                <a16:creationId xmlns:a16="http://schemas.microsoft.com/office/drawing/2014/main" id="{7E3F1C79-3BDE-9202-CF32-EC4467EB0F8D}"/>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2951660"/>
            <a:ext cx="4621212" cy="34912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Freelancer Management System Reviews 2024: Details, Pricing, &amp; Features | G2">
            <a:extLst>
              <a:ext uri="{FF2B5EF4-FFF2-40B4-BE49-F238E27FC236}">
                <a16:creationId xmlns:a16="http://schemas.microsoft.com/office/drawing/2014/main" id="{EEC977FD-1D61-9D41-4F40-F7CFF14AF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429" y="3017520"/>
            <a:ext cx="5466741" cy="3491231"/>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a:extLst>
              <a:ext uri="{FF2B5EF4-FFF2-40B4-BE49-F238E27FC236}">
                <a16:creationId xmlns:a16="http://schemas.microsoft.com/office/drawing/2014/main" id="{059D9F08-64DE-64DF-9A08-21186C446F41}"/>
              </a:ext>
            </a:extLst>
          </p:cNvPr>
          <p:cNvSpPr/>
          <p:nvPr/>
        </p:nvSpPr>
        <p:spPr>
          <a:xfrm>
            <a:off x="3942080" y="2506145"/>
            <a:ext cx="203200" cy="193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167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8A06-3FDF-2940-56D2-40FC0AA378C2}"/>
              </a:ext>
            </a:extLst>
          </p:cNvPr>
          <p:cNvSpPr>
            <a:spLocks noGrp="1"/>
          </p:cNvSpPr>
          <p:nvPr>
            <p:ph type="title"/>
          </p:nvPr>
        </p:nvSpPr>
        <p:spPr>
          <a:xfrm>
            <a:off x="1225975" y="518160"/>
            <a:ext cx="8596668" cy="1178560"/>
          </a:xfrm>
        </p:spPr>
        <p:txBody>
          <a:bodyPr/>
          <a:lstStyle/>
          <a:p>
            <a:r>
              <a:rPr lang="en-US" b="1" dirty="0">
                <a:solidFill>
                  <a:schemeClr val="accent2">
                    <a:lumMod val="75000"/>
                  </a:schemeClr>
                </a:solidFill>
                <a:latin typeface="Times New Roman" panose="02020603050405020304" pitchFamily="18" charset="0"/>
                <a:ea typeface="ＭＳ Ｐゴシック" pitchFamily="1" charset="-128"/>
                <a:cs typeface="Times New Roman" panose="02020603050405020304" pitchFamily="18" charset="0"/>
              </a:rPr>
              <a:t>FEASIBILITY AND VIABILITY</a:t>
            </a:r>
            <a:endParaRPr lang="en-IN" dirty="0"/>
          </a:p>
        </p:txBody>
      </p:sp>
      <p:sp>
        <p:nvSpPr>
          <p:cNvPr id="3" name="Text Placeholder 2">
            <a:extLst>
              <a:ext uri="{FF2B5EF4-FFF2-40B4-BE49-F238E27FC236}">
                <a16:creationId xmlns:a16="http://schemas.microsoft.com/office/drawing/2014/main" id="{76ACE5AB-6EE9-CDDA-BC8A-5C35D160A4E6}"/>
              </a:ext>
            </a:extLst>
          </p:cNvPr>
          <p:cNvSpPr>
            <a:spLocks noGrp="1"/>
          </p:cNvSpPr>
          <p:nvPr>
            <p:ph type="body" idx="1"/>
          </p:nvPr>
        </p:nvSpPr>
        <p:spPr>
          <a:xfrm>
            <a:off x="677334" y="2235200"/>
            <a:ext cx="9350585" cy="4622800"/>
          </a:xfrm>
        </p:spPr>
        <p:txBody>
          <a:bodyPr>
            <a:normAutofit lnSpcReduction="10000"/>
          </a:bodyPr>
          <a:lstStyle/>
          <a:p>
            <a:pPr marL="342900" lvl="0" indent="-342900" algn="just" fontAlgn="base">
              <a:spcBef>
                <a:spcPct val="0"/>
              </a:spcBef>
              <a:spcAft>
                <a:spcPct val="0"/>
              </a:spcAft>
              <a:buClrTx/>
              <a:buSzTx/>
              <a:buFont typeface="Arial" panose="020B0604020202020204" pitchFamily="34" charset="0"/>
              <a:buChar char="•"/>
              <a:defRPr/>
            </a:pPr>
            <a:r>
              <a:rPr lang="en-US" sz="2800" dirty="0">
                <a:solidFill>
                  <a:schemeClr val="tx1">
                    <a:lumMod val="85000"/>
                  </a:schemeClr>
                </a:solidFill>
                <a:latin typeface="Arial" pitchFamily="34" charset="0"/>
                <a:ea typeface="ＭＳ Ｐゴシック" pitchFamily="1" charset="-128"/>
                <a:cs typeface="Arial" pitchFamily="34" charset="0"/>
              </a:rPr>
              <a:t>This is  an easy app idea as it basically focuses on eradicating the challenges faced by independent online workers.</a:t>
            </a:r>
          </a:p>
          <a:p>
            <a:pPr marL="342900" lvl="0" indent="-342900" algn="just" fontAlgn="base">
              <a:spcBef>
                <a:spcPct val="0"/>
              </a:spcBef>
              <a:spcAft>
                <a:spcPct val="0"/>
              </a:spcAft>
              <a:buClrTx/>
              <a:buSzTx/>
              <a:buFont typeface="Arial" panose="020B0604020202020204" pitchFamily="34" charset="0"/>
              <a:buChar char="•"/>
              <a:defRPr/>
            </a:pPr>
            <a:r>
              <a:rPr lang="en-US" sz="2800" b="1" dirty="0">
                <a:solidFill>
                  <a:schemeClr val="tx1">
                    <a:lumMod val="85000"/>
                  </a:schemeClr>
                </a:solidFill>
                <a:latin typeface="Arial" pitchFamily="34" charset="0"/>
                <a:ea typeface="ＭＳ Ｐゴシック" pitchFamily="1" charset="-128"/>
                <a:cs typeface="Arial" pitchFamily="34" charset="0"/>
              </a:rPr>
              <a:t>Major challenges while creating and testing this app could be bugs in the system UI and bad app reviews</a:t>
            </a:r>
            <a:r>
              <a:rPr lang="en-US" sz="2800" dirty="0">
                <a:solidFill>
                  <a:schemeClr val="tx1">
                    <a:lumMod val="85000"/>
                  </a:schemeClr>
                </a:solidFill>
                <a:latin typeface="Arial" pitchFamily="34" charset="0"/>
                <a:ea typeface="ＭＳ Ｐゴシック" pitchFamily="1" charset="-128"/>
                <a:cs typeface="Arial" pitchFamily="34" charset="0"/>
              </a:rPr>
              <a:t>.</a:t>
            </a:r>
            <a:endParaRPr lang="en-US" sz="2800" dirty="0">
              <a:solidFill>
                <a:schemeClr val="tx1">
                  <a:lumMod val="85000"/>
                </a:schemeClr>
              </a:solidFill>
              <a:latin typeface="Arial" pitchFamily="34" charset="0"/>
              <a:cs typeface="Arial" pitchFamily="34" charset="0"/>
            </a:endParaRPr>
          </a:p>
          <a:p>
            <a:pPr marL="342900" lvl="0" indent="-342900" algn="just" fontAlgn="base">
              <a:spcBef>
                <a:spcPct val="0"/>
              </a:spcBef>
              <a:spcAft>
                <a:spcPct val="0"/>
              </a:spcAft>
              <a:buClrTx/>
              <a:buSzTx/>
              <a:buFont typeface="Arial" panose="020B0604020202020204" pitchFamily="34" charset="0"/>
              <a:buChar char="•"/>
              <a:defRPr/>
            </a:pPr>
            <a:r>
              <a:rPr lang="en-US" sz="2800" dirty="0">
                <a:solidFill>
                  <a:schemeClr val="tx1">
                    <a:lumMod val="85000"/>
                  </a:schemeClr>
                </a:solidFill>
                <a:latin typeface="Arial" pitchFamily="34" charset="0"/>
                <a:ea typeface="ＭＳ Ｐゴシック" pitchFamily="1" charset="-128"/>
                <a:cs typeface="Arial" pitchFamily="34" charset="0"/>
              </a:rPr>
              <a:t>To overcome the challenges like bugs in the system we could roll out timely patch updates with lots of new changes making the app more competitive and wanted. And for the reviews, they could be the most helpful for us as they help us to know problems faced  by people.</a:t>
            </a:r>
          </a:p>
          <a:p>
            <a:endParaRPr lang="en-IN" dirty="0"/>
          </a:p>
        </p:txBody>
      </p:sp>
      <p:sp>
        <p:nvSpPr>
          <p:cNvPr id="5" name="TextBox 4">
            <a:extLst>
              <a:ext uri="{FF2B5EF4-FFF2-40B4-BE49-F238E27FC236}">
                <a16:creationId xmlns:a16="http://schemas.microsoft.com/office/drawing/2014/main" id="{C1BB1983-37F4-632A-247D-AD7B06A63A5B}"/>
              </a:ext>
            </a:extLst>
          </p:cNvPr>
          <p:cNvSpPr txBox="1"/>
          <p:nvPr/>
        </p:nvSpPr>
        <p:spPr>
          <a:xfrm>
            <a:off x="10701020" y="645775"/>
            <a:ext cx="1643380" cy="923330"/>
          </a:xfrm>
          <a:prstGeom prst="rect">
            <a:avLst/>
          </a:prstGeom>
          <a:noFill/>
        </p:spPr>
        <p:txBody>
          <a:bodyPr wrap="square">
            <a:spAutoFit/>
          </a:bodyPr>
          <a:lstStyle/>
          <a:p>
            <a:r>
              <a:rPr lang="en-IN" sz="1800" dirty="0">
                <a:solidFill>
                  <a:schemeClr val="accent4">
                    <a:lumMod val="50000"/>
                  </a:schemeClr>
                </a:solidFill>
              </a:rPr>
              <a:t>ANVESHAN HACKATHON 2025</a:t>
            </a:r>
            <a:endParaRPr lang="en-IN" dirty="0"/>
          </a:p>
        </p:txBody>
      </p:sp>
    </p:spTree>
    <p:extLst>
      <p:ext uri="{BB962C8B-B14F-4D97-AF65-F5344CB8AC3E}">
        <p14:creationId xmlns:p14="http://schemas.microsoft.com/office/powerpoint/2010/main" val="29207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975809-8196-EB54-5C35-0D2FF903232B}"/>
              </a:ext>
            </a:extLst>
          </p:cNvPr>
          <p:cNvSpPr txBox="1"/>
          <p:nvPr/>
        </p:nvSpPr>
        <p:spPr>
          <a:xfrm>
            <a:off x="1069340" y="460494"/>
            <a:ext cx="8596668" cy="923330"/>
          </a:xfrm>
          <a:prstGeom prst="rect">
            <a:avLst/>
          </a:prstGeom>
          <a:noFill/>
        </p:spPr>
        <p:txBody>
          <a:bodyPr wrap="square">
            <a:spAutoFit/>
          </a:bodyPr>
          <a:lstStyle/>
          <a:p>
            <a:r>
              <a:rPr lang="en-US" sz="5400" b="1" dirty="0">
                <a:solidFill>
                  <a:schemeClr val="accent2">
                    <a:lumMod val="75000"/>
                  </a:schemeClr>
                </a:solidFill>
                <a:latin typeface="Times New Roman" panose="02020603050405020304" pitchFamily="18" charset="0"/>
                <a:ea typeface="ＭＳ Ｐゴシック" pitchFamily="1" charset="-128"/>
                <a:cs typeface="Times New Roman" panose="02020603050405020304" pitchFamily="18" charset="0"/>
              </a:rPr>
              <a:t>IMPACT AND BENEFITS</a:t>
            </a:r>
            <a:endParaRPr lang="en-IN" sz="5400" dirty="0">
              <a:solidFill>
                <a:schemeClr val="accent2">
                  <a:lumMod val="75000"/>
                </a:schemeClr>
              </a:solidFill>
            </a:endParaRPr>
          </a:p>
        </p:txBody>
      </p:sp>
      <p:sp>
        <p:nvSpPr>
          <p:cNvPr id="8" name="TextBox 7">
            <a:extLst>
              <a:ext uri="{FF2B5EF4-FFF2-40B4-BE49-F238E27FC236}">
                <a16:creationId xmlns:a16="http://schemas.microsoft.com/office/drawing/2014/main" id="{8C1692AC-77FD-2310-F7BF-A2ECC5118D24}"/>
              </a:ext>
            </a:extLst>
          </p:cNvPr>
          <p:cNvSpPr txBox="1"/>
          <p:nvPr/>
        </p:nvSpPr>
        <p:spPr>
          <a:xfrm>
            <a:off x="731520" y="1582341"/>
            <a:ext cx="9885680" cy="5262979"/>
          </a:xfrm>
          <a:prstGeom prst="rect">
            <a:avLst/>
          </a:prstGeom>
          <a:noFill/>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A large population of </a:t>
            </a:r>
            <a:r>
              <a:rPr lang="en-US" sz="2800" dirty="0">
                <a:solidFill>
                  <a:prstClr val="black"/>
                </a:solidFill>
                <a:latin typeface="Arial" pitchFamily="34" charset="0"/>
                <a:ea typeface="ＭＳ Ｐゴシック" pitchFamily="1" charset="-128"/>
                <a:cs typeface="Arial" pitchFamily="34" charset="0"/>
              </a:rPr>
              <a:t>India belongs to the middle class and this app mainly focuses on working as a side hustle for them. </a:t>
            </a:r>
            <a:r>
              <a:rPr lang="en-US" sz="2800" b="1" dirty="0">
                <a:solidFill>
                  <a:prstClr val="black"/>
                </a:solidFill>
                <a:latin typeface="Arial" pitchFamily="34" charset="0"/>
                <a:ea typeface="ＭＳ Ｐゴシック" pitchFamily="1" charset="-128"/>
                <a:cs typeface="Arial" pitchFamily="34" charset="0"/>
              </a:rPr>
              <a:t>People don’t need to put in most of their time they could just earn some amount with really low investment.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ea typeface="ＭＳ Ｐゴシック" pitchFamily="1" charset="-128"/>
                <a:cs typeface="Arial" pitchFamily="34" charset="0"/>
              </a:rPr>
              <a:t>The most important benefit which people can get from this app is the commission charged over here is very low as compared to others and also </a:t>
            </a:r>
            <a:r>
              <a:rPr lang="en-US" sz="2800" b="1" dirty="0">
                <a:solidFill>
                  <a:prstClr val="black"/>
                </a:solidFill>
                <a:latin typeface="Arial" pitchFamily="34" charset="0"/>
                <a:ea typeface="ＭＳ Ｐゴシック" pitchFamily="1" charset="-128"/>
                <a:cs typeface="Arial" pitchFamily="34" charset="0"/>
              </a:rPr>
              <a:t>people can withdraw their earnings easily through any payment gateway like UPI and Internet banking through their local banks</a:t>
            </a:r>
            <a:r>
              <a:rPr lang="en-US" sz="2800" dirty="0">
                <a:solidFill>
                  <a:prstClr val="black"/>
                </a:solidFill>
                <a:latin typeface="Arial" pitchFamily="34" charset="0"/>
                <a:ea typeface="ＭＳ Ｐゴシック" pitchFamily="1" charset="-128"/>
                <a:cs typeface="Arial" pitchFamily="34" charset="0"/>
              </a:rPr>
              <a:t>. This app mainly helps people with some talent to get paid for little time investment and more intellect.</a:t>
            </a:r>
          </a:p>
        </p:txBody>
      </p:sp>
      <p:sp>
        <p:nvSpPr>
          <p:cNvPr id="10" name="TextBox 9">
            <a:extLst>
              <a:ext uri="{FF2B5EF4-FFF2-40B4-BE49-F238E27FC236}">
                <a16:creationId xmlns:a16="http://schemas.microsoft.com/office/drawing/2014/main" id="{159AA82F-4CBD-6932-60AB-D9399D91D67D}"/>
              </a:ext>
            </a:extLst>
          </p:cNvPr>
          <p:cNvSpPr txBox="1"/>
          <p:nvPr/>
        </p:nvSpPr>
        <p:spPr>
          <a:xfrm>
            <a:off x="10617200" y="369054"/>
            <a:ext cx="1653540" cy="923330"/>
          </a:xfrm>
          <a:prstGeom prst="rect">
            <a:avLst/>
          </a:prstGeom>
          <a:noFill/>
        </p:spPr>
        <p:txBody>
          <a:bodyPr wrap="square">
            <a:spAutoFit/>
          </a:bodyPr>
          <a:lstStyle/>
          <a:p>
            <a:r>
              <a:rPr lang="en-IN" sz="1800" dirty="0">
                <a:solidFill>
                  <a:schemeClr val="accent4">
                    <a:lumMod val="50000"/>
                  </a:schemeClr>
                </a:solidFill>
              </a:rPr>
              <a:t>ANVESHAN HACKATHON 2025</a:t>
            </a:r>
            <a:endParaRPr lang="en-IN" dirty="0"/>
          </a:p>
        </p:txBody>
      </p:sp>
    </p:spTree>
    <p:extLst>
      <p:ext uri="{BB962C8B-B14F-4D97-AF65-F5344CB8AC3E}">
        <p14:creationId xmlns:p14="http://schemas.microsoft.com/office/powerpoint/2010/main" val="91836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1B1DAC-1485-C463-4AC9-E24EB8758984}"/>
              </a:ext>
            </a:extLst>
          </p:cNvPr>
          <p:cNvSpPr txBox="1"/>
          <p:nvPr/>
        </p:nvSpPr>
        <p:spPr>
          <a:xfrm>
            <a:off x="612140" y="653534"/>
            <a:ext cx="8968740" cy="769441"/>
          </a:xfrm>
          <a:prstGeom prst="rect">
            <a:avLst/>
          </a:prstGeom>
          <a:noFill/>
        </p:spPr>
        <p:txBody>
          <a:bodyPr wrap="square">
            <a:spAutoFit/>
          </a:bodyPr>
          <a:lstStyle/>
          <a:p>
            <a:r>
              <a:rPr lang="en-US" sz="4400" b="1" dirty="0">
                <a:solidFill>
                  <a:schemeClr val="accent2">
                    <a:lumMod val="75000"/>
                  </a:schemeClr>
                </a:solidFill>
                <a:latin typeface="Times New Roman" panose="02020603050405020304" pitchFamily="18" charset="0"/>
                <a:ea typeface="ＭＳ Ｐゴシック" pitchFamily="1" charset="-128"/>
                <a:cs typeface="Times New Roman" panose="02020603050405020304" pitchFamily="18" charset="0"/>
              </a:rPr>
              <a:t>RESEARCH  AND REFERENCES</a:t>
            </a:r>
            <a:endParaRPr lang="en-IN" sz="4400" dirty="0">
              <a:solidFill>
                <a:schemeClr val="accent2">
                  <a:lumMod val="75000"/>
                </a:schemeClr>
              </a:solidFill>
            </a:endParaRPr>
          </a:p>
        </p:txBody>
      </p:sp>
      <p:sp>
        <p:nvSpPr>
          <p:cNvPr id="5" name="TextBox 4">
            <a:extLst>
              <a:ext uri="{FF2B5EF4-FFF2-40B4-BE49-F238E27FC236}">
                <a16:creationId xmlns:a16="http://schemas.microsoft.com/office/drawing/2014/main" id="{9CB3ED7B-159D-2DA4-C3E9-2B21425E0B05}"/>
              </a:ext>
            </a:extLst>
          </p:cNvPr>
          <p:cNvSpPr txBox="1"/>
          <p:nvPr/>
        </p:nvSpPr>
        <p:spPr>
          <a:xfrm>
            <a:off x="612140" y="2069515"/>
            <a:ext cx="9263380" cy="2062103"/>
          </a:xfrm>
          <a:prstGeom prst="rect">
            <a:avLst/>
          </a:prstGeom>
          <a:noFill/>
        </p:spPr>
        <p:txBody>
          <a:bodyPr wrap="square">
            <a:spAutoFit/>
          </a:bodyPr>
          <a:lstStyle/>
          <a:p>
            <a:pPr marL="514350" marR="0" lvl="0" indent="-514350" algn="just" defTabSz="457200" rtl="0" eaLnBrk="1" fontAlgn="base" latinLnBrk="0" hangingPunct="1">
              <a:lnSpc>
                <a:spcPct val="100000"/>
              </a:lnSpc>
              <a:spcBef>
                <a:spcPct val="0"/>
              </a:spcBef>
              <a:spcAft>
                <a:spcPct val="0"/>
              </a:spcAft>
              <a:buClrTx/>
              <a:buSzTx/>
              <a:buFont typeface="+mj-lt"/>
              <a:buAutoNum type="alphaUcPeriod"/>
              <a:tabLst/>
              <a:defRPr/>
            </a:pPr>
            <a:r>
              <a:rPr lang="en-US" sz="3200" dirty="0">
                <a:solidFill>
                  <a:prstClr val="black"/>
                </a:solidFill>
                <a:latin typeface="Arial" pitchFamily="34" charset="0"/>
                <a:ea typeface="ＭＳ Ｐゴシック" pitchFamily="1" charset="-128"/>
                <a:cs typeface="Arial" pitchFamily="34" charset="0"/>
              </a:rPr>
              <a:t>Purr web</a:t>
            </a:r>
          </a:p>
          <a:p>
            <a:pPr marL="514350" marR="0" lvl="0" indent="-514350" algn="just" defTabSz="457200" rtl="0" eaLnBrk="1" fontAlgn="base" latinLnBrk="0" hangingPunct="1">
              <a:lnSpc>
                <a:spcPct val="100000"/>
              </a:lnSpc>
              <a:spcBef>
                <a:spcPct val="0"/>
              </a:spcBef>
              <a:spcAft>
                <a:spcPct val="0"/>
              </a:spcAft>
              <a:buClrTx/>
              <a:buSzTx/>
              <a:buFont typeface="+mj-lt"/>
              <a:buAutoNum type="alphaUcPeriod"/>
              <a:tabLst/>
              <a:defRPr/>
            </a:pPr>
            <a:endParaRPr lang="en-US" sz="3200" dirty="0">
              <a:solidFill>
                <a:prstClr val="black"/>
              </a:solidFill>
              <a:latin typeface="Arial" pitchFamily="34" charset="0"/>
              <a:ea typeface="ＭＳ Ｐゴシック" pitchFamily="1" charset="-128"/>
              <a:cs typeface="Arial" pitchFamily="34" charset="0"/>
            </a:endParaRPr>
          </a:p>
          <a:p>
            <a:pPr marL="514350" marR="0" lvl="0" indent="-514350" algn="just" defTabSz="457200" rtl="0" eaLnBrk="1" fontAlgn="base" latinLnBrk="0" hangingPunct="1">
              <a:lnSpc>
                <a:spcPct val="100000"/>
              </a:lnSpc>
              <a:spcBef>
                <a:spcPct val="0"/>
              </a:spcBef>
              <a:spcAft>
                <a:spcPct val="0"/>
              </a:spcAft>
              <a:buClrTx/>
              <a:buSzTx/>
              <a:buFont typeface="+mj-lt"/>
              <a:buAutoNum type="alphaUcPeriod"/>
              <a:tabLst/>
              <a:defRPr/>
            </a:pPr>
            <a:r>
              <a:rPr kumimoji="0" lang="en-US" sz="3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Current Economic Scenario Of Developing India</a:t>
            </a:r>
          </a:p>
        </p:txBody>
      </p:sp>
      <p:sp>
        <p:nvSpPr>
          <p:cNvPr id="7" name="TextBox 6">
            <a:extLst>
              <a:ext uri="{FF2B5EF4-FFF2-40B4-BE49-F238E27FC236}">
                <a16:creationId xmlns:a16="http://schemas.microsoft.com/office/drawing/2014/main" id="{A936785F-C8B1-B74D-1D66-2E30681D6F60}"/>
              </a:ext>
            </a:extLst>
          </p:cNvPr>
          <p:cNvSpPr txBox="1"/>
          <p:nvPr/>
        </p:nvSpPr>
        <p:spPr>
          <a:xfrm>
            <a:off x="10741660" y="369054"/>
            <a:ext cx="1318260" cy="923330"/>
          </a:xfrm>
          <a:prstGeom prst="rect">
            <a:avLst/>
          </a:prstGeom>
          <a:noFill/>
        </p:spPr>
        <p:txBody>
          <a:bodyPr wrap="square">
            <a:spAutoFit/>
          </a:bodyPr>
          <a:lstStyle/>
          <a:p>
            <a:r>
              <a:rPr lang="en-IN" sz="1800" dirty="0">
                <a:solidFill>
                  <a:schemeClr val="accent4">
                    <a:lumMod val="50000"/>
                  </a:schemeClr>
                </a:solidFill>
              </a:rPr>
              <a:t>ANVESHAN HACKATHON 2025</a:t>
            </a:r>
            <a:endParaRPr lang="en-IN" dirty="0"/>
          </a:p>
        </p:txBody>
      </p:sp>
    </p:spTree>
    <p:extLst>
      <p:ext uri="{BB962C8B-B14F-4D97-AF65-F5344CB8AC3E}">
        <p14:creationId xmlns:p14="http://schemas.microsoft.com/office/powerpoint/2010/main" val="181797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449</TotalTime>
  <Words>342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ANVESHAN HACKATHON 2025 </vt:lpstr>
      <vt:lpstr>Proposed Solution (Describe your Idea/Solution/Prototype)  Creating a Freelancing App which is free from all the bugs and problems already present in existing apps. An app that addresses the common problems faced by freelancers while using the apps.          </vt:lpstr>
      <vt:lpstr>PowerPoint Presentation</vt:lpstr>
      <vt:lpstr>TECHNICAL APPROACH</vt:lpstr>
      <vt:lpstr>FEASIBILITY AND VIABILITY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Namrata Rani</dc:creator>
  <cp:lastModifiedBy>Namrata Rani</cp:lastModifiedBy>
  <cp:revision>7</cp:revision>
  <dcterms:created xsi:type="dcterms:W3CDTF">2025-06-13T07:12:15Z</dcterms:created>
  <dcterms:modified xsi:type="dcterms:W3CDTF">2025-06-15T10:20:59Z</dcterms:modified>
</cp:coreProperties>
</file>