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6" r:id="rId5"/>
    <p:sldId id="265" r:id="rId6"/>
    <p:sldId id="267" r:id="rId7"/>
    <p:sldId id="264" r:id="rId8"/>
    <p:sldId id="257" r:id="rId9"/>
    <p:sldId id="268" r:id="rId10"/>
    <p:sldId id="259" r:id="rId11"/>
    <p:sldId id="262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5A11"/>
    <a:srgbClr val="DA7B3A"/>
    <a:srgbClr val="FC9804"/>
    <a:srgbClr val="548235"/>
    <a:srgbClr val="FFB601"/>
    <a:srgbClr val="385723"/>
    <a:srgbClr val="002060"/>
    <a:srgbClr val="57257D"/>
    <a:srgbClr val="3F5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9A57C-A35F-45B4-8FD0-D7902F6E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97721-3B6F-413D-BDD6-974D5171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EC90F-CD4A-4989-996A-B3D1B1C2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EC220-67FB-4BA1-8FE4-A5D3A9C2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8B1D1-7C8D-4846-9C9B-93D55278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2438E-ABEC-4FB1-8B39-68D0E61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74E5E-49E9-4DF1-BE08-3FD2C967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16EE4-4682-4061-AAC4-CA3175D7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0F53D-6662-4197-95D3-A7140C6A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11F1-1221-44ED-9963-3CFA231E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6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BB66CD-C92B-4A8C-BD23-DDA60191C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02BBE-DE69-4CEB-BC8C-F812909C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9C08-63C7-4626-8A0D-75FDDD9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049A9-6A72-4219-9C9F-FBF7CD0E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D1D3-2E9A-4475-BA86-7B5AD75A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2A43-C5B9-48DA-BC62-0EC6DC54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05D7A-C146-4F57-AD8F-4892CA64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6FD12-05A9-42AD-A3F0-60E13FC5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F12EC-CE9A-4A26-8E8F-9B537C4C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F3DB8-78A8-4B57-95BA-A7348A6C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E825-46E6-4572-939D-88CB0D55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B9FC9-A773-4C70-96A1-8AA13974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F8FAA-8668-4139-9B3E-D2FB1628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E997C-19E2-45FB-BF6B-2DBCB6A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F8AB-3E95-4932-94F8-AC6BF585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CDC7-1BBD-4258-AC8C-BCABAB16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12E82-71B8-477E-94D4-89613646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AAC36-C604-4060-A8D1-874D0FE1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7F2F0-EF2D-4266-9607-C56569C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DD871-FCF8-4892-B5F3-894D281B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93F23-E751-455F-B22D-1623399E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38C3D-02FC-4046-B30C-EFF8CC2C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875C8-8DE6-4320-B677-5FAB25AC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00C38-6B43-4E6D-9DFC-B473017CD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ECC42-BE91-4FAC-9722-C30DD575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BF834-82E3-4E67-9DF2-21DEF1F8D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9D446-22C5-46BE-AF0A-06E29A25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E0B71-0663-4DDC-B95F-EBFE4D2C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9E56B-BA4D-4270-8E4A-A25DFF2C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AF451-3843-4AFF-BF0D-5A64D966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BD0A1-E2C3-4011-AFEC-96018193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9DEA2-326E-46B4-9C08-4B6B213B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093B4-C972-45F7-BC4E-C3284DB6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6A900-9253-4B5B-B237-66FC8794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7F9CC-496B-4A3D-9846-6A9E4D07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2AD03-41F6-4B96-B88E-E5B8602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A827-A3FF-4EDA-9A29-1E8CAEF2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2EBDA-D153-4470-96F6-A8A8CF73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C186F-03DA-4D73-8BFF-00D00659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8558D-2712-480E-B60B-A2AD7A8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00F94-9B90-4C9E-8502-36EC83BE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C4014-D145-4A90-9E82-0FDD889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F3179-9A9C-4A1D-9BA4-6A2C53B4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C5506-36D6-4237-AFEA-400D4350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DB9AC-3CF5-4276-8DE4-4692E363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569BF-9336-4387-9CC3-DA99C2A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63830-7AAB-4563-8422-8493B12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60B49-CD43-4BAF-BE9E-0BF8E831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3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5C4481-19D3-4DD0-B0E1-D85BF4B8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F3CB7-9AC4-46FF-B4FB-98AB79A0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4AF0-26D9-44B6-8885-7D1A775E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56BF-3A0C-4BCE-8FBB-31D18BC1C5F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95869-8923-4912-B492-CC739C9DF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01E2-A37C-4DF7-A9A0-E7085A034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4EDB-8C69-4981-BB69-CC54F1F7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9B687A-B8C7-4E6D-95BB-4C907A8E62D8}"/>
              </a:ext>
            </a:extLst>
          </p:cNvPr>
          <p:cNvSpPr/>
          <p:nvPr/>
        </p:nvSpPr>
        <p:spPr>
          <a:xfrm>
            <a:off x="4928684" y="1242061"/>
            <a:ext cx="1685332" cy="4338834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9B0ED-436F-4E39-B4BB-FCCCC6F861B7}"/>
              </a:ext>
            </a:extLst>
          </p:cNvPr>
          <p:cNvGrpSpPr/>
          <p:nvPr/>
        </p:nvGrpSpPr>
        <p:grpSpPr>
          <a:xfrm>
            <a:off x="847230" y="1310993"/>
            <a:ext cx="4141294" cy="775673"/>
            <a:chOff x="847230" y="1310993"/>
            <a:chExt cx="4141294" cy="77567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4D70726-5EB7-42D6-9A59-153F6EA7C6E7}"/>
                </a:ext>
              </a:extLst>
            </p:cNvPr>
            <p:cNvSpPr/>
            <p:nvPr/>
          </p:nvSpPr>
          <p:spPr>
            <a:xfrm>
              <a:off x="847230" y="1385918"/>
              <a:ext cx="1971982" cy="668875"/>
            </a:xfrm>
            <a:prstGeom prst="roundRect">
              <a:avLst>
                <a:gd name="adj" fmla="val 4902"/>
              </a:avLst>
            </a:prstGeom>
            <a:solidFill>
              <a:srgbClr val="E4A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Web Client</a:t>
              </a:r>
            </a:p>
            <a:p>
              <a:pPr algn="ctr"/>
              <a:r>
                <a:rPr lang="en-US" altLang="ko-KR" b="1" dirty="0"/>
                <a:t>(Html)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A774C9-9564-46DF-B033-5B0D071A1E66}"/>
                </a:ext>
              </a:extLst>
            </p:cNvPr>
            <p:cNvSpPr txBox="1"/>
            <p:nvPr/>
          </p:nvSpPr>
          <p:spPr>
            <a:xfrm>
              <a:off x="2748835" y="1310993"/>
              <a:ext cx="1667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Prediction Interval</a:t>
              </a:r>
              <a:endParaRPr lang="ko-KR" altLang="en-US" sz="1400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0664177-13A6-42B7-963D-4DDEA804C01A}"/>
                </a:ext>
              </a:extLst>
            </p:cNvPr>
            <p:cNvGrpSpPr/>
            <p:nvPr/>
          </p:nvGrpSpPr>
          <p:grpSpPr>
            <a:xfrm>
              <a:off x="2805687" y="1595333"/>
              <a:ext cx="2134481" cy="199611"/>
              <a:chOff x="7304743" y="1059764"/>
              <a:chExt cx="1752083" cy="255296"/>
            </a:xfrm>
          </p:grpSpPr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0AC531D-9EC8-4154-AF41-79B0216BC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402" y="1059764"/>
                <a:ext cx="1743424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5B7CBE1C-ABAE-4907-9BF8-8060CACD9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4743" y="1315060"/>
                <a:ext cx="174299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4427A3-5F92-43FB-B6CF-8BE9848BF3DA}"/>
                </a:ext>
              </a:extLst>
            </p:cNvPr>
            <p:cNvSpPr txBox="1"/>
            <p:nvPr/>
          </p:nvSpPr>
          <p:spPr>
            <a:xfrm>
              <a:off x="3434894" y="1778889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Prediction Result</a:t>
              </a:r>
              <a:endParaRPr lang="ko-KR" altLang="en-US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98AB3C-C626-47C4-9416-38CAD7B274D7}"/>
              </a:ext>
            </a:extLst>
          </p:cNvPr>
          <p:cNvGrpSpPr/>
          <p:nvPr/>
        </p:nvGrpSpPr>
        <p:grpSpPr>
          <a:xfrm>
            <a:off x="6592259" y="1400838"/>
            <a:ext cx="4250820" cy="503861"/>
            <a:chOff x="6592259" y="1400838"/>
            <a:chExt cx="4250820" cy="50386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429D71-7550-4513-9242-57619B5D6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259" y="1574884"/>
              <a:ext cx="213448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09884D-C4AE-4615-90C4-C21DC24C12E4}"/>
                </a:ext>
              </a:extLst>
            </p:cNvPr>
            <p:cNvSpPr/>
            <p:nvPr/>
          </p:nvSpPr>
          <p:spPr>
            <a:xfrm>
              <a:off x="8724879" y="1400838"/>
              <a:ext cx="2118200" cy="468516"/>
            </a:xfrm>
            <a:prstGeom prst="roundRect">
              <a:avLst>
                <a:gd name="adj" fmla="val 4902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API Data Input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25A81E-36C6-4B92-9265-1586662DC760}"/>
                </a:ext>
              </a:extLst>
            </p:cNvPr>
            <p:cNvSpPr txBox="1"/>
            <p:nvPr/>
          </p:nvSpPr>
          <p:spPr>
            <a:xfrm>
              <a:off x="7788213" y="1596922"/>
              <a:ext cx="938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Live Data</a:t>
              </a:r>
              <a:endParaRPr lang="ko-KR" altLang="en-US" sz="14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CB7B14-E090-4F45-84B5-1A2586B14063}"/>
              </a:ext>
            </a:extLst>
          </p:cNvPr>
          <p:cNvGrpSpPr/>
          <p:nvPr/>
        </p:nvGrpSpPr>
        <p:grpSpPr>
          <a:xfrm>
            <a:off x="6560139" y="2274696"/>
            <a:ext cx="4282940" cy="1231690"/>
            <a:chOff x="6560139" y="2274696"/>
            <a:chExt cx="4282940" cy="123169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5E2928-9493-4DD5-BD3C-A60EADD6C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146" y="2759474"/>
              <a:ext cx="213448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AF1AEC6-3FE0-4796-A60E-952535D8B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843" y="3176571"/>
              <a:ext cx="213448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0D7001-DECB-4DDD-BC8A-3D9A78E3EE3C}"/>
                </a:ext>
              </a:extLst>
            </p:cNvPr>
            <p:cNvSpPr/>
            <p:nvPr/>
          </p:nvSpPr>
          <p:spPr>
            <a:xfrm>
              <a:off x="8724879" y="2376843"/>
              <a:ext cx="2118200" cy="1096433"/>
            </a:xfrm>
            <a:prstGeom prst="roundRect">
              <a:avLst>
                <a:gd name="adj" fmla="val 49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DataBase</a:t>
              </a:r>
            </a:p>
            <a:p>
              <a:pPr algn="ctr"/>
              <a:r>
                <a:rPr lang="en-US" altLang="ko-KR" b="1" dirty="0"/>
                <a:t>(Maria DB)</a:t>
              </a:r>
              <a:endParaRPr lang="ko-KR" altLang="en-US" b="1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5DDD7E1-1135-48A3-A07E-E8F2149F4EEF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2584031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0C61C5-C3A7-4E76-88BC-36E603EE9B12}"/>
                </a:ext>
              </a:extLst>
            </p:cNvPr>
            <p:cNvSpPr txBox="1"/>
            <p:nvPr/>
          </p:nvSpPr>
          <p:spPr>
            <a:xfrm>
              <a:off x="6560139" y="2274696"/>
              <a:ext cx="938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Live Data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4C26B-4CE7-43E1-8BF8-ACAB6EE52377}"/>
                </a:ext>
              </a:extLst>
            </p:cNvPr>
            <p:cNvSpPr txBox="1"/>
            <p:nvPr/>
          </p:nvSpPr>
          <p:spPr>
            <a:xfrm>
              <a:off x="7479768" y="2781512"/>
              <a:ext cx="1265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Training 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738EA3-41E1-4EBF-BF24-DD3864522DE4}"/>
                </a:ext>
              </a:extLst>
            </p:cNvPr>
            <p:cNvSpPr txBox="1"/>
            <p:nvPr/>
          </p:nvSpPr>
          <p:spPr>
            <a:xfrm>
              <a:off x="7068030" y="3198609"/>
              <a:ext cx="1686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Time Interval Data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9D4ABE-F9C2-44A1-8BBE-92031C6F978C}"/>
              </a:ext>
            </a:extLst>
          </p:cNvPr>
          <p:cNvGrpSpPr/>
          <p:nvPr/>
        </p:nvGrpSpPr>
        <p:grpSpPr>
          <a:xfrm>
            <a:off x="6560139" y="3936450"/>
            <a:ext cx="5295901" cy="1668919"/>
            <a:chOff x="6560139" y="3936450"/>
            <a:chExt cx="5295901" cy="166891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4E81530-C318-4A7B-97DC-37879E16D9AF}"/>
                </a:ext>
              </a:extLst>
            </p:cNvPr>
            <p:cNvSpPr/>
            <p:nvPr/>
          </p:nvSpPr>
          <p:spPr>
            <a:xfrm>
              <a:off x="8724879" y="3936450"/>
              <a:ext cx="2118200" cy="791497"/>
            </a:xfrm>
            <a:prstGeom prst="roundRect">
              <a:avLst>
                <a:gd name="adj" fmla="val 490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Training Model</a:t>
              </a:r>
            </a:p>
            <a:p>
              <a:pPr algn="ctr"/>
              <a:r>
                <a:rPr lang="en-US" altLang="ko-KR" b="1" dirty="0"/>
                <a:t>(LSTM)</a:t>
              </a:r>
              <a:endParaRPr lang="ko-KR" altLang="en-US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3BFDDA3-6215-434B-854E-9496AD3CD4A3}"/>
                </a:ext>
              </a:extLst>
            </p:cNvPr>
            <p:cNvSpPr/>
            <p:nvPr/>
          </p:nvSpPr>
          <p:spPr>
            <a:xfrm>
              <a:off x="8724879" y="4789398"/>
              <a:ext cx="2118200" cy="791497"/>
            </a:xfrm>
            <a:prstGeom prst="roundRect">
              <a:avLst>
                <a:gd name="adj" fmla="val 490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Prediction Model</a:t>
              </a:r>
            </a:p>
            <a:p>
              <a:pPr algn="ctr"/>
              <a:r>
                <a:rPr lang="en-US" altLang="ko-KR" b="1" dirty="0"/>
                <a:t>(LSTM)</a:t>
              </a:r>
              <a:endParaRPr lang="ko-KR" altLang="en-US" b="1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AC601A-907D-4B92-A260-DD5CEB856B69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4343514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4518C3-347E-4C4C-80D3-F3F91957B3DC}"/>
                </a:ext>
              </a:extLst>
            </p:cNvPr>
            <p:cNvSpPr txBox="1"/>
            <p:nvPr/>
          </p:nvSpPr>
          <p:spPr>
            <a:xfrm>
              <a:off x="6560139" y="4034179"/>
              <a:ext cx="1265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Training Data</a:t>
              </a:r>
              <a:endParaRPr lang="ko-KR" altLang="en-US" sz="14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91FB0D-8D7E-42B4-9A3C-D88C7ED06EED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5100111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3B65F1-F7A3-47C6-B0D8-1D4320C7CB10}"/>
                </a:ext>
              </a:extLst>
            </p:cNvPr>
            <p:cNvSpPr txBox="1"/>
            <p:nvPr/>
          </p:nvSpPr>
          <p:spPr>
            <a:xfrm>
              <a:off x="6560139" y="4790776"/>
              <a:ext cx="1726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Time Interval Data</a:t>
              </a:r>
              <a:endParaRPr lang="ko-KR" altLang="en-US" sz="14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B648496-C36A-4E60-9B24-1980A3C81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146" y="5275554"/>
              <a:ext cx="213448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E81C53-4ACF-4337-8CB9-29887732BAB6}"/>
                </a:ext>
              </a:extLst>
            </p:cNvPr>
            <p:cNvSpPr txBox="1"/>
            <p:nvPr/>
          </p:nvSpPr>
          <p:spPr>
            <a:xfrm>
              <a:off x="7243741" y="5297592"/>
              <a:ext cx="150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Prediction Value</a:t>
              </a:r>
              <a:endParaRPr lang="ko-KR" altLang="en-US" sz="1400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EB0BD8F1-FD78-432A-82A5-71792D316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042" y="4332199"/>
              <a:ext cx="12700" cy="852948"/>
            </a:xfrm>
            <a:prstGeom prst="bentConnector3">
              <a:avLst>
                <a:gd name="adj1" fmla="val 156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1DD24-4C9D-4B9B-AF1D-A4BE97842762}"/>
                </a:ext>
              </a:extLst>
            </p:cNvPr>
            <p:cNvSpPr txBox="1"/>
            <p:nvPr/>
          </p:nvSpPr>
          <p:spPr>
            <a:xfrm>
              <a:off x="10969259" y="4497063"/>
              <a:ext cx="886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Model</a:t>
              </a:r>
            </a:p>
            <a:p>
              <a:r>
                <a:rPr lang="en-US" altLang="ko-KR" sz="1400" dirty="0"/>
                <a:t>Upgrade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1604DF-1F95-4B15-A208-30B5BF74118D}"/>
              </a:ext>
            </a:extLst>
          </p:cNvPr>
          <p:cNvGrpSpPr/>
          <p:nvPr/>
        </p:nvGrpSpPr>
        <p:grpSpPr>
          <a:xfrm>
            <a:off x="847230" y="2360100"/>
            <a:ext cx="4138821" cy="3266851"/>
            <a:chOff x="847230" y="2360100"/>
            <a:chExt cx="4138821" cy="3266851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5F1E994-597D-4E68-AA3F-F5998C3F7C4B}"/>
                </a:ext>
              </a:extLst>
            </p:cNvPr>
            <p:cNvSpPr/>
            <p:nvPr/>
          </p:nvSpPr>
          <p:spPr>
            <a:xfrm>
              <a:off x="847230" y="2360100"/>
              <a:ext cx="1971982" cy="3188592"/>
            </a:xfrm>
            <a:prstGeom prst="roundRect">
              <a:avLst>
                <a:gd name="adj" fmla="val 4902"/>
              </a:avLst>
            </a:prstGeom>
            <a:solidFill>
              <a:srgbClr val="3F5E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Unity Client</a:t>
              </a:r>
            </a:p>
            <a:p>
              <a:pPr algn="ctr"/>
              <a:r>
                <a:rPr lang="en-US" altLang="ko-KR" b="1" dirty="0"/>
                <a:t>(Unity)</a:t>
              </a:r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480556-819C-4115-AF3F-072656F068CA}"/>
                </a:ext>
              </a:extLst>
            </p:cNvPr>
            <p:cNvSpPr txBox="1"/>
            <p:nvPr/>
          </p:nvSpPr>
          <p:spPr>
            <a:xfrm>
              <a:off x="2745039" y="2398244"/>
              <a:ext cx="1885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Desired Environment</a:t>
              </a:r>
              <a:endParaRPr lang="ko-KR" altLang="en-US" sz="14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FCC28B65-4010-4B0D-AF34-83F5315C59B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39" y="2694439"/>
              <a:ext cx="212393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E3BC80C8-C0EC-43CC-95D0-98A36830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216" y="4277669"/>
              <a:ext cx="21234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0D5F02-6D98-4EC7-83FE-388839683D89}"/>
                </a:ext>
              </a:extLst>
            </p:cNvPr>
            <p:cNvSpPr txBox="1"/>
            <p:nvPr/>
          </p:nvSpPr>
          <p:spPr>
            <a:xfrm>
              <a:off x="3698967" y="4263280"/>
              <a:ext cx="1287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Control Value</a:t>
              </a:r>
              <a:endParaRPr lang="ko-KR" altLang="en-US" sz="14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865CB-EF52-4671-8320-2CEABA400760}"/>
                </a:ext>
              </a:extLst>
            </p:cNvPr>
            <p:cNvSpPr txBox="1"/>
            <p:nvPr/>
          </p:nvSpPr>
          <p:spPr>
            <a:xfrm>
              <a:off x="2745039" y="4811787"/>
              <a:ext cx="1667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Prediction Interval</a:t>
              </a:r>
              <a:endParaRPr lang="ko-KR" altLang="en-US" sz="1400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3352513-6F77-45B8-ABB2-533F4FA5A645}"/>
                </a:ext>
              </a:extLst>
            </p:cNvPr>
            <p:cNvGrpSpPr/>
            <p:nvPr/>
          </p:nvGrpSpPr>
          <p:grpSpPr>
            <a:xfrm>
              <a:off x="2801893" y="5107982"/>
              <a:ext cx="2134479" cy="225581"/>
              <a:chOff x="7304743" y="828609"/>
              <a:chExt cx="1752081" cy="486451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D8C2BF1E-E974-47ED-8CF2-6769FE027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400" y="828609"/>
                <a:ext cx="174342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8AD99DB-6A92-47A0-873C-3D41EC796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4743" y="1315060"/>
                <a:ext cx="174299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F78F6A-453F-41B5-A7CD-2B21748AD1E7}"/>
                </a:ext>
              </a:extLst>
            </p:cNvPr>
            <p:cNvSpPr txBox="1"/>
            <p:nvPr/>
          </p:nvSpPr>
          <p:spPr>
            <a:xfrm>
              <a:off x="3431098" y="5319174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Prediction Result</a:t>
              </a:r>
              <a:endParaRPr lang="ko-KR" altLang="en-US" sz="14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A179812-BE31-4E78-8778-502D3D315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216" y="3449722"/>
              <a:ext cx="21234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09FC67B-96DF-4759-A1CE-5EEDC7D91554}"/>
                </a:ext>
              </a:extLst>
            </p:cNvPr>
            <p:cNvSpPr txBox="1"/>
            <p:nvPr/>
          </p:nvSpPr>
          <p:spPr>
            <a:xfrm>
              <a:off x="4047524" y="3435333"/>
              <a:ext cx="938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Live Data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057A1B5-0CAC-428E-AD11-F1569C150A08}"/>
              </a:ext>
            </a:extLst>
          </p:cNvPr>
          <p:cNvSpPr txBox="1"/>
          <p:nvPr/>
        </p:nvSpPr>
        <p:spPr>
          <a:xfrm>
            <a:off x="310114" y="36902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전체 구조도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94D4C54-2424-42C4-9E2A-EAAFE15DCB2E}"/>
              </a:ext>
            </a:extLst>
          </p:cNvPr>
          <p:cNvCxnSpPr>
            <a:cxnSpLocks/>
          </p:cNvCxnSpPr>
          <p:nvPr/>
        </p:nvCxnSpPr>
        <p:spPr>
          <a:xfrm>
            <a:off x="404045" y="846506"/>
            <a:ext cx="112316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E4A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Client</a:t>
            </a:r>
          </a:p>
          <a:p>
            <a:pPr algn="ctr"/>
            <a:r>
              <a:rPr lang="en-US" altLang="ko-KR" b="1" dirty="0"/>
              <a:t>(Html)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CE228-D9A8-469B-940A-EFC3F222E419}"/>
              </a:ext>
            </a:extLst>
          </p:cNvPr>
          <p:cNvSpPr txBox="1"/>
          <p:nvPr/>
        </p:nvSpPr>
        <p:spPr>
          <a:xfrm>
            <a:off x="4882838" y="116366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F8742-A6AA-40F5-B7D1-B2403666C569}"/>
              </a:ext>
            </a:extLst>
          </p:cNvPr>
          <p:cNvSpPr txBox="1"/>
          <p:nvPr/>
        </p:nvSpPr>
        <p:spPr>
          <a:xfrm>
            <a:off x="4976769" y="1795513"/>
            <a:ext cx="5615354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입력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현재 시간으로부터 추측하고 싶은 시간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후의 온도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습도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287833-F540-46AB-A498-4DF3262B0C41}"/>
              </a:ext>
            </a:extLst>
          </p:cNvPr>
          <p:cNvCxnSpPr/>
          <p:nvPr/>
        </p:nvCxnSpPr>
        <p:spPr>
          <a:xfrm>
            <a:off x="4976769" y="1641143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1F2FCC-20BB-4FD1-8697-DA82F4949D3A}"/>
              </a:ext>
            </a:extLst>
          </p:cNvPr>
          <p:cNvSpPr/>
          <p:nvPr/>
        </p:nvSpPr>
        <p:spPr>
          <a:xfrm>
            <a:off x="4976769" y="1795514"/>
            <a:ext cx="5465298" cy="769252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96D628F-525A-4071-872C-E8B1FA68DFFF}"/>
              </a:ext>
            </a:extLst>
          </p:cNvPr>
          <p:cNvGrpSpPr/>
          <p:nvPr/>
        </p:nvGrpSpPr>
        <p:grpSpPr>
          <a:xfrm>
            <a:off x="7878521" y="3015951"/>
            <a:ext cx="4150241" cy="3599819"/>
            <a:chOff x="7902677" y="566294"/>
            <a:chExt cx="4150241" cy="359981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921E90-636B-4AF4-BEF9-09249B54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677" y="566297"/>
              <a:ext cx="3705204" cy="359981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CF6FCE2-2063-45F6-AE58-E5721C444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60" t="4551" b="21019"/>
            <a:stretch/>
          </p:blipFill>
          <p:spPr>
            <a:xfrm>
              <a:off x="10721340" y="3201951"/>
              <a:ext cx="1331578" cy="37183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988FAF-C3C4-4344-8365-FF5833C24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53" t="6394" r="14029" b="70209"/>
            <a:stretch/>
          </p:blipFill>
          <p:spPr>
            <a:xfrm>
              <a:off x="8740140" y="566294"/>
              <a:ext cx="624840" cy="47402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AA6D26-286A-4A39-915D-696F4DAFD3B4}"/>
                </a:ext>
              </a:extLst>
            </p:cNvPr>
            <p:cNvSpPr/>
            <p:nvPr/>
          </p:nvSpPr>
          <p:spPr>
            <a:xfrm>
              <a:off x="8740140" y="566294"/>
              <a:ext cx="624840" cy="40144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8E608A-D955-4B70-8F7E-8B2B9CB478A7}"/>
                </a:ext>
              </a:extLst>
            </p:cNvPr>
            <p:cNvSpPr/>
            <p:nvPr/>
          </p:nvSpPr>
          <p:spPr>
            <a:xfrm>
              <a:off x="8287483" y="1045492"/>
              <a:ext cx="246917" cy="2270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B7C062-9EB5-43A6-B5B4-796FBC7202E8}"/>
                </a:ext>
              </a:extLst>
            </p:cNvPr>
            <p:cNvSpPr/>
            <p:nvPr/>
          </p:nvSpPr>
          <p:spPr>
            <a:xfrm>
              <a:off x="10643528" y="3201951"/>
              <a:ext cx="1331578" cy="37183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E44BD8-2476-4249-8B99-40630A264975}"/>
                </a:ext>
              </a:extLst>
            </p:cNvPr>
            <p:cNvSpPr/>
            <p:nvPr/>
          </p:nvSpPr>
          <p:spPr>
            <a:xfrm>
              <a:off x="9859042" y="3356320"/>
              <a:ext cx="515733" cy="1488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2CEAC1D-BBDE-44BB-B590-24F9F1371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967740"/>
              <a:ext cx="205740" cy="725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5430D5D-E150-4AAD-B36B-9FB09E0CB8C2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10378294" y="3387866"/>
              <a:ext cx="265234" cy="503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F42F24-5BA5-42D5-AFE2-80B3CF40BA62}"/>
              </a:ext>
            </a:extLst>
          </p:cNvPr>
          <p:cNvGrpSpPr/>
          <p:nvPr/>
        </p:nvGrpSpPr>
        <p:grpSpPr>
          <a:xfrm>
            <a:off x="3707862" y="2938582"/>
            <a:ext cx="4001556" cy="3677188"/>
            <a:chOff x="3823309" y="488925"/>
            <a:chExt cx="4001556" cy="367718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555B8C6-65EF-4AFB-B8D2-28E36BF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3309" y="566297"/>
              <a:ext cx="3712143" cy="359981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713B8C5-66C9-42F4-AE1C-FD14779C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8522" y="3125398"/>
              <a:ext cx="1216343" cy="31277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B3B874B-9E45-4E15-B805-0CAD1FB38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7057" y="488925"/>
              <a:ext cx="522551" cy="450475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77C134-3560-4F38-9801-A4198BCA4A87}"/>
                </a:ext>
              </a:extLst>
            </p:cNvPr>
            <p:cNvSpPr/>
            <p:nvPr/>
          </p:nvSpPr>
          <p:spPr>
            <a:xfrm>
              <a:off x="4545912" y="553468"/>
              <a:ext cx="573696" cy="3228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778FD19-BAAB-4775-B096-985761604AEE}"/>
                </a:ext>
              </a:extLst>
            </p:cNvPr>
            <p:cNvSpPr/>
            <p:nvPr/>
          </p:nvSpPr>
          <p:spPr>
            <a:xfrm>
              <a:off x="3977847" y="1063180"/>
              <a:ext cx="226038" cy="2093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0090F50-588A-4E10-91AC-081C4B665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055" y="876300"/>
              <a:ext cx="350857" cy="1892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3BD78F-C475-43C7-9E82-C6C7FB106D73}"/>
                </a:ext>
              </a:extLst>
            </p:cNvPr>
            <p:cNvSpPr/>
            <p:nvPr/>
          </p:nvSpPr>
          <p:spPr>
            <a:xfrm>
              <a:off x="5765977" y="3262057"/>
              <a:ext cx="515733" cy="1488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6FE6F4-F65B-40E4-BB1B-82DA2071F58D}"/>
                </a:ext>
              </a:extLst>
            </p:cNvPr>
            <p:cNvSpPr/>
            <p:nvPr/>
          </p:nvSpPr>
          <p:spPr>
            <a:xfrm>
              <a:off x="6569340" y="3125398"/>
              <a:ext cx="1255525" cy="3225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4703660-266F-4639-A49F-9D87E8E274CC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 flipV="1">
              <a:off x="6281710" y="3286685"/>
              <a:ext cx="287630" cy="498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9A3D08-A3CC-4239-B0E0-04BF9DD94921}"/>
              </a:ext>
            </a:extLst>
          </p:cNvPr>
          <p:cNvSpPr txBox="1"/>
          <p:nvPr/>
        </p:nvSpPr>
        <p:spPr>
          <a:xfrm>
            <a:off x="3707862" y="2735637"/>
            <a:ext cx="2956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▼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22.08.23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11:00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이후 예측 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949294-8CCE-4163-8059-3C00AAFC57D0}"/>
              </a:ext>
            </a:extLst>
          </p:cNvPr>
          <p:cNvSpPr txBox="1"/>
          <p:nvPr/>
        </p:nvSpPr>
        <p:spPr>
          <a:xfrm>
            <a:off x="7811695" y="2738242"/>
            <a:ext cx="2956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▼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22.08.23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11:00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이후 예측 결과</a:t>
            </a:r>
          </a:p>
        </p:txBody>
      </p:sp>
      <p:sp>
        <p:nvSpPr>
          <p:cNvPr id="60" name="AutoShape 14">
            <a:extLst>
              <a:ext uri="{FF2B5EF4-FFF2-40B4-BE49-F238E27FC236}">
                <a16:creationId xmlns:a16="http://schemas.microsoft.com/office/drawing/2014/main" id="{13A241FF-AADE-4622-84DC-37132ACF6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18F29-C3DA-4D87-92BA-F4423610EB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48"/>
          <a:stretch/>
        </p:blipFill>
        <p:spPr>
          <a:xfrm>
            <a:off x="155701" y="1380479"/>
            <a:ext cx="3544998" cy="53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287A0-A45C-4426-AD56-2ACB3506C0AB}"/>
              </a:ext>
            </a:extLst>
          </p:cNvPr>
          <p:cNvSpPr txBox="1"/>
          <p:nvPr/>
        </p:nvSpPr>
        <p:spPr>
          <a:xfrm>
            <a:off x="1189514" y="1130852"/>
            <a:ext cx="9917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FF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sensor_db2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Collect_time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DATE_SUB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'2022-08-02 20:00:00'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1" i="0" u="none" strike="noStrike" baseline="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INTERVAL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HOUR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LIMIT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5B4177-644A-4822-A885-5D47EFE9987B}"/>
              </a:ext>
            </a:extLst>
          </p:cNvPr>
          <p:cNvSpPr/>
          <p:nvPr/>
        </p:nvSpPr>
        <p:spPr>
          <a:xfrm>
            <a:off x="1198184" y="1073744"/>
            <a:ext cx="9926392" cy="56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FF314-95F4-4672-B9DD-9DB6D87D660B}"/>
              </a:ext>
            </a:extLst>
          </p:cNvPr>
          <p:cNvSpPr txBox="1"/>
          <p:nvPr/>
        </p:nvSpPr>
        <p:spPr>
          <a:xfrm>
            <a:off x="1191150" y="1327353"/>
            <a:ext cx="9845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INTO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FF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sensor_db2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Collect_time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temperature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humidity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illuminance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'2022-08-02 20:00:00'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'24.5'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'1005.9'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'83'</a:t>
            </a:r>
            <a:r>
              <a:rPr lang="en-US" altLang="ko-KR" sz="1200" b="0" i="0" u="none" strike="noStrike" baseline="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74FE15-4573-4578-B63F-AD29712E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984" y="2173503"/>
            <a:ext cx="3555141" cy="3815647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8D9350-54B2-4912-B335-D5D123C10173}"/>
              </a:ext>
            </a:extLst>
          </p:cNvPr>
          <p:cNvCxnSpPr>
            <a:cxnSpLocks/>
          </p:cNvCxnSpPr>
          <p:nvPr/>
        </p:nvCxnSpPr>
        <p:spPr>
          <a:xfrm flipH="1">
            <a:off x="7591609" y="5013346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C99787-F59A-4677-9862-A8F49BFCD0D6}"/>
              </a:ext>
            </a:extLst>
          </p:cNvPr>
          <p:cNvCxnSpPr>
            <a:cxnSpLocks/>
          </p:cNvCxnSpPr>
          <p:nvPr/>
        </p:nvCxnSpPr>
        <p:spPr>
          <a:xfrm flipH="1">
            <a:off x="7600306" y="5430443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DA740B-91D8-403B-98AD-5FF3C964811A}"/>
              </a:ext>
            </a:extLst>
          </p:cNvPr>
          <p:cNvSpPr/>
          <p:nvPr/>
        </p:nvSpPr>
        <p:spPr>
          <a:xfrm>
            <a:off x="5909147" y="4630715"/>
            <a:ext cx="1685332" cy="1129542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A79730-4B27-44A9-BD88-DA712418FB42}"/>
              </a:ext>
            </a:extLst>
          </p:cNvPr>
          <p:cNvSpPr/>
          <p:nvPr/>
        </p:nvSpPr>
        <p:spPr>
          <a:xfrm>
            <a:off x="9705342" y="4630715"/>
            <a:ext cx="1682895" cy="1096433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65AD5D-05E9-4046-8A72-562707EFA5E1}"/>
              </a:ext>
            </a:extLst>
          </p:cNvPr>
          <p:cNvCxnSpPr>
            <a:cxnSpLocks/>
          </p:cNvCxnSpPr>
          <p:nvPr/>
        </p:nvCxnSpPr>
        <p:spPr>
          <a:xfrm>
            <a:off x="7592042" y="4837903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284B82-711E-4E43-850E-FC34117530AC}"/>
              </a:ext>
            </a:extLst>
          </p:cNvPr>
          <p:cNvSpPr txBox="1"/>
          <p:nvPr/>
        </p:nvSpPr>
        <p:spPr>
          <a:xfrm>
            <a:off x="7540602" y="4528568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Live Data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0EC7B-DE3E-4400-9671-1DFD42345CDA}"/>
              </a:ext>
            </a:extLst>
          </p:cNvPr>
          <p:cNvSpPr txBox="1"/>
          <p:nvPr/>
        </p:nvSpPr>
        <p:spPr>
          <a:xfrm>
            <a:off x="8460231" y="5035384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Training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18E6D-3DBA-4896-8EF0-CBF5EC76BAE6}"/>
              </a:ext>
            </a:extLst>
          </p:cNvPr>
          <p:cNvSpPr txBox="1"/>
          <p:nvPr/>
        </p:nvSpPr>
        <p:spPr>
          <a:xfrm>
            <a:off x="8048493" y="5452481"/>
            <a:ext cx="1686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Time Interval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0FFDAB-BAFE-490A-9BCB-0EB6236D4A12}"/>
              </a:ext>
            </a:extLst>
          </p:cNvPr>
          <p:cNvSpPr txBox="1"/>
          <p:nvPr/>
        </p:nvSpPr>
        <p:spPr>
          <a:xfrm>
            <a:off x="5815216" y="242009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목적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77D04-A384-4D3A-ABA6-BF442F970D23}"/>
              </a:ext>
            </a:extLst>
          </p:cNvPr>
          <p:cNvSpPr txBox="1"/>
          <p:nvPr/>
        </p:nvSpPr>
        <p:spPr>
          <a:xfrm>
            <a:off x="5909147" y="3051943"/>
            <a:ext cx="5615354" cy="102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친숙성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 사용 경험이 있는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빠른 개발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공유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데이터를 다양한 용도로의 공유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쉬운 발췌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희망 하는 데이터를 쿼리로 쉽게 정돈해 추출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C212A1A-733C-459E-ADBE-0EDB0033E6AA}"/>
              </a:ext>
            </a:extLst>
          </p:cNvPr>
          <p:cNvCxnSpPr/>
          <p:nvPr/>
        </p:nvCxnSpPr>
        <p:spPr>
          <a:xfrm>
            <a:off x="5909147" y="2897573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394EA39-6318-495B-BEC9-B7F6F060476A}"/>
              </a:ext>
            </a:extLst>
          </p:cNvPr>
          <p:cNvSpPr/>
          <p:nvPr/>
        </p:nvSpPr>
        <p:spPr>
          <a:xfrm>
            <a:off x="5909147" y="3051943"/>
            <a:ext cx="5465298" cy="1129543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5C09C6-57BC-4944-90E4-8E10E4F107D3}"/>
              </a:ext>
            </a:extLst>
          </p:cNvPr>
          <p:cNvSpPr/>
          <p:nvPr/>
        </p:nvSpPr>
        <p:spPr>
          <a:xfrm>
            <a:off x="1198184" y="1095611"/>
            <a:ext cx="9741792" cy="4735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Unity Client</a:t>
            </a:r>
          </a:p>
          <a:p>
            <a:pPr algn="ctr"/>
            <a:r>
              <a:rPr lang="en-US" altLang="ko-KR" b="1" dirty="0"/>
              <a:t>(Unity)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91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572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API Data Input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1F2A5F-03AF-4117-B6F7-91D9C3EC3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5"/>
          <a:stretch/>
        </p:blipFill>
        <p:spPr>
          <a:xfrm>
            <a:off x="425767" y="4968845"/>
            <a:ext cx="5000625" cy="1253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CBC83D-A137-4F83-905D-E696D15F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" y="1309489"/>
            <a:ext cx="5000625" cy="3385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17A29-F14D-4BEC-9D19-25FBB57F7EE2}"/>
              </a:ext>
            </a:extLst>
          </p:cNvPr>
          <p:cNvSpPr txBox="1"/>
          <p:nvPr/>
        </p:nvSpPr>
        <p:spPr>
          <a:xfrm>
            <a:off x="5934075" y="1204714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AF588-0057-4C35-B279-9F4A77348118}"/>
              </a:ext>
            </a:extLst>
          </p:cNvPr>
          <p:cNvSpPr txBox="1"/>
          <p:nvPr/>
        </p:nvSpPr>
        <p:spPr>
          <a:xfrm>
            <a:off x="6028006" y="1836566"/>
            <a:ext cx="5615354" cy="198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출처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기상청 종관 기상 관측 자료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내용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양산시의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단위의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온도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습도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기압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수량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88,382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활용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데이터 전송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알고리즘 구동 확인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DCEF06-631D-4D5E-B65B-569F44C277E2}"/>
              </a:ext>
            </a:extLst>
          </p:cNvPr>
          <p:cNvCxnSpPr/>
          <p:nvPr/>
        </p:nvCxnSpPr>
        <p:spPr>
          <a:xfrm>
            <a:off x="6028006" y="1682196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377D70-6C7C-4D8F-8888-6DF583ADDDA1}"/>
              </a:ext>
            </a:extLst>
          </p:cNvPr>
          <p:cNvSpPr/>
          <p:nvPr/>
        </p:nvSpPr>
        <p:spPr>
          <a:xfrm>
            <a:off x="6028006" y="1836566"/>
            <a:ext cx="5465298" cy="2074400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F17D3C-4438-434C-A20C-89F54CA34848}"/>
              </a:ext>
            </a:extLst>
          </p:cNvPr>
          <p:cNvCxnSpPr>
            <a:cxnSpLocks/>
          </p:cNvCxnSpPr>
          <p:nvPr/>
        </p:nvCxnSpPr>
        <p:spPr>
          <a:xfrm flipH="1">
            <a:off x="7368540" y="4495249"/>
            <a:ext cx="210700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37A1E0-6161-406C-93B4-428B21E2109D}"/>
              </a:ext>
            </a:extLst>
          </p:cNvPr>
          <p:cNvSpPr/>
          <p:nvPr/>
        </p:nvSpPr>
        <p:spPr>
          <a:xfrm>
            <a:off x="6028006" y="4162426"/>
            <a:ext cx="1340534" cy="2387597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374A58-66DE-43BF-B02C-D8A0623D2835}"/>
              </a:ext>
            </a:extLst>
          </p:cNvPr>
          <p:cNvSpPr/>
          <p:nvPr/>
        </p:nvSpPr>
        <p:spPr>
          <a:xfrm>
            <a:off x="9473681" y="4321203"/>
            <a:ext cx="2019623" cy="468516"/>
          </a:xfrm>
          <a:prstGeom prst="roundRect">
            <a:avLst>
              <a:gd name="adj" fmla="val 4902"/>
            </a:avLst>
          </a:prstGeom>
          <a:solidFill>
            <a:srgbClr val="572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API Data Input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7A10E7-4E39-4025-9963-5A86F2D7A68A}"/>
              </a:ext>
            </a:extLst>
          </p:cNvPr>
          <p:cNvSpPr/>
          <p:nvPr/>
        </p:nvSpPr>
        <p:spPr>
          <a:xfrm>
            <a:off x="9473681" y="5297208"/>
            <a:ext cx="2019623" cy="1096433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EAE7D9-3076-4040-B53B-C2C39C8683A3}"/>
              </a:ext>
            </a:extLst>
          </p:cNvPr>
          <p:cNvCxnSpPr>
            <a:cxnSpLocks/>
          </p:cNvCxnSpPr>
          <p:nvPr/>
        </p:nvCxnSpPr>
        <p:spPr>
          <a:xfrm>
            <a:off x="7368540" y="5504396"/>
            <a:ext cx="210514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F12B9A-8BCC-4D15-A18D-6A9F655865B3}"/>
              </a:ext>
            </a:extLst>
          </p:cNvPr>
          <p:cNvSpPr txBox="1"/>
          <p:nvPr/>
        </p:nvSpPr>
        <p:spPr>
          <a:xfrm>
            <a:off x="7368540" y="5195061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Live Data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28E34-6405-49D1-B2B5-4005889F8FCA}"/>
              </a:ext>
            </a:extLst>
          </p:cNvPr>
          <p:cNvSpPr txBox="1"/>
          <p:nvPr/>
        </p:nvSpPr>
        <p:spPr>
          <a:xfrm>
            <a:off x="8537015" y="4517287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Live Data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60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F51A3-8A71-47AC-AB12-D3C23EE7E5BA}"/>
              </a:ext>
            </a:extLst>
          </p:cNvPr>
          <p:cNvSpPr/>
          <p:nvPr/>
        </p:nvSpPr>
        <p:spPr>
          <a:xfrm>
            <a:off x="966583" y="1649681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703B22-1FA8-4151-B849-DFD5E95E0FDA}"/>
              </a:ext>
            </a:extLst>
          </p:cNvPr>
          <p:cNvSpPr/>
          <p:nvPr/>
        </p:nvSpPr>
        <p:spPr>
          <a:xfrm>
            <a:off x="2218839" y="1649681"/>
            <a:ext cx="843352" cy="773430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LSTM</a:t>
            </a: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7E47672-9D2B-4281-A72A-8EB33EC7A899}"/>
              </a:ext>
            </a:extLst>
          </p:cNvPr>
          <p:cNvSpPr/>
          <p:nvPr/>
        </p:nvSpPr>
        <p:spPr>
          <a:xfrm>
            <a:off x="2279519" y="3541150"/>
            <a:ext cx="843352" cy="77343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LSTM</a:t>
            </a: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43D453-9B30-417F-94E3-4C67B735CC6C}"/>
              </a:ext>
            </a:extLst>
          </p:cNvPr>
          <p:cNvCxnSpPr>
            <a:stCxn id="2" idx="3"/>
            <a:endCxn id="60" idx="1"/>
          </p:cNvCxnSpPr>
          <p:nvPr/>
        </p:nvCxnSpPr>
        <p:spPr>
          <a:xfrm>
            <a:off x="1809935" y="2036396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BC65598-A461-467D-BB45-DF37B50E416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870615" y="3927865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97942E-9534-43CF-B561-DE3072B44878}"/>
              </a:ext>
            </a:extLst>
          </p:cNvPr>
          <p:cNvSpPr/>
          <p:nvPr/>
        </p:nvSpPr>
        <p:spPr>
          <a:xfrm>
            <a:off x="3531775" y="3541150"/>
            <a:ext cx="1455312" cy="77343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CFC5E3-1CF0-4AB4-AD16-8E4005DCDE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3122871" y="3927865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8602DEC-8164-4EFA-AD25-19D2FDC81C59}"/>
              </a:ext>
            </a:extLst>
          </p:cNvPr>
          <p:cNvSpPr/>
          <p:nvPr/>
        </p:nvSpPr>
        <p:spPr>
          <a:xfrm>
            <a:off x="1040035" y="3541150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B7B856-6955-4605-AC43-92C2ED963F2C}"/>
              </a:ext>
            </a:extLst>
          </p:cNvPr>
          <p:cNvSpPr txBox="1"/>
          <p:nvPr/>
        </p:nvSpPr>
        <p:spPr>
          <a:xfrm>
            <a:off x="447565" y="101226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DE3919-5F0B-4518-9E3F-736092123318}"/>
              </a:ext>
            </a:extLst>
          </p:cNvPr>
          <p:cNvCxnSpPr>
            <a:cxnSpLocks/>
          </p:cNvCxnSpPr>
          <p:nvPr/>
        </p:nvCxnSpPr>
        <p:spPr>
          <a:xfrm>
            <a:off x="541496" y="1489742"/>
            <a:ext cx="25206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CA8A84-F943-44DB-AA60-93D3069AD626}"/>
              </a:ext>
            </a:extLst>
          </p:cNvPr>
          <p:cNvSpPr txBox="1"/>
          <p:nvPr/>
        </p:nvSpPr>
        <p:spPr>
          <a:xfrm>
            <a:off x="447565" y="289874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6414CA-75FA-4231-9D25-B0D7691A6055}"/>
              </a:ext>
            </a:extLst>
          </p:cNvPr>
          <p:cNvCxnSpPr>
            <a:cxnSpLocks/>
          </p:cNvCxnSpPr>
          <p:nvPr/>
        </p:nvCxnSpPr>
        <p:spPr>
          <a:xfrm>
            <a:off x="541496" y="3376228"/>
            <a:ext cx="25206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FC3B67-FC20-4914-BEAF-507E84B03C4B}"/>
              </a:ext>
            </a:extLst>
          </p:cNvPr>
          <p:cNvSpPr/>
          <p:nvPr/>
        </p:nvSpPr>
        <p:spPr>
          <a:xfrm>
            <a:off x="1040036" y="5027526"/>
            <a:ext cx="3988132" cy="400110"/>
          </a:xfrm>
          <a:prstGeom prst="rect">
            <a:avLst/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3966AA-672D-49D9-A73C-222A4066C6D0}"/>
              </a:ext>
            </a:extLst>
          </p:cNvPr>
          <p:cNvSpPr/>
          <p:nvPr/>
        </p:nvSpPr>
        <p:spPr>
          <a:xfrm>
            <a:off x="4685205" y="5027526"/>
            <a:ext cx="342961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DA7B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D41902-ABD1-4A47-B447-0E3CF8E02B4C}"/>
              </a:ext>
            </a:extLst>
          </p:cNvPr>
          <p:cNvSpPr txBox="1"/>
          <p:nvPr/>
        </p:nvSpPr>
        <p:spPr>
          <a:xfrm>
            <a:off x="1049450" y="449412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예측용 데이터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(200)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EE80E3-FF5F-4AF7-A2C3-47EB95276552}"/>
              </a:ext>
            </a:extLst>
          </p:cNvPr>
          <p:cNvSpPr txBox="1"/>
          <p:nvPr/>
        </p:nvSpPr>
        <p:spPr>
          <a:xfrm>
            <a:off x="3704549" y="44941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비교 데이터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EB7193C-EB60-4D75-9EAC-A99F8751C69C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2079540" y="4863458"/>
            <a:ext cx="0" cy="164068"/>
          </a:xfrm>
          <a:prstGeom prst="line">
            <a:avLst/>
          </a:prstGeom>
          <a:ln w="19050">
            <a:solidFill>
              <a:srgbClr val="DA7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A569F52-B485-4C9C-9DB9-8353B5881B7D}"/>
              </a:ext>
            </a:extLst>
          </p:cNvPr>
          <p:cNvCxnSpPr/>
          <p:nvPr/>
        </p:nvCxnSpPr>
        <p:spPr>
          <a:xfrm>
            <a:off x="4843851" y="4863458"/>
            <a:ext cx="0" cy="164068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C9E48AB-2F38-431C-BEA0-F493D50FAC89}"/>
              </a:ext>
            </a:extLst>
          </p:cNvPr>
          <p:cNvSpPr txBox="1"/>
          <p:nvPr/>
        </p:nvSpPr>
        <p:spPr>
          <a:xfrm>
            <a:off x="5533853" y="70741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 및 예측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D19395-0B52-40B5-A99C-070A55DF2DD1}"/>
              </a:ext>
            </a:extLst>
          </p:cNvPr>
          <p:cNvSpPr txBox="1"/>
          <p:nvPr/>
        </p:nvSpPr>
        <p:spPr>
          <a:xfrm>
            <a:off x="5627784" y="1339268"/>
            <a:ext cx="5615354" cy="230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과거 참조할 데이터 개수 지정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200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배치 사이즈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256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Epoch : 40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예측용 데이터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입력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결과가 정확성 판단을 위한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수신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F19FBFF-30A0-4203-B07A-8C09C2F01FF3}"/>
              </a:ext>
            </a:extLst>
          </p:cNvPr>
          <p:cNvCxnSpPr/>
          <p:nvPr/>
        </p:nvCxnSpPr>
        <p:spPr>
          <a:xfrm>
            <a:off x="5627784" y="1184898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DBE75A6-1B16-4D6A-BAF0-964620FEE2AC}"/>
              </a:ext>
            </a:extLst>
          </p:cNvPr>
          <p:cNvSpPr/>
          <p:nvPr/>
        </p:nvSpPr>
        <p:spPr>
          <a:xfrm>
            <a:off x="5627784" y="1339268"/>
            <a:ext cx="5465298" cy="2320030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43B4FE7-59B8-419B-9358-E43D218A9476}"/>
              </a:ext>
            </a:extLst>
          </p:cNvPr>
          <p:cNvCxnSpPr>
            <a:cxnSpLocks/>
          </p:cNvCxnSpPr>
          <p:nvPr/>
        </p:nvCxnSpPr>
        <p:spPr>
          <a:xfrm flipH="1">
            <a:off x="6864247" y="4110376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8A6A158-A13F-4445-A997-7F218DFE182A}"/>
              </a:ext>
            </a:extLst>
          </p:cNvPr>
          <p:cNvCxnSpPr>
            <a:cxnSpLocks/>
          </p:cNvCxnSpPr>
          <p:nvPr/>
        </p:nvCxnSpPr>
        <p:spPr>
          <a:xfrm flipH="1">
            <a:off x="6872944" y="4527473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8579732-486B-4DB7-98CF-0CED9553A00B}"/>
              </a:ext>
            </a:extLst>
          </p:cNvPr>
          <p:cNvSpPr/>
          <p:nvPr/>
        </p:nvSpPr>
        <p:spPr>
          <a:xfrm>
            <a:off x="5658035" y="3914485"/>
            <a:ext cx="1209081" cy="2413169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B1862AF-B2D3-4D79-9434-D2F7D2E601E5}"/>
              </a:ext>
            </a:extLst>
          </p:cNvPr>
          <p:cNvSpPr/>
          <p:nvPr/>
        </p:nvSpPr>
        <p:spPr>
          <a:xfrm>
            <a:off x="8977980" y="3914485"/>
            <a:ext cx="2118200" cy="925673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3BCB3BF-C58D-4406-996F-47F978EB4391}"/>
              </a:ext>
            </a:extLst>
          </p:cNvPr>
          <p:cNvSpPr/>
          <p:nvPr/>
        </p:nvSpPr>
        <p:spPr>
          <a:xfrm>
            <a:off x="8977980" y="4946499"/>
            <a:ext cx="2118200" cy="657748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A4E066B-7A2D-4417-A351-F1BE98A0CA0D}"/>
              </a:ext>
            </a:extLst>
          </p:cNvPr>
          <p:cNvSpPr/>
          <p:nvPr/>
        </p:nvSpPr>
        <p:spPr>
          <a:xfrm>
            <a:off x="8977980" y="5669907"/>
            <a:ext cx="2118200" cy="657748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8F6AD6-A9F3-4784-A1AD-96D4C3A24B8D}"/>
              </a:ext>
            </a:extLst>
          </p:cNvPr>
          <p:cNvSpPr txBox="1"/>
          <p:nvPr/>
        </p:nvSpPr>
        <p:spPr>
          <a:xfrm>
            <a:off x="7732869" y="4132414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Training Data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17E135A-C795-459F-8D1A-614D6E11F609}"/>
              </a:ext>
            </a:extLst>
          </p:cNvPr>
          <p:cNvCxnSpPr>
            <a:cxnSpLocks/>
          </p:cNvCxnSpPr>
          <p:nvPr/>
        </p:nvCxnSpPr>
        <p:spPr>
          <a:xfrm>
            <a:off x="6864680" y="5219814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397F24-F9E2-41C8-9016-2ECD76644EF5}"/>
              </a:ext>
            </a:extLst>
          </p:cNvPr>
          <p:cNvSpPr txBox="1"/>
          <p:nvPr/>
        </p:nvSpPr>
        <p:spPr>
          <a:xfrm>
            <a:off x="6813240" y="4910479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Training Data</a:t>
            </a:r>
            <a:endParaRPr lang="ko-KR" altLang="en-US" sz="14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81E27E3-4E57-4EAD-B976-8283AC080D82}"/>
              </a:ext>
            </a:extLst>
          </p:cNvPr>
          <p:cNvCxnSpPr>
            <a:cxnSpLocks/>
          </p:cNvCxnSpPr>
          <p:nvPr/>
        </p:nvCxnSpPr>
        <p:spPr>
          <a:xfrm>
            <a:off x="6864680" y="5846871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EF7FC0-7E91-449D-AC2A-61DBED5FB05E}"/>
              </a:ext>
            </a:extLst>
          </p:cNvPr>
          <p:cNvSpPr txBox="1"/>
          <p:nvPr/>
        </p:nvSpPr>
        <p:spPr>
          <a:xfrm>
            <a:off x="6813240" y="5537536"/>
            <a:ext cx="1726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Time Interval Data</a:t>
            </a:r>
            <a:endParaRPr lang="ko-KR" altLang="en-US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DF71C16-3E97-4772-80E0-0C3299FC9BDF}"/>
              </a:ext>
            </a:extLst>
          </p:cNvPr>
          <p:cNvCxnSpPr>
            <a:cxnSpLocks/>
          </p:cNvCxnSpPr>
          <p:nvPr/>
        </p:nvCxnSpPr>
        <p:spPr>
          <a:xfrm flipH="1">
            <a:off x="6864247" y="6022314"/>
            <a:ext cx="21344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E23E4-DCA4-48E3-BB57-BABF3B03F40A}"/>
              </a:ext>
            </a:extLst>
          </p:cNvPr>
          <p:cNvSpPr txBox="1"/>
          <p:nvPr/>
        </p:nvSpPr>
        <p:spPr>
          <a:xfrm>
            <a:off x="7496842" y="6044352"/>
            <a:ext cx="150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Prediction Value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1B6B8E-CB92-4E32-8CF2-7E7413DAE069}"/>
              </a:ext>
            </a:extLst>
          </p:cNvPr>
          <p:cNvSpPr txBox="1"/>
          <p:nvPr/>
        </p:nvSpPr>
        <p:spPr>
          <a:xfrm>
            <a:off x="7321131" y="4549511"/>
            <a:ext cx="1686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Time Interval Data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1395445D-113B-45B2-BF5C-01626C4C1AF0}"/>
              </a:ext>
            </a:extLst>
          </p:cNvPr>
          <p:cNvCxnSpPr>
            <a:cxnSpLocks/>
          </p:cNvCxnSpPr>
          <p:nvPr/>
        </p:nvCxnSpPr>
        <p:spPr>
          <a:xfrm>
            <a:off x="11076143" y="5223739"/>
            <a:ext cx="12700" cy="852948"/>
          </a:xfrm>
          <a:prstGeom prst="bentConnector3">
            <a:avLst>
              <a:gd name="adj1" fmla="val 156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0FD127-4DDA-4F25-839D-63444D5BEE8D}"/>
              </a:ext>
            </a:extLst>
          </p:cNvPr>
          <p:cNvSpPr txBox="1"/>
          <p:nvPr/>
        </p:nvSpPr>
        <p:spPr>
          <a:xfrm>
            <a:off x="11222360" y="538860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</a:t>
            </a:r>
          </a:p>
          <a:p>
            <a:r>
              <a:rPr lang="en-US" altLang="ko-KR" sz="1400" dirty="0"/>
              <a:t>Upgrade</a:t>
            </a:r>
            <a:endParaRPr lang="ko-KR" altLang="en-US" sz="1400" dirty="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FA85D0C5-846C-4FC6-8B19-511D441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5" y="5573572"/>
            <a:ext cx="3829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F51A3-8A71-47AC-AB12-D3C23EE7E5BA}"/>
              </a:ext>
            </a:extLst>
          </p:cNvPr>
          <p:cNvSpPr/>
          <p:nvPr/>
        </p:nvSpPr>
        <p:spPr>
          <a:xfrm>
            <a:off x="966583" y="1647661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703B22-1FA8-4151-B849-DFD5E95E0FDA}"/>
              </a:ext>
            </a:extLst>
          </p:cNvPr>
          <p:cNvSpPr/>
          <p:nvPr/>
        </p:nvSpPr>
        <p:spPr>
          <a:xfrm>
            <a:off x="2218839" y="1647661"/>
            <a:ext cx="1455312" cy="773430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7E47672-9D2B-4281-A72A-8EB33EC7A899}"/>
              </a:ext>
            </a:extLst>
          </p:cNvPr>
          <p:cNvSpPr/>
          <p:nvPr/>
        </p:nvSpPr>
        <p:spPr>
          <a:xfrm>
            <a:off x="2279519" y="4238624"/>
            <a:ext cx="1394632" cy="77343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43D453-9B30-417F-94E3-4C67B735CC6C}"/>
              </a:ext>
            </a:extLst>
          </p:cNvPr>
          <p:cNvCxnSpPr>
            <a:cxnSpLocks/>
            <a:stCxn id="2" idx="3"/>
            <a:endCxn id="60" idx="1"/>
          </p:cNvCxnSpPr>
          <p:nvPr/>
        </p:nvCxnSpPr>
        <p:spPr>
          <a:xfrm>
            <a:off x="1809935" y="2034376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BC65598-A461-467D-BB45-DF37B50E416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870615" y="4625339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97942E-9534-43CF-B561-DE3072B44878}"/>
              </a:ext>
            </a:extLst>
          </p:cNvPr>
          <p:cNvSpPr/>
          <p:nvPr/>
        </p:nvSpPr>
        <p:spPr>
          <a:xfrm>
            <a:off x="4070283" y="4238624"/>
            <a:ext cx="1455312" cy="77343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CFC5E3-1CF0-4AB4-AD16-8E4005DCDE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3674151" y="4625339"/>
            <a:ext cx="3961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8602DEC-8164-4EFA-AD25-19D2FDC81C59}"/>
              </a:ext>
            </a:extLst>
          </p:cNvPr>
          <p:cNvSpPr/>
          <p:nvPr/>
        </p:nvSpPr>
        <p:spPr>
          <a:xfrm>
            <a:off x="1040035" y="4238624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B7B856-6955-4605-AC43-92C2ED963F2C}"/>
              </a:ext>
            </a:extLst>
          </p:cNvPr>
          <p:cNvSpPr txBox="1"/>
          <p:nvPr/>
        </p:nvSpPr>
        <p:spPr>
          <a:xfrm>
            <a:off x="447565" y="101024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DE3919-5F0B-4518-9E3F-736092123318}"/>
              </a:ext>
            </a:extLst>
          </p:cNvPr>
          <p:cNvCxnSpPr>
            <a:cxnSpLocks/>
          </p:cNvCxnSpPr>
          <p:nvPr/>
        </p:nvCxnSpPr>
        <p:spPr>
          <a:xfrm>
            <a:off x="541496" y="1487722"/>
            <a:ext cx="25206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CA8A84-F943-44DB-AA60-93D3069AD626}"/>
              </a:ext>
            </a:extLst>
          </p:cNvPr>
          <p:cNvSpPr txBox="1"/>
          <p:nvPr/>
        </p:nvSpPr>
        <p:spPr>
          <a:xfrm>
            <a:off x="447565" y="359622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6414CA-75FA-4231-9D25-B0D7691A6055}"/>
              </a:ext>
            </a:extLst>
          </p:cNvPr>
          <p:cNvCxnSpPr>
            <a:cxnSpLocks/>
          </p:cNvCxnSpPr>
          <p:nvPr/>
        </p:nvCxnSpPr>
        <p:spPr>
          <a:xfrm>
            <a:off x="541496" y="4073702"/>
            <a:ext cx="25206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8B426D-878A-49F3-99C6-0CB5A9DCBD7C}"/>
              </a:ext>
            </a:extLst>
          </p:cNvPr>
          <p:cNvSpPr/>
          <p:nvPr/>
        </p:nvSpPr>
        <p:spPr>
          <a:xfrm>
            <a:off x="966583" y="2601252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7CAE04-65CC-453F-A508-628854C87586}"/>
              </a:ext>
            </a:extLst>
          </p:cNvPr>
          <p:cNvSpPr/>
          <p:nvPr/>
        </p:nvSpPr>
        <p:spPr>
          <a:xfrm>
            <a:off x="2218839" y="2601252"/>
            <a:ext cx="1455312" cy="773430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3CEF87-46AE-44D5-A1E0-2E36AA3BBA44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809935" y="2987967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3AA2B24-03DA-4FDA-8243-74A3387A9FD6}"/>
              </a:ext>
            </a:extLst>
          </p:cNvPr>
          <p:cNvSpPr/>
          <p:nvPr/>
        </p:nvSpPr>
        <p:spPr>
          <a:xfrm>
            <a:off x="2279519" y="5212297"/>
            <a:ext cx="1394632" cy="77343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E50D85-67D0-406E-B25E-66DC72612BCC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870615" y="5599012"/>
            <a:ext cx="40890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8C78D19-C506-45D9-9B9A-291E3E64823D}"/>
              </a:ext>
            </a:extLst>
          </p:cNvPr>
          <p:cNvSpPr/>
          <p:nvPr/>
        </p:nvSpPr>
        <p:spPr>
          <a:xfrm>
            <a:off x="4070283" y="5212297"/>
            <a:ext cx="1455312" cy="77343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F5FEC-9009-46CC-BF7D-A77BCDBD1494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3674151" y="5599012"/>
            <a:ext cx="3961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1308A8-B294-42C7-85CF-66876EB05EF3}"/>
              </a:ext>
            </a:extLst>
          </p:cNvPr>
          <p:cNvSpPr/>
          <p:nvPr/>
        </p:nvSpPr>
        <p:spPr>
          <a:xfrm>
            <a:off x="1040035" y="5212297"/>
            <a:ext cx="843352" cy="773430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BE95E-1A07-4828-80E7-91A573DD198B}"/>
              </a:ext>
            </a:extLst>
          </p:cNvPr>
          <p:cNvSpPr txBox="1"/>
          <p:nvPr/>
        </p:nvSpPr>
        <p:spPr>
          <a:xfrm>
            <a:off x="5735554" y="93254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입력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2FED8B-A128-446B-877A-A7EB9A95522C}"/>
              </a:ext>
            </a:extLst>
          </p:cNvPr>
          <p:cNvSpPr txBox="1"/>
          <p:nvPr/>
        </p:nvSpPr>
        <p:spPr>
          <a:xfrm>
            <a:off x="5829485" y="1564396"/>
            <a:ext cx="5615354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모든 데이터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n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예측 모델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데이터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n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예측 모델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미래 예측을 위해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 데이터로 학습한</a:t>
            </a:r>
            <a:b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  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모델에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데이터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입력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01111A-1ECE-40E9-9054-1653D01D865E}"/>
              </a:ext>
            </a:extLst>
          </p:cNvPr>
          <p:cNvCxnSpPr/>
          <p:nvPr/>
        </p:nvCxnSpPr>
        <p:spPr>
          <a:xfrm>
            <a:off x="5829485" y="1410026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1547FE9-F6F2-4A32-9187-C1D9E39AC53C}"/>
              </a:ext>
            </a:extLst>
          </p:cNvPr>
          <p:cNvSpPr/>
          <p:nvPr/>
        </p:nvSpPr>
        <p:spPr>
          <a:xfrm>
            <a:off x="5829485" y="1564396"/>
            <a:ext cx="5465298" cy="1349469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2EAF57-D465-43B3-8E80-128FED1756B0}"/>
              </a:ext>
            </a:extLst>
          </p:cNvPr>
          <p:cNvCxnSpPr>
            <a:cxnSpLocks/>
          </p:cNvCxnSpPr>
          <p:nvPr/>
        </p:nvCxnSpPr>
        <p:spPr>
          <a:xfrm flipH="1">
            <a:off x="7035697" y="3815548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C98BB59-C52C-4150-8C6F-5601ECAE4C3C}"/>
              </a:ext>
            </a:extLst>
          </p:cNvPr>
          <p:cNvCxnSpPr>
            <a:cxnSpLocks/>
          </p:cNvCxnSpPr>
          <p:nvPr/>
        </p:nvCxnSpPr>
        <p:spPr>
          <a:xfrm flipH="1">
            <a:off x="7044394" y="4232645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B9B6C7-A751-4C55-B877-9C28EF1C0517}"/>
              </a:ext>
            </a:extLst>
          </p:cNvPr>
          <p:cNvSpPr/>
          <p:nvPr/>
        </p:nvSpPr>
        <p:spPr>
          <a:xfrm>
            <a:off x="5829485" y="3619657"/>
            <a:ext cx="1209081" cy="2413169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EC104-FA21-4680-B389-D98AB4D181F7}"/>
              </a:ext>
            </a:extLst>
          </p:cNvPr>
          <p:cNvSpPr/>
          <p:nvPr/>
        </p:nvSpPr>
        <p:spPr>
          <a:xfrm>
            <a:off x="9149430" y="3619657"/>
            <a:ext cx="2118200" cy="925673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D0B49A1-6AF4-4D54-B93C-C4DEA9EC811E}"/>
              </a:ext>
            </a:extLst>
          </p:cNvPr>
          <p:cNvSpPr/>
          <p:nvPr/>
        </p:nvSpPr>
        <p:spPr>
          <a:xfrm>
            <a:off x="9149430" y="4651671"/>
            <a:ext cx="2118200" cy="657748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442E161-C55F-42A6-8529-2633A3DD930D}"/>
              </a:ext>
            </a:extLst>
          </p:cNvPr>
          <p:cNvSpPr/>
          <p:nvPr/>
        </p:nvSpPr>
        <p:spPr>
          <a:xfrm>
            <a:off x="9149430" y="5375079"/>
            <a:ext cx="2118200" cy="657748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55DC7D-FE32-48D9-BF3A-637A10E08F86}"/>
              </a:ext>
            </a:extLst>
          </p:cNvPr>
          <p:cNvSpPr txBox="1"/>
          <p:nvPr/>
        </p:nvSpPr>
        <p:spPr>
          <a:xfrm>
            <a:off x="7904319" y="3837586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Training Data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9014B7-42F1-4EB8-B1A5-D497C9031EA2}"/>
              </a:ext>
            </a:extLst>
          </p:cNvPr>
          <p:cNvCxnSpPr>
            <a:cxnSpLocks/>
          </p:cNvCxnSpPr>
          <p:nvPr/>
        </p:nvCxnSpPr>
        <p:spPr>
          <a:xfrm>
            <a:off x="7036130" y="4924986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84AA2E-AF32-4754-9AE6-99E1EC3593F3}"/>
              </a:ext>
            </a:extLst>
          </p:cNvPr>
          <p:cNvSpPr txBox="1"/>
          <p:nvPr/>
        </p:nvSpPr>
        <p:spPr>
          <a:xfrm>
            <a:off x="6984690" y="4615651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Training Data</a:t>
            </a:r>
            <a:endParaRPr lang="ko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7EB4389-177E-47C6-A536-BE58B7BFB28D}"/>
              </a:ext>
            </a:extLst>
          </p:cNvPr>
          <p:cNvCxnSpPr>
            <a:cxnSpLocks/>
          </p:cNvCxnSpPr>
          <p:nvPr/>
        </p:nvCxnSpPr>
        <p:spPr>
          <a:xfrm>
            <a:off x="7036130" y="5552043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5D0AB8-7E8E-4D62-904C-A625C1A51379}"/>
              </a:ext>
            </a:extLst>
          </p:cNvPr>
          <p:cNvSpPr txBox="1"/>
          <p:nvPr/>
        </p:nvSpPr>
        <p:spPr>
          <a:xfrm>
            <a:off x="6984690" y="5242708"/>
            <a:ext cx="1726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Time Interval Data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74F1B2B-B0F1-43C9-8DA5-3D67A577F3A0}"/>
              </a:ext>
            </a:extLst>
          </p:cNvPr>
          <p:cNvCxnSpPr>
            <a:cxnSpLocks/>
          </p:cNvCxnSpPr>
          <p:nvPr/>
        </p:nvCxnSpPr>
        <p:spPr>
          <a:xfrm flipH="1">
            <a:off x="7035697" y="5727486"/>
            <a:ext cx="21344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E0782A-60B0-4933-8E95-2A624797278B}"/>
              </a:ext>
            </a:extLst>
          </p:cNvPr>
          <p:cNvSpPr txBox="1"/>
          <p:nvPr/>
        </p:nvSpPr>
        <p:spPr>
          <a:xfrm>
            <a:off x="7668292" y="5749524"/>
            <a:ext cx="150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Prediction Value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66CA2F-35F7-4B9A-8A64-234EABBB298C}"/>
              </a:ext>
            </a:extLst>
          </p:cNvPr>
          <p:cNvSpPr txBox="1"/>
          <p:nvPr/>
        </p:nvSpPr>
        <p:spPr>
          <a:xfrm>
            <a:off x="7492581" y="4254683"/>
            <a:ext cx="1686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Time Interval Data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819D9B9-3366-425B-BC84-FBE2571FF982}"/>
              </a:ext>
            </a:extLst>
          </p:cNvPr>
          <p:cNvCxnSpPr>
            <a:cxnSpLocks/>
          </p:cNvCxnSpPr>
          <p:nvPr/>
        </p:nvCxnSpPr>
        <p:spPr>
          <a:xfrm>
            <a:off x="11247593" y="4928911"/>
            <a:ext cx="12700" cy="852948"/>
          </a:xfrm>
          <a:prstGeom prst="bentConnector3">
            <a:avLst>
              <a:gd name="adj1" fmla="val 156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45B8F1-632A-4E91-AE0E-80C874373F93}"/>
              </a:ext>
            </a:extLst>
          </p:cNvPr>
          <p:cNvSpPr txBox="1"/>
          <p:nvPr/>
        </p:nvSpPr>
        <p:spPr>
          <a:xfrm>
            <a:off x="11393810" y="5111881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</a:t>
            </a:r>
          </a:p>
          <a:p>
            <a:r>
              <a:rPr lang="en-US" altLang="ko-KR" sz="1400" dirty="0"/>
              <a:t>Upgrade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6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6F11E-5F92-46D3-A359-46FE858CFCB8}"/>
              </a:ext>
            </a:extLst>
          </p:cNvPr>
          <p:cNvSpPr txBox="1"/>
          <p:nvPr/>
        </p:nvSpPr>
        <p:spPr>
          <a:xfrm>
            <a:off x="6064141" y="1545660"/>
            <a:ext cx="622286" cy="52322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간격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41BEF408-EBE2-411D-93F7-C3C1BE58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14806"/>
              </p:ext>
            </p:extLst>
          </p:nvPr>
        </p:nvGraphicFramePr>
        <p:xfrm>
          <a:off x="6949518" y="779433"/>
          <a:ext cx="4243565" cy="30823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6347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761326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814289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721603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온도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습도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기압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00:00:00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01:00:00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02:00:00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1007.4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03:00:00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1007.2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04:00:00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28.2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83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1006.9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05:00:00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79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1006.8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06:00:00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77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C50D1-4032-4DDC-9A00-CDC4CDF13357}"/>
              </a:ext>
            </a:extLst>
          </p:cNvPr>
          <p:cNvSpPr txBox="1"/>
          <p:nvPr/>
        </p:nvSpPr>
        <p:spPr>
          <a:xfrm>
            <a:off x="9930208" y="482473"/>
            <a:ext cx="1366080" cy="307777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이후 예측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FC9C69-F4AD-46B1-B1CB-F87134F8B0F7}"/>
              </a:ext>
            </a:extLst>
          </p:cNvPr>
          <p:cNvSpPr/>
          <p:nvPr/>
        </p:nvSpPr>
        <p:spPr>
          <a:xfrm>
            <a:off x="6952493" y="1128107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8F83B-F37A-449A-8593-302D33998316}"/>
              </a:ext>
            </a:extLst>
          </p:cNvPr>
          <p:cNvSpPr/>
          <p:nvPr/>
        </p:nvSpPr>
        <p:spPr>
          <a:xfrm>
            <a:off x="6952493" y="2148105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65A3B0-372A-4BB7-8CC2-41F195333588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6952493" y="1300586"/>
            <a:ext cx="12700" cy="1019998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7D472-3DA5-40EF-BC02-AE86A0236B9C}"/>
              </a:ext>
            </a:extLst>
          </p:cNvPr>
          <p:cNvSpPr/>
          <p:nvPr/>
        </p:nvSpPr>
        <p:spPr>
          <a:xfrm>
            <a:off x="6949318" y="3188587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2076B33-995B-410B-BC2D-8F636CCD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07933"/>
              </p:ext>
            </p:extLst>
          </p:nvPr>
        </p:nvGraphicFramePr>
        <p:xfrm>
          <a:off x="1499130" y="855988"/>
          <a:ext cx="4243564" cy="30823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6347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761326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721603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온도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습도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기압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00:00:00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01:00:00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02:00:00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1007.4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03:00:00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1007.2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04:00:00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28.2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83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1006.9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05:00:00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79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1006.8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06:00:00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28.0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77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1006.6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D8120F-6967-4FEB-856B-085FF0CC97D2}"/>
              </a:ext>
            </a:extLst>
          </p:cNvPr>
          <p:cNvSpPr txBox="1"/>
          <p:nvPr/>
        </p:nvSpPr>
        <p:spPr>
          <a:xfrm>
            <a:off x="4491330" y="527335"/>
            <a:ext cx="1366080" cy="307777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이후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F641-772F-4211-8C09-0057982A3E3C}"/>
              </a:ext>
            </a:extLst>
          </p:cNvPr>
          <p:cNvSpPr/>
          <p:nvPr/>
        </p:nvSpPr>
        <p:spPr>
          <a:xfrm>
            <a:off x="1501154" y="1204662"/>
            <a:ext cx="4235450" cy="2394520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59A66-4EFA-4EE7-BEDE-BA0B45138ED3}"/>
              </a:ext>
            </a:extLst>
          </p:cNvPr>
          <p:cNvSpPr txBox="1"/>
          <p:nvPr/>
        </p:nvSpPr>
        <p:spPr>
          <a:xfrm>
            <a:off x="604228" y="1586087"/>
            <a:ext cx="622286" cy="52322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간격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22E821C-AB6C-4525-99DC-96C74108B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2780" y="1693237"/>
            <a:ext cx="12700" cy="334205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6130F-0434-41B7-9808-FAA034A1F9AC}"/>
              </a:ext>
            </a:extLst>
          </p:cNvPr>
          <p:cNvSpPr/>
          <p:nvPr/>
        </p:nvSpPr>
        <p:spPr>
          <a:xfrm>
            <a:off x="1492779" y="4245890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(All)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C4B381-78F7-43E2-805A-2347CA7F6AF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2523721" y="3938290"/>
            <a:ext cx="1097191" cy="307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DC845D-E053-403B-B89A-10B2025FE0AD}"/>
              </a:ext>
            </a:extLst>
          </p:cNvPr>
          <p:cNvSpPr/>
          <p:nvPr/>
        </p:nvSpPr>
        <p:spPr>
          <a:xfrm>
            <a:off x="1486689" y="5295345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(1hour)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2E4016-F7F3-4780-9294-E0836A91B4F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2520676" y="4907048"/>
            <a:ext cx="3045" cy="3882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97DA78-E350-4662-A230-0E05C5BDC175}"/>
              </a:ext>
            </a:extLst>
          </p:cNvPr>
          <p:cNvSpPr txBox="1"/>
          <p:nvPr/>
        </p:nvSpPr>
        <p:spPr>
          <a:xfrm>
            <a:off x="1413693" y="4944617"/>
            <a:ext cx="87197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Training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4EDDB0-C74C-4215-963D-3A0799D58515}"/>
              </a:ext>
            </a:extLst>
          </p:cNvPr>
          <p:cNvSpPr/>
          <p:nvPr/>
        </p:nvSpPr>
        <p:spPr>
          <a:xfrm>
            <a:off x="3674720" y="5278317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(1hour)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F97BC-FEC9-49C6-91C3-684458B3D55D}"/>
              </a:ext>
            </a:extLst>
          </p:cNvPr>
          <p:cNvSpPr txBox="1"/>
          <p:nvPr/>
        </p:nvSpPr>
        <p:spPr>
          <a:xfrm>
            <a:off x="4763413" y="4953670"/>
            <a:ext cx="1054199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/>
              <a:t>Prediction</a:t>
            </a:r>
            <a:endParaRPr lang="ko-KR" altLang="en-US" sz="14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9BA79E-9B8B-4185-AFF8-D137B853BA3C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5400000" flipH="1" flipV="1">
            <a:off x="3606177" y="5237411"/>
            <a:ext cx="17028" cy="2188031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8C021B-774B-452B-B1FB-463ABE88FA39}"/>
              </a:ext>
            </a:extLst>
          </p:cNvPr>
          <p:cNvSpPr txBox="1"/>
          <p:nvPr/>
        </p:nvSpPr>
        <p:spPr>
          <a:xfrm>
            <a:off x="2854888" y="6585363"/>
            <a:ext cx="1527983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Model Upgrade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163505-1834-475E-8833-0FE9BF0CC97B}"/>
              </a:ext>
            </a:extLst>
          </p:cNvPr>
          <p:cNvSpPr/>
          <p:nvPr/>
        </p:nvSpPr>
        <p:spPr>
          <a:xfrm>
            <a:off x="3674721" y="4274462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(200)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BB6D-B5AD-49DC-8AB6-F7AE74AB553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705663" y="4935620"/>
            <a:ext cx="3044" cy="342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BBE292-0EF1-49AE-B9B3-A00DBBD23F1D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620912" y="3938290"/>
            <a:ext cx="1084751" cy="336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10441D-237E-4263-AA97-53B9A1601779}"/>
              </a:ext>
            </a:extLst>
          </p:cNvPr>
          <p:cNvSpPr/>
          <p:nvPr/>
        </p:nvSpPr>
        <p:spPr>
          <a:xfrm>
            <a:off x="6952204" y="4199612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(All)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D9F7AE-8170-4005-A69F-A4479A16DDF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983146" y="3892012"/>
            <a:ext cx="1097191" cy="307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B6FFB4-6FE9-4680-AB63-96CF734433A4}"/>
              </a:ext>
            </a:extLst>
          </p:cNvPr>
          <p:cNvSpPr/>
          <p:nvPr/>
        </p:nvSpPr>
        <p:spPr>
          <a:xfrm>
            <a:off x="6946114" y="5249067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(3hour)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505B9B-4D7B-4840-9D4B-FF2CE4054DC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7980101" y="4860770"/>
            <a:ext cx="3045" cy="3882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73D91-2365-4DAD-9DA4-814A7128DE4B}"/>
              </a:ext>
            </a:extLst>
          </p:cNvPr>
          <p:cNvSpPr txBox="1"/>
          <p:nvPr/>
        </p:nvSpPr>
        <p:spPr>
          <a:xfrm>
            <a:off x="6873118" y="4898339"/>
            <a:ext cx="87197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Training</a:t>
            </a:r>
            <a:endParaRPr lang="ko-KR" altLang="en-US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E3DC48-645E-49F7-A856-C39344068787}"/>
              </a:ext>
            </a:extLst>
          </p:cNvPr>
          <p:cNvSpPr/>
          <p:nvPr/>
        </p:nvSpPr>
        <p:spPr>
          <a:xfrm>
            <a:off x="9134145" y="5232039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(3hour)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0D58F-84FD-4FF5-86B1-B47186552C1B}"/>
              </a:ext>
            </a:extLst>
          </p:cNvPr>
          <p:cNvSpPr txBox="1"/>
          <p:nvPr/>
        </p:nvSpPr>
        <p:spPr>
          <a:xfrm>
            <a:off x="10222838" y="4907392"/>
            <a:ext cx="1054199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/>
              <a:t>Prediction</a:t>
            </a:r>
            <a:endParaRPr lang="ko-KR" altLang="en-US" sz="1400" b="1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48A2FD-68E9-4B74-83FF-8A5B31B1451C}"/>
              </a:ext>
            </a:extLst>
          </p:cNvPr>
          <p:cNvCxnSpPr>
            <a:cxnSpLocks/>
            <a:stCxn id="32" idx="2"/>
            <a:endCxn id="35" idx="2"/>
          </p:cNvCxnSpPr>
          <p:nvPr/>
        </p:nvCxnSpPr>
        <p:spPr>
          <a:xfrm rot="5400000" flipH="1" flipV="1">
            <a:off x="9065602" y="5191133"/>
            <a:ext cx="17028" cy="2188031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FFDD45-27DC-4739-8FCB-3F7F0389AD35}"/>
              </a:ext>
            </a:extLst>
          </p:cNvPr>
          <p:cNvSpPr txBox="1"/>
          <p:nvPr/>
        </p:nvSpPr>
        <p:spPr>
          <a:xfrm>
            <a:off x="8314313" y="6539085"/>
            <a:ext cx="1527983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Model Upgrade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944EE6-8C56-46AE-BFF8-D09EFFC442FF}"/>
              </a:ext>
            </a:extLst>
          </p:cNvPr>
          <p:cNvSpPr/>
          <p:nvPr/>
        </p:nvSpPr>
        <p:spPr>
          <a:xfrm>
            <a:off x="9134146" y="4228184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(200)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DCE881-5360-4DE4-8212-7441B0D4F901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10165088" y="4889342"/>
            <a:ext cx="3044" cy="342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183A11-6F27-4D6E-999A-26AAF5D66C9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080337" y="3892012"/>
            <a:ext cx="1084751" cy="336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0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73774EA-7B1F-46AD-82DD-F511B49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62122"/>
              </p:ext>
            </p:extLst>
          </p:nvPr>
        </p:nvGraphicFramePr>
        <p:xfrm>
          <a:off x="109148" y="847344"/>
          <a:ext cx="6002069" cy="5865876"/>
        </p:xfrm>
        <a:graphic>
          <a:graphicData uri="http://schemas.openxmlformats.org/drawingml/2006/table">
            <a:tbl>
              <a:tblPr/>
              <a:tblGrid>
                <a:gridCol w="1478392">
                  <a:extLst>
                    <a:ext uri="{9D8B030D-6E8A-4147-A177-3AD203B41FA5}">
                      <a16:colId xmlns:a16="http://schemas.microsoft.com/office/drawing/2014/main" val="1193093511"/>
                    </a:ext>
                  </a:extLst>
                </a:gridCol>
                <a:gridCol w="1478392">
                  <a:extLst>
                    <a:ext uri="{9D8B030D-6E8A-4147-A177-3AD203B41FA5}">
                      <a16:colId xmlns:a16="http://schemas.microsoft.com/office/drawing/2014/main" val="845594222"/>
                    </a:ext>
                  </a:extLst>
                </a:gridCol>
                <a:gridCol w="1015095">
                  <a:extLst>
                    <a:ext uri="{9D8B030D-6E8A-4147-A177-3AD203B41FA5}">
                      <a16:colId xmlns:a16="http://schemas.microsoft.com/office/drawing/2014/main" val="3906767091"/>
                    </a:ext>
                  </a:extLst>
                </a:gridCol>
                <a:gridCol w="1015095">
                  <a:extLst>
                    <a:ext uri="{9D8B030D-6E8A-4147-A177-3AD203B41FA5}">
                      <a16:colId xmlns:a16="http://schemas.microsoft.com/office/drawing/2014/main" val="569137716"/>
                    </a:ext>
                  </a:extLst>
                </a:gridCol>
                <a:gridCol w="1015095">
                  <a:extLst>
                    <a:ext uri="{9D8B030D-6E8A-4147-A177-3AD203B41FA5}">
                      <a16:colId xmlns:a16="http://schemas.microsoft.com/office/drawing/2014/main" val="861091831"/>
                    </a:ext>
                  </a:extLst>
                </a:gridCol>
              </a:tblGrid>
              <a:tr h="477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 학습 시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간격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예측 데이터의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간격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오차</a:t>
                      </a:r>
                      <a:endParaRPr lang="ko-KR" alt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Mean Absolute Error)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22898"/>
                  </a:ext>
                </a:extLst>
              </a:tr>
              <a:tr h="254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온도</a:t>
                      </a:r>
                      <a:endParaRPr lang="ko-KR" alt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습도</a:t>
                      </a:r>
                      <a:endParaRPr lang="ko-KR" alt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기압</a:t>
                      </a:r>
                      <a:endParaRPr lang="ko-KR" alt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34098"/>
                  </a:ext>
                </a:extLst>
              </a:tr>
              <a:tr h="31012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0.4789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2.8653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0.4445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13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1.5651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5.4450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0.4014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60521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3.3006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12.4648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1.3702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17317"/>
                  </a:ext>
                </a:extLst>
              </a:tr>
              <a:tr h="310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4.1446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21.5764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1.6678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579087"/>
                  </a:ext>
                </a:extLst>
              </a:tr>
              <a:tr h="31012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0.9037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4.1899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0.4577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79660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0.9751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4.6113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0.3892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17706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2.9298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10.9491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1.1498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92149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3.5407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20.8980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2.2336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077373"/>
                  </a:ext>
                </a:extLst>
              </a:tr>
              <a:tr h="31012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0.6797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6.0997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0.4417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01137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1.1199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4.0003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0.4985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39640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2.3121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8.3772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0.9227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17597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3.3457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15.5100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1.4559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32621"/>
                  </a:ext>
                </a:extLst>
              </a:tr>
              <a:tr h="31012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0.6353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4.4487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0.5809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22281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1.1996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4.8721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0.7156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66057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3.4174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14.3692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1.0508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0928"/>
                  </a:ext>
                </a:extLst>
              </a:tr>
              <a:tr h="31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2.6069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14.6309</a:t>
                      </a:r>
                      <a:endParaRPr lang="en-US" sz="13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1.3623</a:t>
                      </a:r>
                      <a:endParaRPr lang="en-US" sz="13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7428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F26D776-FB22-4BAE-8425-D31D839A3398}"/>
              </a:ext>
            </a:extLst>
          </p:cNvPr>
          <p:cNvSpPr txBox="1"/>
          <p:nvPr/>
        </p:nvSpPr>
        <p:spPr>
          <a:xfrm>
            <a:off x="6373567" y="84734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적용 근거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5AD845-18B8-4166-B0DC-F00D22A988C1}"/>
              </a:ext>
            </a:extLst>
          </p:cNvPr>
          <p:cNvSpPr txBox="1"/>
          <p:nvPr/>
        </p:nvSpPr>
        <p:spPr>
          <a:xfrm>
            <a:off x="6467498" y="1479196"/>
            <a:ext cx="5615354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테스트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하나에 다양한 예측 결과 도출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먼 예측일수록 오차가 커짐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테스트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모델에 하나의 예측 결과 도출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모델과 데이터가 동일한 시간간격인 경우 낮은 오차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055301-943B-479A-8238-363071356077}"/>
              </a:ext>
            </a:extLst>
          </p:cNvPr>
          <p:cNvCxnSpPr/>
          <p:nvPr/>
        </p:nvCxnSpPr>
        <p:spPr>
          <a:xfrm>
            <a:off x="6467498" y="1324826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0B17DFD-437B-4AB3-BF0A-EDD9109FA2C7}"/>
              </a:ext>
            </a:extLst>
          </p:cNvPr>
          <p:cNvSpPr/>
          <p:nvPr/>
        </p:nvSpPr>
        <p:spPr>
          <a:xfrm>
            <a:off x="6467498" y="1479196"/>
            <a:ext cx="5465298" cy="1349469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82573-9981-4D64-AB35-712B881264D4}"/>
              </a:ext>
            </a:extLst>
          </p:cNvPr>
          <p:cNvSpPr txBox="1"/>
          <p:nvPr/>
        </p:nvSpPr>
        <p:spPr>
          <a:xfrm>
            <a:off x="3758757" y="36799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오차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201FE6-67B3-4871-9947-A0DDA54770D8}"/>
                  </a:ext>
                </a:extLst>
              </p:cNvPr>
              <p:cNvSpPr txBox="1"/>
              <p:nvPr/>
            </p:nvSpPr>
            <p:spPr>
              <a:xfrm>
                <a:off x="4523710" y="310059"/>
                <a:ext cx="1572290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0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05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05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sz="105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05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105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ko-KR" altLang="en-US" sz="105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sz="105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5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ko-KR" altLang="en-US" sz="105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측</m:t>
                              </m:r>
                              <m:r>
                                <a:rPr lang="ko-KR" altLang="en-US" sz="105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105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05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201FE6-67B3-4871-9947-A0DDA5477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10" y="310059"/>
                <a:ext cx="1572290" cy="454420"/>
              </a:xfrm>
              <a:prstGeom prst="rect">
                <a:avLst/>
              </a:prstGeom>
              <a:blipFill>
                <a:blip r:embed="rId2"/>
                <a:stretch>
                  <a:fillRect l="-15504" t="-118919" b="-17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C8C2DC-4FD7-44CD-A23E-FEDCE435673E}"/>
              </a:ext>
            </a:extLst>
          </p:cNvPr>
          <p:cNvSpPr/>
          <p:nvPr/>
        </p:nvSpPr>
        <p:spPr>
          <a:xfrm>
            <a:off x="7291840" y="3109019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77B02F8-2599-459E-9B0A-A051E2E6B54E}"/>
              </a:ext>
            </a:extLst>
          </p:cNvPr>
          <p:cNvSpPr/>
          <p:nvPr/>
        </p:nvSpPr>
        <p:spPr>
          <a:xfrm>
            <a:off x="9798600" y="3114491"/>
            <a:ext cx="1042843" cy="1349471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61C7D8-B9EB-4325-893A-7969A3FC84B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016402" y="3250452"/>
            <a:ext cx="782198" cy="53877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5FFB988-0363-45A2-946A-E990673C1ECF}"/>
              </a:ext>
            </a:extLst>
          </p:cNvPr>
          <p:cNvSpPr/>
          <p:nvPr/>
        </p:nvSpPr>
        <p:spPr>
          <a:xfrm>
            <a:off x="7288742" y="4759165"/>
            <a:ext cx="918773" cy="1248026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D4CAD1F-636D-411B-BCC4-734509A52F20}"/>
              </a:ext>
            </a:extLst>
          </p:cNvPr>
          <p:cNvSpPr/>
          <p:nvPr/>
        </p:nvSpPr>
        <p:spPr>
          <a:xfrm>
            <a:off x="9116881" y="4740311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270622-878A-4FA2-8060-2C84EBD187C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8207515" y="4881744"/>
            <a:ext cx="909366" cy="50143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DCDD575-94EF-4567-A271-D5961EA0CD60}"/>
              </a:ext>
            </a:extLst>
          </p:cNvPr>
          <p:cNvSpPr/>
          <p:nvPr/>
        </p:nvSpPr>
        <p:spPr>
          <a:xfrm>
            <a:off x="7291840" y="3442403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ED00C2F-A56F-402D-A045-1F1CA1BD725E}"/>
              </a:ext>
            </a:extLst>
          </p:cNvPr>
          <p:cNvSpPr/>
          <p:nvPr/>
        </p:nvSpPr>
        <p:spPr>
          <a:xfrm>
            <a:off x="7291840" y="3776543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F803069-5165-487E-B03A-0F4EE59919B8}"/>
              </a:ext>
            </a:extLst>
          </p:cNvPr>
          <p:cNvSpPr/>
          <p:nvPr/>
        </p:nvSpPr>
        <p:spPr>
          <a:xfrm>
            <a:off x="7291840" y="4109341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F1D41E0-0B19-47FD-8599-EEBCCF80264F}"/>
              </a:ext>
            </a:extLst>
          </p:cNvPr>
          <p:cNvCxnSpPr>
            <a:cxnSpLocks/>
            <a:stCxn id="71" idx="3"/>
            <a:endCxn id="49" idx="1"/>
          </p:cNvCxnSpPr>
          <p:nvPr/>
        </p:nvCxnSpPr>
        <p:spPr>
          <a:xfrm>
            <a:off x="9016402" y="3583836"/>
            <a:ext cx="782198" cy="20539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80FC2F-E2A9-4B01-A507-EFC2FA250B7D}"/>
              </a:ext>
            </a:extLst>
          </p:cNvPr>
          <p:cNvCxnSpPr>
            <a:cxnSpLocks/>
            <a:stCxn id="72" idx="3"/>
            <a:endCxn id="49" idx="1"/>
          </p:cNvCxnSpPr>
          <p:nvPr/>
        </p:nvCxnSpPr>
        <p:spPr>
          <a:xfrm flipV="1">
            <a:off x="9016402" y="3789227"/>
            <a:ext cx="782198" cy="12874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A499783-F6AE-4ECB-84E8-99351E2A78D8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 flipV="1">
            <a:off x="9016402" y="3789227"/>
            <a:ext cx="782198" cy="46154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2192BA9-3A06-4339-999E-FDABF906157D}"/>
              </a:ext>
            </a:extLst>
          </p:cNvPr>
          <p:cNvSpPr/>
          <p:nvPr/>
        </p:nvSpPr>
        <p:spPr>
          <a:xfrm>
            <a:off x="9116881" y="5069672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928995-2525-413B-96AD-2D373201253E}"/>
              </a:ext>
            </a:extLst>
          </p:cNvPr>
          <p:cNvSpPr/>
          <p:nvPr/>
        </p:nvSpPr>
        <p:spPr>
          <a:xfrm>
            <a:off x="9116881" y="5396836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FD67DD1-92BD-405E-BD73-EA6955FAEE82}"/>
              </a:ext>
            </a:extLst>
          </p:cNvPr>
          <p:cNvSpPr/>
          <p:nvPr/>
        </p:nvSpPr>
        <p:spPr>
          <a:xfrm>
            <a:off x="9116881" y="5724326"/>
            <a:ext cx="1724562" cy="28286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C3BAD5E-7245-4A00-84E2-98D68E5DE5A1}"/>
              </a:ext>
            </a:extLst>
          </p:cNvPr>
          <p:cNvCxnSpPr>
            <a:cxnSpLocks/>
            <a:stCxn id="51" idx="3"/>
            <a:endCxn id="90" idx="1"/>
          </p:cNvCxnSpPr>
          <p:nvPr/>
        </p:nvCxnSpPr>
        <p:spPr>
          <a:xfrm flipV="1">
            <a:off x="8207515" y="5211105"/>
            <a:ext cx="909366" cy="172073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6ADD852-B9D9-4BBD-B340-B513D73C9989}"/>
              </a:ext>
            </a:extLst>
          </p:cNvPr>
          <p:cNvCxnSpPr>
            <a:cxnSpLocks/>
            <a:stCxn id="51" idx="3"/>
            <a:endCxn id="93" idx="1"/>
          </p:cNvCxnSpPr>
          <p:nvPr/>
        </p:nvCxnSpPr>
        <p:spPr>
          <a:xfrm>
            <a:off x="8207515" y="5383178"/>
            <a:ext cx="909366" cy="15509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45D561A-C6E2-4F66-B0F8-9B0EB1097C73}"/>
              </a:ext>
            </a:extLst>
          </p:cNvPr>
          <p:cNvCxnSpPr>
            <a:cxnSpLocks/>
            <a:stCxn id="51" idx="3"/>
            <a:endCxn id="94" idx="1"/>
          </p:cNvCxnSpPr>
          <p:nvPr/>
        </p:nvCxnSpPr>
        <p:spPr>
          <a:xfrm>
            <a:off x="8207515" y="5383178"/>
            <a:ext cx="909366" cy="48258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9341EE-FB3F-4FBC-B7A3-2E53D3B8D457}"/>
              </a:ext>
            </a:extLst>
          </p:cNvPr>
          <p:cNvSpPr txBox="1"/>
          <p:nvPr/>
        </p:nvSpPr>
        <p:spPr>
          <a:xfrm>
            <a:off x="6316962" y="2995569"/>
            <a:ext cx="859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Case1)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971C1D-2E4E-4465-A26B-E44A1F5B374A}"/>
              </a:ext>
            </a:extLst>
          </p:cNvPr>
          <p:cNvSpPr txBox="1"/>
          <p:nvPr/>
        </p:nvSpPr>
        <p:spPr>
          <a:xfrm>
            <a:off x="6316962" y="4638799"/>
            <a:ext cx="859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Case2)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160FFD63-A71F-4FB4-9503-EF2A9316A433}"/>
              </a:ext>
            </a:extLst>
          </p:cNvPr>
          <p:cNvSpPr/>
          <p:nvPr/>
        </p:nvSpPr>
        <p:spPr>
          <a:xfrm>
            <a:off x="6259267" y="6427863"/>
            <a:ext cx="339653" cy="281940"/>
          </a:xfrm>
          <a:prstGeom prst="rightArrow">
            <a:avLst>
              <a:gd name="adj1" fmla="val 50000"/>
              <a:gd name="adj2" fmla="val 634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FE763F-178E-4F95-89E0-EC81392FD249}"/>
              </a:ext>
            </a:extLst>
          </p:cNvPr>
          <p:cNvSpPr txBox="1"/>
          <p:nvPr/>
        </p:nvSpPr>
        <p:spPr>
          <a:xfrm>
            <a:off x="6632202" y="6374150"/>
            <a:ext cx="56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 간격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==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데이터 간격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 때 높은 정확도</a:t>
            </a:r>
          </a:p>
        </p:txBody>
      </p:sp>
      <p:sp>
        <p:nvSpPr>
          <p:cNvPr id="130" name="AutoShape 2">
            <a:extLst>
              <a:ext uri="{FF2B5EF4-FFF2-40B4-BE49-F238E27FC236}">
                <a16:creationId xmlns:a16="http://schemas.microsoft.com/office/drawing/2014/main" id="{88899DD0-A73F-4BB2-8E1D-68FA4848E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5B83C9D-AAB1-459D-8A4C-67D684C79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610" y="1759029"/>
            <a:ext cx="10418780" cy="396478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65CDD4-A00E-47F9-9177-09D2804B6B0C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1A8C9-0B8F-455F-A55C-3F489B8C2AF6}"/>
              </a:ext>
            </a:extLst>
          </p:cNvPr>
          <p:cNvSpPr txBox="1"/>
          <p:nvPr/>
        </p:nvSpPr>
        <p:spPr>
          <a:xfrm>
            <a:off x="742387" y="106426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재학습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08D23E-8B39-459E-A307-FC8446126BB6}"/>
              </a:ext>
            </a:extLst>
          </p:cNvPr>
          <p:cNvCxnSpPr>
            <a:cxnSpLocks/>
          </p:cNvCxnSpPr>
          <p:nvPr/>
        </p:nvCxnSpPr>
        <p:spPr>
          <a:xfrm>
            <a:off x="836318" y="1541751"/>
            <a:ext cx="1065464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9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5F998616-EEC0-4DFF-8C00-1B4FAB6AB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53998"/>
              </p:ext>
            </p:extLst>
          </p:nvPr>
        </p:nvGraphicFramePr>
        <p:xfrm>
          <a:off x="640080" y="2513409"/>
          <a:ext cx="10972800" cy="4199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Method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URI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/raspberry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라즈베리 센서 데이터 전송용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/getValue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의 제일 최신 데이터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개 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/getRandom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랜덤 온도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조도를 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8095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/csvToDB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전송 데이터를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에 저장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77984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/getValueForLSTM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모델 예측을 위한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201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개의 데이터를 최신순으로 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5930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/getAllIntervalValue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모델 학습을 위해 모든 데이터를 희망하는 시간 간격으로 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12837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/getIntervalValueForLSTM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예측을 위한 데이터를 희망하는 시간 간격으로 원하는 개수 만큼 반환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27767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/getPrediction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학습된 모델에서 희망하는 미래시간에 대해 예측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85128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/setEnv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희망 환경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온도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조도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과 허용오차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온도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설정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417327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/getControl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현재 환경에 대한 제어값 반환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3FFE6C-BBDA-40A6-B229-AD23E6252BC0}"/>
              </a:ext>
            </a:extLst>
          </p:cNvPr>
          <p:cNvSpPr txBox="1"/>
          <p:nvPr/>
        </p:nvSpPr>
        <p:spPr>
          <a:xfrm>
            <a:off x="490214" y="2210328"/>
            <a:ext cx="27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Endpoint : http://192.168.0.2:5000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E559E-6B30-4929-BC86-00FE498FB578}"/>
              </a:ext>
            </a:extLst>
          </p:cNvPr>
          <p:cNvSpPr txBox="1"/>
          <p:nvPr/>
        </p:nvSpPr>
        <p:spPr>
          <a:xfrm>
            <a:off x="3417133" y="34517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B9DD-1520-498D-8FE7-E66FDB01FA27}"/>
              </a:ext>
            </a:extLst>
          </p:cNvPr>
          <p:cNvSpPr txBox="1"/>
          <p:nvPr/>
        </p:nvSpPr>
        <p:spPr>
          <a:xfrm>
            <a:off x="3511064" y="977023"/>
            <a:ext cx="5615354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학습용 데이터 저장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반환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LSTM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예측 결과 반환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희망 환경 설정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환경 제어 알고리즘 결과 반환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클라이언트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호스팅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라우팅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66AC36-45DA-40E3-B4EF-2137B15E94D7}"/>
              </a:ext>
            </a:extLst>
          </p:cNvPr>
          <p:cNvCxnSpPr/>
          <p:nvPr/>
        </p:nvCxnSpPr>
        <p:spPr>
          <a:xfrm>
            <a:off x="3511064" y="822653"/>
            <a:ext cx="54652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F17BA6-F1AB-494C-AC59-95A6FFC6A3C2}"/>
              </a:ext>
            </a:extLst>
          </p:cNvPr>
          <p:cNvSpPr/>
          <p:nvPr/>
        </p:nvSpPr>
        <p:spPr>
          <a:xfrm>
            <a:off x="3511064" y="977023"/>
            <a:ext cx="5465298" cy="1349469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4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09148" y="144780"/>
            <a:ext cx="2047312" cy="624840"/>
          </a:xfrm>
          <a:prstGeom prst="roundRect">
            <a:avLst>
              <a:gd name="adj" fmla="val 4902"/>
            </a:avLst>
          </a:prstGeom>
          <a:solidFill>
            <a:srgbClr val="E4A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Client</a:t>
            </a:r>
          </a:p>
          <a:p>
            <a:pPr algn="ctr"/>
            <a:r>
              <a:rPr lang="en-US" altLang="ko-KR" b="1" dirty="0"/>
              <a:t>(Html)</a:t>
            </a:r>
            <a:endParaRPr lang="ko-KR" altLang="en-US" b="1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333CF07-0726-471F-93E6-27505D393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79" y="1524218"/>
            <a:ext cx="9739242" cy="46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1047</Words>
  <Application>Microsoft Office PowerPoint</Application>
  <PresentationFormat>와이드스크린</PresentationFormat>
  <Paragraphs>419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D2Coding</vt:lpstr>
      <vt:lpstr>나눔스퀘어OTF</vt:lpstr>
      <vt:lpstr>나눔스퀘어OTF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40</cp:revision>
  <dcterms:created xsi:type="dcterms:W3CDTF">2022-08-24T02:04:43Z</dcterms:created>
  <dcterms:modified xsi:type="dcterms:W3CDTF">2022-08-29T06:19:27Z</dcterms:modified>
</cp:coreProperties>
</file>