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4" r:id="rId6"/>
    <p:sldId id="260" r:id="rId7"/>
    <p:sldId id="268" r:id="rId8"/>
    <p:sldId id="276" r:id="rId9"/>
    <p:sldId id="281" r:id="rId10"/>
    <p:sldId id="282" r:id="rId11"/>
    <p:sldId id="278" r:id="rId12"/>
    <p:sldId id="272" r:id="rId13"/>
    <p:sldId id="280" r:id="rId14"/>
    <p:sldId id="262" r:id="rId15"/>
    <p:sldId id="263" r:id="rId16"/>
    <p:sldId id="267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6E6E6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82235" autoAdjust="0"/>
  </p:normalViewPr>
  <p:slideViewPr>
    <p:cSldViewPr>
      <p:cViewPr varScale="1">
        <p:scale>
          <a:sx n="55" d="100"/>
          <a:sy n="55" d="100"/>
        </p:scale>
        <p:origin x="614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DFBA-5B97-4BCF-BE39-908FFBDEC48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CFB83-70BE-4F18-8765-4571A2111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9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42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6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2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라즈베리파이로</a:t>
            </a:r>
            <a:r>
              <a:rPr lang="ko-KR" altLang="en-US" dirty="0"/>
              <a:t> 센서들을 이용하여 연구실 내부의 온도</a:t>
            </a:r>
            <a:r>
              <a:rPr lang="en-US" altLang="ko-KR" dirty="0"/>
              <a:t>,</a:t>
            </a:r>
            <a:r>
              <a:rPr lang="ko-KR" altLang="en-US" dirty="0"/>
              <a:t>습도 그리고 조도의 </a:t>
            </a:r>
            <a:r>
              <a:rPr lang="ko-KR" altLang="en-US" dirty="0" err="1"/>
              <a:t>데이터값을</a:t>
            </a:r>
            <a:r>
              <a:rPr lang="ko-KR" altLang="en-US" dirty="0"/>
              <a:t> 직접 데이터베이스에 저장합니다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데이터값을</a:t>
            </a:r>
            <a:r>
              <a:rPr lang="ko-KR" altLang="en-US" dirty="0"/>
              <a:t> 이용해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(</a:t>
            </a:r>
            <a:r>
              <a:rPr lang="ko-KR" altLang="en-US" dirty="0"/>
              <a:t>선형회귀</a:t>
            </a:r>
            <a:r>
              <a:rPr lang="en-US" altLang="ko-KR" dirty="0"/>
              <a:t>, </a:t>
            </a:r>
            <a:r>
              <a:rPr lang="ko-KR" altLang="en-US" dirty="0" err="1"/>
              <a:t>퍼지로직</a:t>
            </a:r>
            <a:r>
              <a:rPr lang="en-US" altLang="ko-KR" dirty="0"/>
              <a:t>)</a:t>
            </a:r>
            <a:r>
              <a:rPr lang="ko-KR" altLang="en-US" dirty="0"/>
              <a:t>을 사용하여 예측모델을 만들 것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데이터값이</a:t>
            </a:r>
            <a:r>
              <a:rPr lang="ko-KR" altLang="en-US" dirty="0"/>
              <a:t> 들어오게 되면</a:t>
            </a:r>
            <a:r>
              <a:rPr lang="en-US" altLang="ko-KR" dirty="0"/>
              <a:t>, </a:t>
            </a:r>
            <a:r>
              <a:rPr lang="ko-KR" altLang="en-US" dirty="0"/>
              <a:t>학습을 하여 사용자가 어떠한 시간대를 </a:t>
            </a:r>
            <a:r>
              <a:rPr lang="en-US" altLang="ko-KR" dirty="0"/>
              <a:t>x</a:t>
            </a:r>
            <a:r>
              <a:rPr lang="ko-KR" altLang="en-US" dirty="0"/>
              <a:t>값으로 준다면</a:t>
            </a:r>
            <a:r>
              <a:rPr lang="en-US" altLang="ko-KR" dirty="0"/>
              <a:t>, </a:t>
            </a:r>
            <a:r>
              <a:rPr lang="ko-KR" altLang="en-US" dirty="0"/>
              <a:t>그 시간대에 맞는 온도</a:t>
            </a:r>
            <a:r>
              <a:rPr lang="en-US" altLang="ko-KR" dirty="0"/>
              <a:t>,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조도를 예측하여 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내용들을 </a:t>
            </a:r>
            <a:r>
              <a:rPr lang="en-US" altLang="ko-KR" dirty="0"/>
              <a:t>Unity</a:t>
            </a:r>
            <a:r>
              <a:rPr lang="ko-KR" altLang="en-US" dirty="0"/>
              <a:t>에서 </a:t>
            </a:r>
            <a:r>
              <a:rPr lang="en-US" altLang="ko-KR" dirty="0"/>
              <a:t>GUI</a:t>
            </a:r>
            <a:r>
              <a:rPr lang="ko-KR" altLang="en-US" dirty="0"/>
              <a:t>를 구성하여 </a:t>
            </a:r>
            <a:r>
              <a:rPr lang="en-US" altLang="ko-KR" dirty="0"/>
              <a:t>DT</a:t>
            </a:r>
            <a:r>
              <a:rPr lang="ko-KR" altLang="en-US" dirty="0"/>
              <a:t>를 </a:t>
            </a:r>
            <a:r>
              <a:rPr lang="ko-KR" altLang="en-US" dirty="0" err="1"/>
              <a:t>구성하는것이</a:t>
            </a:r>
            <a:r>
              <a:rPr lang="ko-KR" altLang="en-US" dirty="0"/>
              <a:t> </a:t>
            </a:r>
            <a:r>
              <a:rPr lang="ko-KR" altLang="en-US" dirty="0" err="1"/>
              <a:t>최종목표입니다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6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프로젝트 시작한 직후에 구성한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센서데이터를 </a:t>
            </a:r>
            <a:r>
              <a:rPr lang="en-US" altLang="ko-KR" dirty="0"/>
              <a:t>DB</a:t>
            </a:r>
            <a:r>
              <a:rPr lang="ko-KR" altLang="en-US" dirty="0"/>
              <a:t> 테이블에 저장을 하고 있고</a:t>
            </a:r>
            <a:r>
              <a:rPr lang="en-US" altLang="ko-KR" dirty="0"/>
              <a:t>, </a:t>
            </a:r>
            <a:r>
              <a:rPr lang="ko-KR" altLang="en-US" dirty="0"/>
              <a:t>이번주 화요일에 </a:t>
            </a:r>
            <a:r>
              <a:rPr lang="en-US" altLang="ko-KR" dirty="0"/>
              <a:t>1</a:t>
            </a:r>
            <a:r>
              <a:rPr lang="ko-KR" altLang="en-US" dirty="0"/>
              <a:t>주일 동안의 데이터가 모두 저장되었습니다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값들은 모두 저장되어 </a:t>
            </a:r>
            <a:r>
              <a:rPr lang="en-US" altLang="ko-KR" dirty="0"/>
              <a:t>CSV</a:t>
            </a:r>
            <a:r>
              <a:rPr lang="ko-KR" altLang="en-US" dirty="0"/>
              <a:t>파일에 저장되어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데이터가 생성되기전에 </a:t>
            </a:r>
            <a:r>
              <a:rPr lang="en-US" altLang="ko-KR" dirty="0"/>
              <a:t>AI</a:t>
            </a:r>
            <a:r>
              <a:rPr lang="ko-KR" altLang="en-US" dirty="0"/>
              <a:t>학습에 대한 공부 및 실습을 시작해서 선형회귀를 이용하여 예측하는 </a:t>
            </a:r>
            <a:r>
              <a:rPr lang="en-US" altLang="ko-KR" dirty="0"/>
              <a:t>AI</a:t>
            </a:r>
            <a:r>
              <a:rPr lang="ko-KR" altLang="en-US" dirty="0"/>
              <a:t>를 생성하였습니다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</a:t>
            </a:r>
            <a:r>
              <a:rPr lang="ko-KR" altLang="en-US" dirty="0"/>
              <a:t>를 이용하여 </a:t>
            </a:r>
            <a:r>
              <a:rPr lang="en-US" altLang="ko-KR" dirty="0"/>
              <a:t>DT</a:t>
            </a:r>
            <a:r>
              <a:rPr lang="ko-KR" altLang="en-US" dirty="0"/>
              <a:t> 연동을 할 수 있는 기본적인 </a:t>
            </a:r>
            <a:r>
              <a:rPr lang="en-US" altLang="ko-KR" dirty="0"/>
              <a:t>GUI </a:t>
            </a:r>
            <a:r>
              <a:rPr lang="ko-KR" altLang="en-US" dirty="0"/>
              <a:t>틀은 구성된 상태이며</a:t>
            </a:r>
            <a:r>
              <a:rPr lang="en-US" altLang="ko-KR" dirty="0"/>
              <a:t>, </a:t>
            </a:r>
            <a:r>
              <a:rPr lang="ko-KR" altLang="en-US" dirty="0"/>
              <a:t>서버 및 클라이언트 통신이 완료된 상태입니다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7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1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7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0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3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1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4354" y="1458524"/>
            <a:ext cx="15528246" cy="397495"/>
            <a:chOff x="1464354" y="1570305"/>
            <a:chExt cx="11161496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354" y="1570305"/>
              <a:ext cx="11161496" cy="28571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06F3F3-0472-467A-837C-4CD9BB807C5D}"/>
              </a:ext>
            </a:extLst>
          </p:cNvPr>
          <p:cNvSpPr txBox="1"/>
          <p:nvPr/>
        </p:nvSpPr>
        <p:spPr>
          <a:xfrm>
            <a:off x="1442680" y="9244489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E531DCD0-DB4C-424A-A37F-61AE62E9B9E0}"/>
              </a:ext>
            </a:extLst>
          </p:cNvPr>
          <p:cNvGrpSpPr/>
          <p:nvPr/>
        </p:nvGrpSpPr>
        <p:grpSpPr>
          <a:xfrm>
            <a:off x="1464354" y="8820193"/>
            <a:ext cx="15528246" cy="397495"/>
            <a:chOff x="1464354" y="1570305"/>
            <a:chExt cx="11161496" cy="285714"/>
          </a:xfrm>
        </p:grpSpPr>
        <p:pic>
          <p:nvPicPr>
            <p:cNvPr id="17" name="Object 3">
              <a:extLst>
                <a:ext uri="{FF2B5EF4-FFF2-40B4-BE49-F238E27FC236}">
                  <a16:creationId xmlns:a16="http://schemas.microsoft.com/office/drawing/2014/main" id="{4E002F27-B6DA-4E83-BC0A-6D0A80573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354" y="1570305"/>
              <a:ext cx="11161496" cy="285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5D77F43-942C-41CB-871D-09E3B016245E}"/>
              </a:ext>
            </a:extLst>
          </p:cNvPr>
          <p:cNvSpPr txBox="1"/>
          <p:nvPr/>
        </p:nvSpPr>
        <p:spPr>
          <a:xfrm>
            <a:off x="13258800" y="79629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자율형</a:t>
            </a:r>
            <a:r>
              <a:rPr lang="en-US" altLang="ko-KR" dirty="0"/>
              <a:t>IoT</a:t>
            </a:r>
            <a:r>
              <a:rPr lang="ko-KR" altLang="en-US" dirty="0"/>
              <a:t>연구실 연구연수생 </a:t>
            </a:r>
            <a:r>
              <a:rPr lang="ko-KR" altLang="en-US" dirty="0" err="1"/>
              <a:t>남태민</a:t>
            </a:r>
            <a:endParaRPr lang="en-US" altLang="ko-KR" dirty="0"/>
          </a:p>
          <a:p>
            <a:r>
              <a:rPr lang="ko-KR" altLang="en-US" dirty="0"/>
              <a:t>자율형</a:t>
            </a:r>
            <a:r>
              <a:rPr lang="en-US" altLang="ko-KR" dirty="0"/>
              <a:t>IoT</a:t>
            </a:r>
            <a:r>
              <a:rPr lang="ko-KR" altLang="en-US" dirty="0"/>
              <a:t>연구실 연구연수생 황진주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05827-5C88-4C98-83DE-DDDC5FE08439}"/>
              </a:ext>
            </a:extLst>
          </p:cNvPr>
          <p:cNvSpPr txBox="1"/>
          <p:nvPr/>
        </p:nvSpPr>
        <p:spPr>
          <a:xfrm>
            <a:off x="1981200" y="3847630"/>
            <a:ext cx="1432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센서를 이용하여 얻은 데이터로 </a:t>
            </a:r>
            <a:r>
              <a:rPr lang="en-US" altLang="ko-KR" sz="6600" dirty="0"/>
              <a:t>AI </a:t>
            </a:r>
            <a:r>
              <a:rPr lang="ko-KR" altLang="en-US" sz="6600" dirty="0"/>
              <a:t>예측모델 만들어 </a:t>
            </a:r>
            <a:r>
              <a:rPr lang="ko-KR" altLang="en-US" sz="6600" dirty="0" err="1"/>
              <a:t>스마트팜</a:t>
            </a:r>
            <a:r>
              <a:rPr lang="en-US" altLang="ko-KR" sz="6600" dirty="0"/>
              <a:t>DT</a:t>
            </a:r>
            <a:r>
              <a:rPr lang="ko-KR" altLang="en-US" sz="6600" dirty="0"/>
              <a:t> 구현하기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C525499-44BC-447F-8078-13E4D848EEE5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E8D9F-D7B2-4BAA-A126-1992B408B4F4}"/>
              </a:ext>
            </a:extLst>
          </p:cNvPr>
          <p:cNvGrpSpPr/>
          <p:nvPr/>
        </p:nvGrpSpPr>
        <p:grpSpPr>
          <a:xfrm>
            <a:off x="1283894" y="3390900"/>
            <a:ext cx="6343415" cy="3773135"/>
            <a:chOff x="1333843" y="1732256"/>
            <a:chExt cx="12024992" cy="496409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036D508-865E-4DA2-A03F-C4CFFA35DCD7}"/>
                </a:ext>
              </a:extLst>
            </p:cNvPr>
            <p:cNvSpPr/>
            <p:nvPr/>
          </p:nvSpPr>
          <p:spPr>
            <a:xfrm>
              <a:off x="7010400" y="223532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Fuzzy Theory</a:t>
              </a:r>
              <a:endParaRPr lang="ko-KR" altLang="en-US" sz="800" b="1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7373BF-AD94-4513-82BB-39240847917E}"/>
                </a:ext>
              </a:extLst>
            </p:cNvPr>
            <p:cNvSpPr/>
            <p:nvPr/>
          </p:nvSpPr>
          <p:spPr>
            <a:xfrm>
              <a:off x="7010400" y="331469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A789CB2-2FB3-4B14-8A1D-05F3245F5934}"/>
                </a:ext>
              </a:extLst>
            </p:cNvPr>
            <p:cNvSpPr/>
            <p:nvPr/>
          </p:nvSpPr>
          <p:spPr>
            <a:xfrm>
              <a:off x="11226858" y="3000454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A12854F-6BA1-4E92-85A3-584489F5B0CE}"/>
                </a:ext>
              </a:extLst>
            </p:cNvPr>
            <p:cNvSpPr/>
            <p:nvPr/>
          </p:nvSpPr>
          <p:spPr>
            <a:xfrm>
              <a:off x="7010400" y="4229099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(Humidity)</a:t>
              </a:r>
              <a:endParaRPr lang="ko-KR" altLang="en-US" sz="8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8A7E7FC-D9B3-49AF-9192-FB2803FE33F3}"/>
                </a:ext>
              </a:extLst>
            </p:cNvPr>
            <p:cNvSpPr/>
            <p:nvPr/>
          </p:nvSpPr>
          <p:spPr>
            <a:xfrm>
              <a:off x="7010400" y="5143500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(I</a:t>
              </a:r>
              <a:r>
                <a:rPr lang="ko-KR" altLang="en-US" sz="800" dirty="0"/>
                <a:t>lluminance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15E40BD-A34B-42BD-A44C-8ED0D4C84EB3}"/>
                </a:ext>
              </a:extLst>
            </p:cNvPr>
            <p:cNvSpPr/>
            <p:nvPr/>
          </p:nvSpPr>
          <p:spPr>
            <a:xfrm>
              <a:off x="395300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91F071D-E658-4C60-838C-34839FF2B7AB}"/>
                </a:ext>
              </a:extLst>
            </p:cNvPr>
            <p:cNvSpPr/>
            <p:nvPr/>
          </p:nvSpPr>
          <p:spPr>
            <a:xfrm>
              <a:off x="133384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raspberry pi</a:t>
              </a:r>
              <a:endParaRPr lang="ko-KR" altLang="en-US" sz="800" b="1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C848CF-D04F-4F0C-8018-54C6A951BC5B}"/>
                </a:ext>
              </a:extLst>
            </p:cNvPr>
            <p:cNvCxnSpPr>
              <a:cxnSpLocks/>
              <a:stCxn id="40" idx="3"/>
              <a:endCxn id="39" idx="1"/>
            </p:cNvCxnSpPr>
            <p:nvPr/>
          </p:nvCxnSpPr>
          <p:spPr>
            <a:xfrm>
              <a:off x="2837341" y="3725493"/>
              <a:ext cx="1115662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D40B504E-85E6-4745-8CF6-39D1079E6BFB}"/>
                </a:ext>
              </a:extLst>
            </p:cNvPr>
            <p:cNvCxnSpPr>
              <a:cxnSpLocks/>
              <a:stCxn id="39" idx="3"/>
              <a:endCxn id="33" idx="1"/>
            </p:cNvCxnSpPr>
            <p:nvPr/>
          </p:nvCxnSpPr>
          <p:spPr>
            <a:xfrm flipV="1">
              <a:off x="5456501" y="2641273"/>
              <a:ext cx="1553899" cy="1084220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AE26C78A-3D04-4C03-B02E-8B281E7B652A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 flipV="1">
              <a:off x="5456501" y="3720643"/>
              <a:ext cx="1553899" cy="4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14EE0A80-AF77-496A-81DF-02EAE73D4788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>
              <a:off x="5456501" y="3725493"/>
              <a:ext cx="1553899" cy="909551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F681BC0-6DFC-4362-9320-F4C36241DF86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5456501" y="3725493"/>
              <a:ext cx="1553899" cy="1823952"/>
            </a:xfrm>
            <a:prstGeom prst="bentConnector3">
              <a:avLst>
                <a:gd name="adj1" fmla="val 7878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40287B28-DFB4-454D-B83D-6674A6E42ED8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>
              <a:off x="9795972" y="2641273"/>
              <a:ext cx="1430886" cy="1084219"/>
            </a:xfrm>
            <a:prstGeom prst="bentConnector3">
              <a:avLst>
                <a:gd name="adj1" fmla="val 1627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4BED69-B4C6-4592-BC50-9D1F326040BC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795972" y="3720643"/>
              <a:ext cx="1430886" cy="48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7D6C89FE-E0E8-4EFA-84A4-2A3B00D09BD8}"/>
                </a:ext>
              </a:extLst>
            </p:cNvPr>
            <p:cNvCxnSpPr>
              <a:cxnSpLocks/>
              <a:stCxn id="37" idx="3"/>
              <a:endCxn id="36" idx="1"/>
            </p:cNvCxnSpPr>
            <p:nvPr/>
          </p:nvCxnSpPr>
          <p:spPr>
            <a:xfrm flipV="1">
              <a:off x="9795972" y="3725492"/>
              <a:ext cx="1430886" cy="909552"/>
            </a:xfrm>
            <a:prstGeom prst="bentConnector3">
              <a:avLst>
                <a:gd name="adj1" fmla="val 16361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CB566C03-8CB6-4BBF-91FB-D25E3C00D3DB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9795972" y="3725492"/>
              <a:ext cx="1430886" cy="1823953"/>
            </a:xfrm>
            <a:prstGeom prst="bentConnector3">
              <a:avLst>
                <a:gd name="adj1" fmla="val 1645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C5A2AC-0130-4DB2-939C-E8314A39542F}"/>
                </a:ext>
              </a:extLst>
            </p:cNvPr>
            <p:cNvSpPr txBox="1"/>
            <p:nvPr/>
          </p:nvSpPr>
          <p:spPr>
            <a:xfrm>
              <a:off x="2800282" y="3328665"/>
              <a:ext cx="1181610" cy="445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Sensor Data</a:t>
              </a:r>
              <a:endParaRPr lang="ko-KR" altLang="en-US" sz="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5C4DA-5AD9-4BC6-9464-9F75EA668EBE}"/>
                </a:ext>
              </a:extLst>
            </p:cNvPr>
            <p:cNvSpPr txBox="1"/>
            <p:nvPr/>
          </p:nvSpPr>
          <p:spPr>
            <a:xfrm>
              <a:off x="5317115" y="2502549"/>
              <a:ext cx="1503498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H</a:t>
              </a:r>
              <a:r>
                <a:rPr lang="ko-KR" altLang="en-US" sz="800" dirty="0"/>
                <a:t>umidity</a:t>
              </a:r>
              <a:r>
                <a:rPr lang="en-US" altLang="ko-KR" sz="800" dirty="0"/>
                <a:t>,</a:t>
              </a:r>
            </a:p>
            <a:p>
              <a:pPr algn="ctr"/>
              <a:r>
                <a:rPr lang="en-US" altLang="ko-KR" sz="800" dirty="0"/>
                <a:t>I</a:t>
              </a:r>
              <a:r>
                <a:rPr lang="ko-KR" altLang="en-US" sz="800" dirty="0"/>
                <a:t>lluminance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436CBF-4205-498B-8ACF-BA36F6374760}"/>
                </a:ext>
              </a:extLst>
            </p:cNvPr>
            <p:cNvSpPr txBox="1"/>
            <p:nvPr/>
          </p:nvSpPr>
          <p:spPr>
            <a:xfrm>
              <a:off x="5336990" y="4536049"/>
              <a:ext cx="1503498" cy="28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Time</a:t>
              </a:r>
              <a:endParaRPr lang="ko-KR" altLang="en-US" sz="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A390B5-1485-4680-BEB9-0D82D8AFD352}"/>
                </a:ext>
              </a:extLst>
            </p:cNvPr>
            <p:cNvSpPr txBox="1"/>
            <p:nvPr/>
          </p:nvSpPr>
          <p:spPr>
            <a:xfrm>
              <a:off x="10045248" y="3162824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335F6E-D587-4D21-A6E3-C00C0DCCD910}"/>
                </a:ext>
              </a:extLst>
            </p:cNvPr>
            <p:cNvSpPr txBox="1"/>
            <p:nvPr/>
          </p:nvSpPr>
          <p:spPr>
            <a:xfrm>
              <a:off x="10028887" y="3892534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7EF2D07-FD0F-4E6B-A3AD-D5A06A991216}"/>
                </a:ext>
              </a:extLst>
            </p:cNvPr>
            <p:cNvSpPr/>
            <p:nvPr/>
          </p:nvSpPr>
          <p:spPr>
            <a:xfrm>
              <a:off x="11226858" y="5246279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Smart</a:t>
              </a:r>
            </a:p>
            <a:p>
              <a:pPr algn="ctr"/>
              <a:r>
                <a:rPr lang="en-US" altLang="ko-KR" sz="800" b="1" dirty="0"/>
                <a:t>Farm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34F140-6E37-4818-8CBF-5623522BB702}"/>
                </a:ext>
              </a:extLst>
            </p:cNvPr>
            <p:cNvSpPr txBox="1"/>
            <p:nvPr/>
          </p:nvSpPr>
          <p:spPr>
            <a:xfrm>
              <a:off x="7863502" y="1732256"/>
              <a:ext cx="1079367" cy="28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AI Server</a:t>
              </a:r>
              <a:endParaRPr lang="ko-KR" altLang="en-US" sz="800" b="1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5A55BE-653F-4F82-9A11-C9742E0A91DE}"/>
                </a:ext>
              </a:extLst>
            </p:cNvPr>
            <p:cNvCxnSpPr>
              <a:cxnSpLocks/>
              <a:stCxn id="36" idx="2"/>
              <a:endCxn id="55" idx="0"/>
            </p:cNvCxnSpPr>
            <p:nvPr/>
          </p:nvCxnSpPr>
          <p:spPr>
            <a:xfrm>
              <a:off x="11978607" y="4450529"/>
              <a:ext cx="0" cy="79575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7310D1-B866-4DC8-B986-1E382B5DEEF3}"/>
                </a:ext>
              </a:extLst>
            </p:cNvPr>
            <p:cNvSpPr txBox="1"/>
            <p:nvPr/>
          </p:nvSpPr>
          <p:spPr>
            <a:xfrm>
              <a:off x="10878321" y="4572853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3DB0596-5F4B-48E9-8419-37F2B79AD691}"/>
                </a:ext>
              </a:extLst>
            </p:cNvPr>
            <p:cNvSpPr txBox="1"/>
            <p:nvPr/>
          </p:nvSpPr>
          <p:spPr>
            <a:xfrm>
              <a:off x="11927949" y="4524149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C4BCA7-DDEE-42DC-BABD-390D2944EF71}"/>
              </a:ext>
            </a:extLst>
          </p:cNvPr>
          <p:cNvSpPr/>
          <p:nvPr/>
        </p:nvSpPr>
        <p:spPr>
          <a:xfrm>
            <a:off x="4198597" y="3702800"/>
            <a:ext cx="1618696" cy="74387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5FDB0B-C07D-447D-A7D7-BACAC61A2320}"/>
              </a:ext>
            </a:extLst>
          </p:cNvPr>
          <p:cNvSpPr txBox="1"/>
          <p:nvPr/>
        </p:nvSpPr>
        <p:spPr>
          <a:xfrm>
            <a:off x="1283894" y="394437"/>
            <a:ext cx="5802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4. </a:t>
            </a:r>
            <a:r>
              <a:rPr lang="ko-KR" altLang="en-US" sz="3600" b="1" dirty="0"/>
              <a:t>주요 기능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퍼지알고리즘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FA981-9346-407D-AB61-A498056EC70D}"/>
              </a:ext>
            </a:extLst>
          </p:cNvPr>
          <p:cNvSpPr txBox="1"/>
          <p:nvPr/>
        </p:nvSpPr>
        <p:spPr>
          <a:xfrm>
            <a:off x="8531751" y="2277691"/>
            <a:ext cx="9068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● 퍼지이론 </a:t>
            </a:r>
            <a:r>
              <a:rPr lang="en-US" altLang="ko-KR" sz="2800" dirty="0"/>
              <a:t>: </a:t>
            </a:r>
            <a:r>
              <a:rPr lang="ko-KR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각 대상이 어떤 모임에 속한다 또는 속하지 않는다는 이진법 논리로부터 벗어나</a:t>
            </a:r>
            <a:r>
              <a:rPr lang="en-US" altLang="ko-K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각 대상이 그 모임에 속하는 정도를 소속함수</a:t>
            </a:r>
            <a:r>
              <a:rPr lang="en-US" altLang="ko-K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(membership function)</a:t>
            </a:r>
            <a:r>
              <a:rPr lang="ko-KR" alt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로 나타내고 그 소속함수를 대응되는 대상과 함께 표기하는 집합입니다</a:t>
            </a:r>
            <a:r>
              <a:rPr lang="en-US" altLang="ko-K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2CCC7-A891-4655-A815-5DAD2F8FE4BA}"/>
              </a:ext>
            </a:extLst>
          </p:cNvPr>
          <p:cNvSpPr txBox="1"/>
          <p:nvPr/>
        </p:nvSpPr>
        <p:spPr>
          <a:xfrm>
            <a:off x="15771306" y="423561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출처 </a:t>
            </a:r>
            <a:r>
              <a:rPr lang="en-US" altLang="ko-KR" sz="1100" dirty="0">
                <a:solidFill>
                  <a:srgbClr val="00B050"/>
                </a:solidFill>
              </a:rPr>
              <a:t>: </a:t>
            </a:r>
            <a:r>
              <a:rPr lang="ko-KR" altLang="en-US" sz="1100" dirty="0">
                <a:solidFill>
                  <a:srgbClr val="00B050"/>
                </a:solidFill>
              </a:rPr>
              <a:t>위키백과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D8860-40DE-43FC-A74A-62A594D3875A}"/>
              </a:ext>
            </a:extLst>
          </p:cNvPr>
          <p:cNvSpPr txBox="1"/>
          <p:nvPr/>
        </p:nvSpPr>
        <p:spPr>
          <a:xfrm>
            <a:off x="8531751" y="5574888"/>
            <a:ext cx="92228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● 왜 퍼지이론을 사용했는가</a:t>
            </a:r>
            <a:r>
              <a:rPr lang="en-US" altLang="ko-KR" sz="2800" dirty="0"/>
              <a:t>?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최종 목표는 유니티를 이용하여 사용자에게 </a:t>
            </a:r>
            <a:r>
              <a:rPr lang="en-US" altLang="ko-KR" sz="2800" dirty="0"/>
              <a:t>DT </a:t>
            </a:r>
            <a:r>
              <a:rPr lang="ko-KR" altLang="en-US" sz="2800" dirty="0" err="1"/>
              <a:t>스마트팜을</a:t>
            </a:r>
            <a:r>
              <a:rPr lang="ko-KR" altLang="en-US" sz="2800" dirty="0"/>
              <a:t> 제공하기 </a:t>
            </a:r>
            <a:r>
              <a:rPr lang="ko-KR" altLang="en-US" sz="2800" dirty="0" err="1"/>
              <a:t>위함이었기</a:t>
            </a:r>
            <a:r>
              <a:rPr lang="ko-KR" altLang="en-US" sz="2800" dirty="0"/>
              <a:t> 때문에</a:t>
            </a:r>
            <a:r>
              <a:rPr lang="en-US" altLang="ko-KR" sz="2800" dirty="0"/>
              <a:t>, </a:t>
            </a:r>
            <a:r>
              <a:rPr lang="ko-KR" altLang="en-US" sz="2800" dirty="0"/>
              <a:t>정확한 데이터도 필요하다고 생각이 들었습니다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그래서</a:t>
            </a:r>
            <a:r>
              <a:rPr lang="en-US" altLang="ko-KR" sz="2800" dirty="0"/>
              <a:t>,</a:t>
            </a:r>
            <a:r>
              <a:rPr lang="ko-KR" altLang="en-US" sz="2800" dirty="0"/>
              <a:t> 그대로의 데이터 값을 제공해 주면서</a:t>
            </a:r>
            <a:r>
              <a:rPr lang="en-US" altLang="ko-KR" sz="2800" dirty="0"/>
              <a:t>, </a:t>
            </a:r>
            <a:r>
              <a:rPr lang="ko-KR" altLang="en-US" sz="2800" dirty="0"/>
              <a:t>편리성을 위해 상황을 한눈에 알아 볼 수 있도록 데이터에 따른 기준을 정해주려 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D630ACCF-55CB-45E3-AE5B-B409CE312D0D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3D8465BD-F34C-4746-B10E-B2CAA3EF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pic>
        <p:nvPicPr>
          <p:cNvPr id="65" name="Object 8">
            <a:extLst>
              <a:ext uri="{FF2B5EF4-FFF2-40B4-BE49-F238E27FC236}">
                <a16:creationId xmlns:a16="http://schemas.microsoft.com/office/drawing/2014/main" id="{617A78D9-6F83-4AE2-BBEF-A6BE71C0B65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74002" y="9781145"/>
            <a:ext cx="460564" cy="4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C525499-44BC-447F-8078-13E4D848EEE5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E8D9F-D7B2-4BAA-A126-1992B408B4F4}"/>
              </a:ext>
            </a:extLst>
          </p:cNvPr>
          <p:cNvGrpSpPr/>
          <p:nvPr/>
        </p:nvGrpSpPr>
        <p:grpSpPr>
          <a:xfrm>
            <a:off x="1283894" y="3390900"/>
            <a:ext cx="6343415" cy="3773135"/>
            <a:chOff x="1333843" y="1732256"/>
            <a:chExt cx="12024992" cy="496409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036D508-865E-4DA2-A03F-C4CFFA35DCD7}"/>
                </a:ext>
              </a:extLst>
            </p:cNvPr>
            <p:cNvSpPr/>
            <p:nvPr/>
          </p:nvSpPr>
          <p:spPr>
            <a:xfrm>
              <a:off x="7010400" y="223532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Fuzzy Theory</a:t>
              </a:r>
              <a:endParaRPr lang="ko-KR" altLang="en-US" sz="800" b="1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7373BF-AD94-4513-82BB-39240847917E}"/>
                </a:ext>
              </a:extLst>
            </p:cNvPr>
            <p:cNvSpPr/>
            <p:nvPr/>
          </p:nvSpPr>
          <p:spPr>
            <a:xfrm>
              <a:off x="7010400" y="331469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A789CB2-2FB3-4B14-8A1D-05F3245F5934}"/>
                </a:ext>
              </a:extLst>
            </p:cNvPr>
            <p:cNvSpPr/>
            <p:nvPr/>
          </p:nvSpPr>
          <p:spPr>
            <a:xfrm>
              <a:off x="11226858" y="3000454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A12854F-6BA1-4E92-85A3-584489F5B0CE}"/>
                </a:ext>
              </a:extLst>
            </p:cNvPr>
            <p:cNvSpPr/>
            <p:nvPr/>
          </p:nvSpPr>
          <p:spPr>
            <a:xfrm>
              <a:off x="7010400" y="4229099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(Humidity)</a:t>
              </a:r>
              <a:endParaRPr lang="ko-KR" altLang="en-US" sz="8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8A7E7FC-D9B3-49AF-9192-FB2803FE33F3}"/>
                </a:ext>
              </a:extLst>
            </p:cNvPr>
            <p:cNvSpPr/>
            <p:nvPr/>
          </p:nvSpPr>
          <p:spPr>
            <a:xfrm>
              <a:off x="7010400" y="5143500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(I</a:t>
              </a:r>
              <a:r>
                <a:rPr lang="ko-KR" altLang="en-US" sz="800" dirty="0"/>
                <a:t>lluminance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15E40BD-A34B-42BD-A44C-8ED0D4C84EB3}"/>
                </a:ext>
              </a:extLst>
            </p:cNvPr>
            <p:cNvSpPr/>
            <p:nvPr/>
          </p:nvSpPr>
          <p:spPr>
            <a:xfrm>
              <a:off x="395300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91F071D-E658-4C60-838C-34839FF2B7AB}"/>
                </a:ext>
              </a:extLst>
            </p:cNvPr>
            <p:cNvSpPr/>
            <p:nvPr/>
          </p:nvSpPr>
          <p:spPr>
            <a:xfrm>
              <a:off x="133384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raspberry pi</a:t>
              </a:r>
              <a:endParaRPr lang="ko-KR" altLang="en-US" sz="800" b="1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C848CF-D04F-4F0C-8018-54C6A951BC5B}"/>
                </a:ext>
              </a:extLst>
            </p:cNvPr>
            <p:cNvCxnSpPr>
              <a:cxnSpLocks/>
              <a:stCxn id="40" idx="3"/>
              <a:endCxn id="39" idx="1"/>
            </p:cNvCxnSpPr>
            <p:nvPr/>
          </p:nvCxnSpPr>
          <p:spPr>
            <a:xfrm>
              <a:off x="2837341" y="3725493"/>
              <a:ext cx="1115662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D40B504E-85E6-4745-8CF6-39D1079E6BFB}"/>
                </a:ext>
              </a:extLst>
            </p:cNvPr>
            <p:cNvCxnSpPr>
              <a:cxnSpLocks/>
              <a:stCxn id="39" idx="3"/>
              <a:endCxn id="33" idx="1"/>
            </p:cNvCxnSpPr>
            <p:nvPr/>
          </p:nvCxnSpPr>
          <p:spPr>
            <a:xfrm flipV="1">
              <a:off x="5456501" y="2641273"/>
              <a:ext cx="1553899" cy="1084220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AE26C78A-3D04-4C03-B02E-8B281E7B652A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 flipV="1">
              <a:off x="5456501" y="3720643"/>
              <a:ext cx="1553899" cy="4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14EE0A80-AF77-496A-81DF-02EAE73D4788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>
              <a:off x="5456501" y="3725493"/>
              <a:ext cx="1553899" cy="909551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F681BC0-6DFC-4362-9320-F4C36241DF86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5456501" y="3725493"/>
              <a:ext cx="1553899" cy="1823952"/>
            </a:xfrm>
            <a:prstGeom prst="bentConnector3">
              <a:avLst>
                <a:gd name="adj1" fmla="val 7878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40287B28-DFB4-454D-B83D-6674A6E42ED8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>
              <a:off x="9795972" y="2641273"/>
              <a:ext cx="1430886" cy="1084219"/>
            </a:xfrm>
            <a:prstGeom prst="bentConnector3">
              <a:avLst>
                <a:gd name="adj1" fmla="val 1627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4BED69-B4C6-4592-BC50-9D1F326040BC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795972" y="3720643"/>
              <a:ext cx="1430886" cy="48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7D6C89FE-E0E8-4EFA-84A4-2A3B00D09BD8}"/>
                </a:ext>
              </a:extLst>
            </p:cNvPr>
            <p:cNvCxnSpPr>
              <a:cxnSpLocks/>
              <a:stCxn id="37" idx="3"/>
              <a:endCxn id="36" idx="1"/>
            </p:cNvCxnSpPr>
            <p:nvPr/>
          </p:nvCxnSpPr>
          <p:spPr>
            <a:xfrm flipV="1">
              <a:off x="9795972" y="3725492"/>
              <a:ext cx="1430886" cy="909552"/>
            </a:xfrm>
            <a:prstGeom prst="bentConnector3">
              <a:avLst>
                <a:gd name="adj1" fmla="val 16361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CB566C03-8CB6-4BBF-91FB-D25E3C00D3DB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9795972" y="3725492"/>
              <a:ext cx="1430886" cy="1823953"/>
            </a:xfrm>
            <a:prstGeom prst="bentConnector3">
              <a:avLst>
                <a:gd name="adj1" fmla="val 1645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C5A2AC-0130-4DB2-939C-E8314A39542F}"/>
                </a:ext>
              </a:extLst>
            </p:cNvPr>
            <p:cNvSpPr txBox="1"/>
            <p:nvPr/>
          </p:nvSpPr>
          <p:spPr>
            <a:xfrm>
              <a:off x="2800282" y="3328665"/>
              <a:ext cx="1181610" cy="445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Sensor Data</a:t>
              </a:r>
              <a:endParaRPr lang="ko-KR" altLang="en-US" sz="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5C4DA-5AD9-4BC6-9464-9F75EA668EBE}"/>
                </a:ext>
              </a:extLst>
            </p:cNvPr>
            <p:cNvSpPr txBox="1"/>
            <p:nvPr/>
          </p:nvSpPr>
          <p:spPr>
            <a:xfrm>
              <a:off x="5317115" y="2502549"/>
              <a:ext cx="1503498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H</a:t>
              </a:r>
              <a:r>
                <a:rPr lang="ko-KR" altLang="en-US" sz="800" dirty="0"/>
                <a:t>umidity</a:t>
              </a:r>
              <a:r>
                <a:rPr lang="en-US" altLang="ko-KR" sz="800" dirty="0"/>
                <a:t>,</a:t>
              </a:r>
            </a:p>
            <a:p>
              <a:pPr algn="ctr"/>
              <a:r>
                <a:rPr lang="en-US" altLang="ko-KR" sz="800" dirty="0"/>
                <a:t>I</a:t>
              </a:r>
              <a:r>
                <a:rPr lang="ko-KR" altLang="en-US" sz="800" dirty="0"/>
                <a:t>lluminance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436CBF-4205-498B-8ACF-BA36F6374760}"/>
                </a:ext>
              </a:extLst>
            </p:cNvPr>
            <p:cNvSpPr txBox="1"/>
            <p:nvPr/>
          </p:nvSpPr>
          <p:spPr>
            <a:xfrm>
              <a:off x="5336990" y="4536049"/>
              <a:ext cx="1503498" cy="28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Time</a:t>
              </a:r>
              <a:endParaRPr lang="ko-KR" altLang="en-US" sz="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A390B5-1485-4680-BEB9-0D82D8AFD352}"/>
                </a:ext>
              </a:extLst>
            </p:cNvPr>
            <p:cNvSpPr txBox="1"/>
            <p:nvPr/>
          </p:nvSpPr>
          <p:spPr>
            <a:xfrm>
              <a:off x="10045248" y="3162824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335F6E-D587-4D21-A6E3-C00C0DCCD910}"/>
                </a:ext>
              </a:extLst>
            </p:cNvPr>
            <p:cNvSpPr txBox="1"/>
            <p:nvPr/>
          </p:nvSpPr>
          <p:spPr>
            <a:xfrm>
              <a:off x="10028887" y="3892534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7EF2D07-FD0F-4E6B-A3AD-D5A06A991216}"/>
                </a:ext>
              </a:extLst>
            </p:cNvPr>
            <p:cNvSpPr/>
            <p:nvPr/>
          </p:nvSpPr>
          <p:spPr>
            <a:xfrm>
              <a:off x="11226858" y="5246279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Smart</a:t>
              </a:r>
            </a:p>
            <a:p>
              <a:pPr algn="ctr"/>
              <a:r>
                <a:rPr lang="en-US" altLang="ko-KR" sz="800" b="1" dirty="0"/>
                <a:t>Farm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34F140-6E37-4818-8CBF-5623522BB702}"/>
                </a:ext>
              </a:extLst>
            </p:cNvPr>
            <p:cNvSpPr txBox="1"/>
            <p:nvPr/>
          </p:nvSpPr>
          <p:spPr>
            <a:xfrm>
              <a:off x="7863502" y="1732256"/>
              <a:ext cx="1079367" cy="28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AI Server</a:t>
              </a:r>
              <a:endParaRPr lang="ko-KR" altLang="en-US" sz="800" b="1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5A55BE-653F-4F82-9A11-C9742E0A91DE}"/>
                </a:ext>
              </a:extLst>
            </p:cNvPr>
            <p:cNvCxnSpPr>
              <a:cxnSpLocks/>
              <a:stCxn id="36" idx="2"/>
              <a:endCxn id="55" idx="0"/>
            </p:cNvCxnSpPr>
            <p:nvPr/>
          </p:nvCxnSpPr>
          <p:spPr>
            <a:xfrm>
              <a:off x="11978607" y="4450529"/>
              <a:ext cx="0" cy="79575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7310D1-B866-4DC8-B986-1E382B5DEEF3}"/>
                </a:ext>
              </a:extLst>
            </p:cNvPr>
            <p:cNvSpPr txBox="1"/>
            <p:nvPr/>
          </p:nvSpPr>
          <p:spPr>
            <a:xfrm>
              <a:off x="10878321" y="4572853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3DB0596-5F4B-48E9-8419-37F2B79AD691}"/>
                </a:ext>
              </a:extLst>
            </p:cNvPr>
            <p:cNvSpPr txBox="1"/>
            <p:nvPr/>
          </p:nvSpPr>
          <p:spPr>
            <a:xfrm>
              <a:off x="11927949" y="4524149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C4BCA7-DDEE-42DC-BABD-390D2944EF71}"/>
              </a:ext>
            </a:extLst>
          </p:cNvPr>
          <p:cNvSpPr/>
          <p:nvPr/>
        </p:nvSpPr>
        <p:spPr>
          <a:xfrm>
            <a:off x="4198597" y="3702800"/>
            <a:ext cx="1618696" cy="74387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5FDB0B-C07D-447D-A7D7-BACAC61A2320}"/>
              </a:ext>
            </a:extLst>
          </p:cNvPr>
          <p:cNvSpPr txBox="1"/>
          <p:nvPr/>
        </p:nvSpPr>
        <p:spPr>
          <a:xfrm>
            <a:off x="1283894" y="394437"/>
            <a:ext cx="5802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4. </a:t>
            </a:r>
            <a:r>
              <a:rPr lang="ko-KR" altLang="en-US" sz="3600" b="1" dirty="0"/>
              <a:t>주요 기능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퍼지알고리즘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0BAF25-42B6-4FDE-B103-4C40F178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873825"/>
            <a:ext cx="6798526" cy="26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2B7B71-E227-4114-ADD0-676718595BCD}"/>
              </a:ext>
            </a:extLst>
          </p:cNvPr>
          <p:cNvSpPr txBox="1"/>
          <p:nvPr/>
        </p:nvSpPr>
        <p:spPr>
          <a:xfrm>
            <a:off x="8960417" y="5131194"/>
            <a:ext cx="82124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선형 회귀 모델을 이용하여 예측된 데이터 값에 대한 기준을 세웁니다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en-US" altLang="ko-KR" sz="2800"/>
              <a:t>Ex)</a:t>
            </a:r>
          </a:p>
          <a:p>
            <a:r>
              <a:rPr lang="ko-KR" altLang="en-US" sz="2800" dirty="0"/>
              <a:t>온도는 덥다</a:t>
            </a:r>
            <a:r>
              <a:rPr lang="en-US" altLang="ko-KR" sz="2800" dirty="0"/>
              <a:t>, </a:t>
            </a:r>
            <a:r>
              <a:rPr lang="ko-KR" altLang="en-US" sz="2800" dirty="0"/>
              <a:t>따듯하다</a:t>
            </a:r>
            <a:r>
              <a:rPr lang="en-US" altLang="ko-KR" sz="2800" dirty="0"/>
              <a:t>, </a:t>
            </a:r>
            <a:r>
              <a:rPr lang="ko-KR" altLang="en-US" sz="2800" dirty="0"/>
              <a:t>춥다</a:t>
            </a:r>
            <a:endParaRPr lang="en-US" altLang="ko-KR" sz="2800" dirty="0"/>
          </a:p>
          <a:p>
            <a:r>
              <a:rPr lang="ko-KR" altLang="en-US" sz="2800" dirty="0"/>
              <a:t>습도는 습하다</a:t>
            </a:r>
            <a:r>
              <a:rPr lang="en-US" altLang="ko-KR" sz="2800" dirty="0"/>
              <a:t>, </a:t>
            </a:r>
            <a:r>
              <a:rPr lang="ko-KR" altLang="en-US" sz="2800" dirty="0"/>
              <a:t>좋다</a:t>
            </a:r>
            <a:r>
              <a:rPr lang="en-US" altLang="ko-KR" sz="2800" dirty="0"/>
              <a:t>, </a:t>
            </a:r>
            <a:r>
              <a:rPr lang="ko-KR" altLang="en-US" sz="2800" dirty="0"/>
              <a:t>건조하다</a:t>
            </a:r>
            <a:endParaRPr lang="en-US" altLang="ko-KR" sz="2800" dirty="0"/>
          </a:p>
          <a:p>
            <a:r>
              <a:rPr lang="ko-KR" altLang="en-US" sz="2800" dirty="0"/>
              <a:t>조도는 밝기가 밝다</a:t>
            </a:r>
            <a:r>
              <a:rPr lang="en-US" altLang="ko-KR" sz="2800" dirty="0"/>
              <a:t>, </a:t>
            </a:r>
            <a:r>
              <a:rPr lang="ko-KR" altLang="en-US" sz="2800" dirty="0"/>
              <a:t>적당하다</a:t>
            </a:r>
            <a:r>
              <a:rPr lang="en-US" altLang="ko-KR" sz="2800" dirty="0"/>
              <a:t>, </a:t>
            </a:r>
            <a:r>
              <a:rPr lang="ko-KR" altLang="en-US" sz="2800" dirty="0"/>
              <a:t>어둡다</a:t>
            </a:r>
            <a:endParaRPr lang="en-US" altLang="ko-KR" sz="2800" dirty="0"/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F40D3DD0-37ED-4576-95CB-305197F337D9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17AE82BD-957F-403F-AA48-12AC65EB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pic>
        <p:nvPicPr>
          <p:cNvPr id="65" name="Object 8">
            <a:extLst>
              <a:ext uri="{FF2B5EF4-FFF2-40B4-BE49-F238E27FC236}">
                <a16:creationId xmlns:a16="http://schemas.microsoft.com/office/drawing/2014/main" id="{EB0C147A-00D0-44F7-B5F3-CE0A5269121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74002" y="9781145"/>
            <a:ext cx="460564" cy="4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5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C525499-44BC-447F-8078-13E4D848EEE5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E8D9F-D7B2-4BAA-A126-1992B408B4F4}"/>
              </a:ext>
            </a:extLst>
          </p:cNvPr>
          <p:cNvGrpSpPr/>
          <p:nvPr/>
        </p:nvGrpSpPr>
        <p:grpSpPr>
          <a:xfrm>
            <a:off x="1283894" y="3390900"/>
            <a:ext cx="6343415" cy="3773135"/>
            <a:chOff x="1333843" y="1732256"/>
            <a:chExt cx="12024992" cy="496409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036D508-865E-4DA2-A03F-C4CFFA35DCD7}"/>
                </a:ext>
              </a:extLst>
            </p:cNvPr>
            <p:cNvSpPr/>
            <p:nvPr/>
          </p:nvSpPr>
          <p:spPr>
            <a:xfrm>
              <a:off x="7010400" y="223532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Fuzzy Theory</a:t>
              </a:r>
              <a:endParaRPr lang="ko-KR" altLang="en-US" sz="800" b="1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7373BF-AD94-4513-82BB-39240847917E}"/>
                </a:ext>
              </a:extLst>
            </p:cNvPr>
            <p:cNvSpPr/>
            <p:nvPr/>
          </p:nvSpPr>
          <p:spPr>
            <a:xfrm>
              <a:off x="7010400" y="331469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A789CB2-2FB3-4B14-8A1D-05F3245F5934}"/>
                </a:ext>
              </a:extLst>
            </p:cNvPr>
            <p:cNvSpPr/>
            <p:nvPr/>
          </p:nvSpPr>
          <p:spPr>
            <a:xfrm>
              <a:off x="11226858" y="3000454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A12854F-6BA1-4E92-85A3-584489F5B0CE}"/>
                </a:ext>
              </a:extLst>
            </p:cNvPr>
            <p:cNvSpPr/>
            <p:nvPr/>
          </p:nvSpPr>
          <p:spPr>
            <a:xfrm>
              <a:off x="7010400" y="4229099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(Humidity)</a:t>
              </a:r>
              <a:endParaRPr lang="ko-KR" altLang="en-US" sz="8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8A7E7FC-D9B3-49AF-9192-FB2803FE33F3}"/>
                </a:ext>
              </a:extLst>
            </p:cNvPr>
            <p:cNvSpPr/>
            <p:nvPr/>
          </p:nvSpPr>
          <p:spPr>
            <a:xfrm>
              <a:off x="7010400" y="5143500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(I</a:t>
              </a:r>
              <a:r>
                <a:rPr lang="ko-KR" altLang="en-US" sz="800" dirty="0"/>
                <a:t>lluminance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15E40BD-A34B-42BD-A44C-8ED0D4C84EB3}"/>
                </a:ext>
              </a:extLst>
            </p:cNvPr>
            <p:cNvSpPr/>
            <p:nvPr/>
          </p:nvSpPr>
          <p:spPr>
            <a:xfrm>
              <a:off x="395300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91F071D-E658-4C60-838C-34839FF2B7AB}"/>
                </a:ext>
              </a:extLst>
            </p:cNvPr>
            <p:cNvSpPr/>
            <p:nvPr/>
          </p:nvSpPr>
          <p:spPr>
            <a:xfrm>
              <a:off x="133384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raspberry pi</a:t>
              </a:r>
              <a:endParaRPr lang="ko-KR" altLang="en-US" sz="800" b="1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C848CF-D04F-4F0C-8018-54C6A951BC5B}"/>
                </a:ext>
              </a:extLst>
            </p:cNvPr>
            <p:cNvCxnSpPr>
              <a:cxnSpLocks/>
              <a:stCxn id="40" idx="3"/>
              <a:endCxn id="39" idx="1"/>
            </p:cNvCxnSpPr>
            <p:nvPr/>
          </p:nvCxnSpPr>
          <p:spPr>
            <a:xfrm>
              <a:off x="2837341" y="3725493"/>
              <a:ext cx="1115662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D40B504E-85E6-4745-8CF6-39D1079E6BFB}"/>
                </a:ext>
              </a:extLst>
            </p:cNvPr>
            <p:cNvCxnSpPr>
              <a:cxnSpLocks/>
              <a:stCxn id="39" idx="3"/>
              <a:endCxn id="33" idx="1"/>
            </p:cNvCxnSpPr>
            <p:nvPr/>
          </p:nvCxnSpPr>
          <p:spPr>
            <a:xfrm flipV="1">
              <a:off x="5456501" y="2641273"/>
              <a:ext cx="1553899" cy="1084220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AE26C78A-3D04-4C03-B02E-8B281E7B652A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 flipV="1">
              <a:off x="5456501" y="3720643"/>
              <a:ext cx="1553899" cy="4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14EE0A80-AF77-496A-81DF-02EAE73D4788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>
              <a:off x="5456501" y="3725493"/>
              <a:ext cx="1553899" cy="909551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F681BC0-6DFC-4362-9320-F4C36241DF86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5456501" y="3725493"/>
              <a:ext cx="1553899" cy="1823952"/>
            </a:xfrm>
            <a:prstGeom prst="bentConnector3">
              <a:avLst>
                <a:gd name="adj1" fmla="val 7878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40287B28-DFB4-454D-B83D-6674A6E42ED8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>
              <a:off x="9795972" y="2641273"/>
              <a:ext cx="1430886" cy="1084219"/>
            </a:xfrm>
            <a:prstGeom prst="bentConnector3">
              <a:avLst>
                <a:gd name="adj1" fmla="val 1627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4BED69-B4C6-4592-BC50-9D1F326040BC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795972" y="3720643"/>
              <a:ext cx="1430886" cy="48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7D6C89FE-E0E8-4EFA-84A4-2A3B00D09BD8}"/>
                </a:ext>
              </a:extLst>
            </p:cNvPr>
            <p:cNvCxnSpPr>
              <a:cxnSpLocks/>
              <a:stCxn id="37" idx="3"/>
              <a:endCxn id="36" idx="1"/>
            </p:cNvCxnSpPr>
            <p:nvPr/>
          </p:nvCxnSpPr>
          <p:spPr>
            <a:xfrm flipV="1">
              <a:off x="9795972" y="3725492"/>
              <a:ext cx="1430886" cy="909552"/>
            </a:xfrm>
            <a:prstGeom prst="bentConnector3">
              <a:avLst>
                <a:gd name="adj1" fmla="val 16361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CB566C03-8CB6-4BBF-91FB-D25E3C00D3DB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9795972" y="3725492"/>
              <a:ext cx="1430886" cy="1823953"/>
            </a:xfrm>
            <a:prstGeom prst="bentConnector3">
              <a:avLst>
                <a:gd name="adj1" fmla="val 1645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C5A2AC-0130-4DB2-939C-E8314A39542F}"/>
                </a:ext>
              </a:extLst>
            </p:cNvPr>
            <p:cNvSpPr txBox="1"/>
            <p:nvPr/>
          </p:nvSpPr>
          <p:spPr>
            <a:xfrm>
              <a:off x="2800282" y="3328665"/>
              <a:ext cx="1181610" cy="445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Sensor Data</a:t>
              </a:r>
              <a:endParaRPr lang="ko-KR" altLang="en-US" sz="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5C4DA-5AD9-4BC6-9464-9F75EA668EBE}"/>
                </a:ext>
              </a:extLst>
            </p:cNvPr>
            <p:cNvSpPr txBox="1"/>
            <p:nvPr/>
          </p:nvSpPr>
          <p:spPr>
            <a:xfrm>
              <a:off x="5317115" y="2502549"/>
              <a:ext cx="1503498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H</a:t>
              </a:r>
              <a:r>
                <a:rPr lang="ko-KR" altLang="en-US" sz="800" dirty="0"/>
                <a:t>umidity</a:t>
              </a:r>
              <a:r>
                <a:rPr lang="en-US" altLang="ko-KR" sz="800" dirty="0"/>
                <a:t>,</a:t>
              </a:r>
            </a:p>
            <a:p>
              <a:pPr algn="ctr"/>
              <a:r>
                <a:rPr lang="en-US" altLang="ko-KR" sz="800" dirty="0"/>
                <a:t>I</a:t>
              </a:r>
              <a:r>
                <a:rPr lang="ko-KR" altLang="en-US" sz="800" dirty="0"/>
                <a:t>lluminance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436CBF-4205-498B-8ACF-BA36F6374760}"/>
                </a:ext>
              </a:extLst>
            </p:cNvPr>
            <p:cNvSpPr txBox="1"/>
            <p:nvPr/>
          </p:nvSpPr>
          <p:spPr>
            <a:xfrm>
              <a:off x="5336990" y="4536049"/>
              <a:ext cx="1503498" cy="28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Time</a:t>
              </a:r>
              <a:endParaRPr lang="ko-KR" altLang="en-US" sz="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A390B5-1485-4680-BEB9-0D82D8AFD352}"/>
                </a:ext>
              </a:extLst>
            </p:cNvPr>
            <p:cNvSpPr txBox="1"/>
            <p:nvPr/>
          </p:nvSpPr>
          <p:spPr>
            <a:xfrm>
              <a:off x="10045248" y="3162824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335F6E-D587-4D21-A6E3-C00C0DCCD910}"/>
                </a:ext>
              </a:extLst>
            </p:cNvPr>
            <p:cNvSpPr txBox="1"/>
            <p:nvPr/>
          </p:nvSpPr>
          <p:spPr>
            <a:xfrm>
              <a:off x="10028887" y="3892534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7EF2D07-FD0F-4E6B-A3AD-D5A06A991216}"/>
                </a:ext>
              </a:extLst>
            </p:cNvPr>
            <p:cNvSpPr/>
            <p:nvPr/>
          </p:nvSpPr>
          <p:spPr>
            <a:xfrm>
              <a:off x="11226858" y="5246279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Smart</a:t>
              </a:r>
            </a:p>
            <a:p>
              <a:pPr algn="ctr"/>
              <a:r>
                <a:rPr lang="en-US" altLang="ko-KR" sz="800" b="1" dirty="0"/>
                <a:t>Farm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34F140-6E37-4818-8CBF-5623522BB702}"/>
                </a:ext>
              </a:extLst>
            </p:cNvPr>
            <p:cNvSpPr txBox="1"/>
            <p:nvPr/>
          </p:nvSpPr>
          <p:spPr>
            <a:xfrm>
              <a:off x="7863502" y="1732256"/>
              <a:ext cx="1079367" cy="28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AI Server</a:t>
              </a:r>
              <a:endParaRPr lang="ko-KR" altLang="en-US" sz="800" b="1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5A55BE-653F-4F82-9A11-C9742E0A91DE}"/>
                </a:ext>
              </a:extLst>
            </p:cNvPr>
            <p:cNvCxnSpPr>
              <a:cxnSpLocks/>
              <a:stCxn id="36" idx="2"/>
              <a:endCxn id="55" idx="0"/>
            </p:cNvCxnSpPr>
            <p:nvPr/>
          </p:nvCxnSpPr>
          <p:spPr>
            <a:xfrm>
              <a:off x="11978607" y="4450529"/>
              <a:ext cx="0" cy="79575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7310D1-B866-4DC8-B986-1E382B5DEEF3}"/>
                </a:ext>
              </a:extLst>
            </p:cNvPr>
            <p:cNvSpPr txBox="1"/>
            <p:nvPr/>
          </p:nvSpPr>
          <p:spPr>
            <a:xfrm>
              <a:off x="10878321" y="4572853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3DB0596-5F4B-48E9-8419-37F2B79AD691}"/>
                </a:ext>
              </a:extLst>
            </p:cNvPr>
            <p:cNvSpPr txBox="1"/>
            <p:nvPr/>
          </p:nvSpPr>
          <p:spPr>
            <a:xfrm>
              <a:off x="11927949" y="4524149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C4BCA7-DDEE-42DC-BABD-390D2944EF71}"/>
              </a:ext>
            </a:extLst>
          </p:cNvPr>
          <p:cNvSpPr/>
          <p:nvPr/>
        </p:nvSpPr>
        <p:spPr>
          <a:xfrm>
            <a:off x="2551358" y="4195311"/>
            <a:ext cx="1056772" cy="141755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5CB22-FCBF-44AD-8AB1-E4287FA3D9A7}"/>
              </a:ext>
            </a:extLst>
          </p:cNvPr>
          <p:cNvSpPr txBox="1"/>
          <p:nvPr/>
        </p:nvSpPr>
        <p:spPr>
          <a:xfrm>
            <a:off x="7997148" y="2049013"/>
            <a:ext cx="9991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● 서버로 데이터를 요청하고</a:t>
            </a:r>
            <a:r>
              <a:rPr lang="en-US" altLang="ko-KR" sz="2800" dirty="0"/>
              <a:t>, </a:t>
            </a:r>
            <a:r>
              <a:rPr lang="ko-KR" altLang="en-US" sz="2800" dirty="0"/>
              <a:t>요청된 데이터가 전달 되면</a:t>
            </a:r>
            <a:r>
              <a:rPr lang="en-US" altLang="ko-KR" sz="2800" dirty="0"/>
              <a:t>, </a:t>
            </a:r>
            <a:r>
              <a:rPr lang="ko-KR" altLang="en-US" sz="2800" dirty="0"/>
              <a:t>이 데이터를 가지고 송수신 작업을 합니다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
● </a:t>
            </a:r>
            <a:r>
              <a:rPr lang="ko-KR" altLang="en-US" sz="2800" dirty="0"/>
              <a:t>온도</a:t>
            </a:r>
            <a:r>
              <a:rPr lang="en-US" altLang="ko-KR" sz="2800" dirty="0"/>
              <a:t>, </a:t>
            </a:r>
            <a:r>
              <a:rPr lang="ko-KR" altLang="en-US" sz="2800" dirty="0"/>
              <a:t>습도</a:t>
            </a:r>
            <a:r>
              <a:rPr lang="en-US" altLang="ko-KR" sz="2800" dirty="0"/>
              <a:t>, </a:t>
            </a:r>
            <a:r>
              <a:rPr lang="ko-KR" altLang="en-US" sz="2800" dirty="0"/>
              <a:t>조도의 데이터를 </a:t>
            </a:r>
            <a:r>
              <a:rPr lang="en-US" altLang="ko-KR" sz="2800" dirty="0"/>
              <a:t>Raspberry Pi</a:t>
            </a:r>
            <a:r>
              <a:rPr lang="ko-KR" altLang="en-US" sz="2800" dirty="0"/>
              <a:t>에서 받아올 수 있습니다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● </a:t>
            </a:r>
            <a:r>
              <a:rPr lang="en-US" altLang="ko-KR" sz="2800" dirty="0"/>
              <a:t>Flask</a:t>
            </a:r>
            <a:r>
              <a:rPr lang="ko-KR" altLang="en-US" sz="2800" dirty="0"/>
              <a:t>를 이용하여 서버 구현을 하였습니다</a:t>
            </a:r>
            <a:r>
              <a:rPr lang="en-US" altLang="ko-KR" sz="2800" dirty="0"/>
              <a:t>.
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AB489-1B15-43C9-88C0-2DE8B5DBE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9613" y="5239875"/>
            <a:ext cx="3215658" cy="3429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547CEF-E441-44E6-8FCD-CCFDA2C04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978" y="5214971"/>
            <a:ext cx="4558247" cy="352228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74EDAD2-1E69-4580-BD89-4FF219BEB7D2}"/>
              </a:ext>
            </a:extLst>
          </p:cNvPr>
          <p:cNvSpPr txBox="1"/>
          <p:nvPr/>
        </p:nvSpPr>
        <p:spPr>
          <a:xfrm>
            <a:off x="1283894" y="394437"/>
            <a:ext cx="6564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4. </a:t>
            </a:r>
            <a:r>
              <a:rPr lang="ko-KR" altLang="en-US" sz="3600" b="1" dirty="0"/>
              <a:t>주요 기능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서버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클라이언트</a:t>
            </a:r>
          </a:p>
        </p:txBody>
      </p:sp>
      <p:grpSp>
        <p:nvGrpSpPr>
          <p:cNvPr id="61" name="그룹 1001">
            <a:extLst>
              <a:ext uri="{FF2B5EF4-FFF2-40B4-BE49-F238E27FC236}">
                <a16:creationId xmlns:a16="http://schemas.microsoft.com/office/drawing/2014/main" id="{ED635C10-D2CE-42A0-BB22-6D39F5319B23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62" name="Object 3">
              <a:extLst>
                <a:ext uri="{FF2B5EF4-FFF2-40B4-BE49-F238E27FC236}">
                  <a16:creationId xmlns:a16="http://schemas.microsoft.com/office/drawing/2014/main" id="{F3A8973C-78D2-4376-8257-2C90E134D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pic>
        <p:nvPicPr>
          <p:cNvPr id="66" name="Object 8">
            <a:extLst>
              <a:ext uri="{FF2B5EF4-FFF2-40B4-BE49-F238E27FC236}">
                <a16:creationId xmlns:a16="http://schemas.microsoft.com/office/drawing/2014/main" id="{416B11C7-B648-48C7-8574-ACD6450F554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75945" y="9788809"/>
            <a:ext cx="458621" cy="4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9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C525499-44BC-447F-8078-13E4D848EEE5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E8D9F-D7B2-4BAA-A126-1992B408B4F4}"/>
              </a:ext>
            </a:extLst>
          </p:cNvPr>
          <p:cNvGrpSpPr/>
          <p:nvPr/>
        </p:nvGrpSpPr>
        <p:grpSpPr>
          <a:xfrm>
            <a:off x="1283894" y="3390900"/>
            <a:ext cx="6343415" cy="3773135"/>
            <a:chOff x="1333843" y="1732256"/>
            <a:chExt cx="12024992" cy="496409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036D508-865E-4DA2-A03F-C4CFFA35DCD7}"/>
                </a:ext>
              </a:extLst>
            </p:cNvPr>
            <p:cNvSpPr/>
            <p:nvPr/>
          </p:nvSpPr>
          <p:spPr>
            <a:xfrm>
              <a:off x="7010400" y="223532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Fuzzy Theory</a:t>
              </a:r>
              <a:endParaRPr lang="ko-KR" altLang="en-US" sz="800" b="1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7373BF-AD94-4513-82BB-39240847917E}"/>
                </a:ext>
              </a:extLst>
            </p:cNvPr>
            <p:cNvSpPr/>
            <p:nvPr/>
          </p:nvSpPr>
          <p:spPr>
            <a:xfrm>
              <a:off x="7010400" y="331469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A789CB2-2FB3-4B14-8A1D-05F3245F5934}"/>
                </a:ext>
              </a:extLst>
            </p:cNvPr>
            <p:cNvSpPr/>
            <p:nvPr/>
          </p:nvSpPr>
          <p:spPr>
            <a:xfrm>
              <a:off x="11226858" y="3000454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A12854F-6BA1-4E92-85A3-584489F5B0CE}"/>
                </a:ext>
              </a:extLst>
            </p:cNvPr>
            <p:cNvSpPr/>
            <p:nvPr/>
          </p:nvSpPr>
          <p:spPr>
            <a:xfrm>
              <a:off x="7010400" y="4229099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(Humidity)</a:t>
              </a:r>
              <a:endParaRPr lang="ko-KR" altLang="en-US" sz="8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8A7E7FC-D9B3-49AF-9192-FB2803FE33F3}"/>
                </a:ext>
              </a:extLst>
            </p:cNvPr>
            <p:cNvSpPr/>
            <p:nvPr/>
          </p:nvSpPr>
          <p:spPr>
            <a:xfrm>
              <a:off x="7010400" y="5143500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(I</a:t>
              </a:r>
              <a:r>
                <a:rPr lang="ko-KR" altLang="en-US" sz="800" dirty="0"/>
                <a:t>lluminance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15E40BD-A34B-42BD-A44C-8ED0D4C84EB3}"/>
                </a:ext>
              </a:extLst>
            </p:cNvPr>
            <p:cNvSpPr/>
            <p:nvPr/>
          </p:nvSpPr>
          <p:spPr>
            <a:xfrm>
              <a:off x="395300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91F071D-E658-4C60-838C-34839FF2B7AB}"/>
                </a:ext>
              </a:extLst>
            </p:cNvPr>
            <p:cNvSpPr/>
            <p:nvPr/>
          </p:nvSpPr>
          <p:spPr>
            <a:xfrm>
              <a:off x="133384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raspberry pi</a:t>
              </a:r>
              <a:endParaRPr lang="ko-KR" altLang="en-US" sz="800" b="1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C848CF-D04F-4F0C-8018-54C6A951BC5B}"/>
                </a:ext>
              </a:extLst>
            </p:cNvPr>
            <p:cNvCxnSpPr>
              <a:cxnSpLocks/>
              <a:stCxn id="40" idx="3"/>
              <a:endCxn id="39" idx="1"/>
            </p:cNvCxnSpPr>
            <p:nvPr/>
          </p:nvCxnSpPr>
          <p:spPr>
            <a:xfrm>
              <a:off x="2837341" y="3725493"/>
              <a:ext cx="1115662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D40B504E-85E6-4745-8CF6-39D1079E6BFB}"/>
                </a:ext>
              </a:extLst>
            </p:cNvPr>
            <p:cNvCxnSpPr>
              <a:cxnSpLocks/>
              <a:stCxn id="39" idx="3"/>
              <a:endCxn id="33" idx="1"/>
            </p:cNvCxnSpPr>
            <p:nvPr/>
          </p:nvCxnSpPr>
          <p:spPr>
            <a:xfrm flipV="1">
              <a:off x="5456501" y="2641273"/>
              <a:ext cx="1553899" cy="1084220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AE26C78A-3D04-4C03-B02E-8B281E7B652A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 flipV="1">
              <a:off x="5456501" y="3720643"/>
              <a:ext cx="1553899" cy="4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14EE0A80-AF77-496A-81DF-02EAE73D4788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>
              <a:off x="5456501" y="3725493"/>
              <a:ext cx="1553899" cy="909551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F681BC0-6DFC-4362-9320-F4C36241DF86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5456501" y="3725493"/>
              <a:ext cx="1553899" cy="1823952"/>
            </a:xfrm>
            <a:prstGeom prst="bentConnector3">
              <a:avLst>
                <a:gd name="adj1" fmla="val 7878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40287B28-DFB4-454D-B83D-6674A6E42ED8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>
              <a:off x="9795972" y="2641273"/>
              <a:ext cx="1430886" cy="1084219"/>
            </a:xfrm>
            <a:prstGeom prst="bentConnector3">
              <a:avLst>
                <a:gd name="adj1" fmla="val 1627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4BED69-B4C6-4592-BC50-9D1F326040BC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795972" y="3720643"/>
              <a:ext cx="1430886" cy="48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7D6C89FE-E0E8-4EFA-84A4-2A3B00D09BD8}"/>
                </a:ext>
              </a:extLst>
            </p:cNvPr>
            <p:cNvCxnSpPr>
              <a:cxnSpLocks/>
              <a:stCxn id="37" idx="3"/>
              <a:endCxn id="36" idx="1"/>
            </p:cNvCxnSpPr>
            <p:nvPr/>
          </p:nvCxnSpPr>
          <p:spPr>
            <a:xfrm flipV="1">
              <a:off x="9795972" y="3725492"/>
              <a:ext cx="1430886" cy="909552"/>
            </a:xfrm>
            <a:prstGeom prst="bentConnector3">
              <a:avLst>
                <a:gd name="adj1" fmla="val 16361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CB566C03-8CB6-4BBF-91FB-D25E3C00D3DB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9795972" y="3725492"/>
              <a:ext cx="1430886" cy="1823953"/>
            </a:xfrm>
            <a:prstGeom prst="bentConnector3">
              <a:avLst>
                <a:gd name="adj1" fmla="val 1645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C5A2AC-0130-4DB2-939C-E8314A39542F}"/>
                </a:ext>
              </a:extLst>
            </p:cNvPr>
            <p:cNvSpPr txBox="1"/>
            <p:nvPr/>
          </p:nvSpPr>
          <p:spPr>
            <a:xfrm>
              <a:off x="2800282" y="3328665"/>
              <a:ext cx="1181610" cy="445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Sensor Data</a:t>
              </a:r>
              <a:endParaRPr lang="ko-KR" altLang="en-US" sz="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5C4DA-5AD9-4BC6-9464-9F75EA668EBE}"/>
                </a:ext>
              </a:extLst>
            </p:cNvPr>
            <p:cNvSpPr txBox="1"/>
            <p:nvPr/>
          </p:nvSpPr>
          <p:spPr>
            <a:xfrm>
              <a:off x="5317115" y="2502549"/>
              <a:ext cx="1503498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H</a:t>
              </a:r>
              <a:r>
                <a:rPr lang="ko-KR" altLang="en-US" sz="800" dirty="0"/>
                <a:t>umidity</a:t>
              </a:r>
              <a:r>
                <a:rPr lang="en-US" altLang="ko-KR" sz="800" dirty="0"/>
                <a:t>,</a:t>
              </a:r>
            </a:p>
            <a:p>
              <a:pPr algn="ctr"/>
              <a:r>
                <a:rPr lang="en-US" altLang="ko-KR" sz="800" dirty="0"/>
                <a:t>I</a:t>
              </a:r>
              <a:r>
                <a:rPr lang="ko-KR" altLang="en-US" sz="800" dirty="0"/>
                <a:t>lluminance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436CBF-4205-498B-8ACF-BA36F6374760}"/>
                </a:ext>
              </a:extLst>
            </p:cNvPr>
            <p:cNvSpPr txBox="1"/>
            <p:nvPr/>
          </p:nvSpPr>
          <p:spPr>
            <a:xfrm>
              <a:off x="5336990" y="4536049"/>
              <a:ext cx="1503498" cy="28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Time</a:t>
              </a:r>
              <a:endParaRPr lang="ko-KR" altLang="en-US" sz="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A390B5-1485-4680-BEB9-0D82D8AFD352}"/>
                </a:ext>
              </a:extLst>
            </p:cNvPr>
            <p:cNvSpPr txBox="1"/>
            <p:nvPr/>
          </p:nvSpPr>
          <p:spPr>
            <a:xfrm>
              <a:off x="10045248" y="3162824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335F6E-D587-4D21-A6E3-C00C0DCCD910}"/>
                </a:ext>
              </a:extLst>
            </p:cNvPr>
            <p:cNvSpPr txBox="1"/>
            <p:nvPr/>
          </p:nvSpPr>
          <p:spPr>
            <a:xfrm>
              <a:off x="10028887" y="3892534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7EF2D07-FD0F-4E6B-A3AD-D5A06A991216}"/>
                </a:ext>
              </a:extLst>
            </p:cNvPr>
            <p:cNvSpPr/>
            <p:nvPr/>
          </p:nvSpPr>
          <p:spPr>
            <a:xfrm>
              <a:off x="11226858" y="5246279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Smart</a:t>
              </a:r>
            </a:p>
            <a:p>
              <a:pPr algn="ctr"/>
              <a:r>
                <a:rPr lang="en-US" altLang="ko-KR" sz="800" b="1" dirty="0"/>
                <a:t>Farm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34F140-6E37-4818-8CBF-5623522BB702}"/>
                </a:ext>
              </a:extLst>
            </p:cNvPr>
            <p:cNvSpPr txBox="1"/>
            <p:nvPr/>
          </p:nvSpPr>
          <p:spPr>
            <a:xfrm>
              <a:off x="7863502" y="1732256"/>
              <a:ext cx="1079367" cy="28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AI Server</a:t>
              </a:r>
              <a:endParaRPr lang="ko-KR" altLang="en-US" sz="800" b="1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5A55BE-653F-4F82-9A11-C9742E0A91DE}"/>
                </a:ext>
              </a:extLst>
            </p:cNvPr>
            <p:cNvCxnSpPr>
              <a:cxnSpLocks/>
              <a:stCxn id="36" idx="2"/>
              <a:endCxn id="55" idx="0"/>
            </p:cNvCxnSpPr>
            <p:nvPr/>
          </p:nvCxnSpPr>
          <p:spPr>
            <a:xfrm>
              <a:off x="11978607" y="4450529"/>
              <a:ext cx="0" cy="79575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7310D1-B866-4DC8-B986-1E382B5DEEF3}"/>
                </a:ext>
              </a:extLst>
            </p:cNvPr>
            <p:cNvSpPr txBox="1"/>
            <p:nvPr/>
          </p:nvSpPr>
          <p:spPr>
            <a:xfrm>
              <a:off x="10878321" y="4572853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3DB0596-5F4B-48E9-8419-37F2B79AD691}"/>
                </a:ext>
              </a:extLst>
            </p:cNvPr>
            <p:cNvSpPr txBox="1"/>
            <p:nvPr/>
          </p:nvSpPr>
          <p:spPr>
            <a:xfrm>
              <a:off x="11927949" y="4524149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C4BCA7-DDEE-42DC-BABD-390D2944EF71}"/>
              </a:ext>
            </a:extLst>
          </p:cNvPr>
          <p:cNvSpPr/>
          <p:nvPr/>
        </p:nvSpPr>
        <p:spPr>
          <a:xfrm>
            <a:off x="6410071" y="4274958"/>
            <a:ext cx="950849" cy="2945667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5FDB0B-C07D-447D-A7D7-BACAC61A2320}"/>
              </a:ext>
            </a:extLst>
          </p:cNvPr>
          <p:cNvSpPr txBox="1"/>
          <p:nvPr/>
        </p:nvSpPr>
        <p:spPr>
          <a:xfrm>
            <a:off x="1283894" y="394437"/>
            <a:ext cx="5802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4. </a:t>
            </a:r>
            <a:r>
              <a:rPr lang="ko-KR" altLang="en-US" sz="3600" b="1" dirty="0"/>
              <a:t>주요 기능 </a:t>
            </a:r>
            <a:r>
              <a:rPr lang="en-US" altLang="ko-KR" sz="3600" b="1" dirty="0"/>
              <a:t>- GUI</a:t>
            </a:r>
            <a:endParaRPr lang="ko-KR" altLang="en-US" sz="3600" b="1" dirty="0"/>
          </a:p>
        </p:txBody>
      </p:sp>
      <p:pic>
        <p:nvPicPr>
          <p:cNvPr id="61" name="Object 8">
            <a:extLst>
              <a:ext uri="{FF2B5EF4-FFF2-40B4-BE49-F238E27FC236}">
                <a16:creationId xmlns:a16="http://schemas.microsoft.com/office/drawing/2014/main" id="{862C271E-3E32-4F97-9C0E-3B4E2DA9F7A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74002" y="9789811"/>
            <a:ext cx="460287" cy="4714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01DC15-73C4-47E6-87ED-99D3E06F8E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828"/>
          <a:stretch/>
        </p:blipFill>
        <p:spPr>
          <a:xfrm>
            <a:off x="10209811" y="2241378"/>
            <a:ext cx="6248400" cy="3876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433E28-7C10-44EC-89CF-A57DBE24CDFA}"/>
              </a:ext>
            </a:extLst>
          </p:cNvPr>
          <p:cNvSpPr txBox="1"/>
          <p:nvPr/>
        </p:nvSpPr>
        <p:spPr>
          <a:xfrm>
            <a:off x="9629393" y="6596757"/>
            <a:ext cx="7409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Unity</a:t>
            </a:r>
            <a:r>
              <a:rPr lang="ko-KR" altLang="en-US" sz="2800" dirty="0"/>
              <a:t>를 이용하여 </a:t>
            </a:r>
            <a:r>
              <a:rPr lang="en-US" altLang="ko-KR" sz="2800" dirty="0"/>
              <a:t>GUI</a:t>
            </a:r>
            <a:r>
              <a:rPr lang="ko-KR" altLang="en-US" sz="2800" dirty="0"/>
              <a:t>를  제작할 예정입니다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위의 그림은 현재 제작 중인 </a:t>
            </a:r>
            <a:r>
              <a:rPr lang="en-US" altLang="ko-KR" sz="2800" dirty="0"/>
              <a:t>GUI  </a:t>
            </a:r>
            <a:r>
              <a:rPr lang="ko-KR" altLang="en-US" sz="2800" dirty="0"/>
              <a:t>이며</a:t>
            </a:r>
            <a:r>
              <a:rPr lang="en-US" altLang="ko-KR" sz="2800" dirty="0"/>
              <a:t>, </a:t>
            </a:r>
            <a:r>
              <a:rPr lang="ko-KR" altLang="en-US" sz="2800" dirty="0"/>
              <a:t>이후 더 수정하여 디지털 트윈을 할 수 있게 만드는 것이 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최종목표입니다</a:t>
            </a:r>
            <a:r>
              <a:rPr lang="en-US" altLang="ko-KR" sz="2800" dirty="0"/>
              <a:t>.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76091F-777C-4537-AE72-FD51FF8B930D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45F181F9-F3A8-404D-9A4C-DE200588D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686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263C14-A624-4C2C-ABC5-AC7B04AA96FE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1FEBB-CF5F-4038-9D06-54E8A956B524}"/>
              </a:ext>
            </a:extLst>
          </p:cNvPr>
          <p:cNvSpPr txBox="1"/>
          <p:nvPr/>
        </p:nvSpPr>
        <p:spPr>
          <a:xfrm>
            <a:off x="1283894" y="394437"/>
            <a:ext cx="4507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5. </a:t>
            </a:r>
            <a:r>
              <a:rPr lang="ko-KR" altLang="en-US" sz="4400" b="1" dirty="0"/>
              <a:t>추후 계획</a:t>
            </a:r>
            <a:endParaRPr lang="ko-KR" altLang="en-US" sz="3600" b="1" dirty="0"/>
          </a:p>
        </p:txBody>
      </p:sp>
      <p:pic>
        <p:nvPicPr>
          <p:cNvPr id="22" name="Object 8">
            <a:extLst>
              <a:ext uri="{FF2B5EF4-FFF2-40B4-BE49-F238E27FC236}">
                <a16:creationId xmlns:a16="http://schemas.microsoft.com/office/drawing/2014/main" id="{13ADB46E-27FD-457F-8C25-DA7B9DCF667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71240" y="9770517"/>
            <a:ext cx="473373" cy="591992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769484E-815A-4EF7-AF92-0A57560E7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21"/>
          <a:stretch/>
        </p:blipFill>
        <p:spPr bwMode="auto">
          <a:xfrm>
            <a:off x="924097" y="2247900"/>
            <a:ext cx="16548151" cy="334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C509022-C515-4615-81BE-B61F8624A560}"/>
              </a:ext>
            </a:extLst>
          </p:cNvPr>
          <p:cNvSpPr/>
          <p:nvPr/>
        </p:nvSpPr>
        <p:spPr>
          <a:xfrm>
            <a:off x="4267200" y="2781300"/>
            <a:ext cx="5257800" cy="2807689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7EA46-4FDE-441A-B5F7-D5AE5B339DC9}"/>
              </a:ext>
            </a:extLst>
          </p:cNvPr>
          <p:cNvSpPr txBox="1"/>
          <p:nvPr/>
        </p:nvSpPr>
        <p:spPr>
          <a:xfrm>
            <a:off x="924097" y="6496734"/>
            <a:ext cx="1652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Fuzzy </a:t>
            </a:r>
            <a:r>
              <a:rPr lang="ko-KR" altLang="en-US" sz="2400" dirty="0"/>
              <a:t>알고리즘 완성시키고</a:t>
            </a:r>
            <a:r>
              <a:rPr lang="en-US" altLang="ko-KR" sz="2400" dirty="0"/>
              <a:t>, UI</a:t>
            </a:r>
            <a:r>
              <a:rPr lang="ko-KR" altLang="en-US" sz="2400" dirty="0"/>
              <a:t>제작 마무리를 </a:t>
            </a:r>
            <a:r>
              <a:rPr lang="en-US" altLang="ko-KR" sz="2400" dirty="0"/>
              <a:t>8</a:t>
            </a:r>
            <a:r>
              <a:rPr lang="ko-KR" altLang="en-US" sz="2400" dirty="0"/>
              <a:t>월 전까지 수행할 계획입니다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이후</a:t>
            </a:r>
            <a:r>
              <a:rPr lang="en-US" altLang="ko-KR" sz="2400" dirty="0"/>
              <a:t>, 8</a:t>
            </a:r>
            <a:r>
              <a:rPr lang="ko-KR" altLang="en-US" sz="2400" dirty="0"/>
              <a:t>월부터 보고서 및 최종 </a:t>
            </a:r>
            <a:r>
              <a:rPr lang="ko-KR" altLang="en-US" sz="2400" dirty="0" err="1"/>
              <a:t>피피티</a:t>
            </a:r>
            <a:r>
              <a:rPr lang="ko-KR" altLang="en-US" sz="2400" dirty="0"/>
              <a:t> 작성하면서 </a:t>
            </a:r>
            <a:r>
              <a:rPr lang="en-US" altLang="ko-KR" sz="2400" dirty="0"/>
              <a:t>DT</a:t>
            </a:r>
            <a:r>
              <a:rPr lang="ko-KR" altLang="en-US" sz="2400" dirty="0"/>
              <a:t>를 할 생각이고</a:t>
            </a:r>
            <a:r>
              <a:rPr lang="en-US" altLang="ko-KR" sz="2400" dirty="0"/>
              <a:t>,</a:t>
            </a:r>
            <a:r>
              <a:rPr lang="ko-KR" altLang="en-US" sz="2400" dirty="0"/>
              <a:t> 논문을 작성할 예정입니다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38B1746F-AE02-4E86-B5B8-7B53C5AC509D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ABA43370-2A54-4FB8-9D34-F01860924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7686AC-99D9-4E9B-AD97-395074D90B14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D4484-F860-400D-841F-2960097F095E}"/>
              </a:ext>
            </a:extLst>
          </p:cNvPr>
          <p:cNvSpPr txBox="1"/>
          <p:nvPr/>
        </p:nvSpPr>
        <p:spPr>
          <a:xfrm>
            <a:off x="1283894" y="394437"/>
            <a:ext cx="420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6. Q &amp; A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49926-A59C-4CA4-A697-DA0219CB7439}"/>
              </a:ext>
            </a:extLst>
          </p:cNvPr>
          <p:cNvSpPr txBox="1"/>
          <p:nvPr/>
        </p:nvSpPr>
        <p:spPr>
          <a:xfrm>
            <a:off x="5943600" y="3566145"/>
            <a:ext cx="6400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/>
              <a:t>Q &amp; A</a:t>
            </a:r>
            <a:endParaRPr lang="ko-KR" altLang="en-US" sz="19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0F6CCA-15F4-4CB9-BB99-43C60CAFE3A0}"/>
              </a:ext>
            </a:extLst>
          </p:cNvPr>
          <p:cNvSpPr txBox="1"/>
          <p:nvPr/>
        </p:nvSpPr>
        <p:spPr>
          <a:xfrm>
            <a:off x="16923780" y="980404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A1EB0949-B17A-4A8D-9A30-EC4E2AEA2D90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0E49B8BE-E502-436E-8627-F1242564E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4354" y="1570305"/>
            <a:ext cx="15145170" cy="285714"/>
            <a:chOff x="1464354" y="1570305"/>
            <a:chExt cx="15145170" cy="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354" y="1570305"/>
              <a:ext cx="15145170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354" y="8718068"/>
            <a:ext cx="15145170" cy="285714"/>
            <a:chOff x="1464354" y="8718068"/>
            <a:chExt cx="15145170" cy="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354" y="8718068"/>
              <a:ext cx="15145170" cy="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8846" y="4994288"/>
            <a:ext cx="4157705" cy="1093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4EAD34-EE9F-41A1-B7EC-2C1E81FBBBCB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431" y="1734426"/>
            <a:ext cx="3939161" cy="1016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88288" y="9787050"/>
            <a:ext cx="545002" cy="471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06325" y="4882128"/>
            <a:ext cx="8587755" cy="285714"/>
            <a:chOff x="2106325" y="4882128"/>
            <a:chExt cx="8587755" cy="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106325" y="4882128"/>
              <a:ext cx="8587755" cy="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84558" y="1841138"/>
            <a:ext cx="1306397" cy="928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88057" y="2890013"/>
            <a:ext cx="1328045" cy="92865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91558" y="4987763"/>
            <a:ext cx="1346759" cy="92865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95053" y="6036639"/>
            <a:ext cx="1333893" cy="9286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98558" y="7085515"/>
            <a:ext cx="1340912" cy="92865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77561" y="3938888"/>
            <a:ext cx="1331559" cy="928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EEB47B-057D-4092-B17E-CC32A4BCF455}"/>
              </a:ext>
            </a:extLst>
          </p:cNvPr>
          <p:cNvSpPr txBox="1"/>
          <p:nvPr/>
        </p:nvSpPr>
        <p:spPr>
          <a:xfrm>
            <a:off x="8439325" y="20193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주제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00B7A3-467B-444D-96A3-AA4C6FE080BA}"/>
              </a:ext>
            </a:extLst>
          </p:cNvPr>
          <p:cNvSpPr txBox="1"/>
          <p:nvPr/>
        </p:nvSpPr>
        <p:spPr>
          <a:xfrm>
            <a:off x="8445590" y="3094617"/>
            <a:ext cx="327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계획 및 진행상황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7DBBB5-DDF2-4338-93DC-34AA26BF41F7}"/>
              </a:ext>
            </a:extLst>
          </p:cNvPr>
          <p:cNvSpPr txBox="1"/>
          <p:nvPr/>
        </p:nvSpPr>
        <p:spPr>
          <a:xfrm>
            <a:off x="8439325" y="515970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주요 기능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4C750-977C-4DE3-8A1C-F1414EFF9BF2}"/>
              </a:ext>
            </a:extLst>
          </p:cNvPr>
          <p:cNvSpPr txBox="1"/>
          <p:nvPr/>
        </p:nvSpPr>
        <p:spPr>
          <a:xfrm>
            <a:off x="8452577" y="411082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FLOW CHART</a:t>
            </a:r>
            <a:endParaRPr lang="ko-KR" alt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6B267-8191-41D9-BAB4-5B1D9BA8ED9E}"/>
              </a:ext>
            </a:extLst>
          </p:cNvPr>
          <p:cNvSpPr txBox="1"/>
          <p:nvPr/>
        </p:nvSpPr>
        <p:spPr>
          <a:xfrm>
            <a:off x="8455890" y="6235019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추후 계획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3543A7-F297-4750-8F45-7AC10D36F01E}"/>
              </a:ext>
            </a:extLst>
          </p:cNvPr>
          <p:cNvSpPr txBox="1"/>
          <p:nvPr/>
        </p:nvSpPr>
        <p:spPr>
          <a:xfrm>
            <a:off x="8439325" y="7310336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Q &amp; A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982C6-FC40-4410-9E41-8D5B8400E0CA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74002" y="9789811"/>
            <a:ext cx="457792" cy="47145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5610F4-A8E4-46C2-BC59-6D0967191114}"/>
              </a:ext>
            </a:extLst>
          </p:cNvPr>
          <p:cNvSpPr txBox="1"/>
          <p:nvPr/>
        </p:nvSpPr>
        <p:spPr>
          <a:xfrm>
            <a:off x="1283894" y="394437"/>
            <a:ext cx="1706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1. </a:t>
            </a:r>
            <a:r>
              <a:rPr lang="ko-KR" altLang="en-US" sz="3600" b="1" dirty="0"/>
              <a:t>주제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422E4B-E3E7-4490-BC7D-CFAD9E88A7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2" r="9270"/>
          <a:stretch/>
        </p:blipFill>
        <p:spPr>
          <a:xfrm>
            <a:off x="917824" y="3321185"/>
            <a:ext cx="2416400" cy="2995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CD2EF3-52AF-46A8-BADB-6ADE84B44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89" y="5034318"/>
            <a:ext cx="1110117" cy="15428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1BFE33-19D0-40BD-88CC-341D2EC261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6" y="4314356"/>
            <a:ext cx="1303793" cy="10805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E29D30-E84E-49B0-974C-DA2EBF5DCDFD}"/>
              </a:ext>
            </a:extLst>
          </p:cNvPr>
          <p:cNvSpPr txBox="1"/>
          <p:nvPr/>
        </p:nvSpPr>
        <p:spPr>
          <a:xfrm>
            <a:off x="1464085" y="62078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8BB32F1-6DC2-4726-9EBE-EF31CCEF27E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/>
          <a:stretch/>
        </p:blipFill>
        <p:spPr>
          <a:xfrm>
            <a:off x="5309116" y="3709808"/>
            <a:ext cx="5388665" cy="286738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0CEFF41-44DB-443C-94EA-5DB1750E82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49" y="4314356"/>
            <a:ext cx="1303793" cy="10805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C70C82-0918-4499-8179-0EA7A68D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954" y="4110178"/>
            <a:ext cx="4427124" cy="160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EB56E49-9112-469A-91B3-D226A590C332}"/>
              </a:ext>
            </a:extLst>
          </p:cNvPr>
          <p:cNvSpPr txBox="1"/>
          <p:nvPr/>
        </p:nvSpPr>
        <p:spPr>
          <a:xfrm>
            <a:off x="5309116" y="7372554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주어진 데이터를 학습시켜 예측모델을 만들고</a:t>
            </a:r>
            <a:r>
              <a:rPr lang="en-US" altLang="ko-KR" sz="3600" dirty="0"/>
              <a:t> GUI</a:t>
            </a:r>
            <a:r>
              <a:rPr lang="ko-KR" altLang="en-US" sz="3600" dirty="0"/>
              <a:t>를 이용하여  </a:t>
            </a:r>
            <a:r>
              <a:rPr lang="en-US" altLang="ko-KR" sz="3600" dirty="0"/>
              <a:t>DT</a:t>
            </a:r>
            <a:r>
              <a:rPr lang="ko-KR" altLang="en-US" sz="3600" dirty="0"/>
              <a:t>를 구현하는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B52ED-A292-41FA-AF63-4D013BC16E0C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7ECFB16D-308B-4640-A042-66E68EA2BFC5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21" name="Object 3">
              <a:extLst>
                <a:ext uri="{FF2B5EF4-FFF2-40B4-BE49-F238E27FC236}">
                  <a16:creationId xmlns:a16="http://schemas.microsoft.com/office/drawing/2014/main" id="{2EF3BE05-BC5D-4B9E-9947-80D2EE525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74002" y="9789811"/>
            <a:ext cx="464983" cy="471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DB0B736-1261-46EA-97C1-85561B127EF6}"/>
              </a:ext>
            </a:extLst>
          </p:cNvPr>
          <p:cNvSpPr txBox="1"/>
          <p:nvPr/>
        </p:nvSpPr>
        <p:spPr>
          <a:xfrm>
            <a:off x="1283894" y="394437"/>
            <a:ext cx="420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2. </a:t>
            </a:r>
            <a:r>
              <a:rPr lang="ko-KR" altLang="en-US" sz="3600" b="1" dirty="0"/>
              <a:t>계획 및 진행상황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BC5D0-75D0-40DF-BA1D-82376BB11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21"/>
          <a:stretch/>
        </p:blipFill>
        <p:spPr bwMode="auto">
          <a:xfrm>
            <a:off x="800089" y="1754789"/>
            <a:ext cx="16548151" cy="334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A5347-80A1-4F80-9142-E33BE5978F8E}"/>
              </a:ext>
            </a:extLst>
          </p:cNvPr>
          <p:cNvSpPr txBox="1"/>
          <p:nvPr/>
        </p:nvSpPr>
        <p:spPr>
          <a:xfrm>
            <a:off x="924097" y="5905500"/>
            <a:ext cx="9758116" cy="26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ko-KR" altLang="en-US" sz="2800" dirty="0"/>
              <a:t>● </a:t>
            </a:r>
            <a:r>
              <a:rPr lang="en-US" altLang="ko-KR" sz="2800" dirty="0"/>
              <a:t>DB </a:t>
            </a:r>
            <a:r>
              <a:rPr lang="ko-KR" altLang="en-US" sz="2800" dirty="0"/>
              <a:t>테이블 생성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ko-KR" altLang="en-US" sz="2800" dirty="0"/>
              <a:t>● 공공데이터센터에서 가져온 데이터로 예측 모델 생성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ko-KR" altLang="en-US" sz="2800" dirty="0"/>
              <a:t>● </a:t>
            </a:r>
            <a:r>
              <a:rPr lang="en-US" altLang="ko-KR" sz="2800" dirty="0"/>
              <a:t>Unity</a:t>
            </a:r>
            <a:r>
              <a:rPr lang="ko-KR" altLang="en-US" sz="2800" dirty="0"/>
              <a:t>를 이용하여 </a:t>
            </a:r>
            <a:r>
              <a:rPr lang="en-US" altLang="ko-KR" sz="2800" dirty="0"/>
              <a:t>GUI </a:t>
            </a:r>
            <a:r>
              <a:rPr lang="ko-KR" altLang="en-US" sz="2800" dirty="0"/>
              <a:t>기초 틀 구성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ko-KR" altLang="en-US" sz="2800" dirty="0"/>
              <a:t>● 서버 및 클라이언트 통신 완료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41DA4-FFAE-499F-8A97-4D4DD51D4250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AEC32B-EBFC-4349-89DE-43BF5287C26B}"/>
              </a:ext>
            </a:extLst>
          </p:cNvPr>
          <p:cNvSpPr/>
          <p:nvPr/>
        </p:nvSpPr>
        <p:spPr>
          <a:xfrm>
            <a:off x="10424160" y="2328983"/>
            <a:ext cx="6873773" cy="2807689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0DCC8512-FC94-4BBA-A986-A4F3AF709F7B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14" name="Object 3">
              <a:extLst>
                <a:ext uri="{FF2B5EF4-FFF2-40B4-BE49-F238E27FC236}">
                  <a16:creationId xmlns:a16="http://schemas.microsoft.com/office/drawing/2014/main" id="{CF95CCF3-A5DD-457D-A558-222DADE61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74002" y="9789811"/>
            <a:ext cx="458345" cy="471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306A7B-6ADB-4A3E-AE90-C1B7F7DB8564}"/>
              </a:ext>
            </a:extLst>
          </p:cNvPr>
          <p:cNvSpPr txBox="1"/>
          <p:nvPr/>
        </p:nvSpPr>
        <p:spPr>
          <a:xfrm>
            <a:off x="1283894" y="394437"/>
            <a:ext cx="420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3. FLOW CHART</a:t>
            </a:r>
            <a:endParaRPr lang="ko-KR" altLang="en-US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25499-44BC-447F-8078-13E4D848EEE5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7C17903E-711D-439F-9094-FA27A548E1CD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8CBDEB79-0ED9-4284-97FA-CF029DAB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ABD1DC1-E0B8-4815-A963-397F93633F7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09504"/>
            <a:ext cx="16154400" cy="90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306A7B-6ADB-4A3E-AE90-C1B7F7DB8564}"/>
              </a:ext>
            </a:extLst>
          </p:cNvPr>
          <p:cNvSpPr txBox="1"/>
          <p:nvPr/>
        </p:nvSpPr>
        <p:spPr>
          <a:xfrm>
            <a:off x="1283894" y="394437"/>
            <a:ext cx="420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3. FLOW CHART</a:t>
            </a:r>
            <a:endParaRPr lang="ko-KR" altLang="en-US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25499-44BC-447F-8078-13E4D848EEE5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E8D9F-D7B2-4BAA-A126-1992B408B4F4}"/>
              </a:ext>
            </a:extLst>
          </p:cNvPr>
          <p:cNvGrpSpPr/>
          <p:nvPr/>
        </p:nvGrpSpPr>
        <p:grpSpPr>
          <a:xfrm>
            <a:off x="1924221" y="2132365"/>
            <a:ext cx="14439557" cy="6802157"/>
            <a:chOff x="1333843" y="1732256"/>
            <a:chExt cx="11808439" cy="496409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036D508-865E-4DA2-A03F-C4CFFA35DCD7}"/>
                </a:ext>
              </a:extLst>
            </p:cNvPr>
            <p:cNvSpPr/>
            <p:nvPr/>
          </p:nvSpPr>
          <p:spPr>
            <a:xfrm>
              <a:off x="7010400" y="223532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Fuzzy Theory</a:t>
              </a:r>
              <a:endParaRPr lang="ko-KR" altLang="en-US" b="1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7373BF-AD94-4513-82BB-39240847917E}"/>
                </a:ext>
              </a:extLst>
            </p:cNvPr>
            <p:cNvSpPr/>
            <p:nvPr/>
          </p:nvSpPr>
          <p:spPr>
            <a:xfrm>
              <a:off x="7010400" y="331469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Linear Regression</a:t>
              </a:r>
            </a:p>
            <a:p>
              <a:pPr algn="ctr"/>
              <a:r>
                <a:rPr lang="en-US" altLang="ko-KR" sz="1400" dirty="0"/>
                <a:t>(T</a:t>
              </a:r>
              <a:r>
                <a:rPr lang="ko-KR" altLang="en-US" sz="1400" dirty="0"/>
                <a:t>emperature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A789CB2-2FB3-4B14-8A1D-05F3245F5934}"/>
                </a:ext>
              </a:extLst>
            </p:cNvPr>
            <p:cNvSpPr/>
            <p:nvPr/>
          </p:nvSpPr>
          <p:spPr>
            <a:xfrm>
              <a:off x="11226858" y="3000454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Proxy</a:t>
              </a:r>
            </a:p>
            <a:p>
              <a:pPr algn="ctr"/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A12854F-6BA1-4E92-85A3-584489F5B0CE}"/>
                </a:ext>
              </a:extLst>
            </p:cNvPr>
            <p:cNvSpPr/>
            <p:nvPr/>
          </p:nvSpPr>
          <p:spPr>
            <a:xfrm>
              <a:off x="7010400" y="4229099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Linear Regression</a:t>
              </a:r>
            </a:p>
            <a:p>
              <a:pPr algn="ctr"/>
              <a:r>
                <a:rPr lang="en-US" altLang="ko-KR" sz="1400" dirty="0"/>
                <a:t>(Humidity)</a:t>
              </a:r>
              <a:endParaRPr lang="ko-KR" altLang="en-US" sz="14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8A7E7FC-D9B3-49AF-9192-FB2803FE33F3}"/>
                </a:ext>
              </a:extLst>
            </p:cNvPr>
            <p:cNvSpPr/>
            <p:nvPr/>
          </p:nvSpPr>
          <p:spPr>
            <a:xfrm>
              <a:off x="7010400" y="5143500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Linear Regression</a:t>
              </a:r>
            </a:p>
            <a:p>
              <a:pPr algn="ctr"/>
              <a:r>
                <a:rPr lang="en-US" altLang="ko-KR" sz="1400" dirty="0"/>
                <a:t>(I</a:t>
              </a:r>
              <a:r>
                <a:rPr lang="ko-KR" altLang="en-US" sz="1400" dirty="0"/>
                <a:t>lluminance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15E40BD-A34B-42BD-A44C-8ED0D4C84EB3}"/>
                </a:ext>
              </a:extLst>
            </p:cNvPr>
            <p:cNvSpPr/>
            <p:nvPr/>
          </p:nvSpPr>
          <p:spPr>
            <a:xfrm>
              <a:off x="395300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Proxy</a:t>
              </a:r>
            </a:p>
            <a:p>
              <a:pPr algn="ctr"/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91F071D-E658-4C60-838C-34839FF2B7AB}"/>
                </a:ext>
              </a:extLst>
            </p:cNvPr>
            <p:cNvSpPr/>
            <p:nvPr/>
          </p:nvSpPr>
          <p:spPr>
            <a:xfrm>
              <a:off x="133384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raspberry pi</a:t>
              </a:r>
              <a:endParaRPr lang="ko-KR" altLang="en-US" b="1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C848CF-D04F-4F0C-8018-54C6A951BC5B}"/>
                </a:ext>
              </a:extLst>
            </p:cNvPr>
            <p:cNvCxnSpPr>
              <a:cxnSpLocks/>
              <a:stCxn id="40" idx="3"/>
              <a:endCxn id="39" idx="1"/>
            </p:cNvCxnSpPr>
            <p:nvPr/>
          </p:nvCxnSpPr>
          <p:spPr>
            <a:xfrm>
              <a:off x="2837341" y="3725493"/>
              <a:ext cx="1115662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D40B504E-85E6-4745-8CF6-39D1079E6BFB}"/>
                </a:ext>
              </a:extLst>
            </p:cNvPr>
            <p:cNvCxnSpPr>
              <a:cxnSpLocks/>
              <a:stCxn id="39" idx="3"/>
              <a:endCxn id="33" idx="1"/>
            </p:cNvCxnSpPr>
            <p:nvPr/>
          </p:nvCxnSpPr>
          <p:spPr>
            <a:xfrm flipV="1">
              <a:off x="5456501" y="2641273"/>
              <a:ext cx="1553899" cy="1084220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AE26C78A-3D04-4C03-B02E-8B281E7B652A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 flipV="1">
              <a:off x="5456501" y="3720643"/>
              <a:ext cx="1553899" cy="4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14EE0A80-AF77-496A-81DF-02EAE73D4788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>
              <a:off x="5456501" y="3725493"/>
              <a:ext cx="1553899" cy="909551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F681BC0-6DFC-4362-9320-F4C36241DF86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5456501" y="3725493"/>
              <a:ext cx="1553899" cy="1823952"/>
            </a:xfrm>
            <a:prstGeom prst="bentConnector3">
              <a:avLst>
                <a:gd name="adj1" fmla="val 7878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40287B28-DFB4-454D-B83D-6674A6E42ED8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>
              <a:off x="9795972" y="2641273"/>
              <a:ext cx="1430886" cy="1084219"/>
            </a:xfrm>
            <a:prstGeom prst="bentConnector3">
              <a:avLst>
                <a:gd name="adj1" fmla="val 1627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4BED69-B4C6-4592-BC50-9D1F326040BC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795972" y="3720643"/>
              <a:ext cx="1430886" cy="48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7D6C89FE-E0E8-4EFA-84A4-2A3B00D09BD8}"/>
                </a:ext>
              </a:extLst>
            </p:cNvPr>
            <p:cNvCxnSpPr>
              <a:cxnSpLocks/>
              <a:stCxn id="37" idx="3"/>
              <a:endCxn id="36" idx="1"/>
            </p:cNvCxnSpPr>
            <p:nvPr/>
          </p:nvCxnSpPr>
          <p:spPr>
            <a:xfrm flipV="1">
              <a:off x="9795972" y="3725492"/>
              <a:ext cx="1430886" cy="909552"/>
            </a:xfrm>
            <a:prstGeom prst="bentConnector3">
              <a:avLst>
                <a:gd name="adj1" fmla="val 16361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CB566C03-8CB6-4BBF-91FB-D25E3C00D3DB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9795972" y="3725492"/>
              <a:ext cx="1430886" cy="1823953"/>
            </a:xfrm>
            <a:prstGeom prst="bentConnector3">
              <a:avLst>
                <a:gd name="adj1" fmla="val 1645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C5A2AC-0130-4DB2-939C-E8314A39542F}"/>
                </a:ext>
              </a:extLst>
            </p:cNvPr>
            <p:cNvSpPr txBox="1"/>
            <p:nvPr/>
          </p:nvSpPr>
          <p:spPr>
            <a:xfrm>
              <a:off x="2801808" y="3443725"/>
              <a:ext cx="1181610" cy="24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Sensor Data</a:t>
              </a:r>
              <a:endParaRPr lang="ko-KR" altLang="en-US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5C4DA-5AD9-4BC6-9464-9F75EA668EBE}"/>
                </a:ext>
              </a:extLst>
            </p:cNvPr>
            <p:cNvSpPr txBox="1"/>
            <p:nvPr/>
          </p:nvSpPr>
          <p:spPr>
            <a:xfrm>
              <a:off x="5365269" y="2522508"/>
              <a:ext cx="1503498" cy="60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T</a:t>
              </a:r>
              <a:r>
                <a:rPr lang="ko-KR" altLang="en-US" sz="1600" dirty="0"/>
                <a:t>emperature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</a:t>
              </a:r>
              <a:r>
                <a:rPr lang="ko-KR" altLang="en-US" sz="1600" dirty="0"/>
                <a:t>umidity</a:t>
              </a:r>
              <a:r>
                <a:rPr lang="en-US" altLang="ko-KR" sz="1600" dirty="0"/>
                <a:t>,</a:t>
              </a:r>
            </a:p>
            <a:p>
              <a:pPr algn="ctr"/>
              <a:r>
                <a:rPr lang="en-US" altLang="ko-KR" sz="1600" dirty="0"/>
                <a:t>I</a:t>
              </a:r>
              <a:r>
                <a:rPr lang="ko-KR" altLang="en-US" sz="1600" dirty="0"/>
                <a:t>lluminance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436CBF-4205-498B-8ACF-BA36F6374760}"/>
                </a:ext>
              </a:extLst>
            </p:cNvPr>
            <p:cNvSpPr txBox="1"/>
            <p:nvPr/>
          </p:nvSpPr>
          <p:spPr>
            <a:xfrm>
              <a:off x="5336990" y="4536049"/>
              <a:ext cx="1503498" cy="24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Time</a:t>
              </a:r>
              <a:endParaRPr lang="ko-KR" altLang="en-US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A390B5-1485-4680-BEB9-0D82D8AFD352}"/>
                </a:ext>
              </a:extLst>
            </p:cNvPr>
            <p:cNvSpPr txBox="1"/>
            <p:nvPr/>
          </p:nvSpPr>
          <p:spPr>
            <a:xfrm>
              <a:off x="10045248" y="3219108"/>
              <a:ext cx="1181610" cy="42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Live Sensor Data</a:t>
              </a:r>
              <a:endParaRPr lang="ko-KR" altLang="en-US" sz="1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335F6E-D587-4D21-A6E3-C00C0DCCD910}"/>
                </a:ext>
              </a:extLst>
            </p:cNvPr>
            <p:cNvSpPr txBox="1"/>
            <p:nvPr/>
          </p:nvSpPr>
          <p:spPr>
            <a:xfrm>
              <a:off x="10028887" y="3892534"/>
              <a:ext cx="1214332" cy="4267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control information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7EF2D07-FD0F-4E6B-A3AD-D5A06A991216}"/>
                </a:ext>
              </a:extLst>
            </p:cNvPr>
            <p:cNvSpPr/>
            <p:nvPr/>
          </p:nvSpPr>
          <p:spPr>
            <a:xfrm>
              <a:off x="11226858" y="5246279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Smart</a:t>
              </a:r>
            </a:p>
            <a:p>
              <a:pPr algn="ctr"/>
              <a:r>
                <a:rPr lang="en-US" altLang="ko-KR" b="1" dirty="0"/>
                <a:t>Farm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34F140-6E37-4818-8CBF-5623522BB702}"/>
                </a:ext>
              </a:extLst>
            </p:cNvPr>
            <p:cNvSpPr txBox="1"/>
            <p:nvPr/>
          </p:nvSpPr>
          <p:spPr>
            <a:xfrm>
              <a:off x="7804592" y="1732256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AI Server</a:t>
              </a:r>
              <a:endParaRPr lang="ko-KR" altLang="en-US" b="1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5A55BE-653F-4F82-9A11-C9742E0A91DE}"/>
                </a:ext>
              </a:extLst>
            </p:cNvPr>
            <p:cNvCxnSpPr>
              <a:cxnSpLocks/>
              <a:stCxn id="36" idx="2"/>
              <a:endCxn id="55" idx="0"/>
            </p:cNvCxnSpPr>
            <p:nvPr/>
          </p:nvCxnSpPr>
          <p:spPr>
            <a:xfrm>
              <a:off x="11978607" y="4450529"/>
              <a:ext cx="0" cy="79575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7310D1-B866-4DC8-B986-1E382B5DEEF3}"/>
                </a:ext>
              </a:extLst>
            </p:cNvPr>
            <p:cNvSpPr txBox="1"/>
            <p:nvPr/>
          </p:nvSpPr>
          <p:spPr>
            <a:xfrm>
              <a:off x="10878322" y="4572853"/>
              <a:ext cx="1181610" cy="42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Live Sensor Data</a:t>
              </a:r>
              <a:endParaRPr lang="ko-KR" altLang="en-US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3DB0596-5F4B-48E9-8419-37F2B79AD691}"/>
                </a:ext>
              </a:extLst>
            </p:cNvPr>
            <p:cNvSpPr txBox="1"/>
            <p:nvPr/>
          </p:nvSpPr>
          <p:spPr>
            <a:xfrm>
              <a:off x="11927950" y="4524149"/>
              <a:ext cx="1214332" cy="4267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control information</a:t>
              </a:r>
            </a:p>
          </p:txBody>
        </p:sp>
      </p:grpSp>
      <p:pic>
        <p:nvPicPr>
          <p:cNvPr id="63" name="Object 133">
            <a:extLst>
              <a:ext uri="{FF2B5EF4-FFF2-40B4-BE49-F238E27FC236}">
                <a16:creationId xmlns:a16="http://schemas.microsoft.com/office/drawing/2014/main" id="{33929DEB-CA59-4EF4-AE4A-D70E17ED76C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74002" y="9789811"/>
            <a:ext cx="461392" cy="471459"/>
          </a:xfrm>
          <a:prstGeom prst="rect">
            <a:avLst/>
          </a:prstGeom>
        </p:spPr>
      </p:pic>
      <p:grpSp>
        <p:nvGrpSpPr>
          <p:cNvPr id="60" name="그룹 1001">
            <a:extLst>
              <a:ext uri="{FF2B5EF4-FFF2-40B4-BE49-F238E27FC236}">
                <a16:creationId xmlns:a16="http://schemas.microsoft.com/office/drawing/2014/main" id="{E4BEAC03-B9A6-4FED-BC2F-D3B9F6C99AA2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61" name="Object 3">
              <a:extLst>
                <a:ext uri="{FF2B5EF4-FFF2-40B4-BE49-F238E27FC236}">
                  <a16:creationId xmlns:a16="http://schemas.microsoft.com/office/drawing/2014/main" id="{CA172CCB-4CC7-4D4D-AD62-4513764EF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C525499-44BC-447F-8078-13E4D848EEE5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E8D9F-D7B2-4BAA-A126-1992B408B4F4}"/>
              </a:ext>
            </a:extLst>
          </p:cNvPr>
          <p:cNvGrpSpPr/>
          <p:nvPr/>
        </p:nvGrpSpPr>
        <p:grpSpPr>
          <a:xfrm>
            <a:off x="1283894" y="3390900"/>
            <a:ext cx="6343415" cy="3773135"/>
            <a:chOff x="1333843" y="1732256"/>
            <a:chExt cx="12024992" cy="496409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036D508-865E-4DA2-A03F-C4CFFA35DCD7}"/>
                </a:ext>
              </a:extLst>
            </p:cNvPr>
            <p:cNvSpPr/>
            <p:nvPr/>
          </p:nvSpPr>
          <p:spPr>
            <a:xfrm>
              <a:off x="7010400" y="223532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Fuzzy Theory</a:t>
              </a:r>
              <a:endParaRPr lang="ko-KR" altLang="en-US" sz="800" b="1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7373BF-AD94-4513-82BB-39240847917E}"/>
                </a:ext>
              </a:extLst>
            </p:cNvPr>
            <p:cNvSpPr/>
            <p:nvPr/>
          </p:nvSpPr>
          <p:spPr>
            <a:xfrm>
              <a:off x="7010400" y="331469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A789CB2-2FB3-4B14-8A1D-05F3245F5934}"/>
                </a:ext>
              </a:extLst>
            </p:cNvPr>
            <p:cNvSpPr/>
            <p:nvPr/>
          </p:nvSpPr>
          <p:spPr>
            <a:xfrm>
              <a:off x="11226858" y="3000454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A12854F-6BA1-4E92-85A3-584489F5B0CE}"/>
                </a:ext>
              </a:extLst>
            </p:cNvPr>
            <p:cNvSpPr/>
            <p:nvPr/>
          </p:nvSpPr>
          <p:spPr>
            <a:xfrm>
              <a:off x="7010400" y="4229099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(Humidity)</a:t>
              </a:r>
              <a:endParaRPr lang="ko-KR" altLang="en-US" sz="8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8A7E7FC-D9B3-49AF-9192-FB2803FE33F3}"/>
                </a:ext>
              </a:extLst>
            </p:cNvPr>
            <p:cNvSpPr/>
            <p:nvPr/>
          </p:nvSpPr>
          <p:spPr>
            <a:xfrm>
              <a:off x="7010400" y="5143500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(I</a:t>
              </a:r>
              <a:r>
                <a:rPr lang="ko-KR" altLang="en-US" sz="800" dirty="0"/>
                <a:t>lluminance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15E40BD-A34B-42BD-A44C-8ED0D4C84EB3}"/>
                </a:ext>
              </a:extLst>
            </p:cNvPr>
            <p:cNvSpPr/>
            <p:nvPr/>
          </p:nvSpPr>
          <p:spPr>
            <a:xfrm>
              <a:off x="395300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91F071D-E658-4C60-838C-34839FF2B7AB}"/>
                </a:ext>
              </a:extLst>
            </p:cNvPr>
            <p:cNvSpPr/>
            <p:nvPr/>
          </p:nvSpPr>
          <p:spPr>
            <a:xfrm>
              <a:off x="133384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raspberry pi</a:t>
              </a:r>
              <a:endParaRPr lang="ko-KR" altLang="en-US" sz="800" b="1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C848CF-D04F-4F0C-8018-54C6A951BC5B}"/>
                </a:ext>
              </a:extLst>
            </p:cNvPr>
            <p:cNvCxnSpPr>
              <a:cxnSpLocks/>
              <a:stCxn id="40" idx="3"/>
              <a:endCxn id="39" idx="1"/>
            </p:cNvCxnSpPr>
            <p:nvPr/>
          </p:nvCxnSpPr>
          <p:spPr>
            <a:xfrm>
              <a:off x="2837341" y="3725493"/>
              <a:ext cx="1115662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D40B504E-85E6-4745-8CF6-39D1079E6BFB}"/>
                </a:ext>
              </a:extLst>
            </p:cNvPr>
            <p:cNvCxnSpPr>
              <a:cxnSpLocks/>
              <a:stCxn id="39" idx="3"/>
              <a:endCxn id="33" idx="1"/>
            </p:cNvCxnSpPr>
            <p:nvPr/>
          </p:nvCxnSpPr>
          <p:spPr>
            <a:xfrm flipV="1">
              <a:off x="5456501" y="2641273"/>
              <a:ext cx="1553899" cy="1084220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AE26C78A-3D04-4C03-B02E-8B281E7B652A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 flipV="1">
              <a:off x="5456501" y="3720643"/>
              <a:ext cx="1553899" cy="4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14EE0A80-AF77-496A-81DF-02EAE73D4788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>
              <a:off x="5456501" y="3725493"/>
              <a:ext cx="1553899" cy="909551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F681BC0-6DFC-4362-9320-F4C36241DF86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5456501" y="3725493"/>
              <a:ext cx="1553899" cy="1823952"/>
            </a:xfrm>
            <a:prstGeom prst="bentConnector3">
              <a:avLst>
                <a:gd name="adj1" fmla="val 7878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40287B28-DFB4-454D-B83D-6674A6E42ED8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>
              <a:off x="9795972" y="2641273"/>
              <a:ext cx="1430886" cy="1084219"/>
            </a:xfrm>
            <a:prstGeom prst="bentConnector3">
              <a:avLst>
                <a:gd name="adj1" fmla="val 1627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4BED69-B4C6-4592-BC50-9D1F326040BC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795972" y="3720643"/>
              <a:ext cx="1430886" cy="48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7D6C89FE-E0E8-4EFA-84A4-2A3B00D09BD8}"/>
                </a:ext>
              </a:extLst>
            </p:cNvPr>
            <p:cNvCxnSpPr>
              <a:cxnSpLocks/>
              <a:stCxn id="37" idx="3"/>
              <a:endCxn id="36" idx="1"/>
            </p:cNvCxnSpPr>
            <p:nvPr/>
          </p:nvCxnSpPr>
          <p:spPr>
            <a:xfrm flipV="1">
              <a:off x="9795972" y="3725492"/>
              <a:ext cx="1430886" cy="909552"/>
            </a:xfrm>
            <a:prstGeom prst="bentConnector3">
              <a:avLst>
                <a:gd name="adj1" fmla="val 16361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CB566C03-8CB6-4BBF-91FB-D25E3C00D3DB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9795972" y="3725492"/>
              <a:ext cx="1430886" cy="1823953"/>
            </a:xfrm>
            <a:prstGeom prst="bentConnector3">
              <a:avLst>
                <a:gd name="adj1" fmla="val 1645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C5A2AC-0130-4DB2-939C-E8314A39542F}"/>
                </a:ext>
              </a:extLst>
            </p:cNvPr>
            <p:cNvSpPr txBox="1"/>
            <p:nvPr/>
          </p:nvSpPr>
          <p:spPr>
            <a:xfrm>
              <a:off x="2800282" y="3328665"/>
              <a:ext cx="1181610" cy="445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Sensor Data</a:t>
              </a:r>
              <a:endParaRPr lang="ko-KR" altLang="en-US" sz="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5C4DA-5AD9-4BC6-9464-9F75EA668EBE}"/>
                </a:ext>
              </a:extLst>
            </p:cNvPr>
            <p:cNvSpPr txBox="1"/>
            <p:nvPr/>
          </p:nvSpPr>
          <p:spPr>
            <a:xfrm>
              <a:off x="5317115" y="2502549"/>
              <a:ext cx="1503498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H</a:t>
              </a:r>
              <a:r>
                <a:rPr lang="ko-KR" altLang="en-US" sz="800" dirty="0"/>
                <a:t>umidity</a:t>
              </a:r>
              <a:r>
                <a:rPr lang="en-US" altLang="ko-KR" sz="800" dirty="0"/>
                <a:t>,</a:t>
              </a:r>
            </a:p>
            <a:p>
              <a:pPr algn="ctr"/>
              <a:r>
                <a:rPr lang="en-US" altLang="ko-KR" sz="800" dirty="0"/>
                <a:t>I</a:t>
              </a:r>
              <a:r>
                <a:rPr lang="ko-KR" altLang="en-US" sz="800" dirty="0"/>
                <a:t>lluminance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436CBF-4205-498B-8ACF-BA36F6374760}"/>
                </a:ext>
              </a:extLst>
            </p:cNvPr>
            <p:cNvSpPr txBox="1"/>
            <p:nvPr/>
          </p:nvSpPr>
          <p:spPr>
            <a:xfrm>
              <a:off x="5336990" y="4536049"/>
              <a:ext cx="1503498" cy="28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Time</a:t>
              </a:r>
              <a:endParaRPr lang="ko-KR" altLang="en-US" sz="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A390B5-1485-4680-BEB9-0D82D8AFD352}"/>
                </a:ext>
              </a:extLst>
            </p:cNvPr>
            <p:cNvSpPr txBox="1"/>
            <p:nvPr/>
          </p:nvSpPr>
          <p:spPr>
            <a:xfrm>
              <a:off x="10045248" y="3162824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335F6E-D587-4D21-A6E3-C00C0DCCD910}"/>
                </a:ext>
              </a:extLst>
            </p:cNvPr>
            <p:cNvSpPr txBox="1"/>
            <p:nvPr/>
          </p:nvSpPr>
          <p:spPr>
            <a:xfrm>
              <a:off x="10028887" y="3892534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7EF2D07-FD0F-4E6B-A3AD-D5A06A991216}"/>
                </a:ext>
              </a:extLst>
            </p:cNvPr>
            <p:cNvSpPr/>
            <p:nvPr/>
          </p:nvSpPr>
          <p:spPr>
            <a:xfrm>
              <a:off x="11226858" y="5246279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Smart</a:t>
              </a:r>
            </a:p>
            <a:p>
              <a:pPr algn="ctr"/>
              <a:r>
                <a:rPr lang="en-US" altLang="ko-KR" sz="800" b="1" dirty="0"/>
                <a:t>Farm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34F140-6E37-4818-8CBF-5623522BB702}"/>
                </a:ext>
              </a:extLst>
            </p:cNvPr>
            <p:cNvSpPr txBox="1"/>
            <p:nvPr/>
          </p:nvSpPr>
          <p:spPr>
            <a:xfrm>
              <a:off x="7863502" y="1732256"/>
              <a:ext cx="1079367" cy="28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AI Server</a:t>
              </a:r>
              <a:endParaRPr lang="ko-KR" altLang="en-US" sz="800" b="1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5A55BE-653F-4F82-9A11-C9742E0A91DE}"/>
                </a:ext>
              </a:extLst>
            </p:cNvPr>
            <p:cNvCxnSpPr>
              <a:cxnSpLocks/>
              <a:stCxn id="36" idx="2"/>
              <a:endCxn id="55" idx="0"/>
            </p:cNvCxnSpPr>
            <p:nvPr/>
          </p:nvCxnSpPr>
          <p:spPr>
            <a:xfrm>
              <a:off x="11978607" y="4450529"/>
              <a:ext cx="0" cy="79575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7310D1-B866-4DC8-B986-1E382B5DEEF3}"/>
                </a:ext>
              </a:extLst>
            </p:cNvPr>
            <p:cNvSpPr txBox="1"/>
            <p:nvPr/>
          </p:nvSpPr>
          <p:spPr>
            <a:xfrm>
              <a:off x="10878321" y="4572853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3DB0596-5F4B-48E9-8419-37F2B79AD691}"/>
                </a:ext>
              </a:extLst>
            </p:cNvPr>
            <p:cNvSpPr txBox="1"/>
            <p:nvPr/>
          </p:nvSpPr>
          <p:spPr>
            <a:xfrm>
              <a:off x="11927949" y="4524149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C4BCA7-DDEE-42DC-BABD-390D2944EF71}"/>
              </a:ext>
            </a:extLst>
          </p:cNvPr>
          <p:cNvSpPr/>
          <p:nvPr/>
        </p:nvSpPr>
        <p:spPr>
          <a:xfrm>
            <a:off x="1135301" y="4179716"/>
            <a:ext cx="1505510" cy="141755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5CB22-FCBF-44AD-8AB1-E4287FA3D9A7}"/>
              </a:ext>
            </a:extLst>
          </p:cNvPr>
          <p:cNvSpPr txBox="1"/>
          <p:nvPr/>
        </p:nvSpPr>
        <p:spPr>
          <a:xfrm>
            <a:off x="7994331" y="1790462"/>
            <a:ext cx="9991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● </a:t>
            </a:r>
            <a:r>
              <a:rPr lang="en-US" altLang="ko-KR" sz="2800" dirty="0"/>
              <a:t>Raspberry Pi</a:t>
            </a:r>
            <a:r>
              <a:rPr lang="ko-KR" altLang="en-US" sz="2800" dirty="0"/>
              <a:t>에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센서</a:t>
            </a:r>
            <a:r>
              <a:rPr lang="en-US" altLang="ko-KR" sz="2800" dirty="0"/>
              <a:t>, </a:t>
            </a:r>
            <a:r>
              <a:rPr lang="ko-KR" altLang="en-US" sz="2800" dirty="0"/>
              <a:t>조도 센서를 연결하였습니다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● 이 센서들에 들어온 값들을 데이터베이스</a:t>
            </a:r>
            <a:r>
              <a:rPr lang="en-US" altLang="ko-KR" sz="2800" dirty="0"/>
              <a:t> MARIA DB</a:t>
            </a:r>
            <a:r>
              <a:rPr lang="ko-KR" altLang="en-US" sz="2800" dirty="0"/>
              <a:t>를 이용하여 테이블에 데이터 값을 넣었습니다</a:t>
            </a:r>
            <a:r>
              <a:rPr lang="en-US" altLang="ko-KR" sz="2800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B98E4C-081E-4370-AFF1-831AD571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06" y="3836575"/>
            <a:ext cx="73628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5B7E54D-5203-4B04-8B84-39154A0C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466" y="5803698"/>
            <a:ext cx="73628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8E983E3-2BFA-4395-AC8B-A5DACE015B0F}"/>
              </a:ext>
            </a:extLst>
          </p:cNvPr>
          <p:cNvSpPr txBox="1"/>
          <p:nvPr/>
        </p:nvSpPr>
        <p:spPr>
          <a:xfrm>
            <a:off x="1283894" y="394437"/>
            <a:ext cx="420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4. </a:t>
            </a:r>
            <a:r>
              <a:rPr lang="ko-KR" altLang="en-US" sz="3600" b="1" dirty="0"/>
              <a:t>주요 기능 </a:t>
            </a:r>
            <a:r>
              <a:rPr lang="en-US" altLang="ko-KR" sz="3600" b="1" dirty="0"/>
              <a:t>- DB</a:t>
            </a:r>
            <a:endParaRPr lang="ko-KR" altLang="en-US" sz="3600" b="1" dirty="0"/>
          </a:p>
        </p:txBody>
      </p:sp>
      <p:pic>
        <p:nvPicPr>
          <p:cNvPr id="64" name="Object 133">
            <a:extLst>
              <a:ext uri="{FF2B5EF4-FFF2-40B4-BE49-F238E27FC236}">
                <a16:creationId xmlns:a16="http://schemas.microsoft.com/office/drawing/2014/main" id="{24BA89C7-945D-455C-B809-2067BCD47BB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74002" y="9789811"/>
            <a:ext cx="461392" cy="471459"/>
          </a:xfrm>
          <a:prstGeom prst="rect">
            <a:avLst/>
          </a:prstGeom>
        </p:spPr>
      </p:pic>
      <p:grpSp>
        <p:nvGrpSpPr>
          <p:cNvPr id="61" name="그룹 1001">
            <a:extLst>
              <a:ext uri="{FF2B5EF4-FFF2-40B4-BE49-F238E27FC236}">
                <a16:creationId xmlns:a16="http://schemas.microsoft.com/office/drawing/2014/main" id="{7009F7D7-6603-4047-A5BE-03BC31E33337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B5D21B6F-D98F-439E-B4A3-22CEA019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25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C525499-44BC-447F-8078-13E4D848EEE5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5FDB0B-C07D-447D-A7D7-BACAC61A2320}"/>
              </a:ext>
            </a:extLst>
          </p:cNvPr>
          <p:cNvSpPr txBox="1"/>
          <p:nvPr/>
        </p:nvSpPr>
        <p:spPr>
          <a:xfrm>
            <a:off x="1283894" y="394437"/>
            <a:ext cx="5802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4. </a:t>
            </a:r>
            <a:r>
              <a:rPr lang="ko-KR" altLang="en-US" sz="3600" b="1" dirty="0"/>
              <a:t>주요 기능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선형회귀모델</a:t>
            </a:r>
          </a:p>
        </p:txBody>
      </p:sp>
      <p:grpSp>
        <p:nvGrpSpPr>
          <p:cNvPr id="61" name="그룹 1001">
            <a:extLst>
              <a:ext uri="{FF2B5EF4-FFF2-40B4-BE49-F238E27FC236}">
                <a16:creationId xmlns:a16="http://schemas.microsoft.com/office/drawing/2014/main" id="{5D344F69-308C-4139-A7D2-E7BA30D5F6AC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AF8CEFA-8F03-4082-9ED7-C5090648E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8774C59-FD15-4021-881E-3AF28D3494E4}"/>
              </a:ext>
            </a:extLst>
          </p:cNvPr>
          <p:cNvGrpSpPr/>
          <p:nvPr/>
        </p:nvGrpSpPr>
        <p:grpSpPr>
          <a:xfrm>
            <a:off x="12121084" y="1716795"/>
            <a:ext cx="5620582" cy="3343186"/>
            <a:chOff x="1333843" y="1732256"/>
            <a:chExt cx="12024992" cy="4964098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0EEAA8F-147D-4245-8687-2F9888DB2890}"/>
                </a:ext>
              </a:extLst>
            </p:cNvPr>
            <p:cNvSpPr/>
            <p:nvPr/>
          </p:nvSpPr>
          <p:spPr>
            <a:xfrm>
              <a:off x="7010400" y="223532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Fuzzy Theory</a:t>
              </a:r>
              <a:endParaRPr lang="ko-KR" altLang="en-US" sz="800" b="1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B1B2BCDF-B02F-4778-80F0-2492CD5720AE}"/>
                </a:ext>
              </a:extLst>
            </p:cNvPr>
            <p:cNvSpPr/>
            <p:nvPr/>
          </p:nvSpPr>
          <p:spPr>
            <a:xfrm>
              <a:off x="7010400" y="3314698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A0AB283-51B4-4C18-8FAA-BE604A5437C0}"/>
                </a:ext>
              </a:extLst>
            </p:cNvPr>
            <p:cNvSpPr/>
            <p:nvPr/>
          </p:nvSpPr>
          <p:spPr>
            <a:xfrm>
              <a:off x="11226858" y="3000454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4B7490B-CB9D-4006-A117-11E71AEC30F7}"/>
                </a:ext>
              </a:extLst>
            </p:cNvPr>
            <p:cNvSpPr/>
            <p:nvPr/>
          </p:nvSpPr>
          <p:spPr>
            <a:xfrm>
              <a:off x="7010400" y="4229099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(Humidity)</a:t>
              </a:r>
              <a:endParaRPr lang="ko-KR" altLang="en-US" sz="800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7F909C4E-C2BF-44EF-B55D-484967D881BA}"/>
                </a:ext>
              </a:extLst>
            </p:cNvPr>
            <p:cNvSpPr/>
            <p:nvPr/>
          </p:nvSpPr>
          <p:spPr>
            <a:xfrm>
              <a:off x="7010400" y="5143500"/>
              <a:ext cx="2785572" cy="811889"/>
            </a:xfrm>
            <a:prstGeom prst="roundRect">
              <a:avLst>
                <a:gd name="adj" fmla="val 599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Linear Regression</a:t>
              </a:r>
            </a:p>
            <a:p>
              <a:pPr algn="ctr"/>
              <a:r>
                <a:rPr lang="en-US" altLang="ko-KR" sz="800" dirty="0"/>
                <a:t>(I</a:t>
              </a:r>
              <a:r>
                <a:rPr lang="ko-KR" altLang="en-US" sz="800" dirty="0"/>
                <a:t>lluminance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0ECD947C-1EE5-44DE-A1B7-17C0EAE9FC11}"/>
                </a:ext>
              </a:extLst>
            </p:cNvPr>
            <p:cNvSpPr/>
            <p:nvPr/>
          </p:nvSpPr>
          <p:spPr>
            <a:xfrm>
              <a:off x="395300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Proxy</a:t>
              </a:r>
            </a:p>
            <a:p>
              <a:pPr algn="ctr"/>
              <a:r>
                <a:rPr lang="en-US" altLang="ko-KR" sz="800" b="1" dirty="0"/>
                <a:t>Server</a:t>
              </a:r>
              <a:endParaRPr lang="ko-KR" altLang="en-US" sz="800" b="1" dirty="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CA20D03-D6E8-48F6-9B2A-7FB7620D750C}"/>
                </a:ext>
              </a:extLst>
            </p:cNvPr>
            <p:cNvSpPr/>
            <p:nvPr/>
          </p:nvSpPr>
          <p:spPr>
            <a:xfrm>
              <a:off x="1333843" y="3000455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raspberry pi</a:t>
              </a:r>
              <a:endParaRPr lang="ko-KR" altLang="en-US" sz="800" b="1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8E14DBB-A828-4A9D-B59C-11EB3D5F6470}"/>
                </a:ext>
              </a:extLst>
            </p:cNvPr>
            <p:cNvCxnSpPr>
              <a:cxnSpLocks/>
              <a:stCxn id="72" idx="3"/>
              <a:endCxn id="71" idx="1"/>
            </p:cNvCxnSpPr>
            <p:nvPr/>
          </p:nvCxnSpPr>
          <p:spPr>
            <a:xfrm>
              <a:off x="2837341" y="3725493"/>
              <a:ext cx="1115662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A599D67B-1C7C-417C-B264-C33FF87A932C}"/>
                </a:ext>
              </a:extLst>
            </p:cNvPr>
            <p:cNvCxnSpPr>
              <a:cxnSpLocks/>
              <a:stCxn id="71" idx="3"/>
              <a:endCxn id="66" idx="1"/>
            </p:cNvCxnSpPr>
            <p:nvPr/>
          </p:nvCxnSpPr>
          <p:spPr>
            <a:xfrm flipV="1">
              <a:off x="5456501" y="2641273"/>
              <a:ext cx="1553899" cy="1084220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2878059-E44D-4B41-972E-F56CD3F96CFD}"/>
                </a:ext>
              </a:extLst>
            </p:cNvPr>
            <p:cNvCxnSpPr>
              <a:cxnSpLocks/>
              <a:stCxn id="71" idx="3"/>
              <a:endCxn id="67" idx="1"/>
            </p:cNvCxnSpPr>
            <p:nvPr/>
          </p:nvCxnSpPr>
          <p:spPr>
            <a:xfrm flipV="1">
              <a:off x="5456501" y="3720643"/>
              <a:ext cx="1553899" cy="4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66FF5057-5106-4C19-A10D-08815E049B32}"/>
                </a:ext>
              </a:extLst>
            </p:cNvPr>
            <p:cNvCxnSpPr>
              <a:cxnSpLocks/>
              <a:stCxn id="71" idx="3"/>
              <a:endCxn id="69" idx="1"/>
            </p:cNvCxnSpPr>
            <p:nvPr/>
          </p:nvCxnSpPr>
          <p:spPr>
            <a:xfrm>
              <a:off x="5456501" y="3725493"/>
              <a:ext cx="1553899" cy="909551"/>
            </a:xfrm>
            <a:prstGeom prst="bentConnector3">
              <a:avLst>
                <a:gd name="adj1" fmla="val 7876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C53440E0-1FD1-494A-B0AC-CB243B8C6F9E}"/>
                </a:ext>
              </a:extLst>
            </p:cNvPr>
            <p:cNvCxnSpPr>
              <a:cxnSpLocks/>
              <a:stCxn id="71" idx="3"/>
              <a:endCxn id="70" idx="1"/>
            </p:cNvCxnSpPr>
            <p:nvPr/>
          </p:nvCxnSpPr>
          <p:spPr>
            <a:xfrm>
              <a:off x="5456501" y="3725493"/>
              <a:ext cx="1553899" cy="1823952"/>
            </a:xfrm>
            <a:prstGeom prst="bentConnector3">
              <a:avLst>
                <a:gd name="adj1" fmla="val 78782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8A773BEE-B525-4CA0-AAC3-36AAB147F0FE}"/>
                </a:ext>
              </a:extLst>
            </p:cNvPr>
            <p:cNvCxnSpPr>
              <a:cxnSpLocks/>
              <a:stCxn id="66" idx="3"/>
              <a:endCxn id="68" idx="1"/>
            </p:cNvCxnSpPr>
            <p:nvPr/>
          </p:nvCxnSpPr>
          <p:spPr>
            <a:xfrm>
              <a:off x="9795972" y="2641273"/>
              <a:ext cx="1430886" cy="1084219"/>
            </a:xfrm>
            <a:prstGeom prst="bentConnector3">
              <a:avLst>
                <a:gd name="adj1" fmla="val 1627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2D2F0910-C288-4F54-862B-3290672B15CB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>
              <a:off x="9795972" y="3720643"/>
              <a:ext cx="1430886" cy="48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5B557F69-7F7A-4167-8102-176304A1D103}"/>
                </a:ext>
              </a:extLst>
            </p:cNvPr>
            <p:cNvCxnSpPr>
              <a:cxnSpLocks/>
              <a:stCxn id="69" idx="3"/>
              <a:endCxn id="68" idx="1"/>
            </p:cNvCxnSpPr>
            <p:nvPr/>
          </p:nvCxnSpPr>
          <p:spPr>
            <a:xfrm flipV="1">
              <a:off x="9795972" y="3725492"/>
              <a:ext cx="1430886" cy="909552"/>
            </a:xfrm>
            <a:prstGeom prst="bentConnector3">
              <a:avLst>
                <a:gd name="adj1" fmla="val 16361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53B2480A-33A9-4005-ABA3-AFBD1F1D17BC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 flipV="1">
              <a:off x="9795972" y="3725492"/>
              <a:ext cx="1430886" cy="1823953"/>
            </a:xfrm>
            <a:prstGeom prst="bentConnector3">
              <a:avLst>
                <a:gd name="adj1" fmla="val 1645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598CB41-7179-40E0-885C-1DAC0B8939C9}"/>
                </a:ext>
              </a:extLst>
            </p:cNvPr>
            <p:cNvSpPr txBox="1"/>
            <p:nvPr/>
          </p:nvSpPr>
          <p:spPr>
            <a:xfrm>
              <a:off x="2800282" y="3328665"/>
              <a:ext cx="1181610" cy="445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Sensor Data</a:t>
              </a:r>
              <a:endParaRPr lang="ko-KR" altLang="en-US" sz="8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575E60-E60B-4503-B338-39E8E73B1654}"/>
                </a:ext>
              </a:extLst>
            </p:cNvPr>
            <p:cNvSpPr txBox="1"/>
            <p:nvPr/>
          </p:nvSpPr>
          <p:spPr>
            <a:xfrm>
              <a:off x="5317115" y="2502549"/>
              <a:ext cx="1503498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</a:t>
              </a:r>
              <a:r>
                <a:rPr lang="ko-KR" altLang="en-US" sz="800" dirty="0"/>
                <a:t>emperature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H</a:t>
              </a:r>
              <a:r>
                <a:rPr lang="ko-KR" altLang="en-US" sz="800" dirty="0"/>
                <a:t>umidity</a:t>
              </a:r>
              <a:r>
                <a:rPr lang="en-US" altLang="ko-KR" sz="800" dirty="0"/>
                <a:t>,</a:t>
              </a:r>
            </a:p>
            <a:p>
              <a:pPr algn="ctr"/>
              <a:r>
                <a:rPr lang="en-US" altLang="ko-KR" sz="800" dirty="0"/>
                <a:t>I</a:t>
              </a:r>
              <a:r>
                <a:rPr lang="ko-KR" altLang="en-US" sz="800" dirty="0"/>
                <a:t>lluminance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6DEAC9D-52D5-43C6-8AA0-0FF626ECB99B}"/>
                </a:ext>
              </a:extLst>
            </p:cNvPr>
            <p:cNvSpPr txBox="1"/>
            <p:nvPr/>
          </p:nvSpPr>
          <p:spPr>
            <a:xfrm>
              <a:off x="5336990" y="4536049"/>
              <a:ext cx="1503498" cy="28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Time</a:t>
              </a:r>
              <a:endParaRPr lang="ko-KR" alt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5CCEAEF-C9E1-45BB-A60C-7ACEF334B7DC}"/>
                </a:ext>
              </a:extLst>
            </p:cNvPr>
            <p:cNvSpPr txBox="1"/>
            <p:nvPr/>
          </p:nvSpPr>
          <p:spPr>
            <a:xfrm>
              <a:off x="10045248" y="3162824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7840E13-40F7-49D4-80BD-30748FA855B5}"/>
                </a:ext>
              </a:extLst>
            </p:cNvPr>
            <p:cNvSpPr txBox="1"/>
            <p:nvPr/>
          </p:nvSpPr>
          <p:spPr>
            <a:xfrm>
              <a:off x="10028887" y="3892534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EF5112C-C150-42CB-A2B6-8E78B5B5B575}"/>
                </a:ext>
              </a:extLst>
            </p:cNvPr>
            <p:cNvSpPr/>
            <p:nvPr/>
          </p:nvSpPr>
          <p:spPr>
            <a:xfrm>
              <a:off x="11226858" y="5246279"/>
              <a:ext cx="1503498" cy="1450075"/>
            </a:xfrm>
            <a:prstGeom prst="roundRect">
              <a:avLst>
                <a:gd name="adj" fmla="val 5995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Smart</a:t>
              </a:r>
            </a:p>
            <a:p>
              <a:pPr algn="ctr"/>
              <a:r>
                <a:rPr lang="en-US" altLang="ko-KR" sz="800" b="1" dirty="0"/>
                <a:t>Farm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E0209FA-3E9B-436D-8622-3AF5E2435FE1}"/>
                </a:ext>
              </a:extLst>
            </p:cNvPr>
            <p:cNvSpPr txBox="1"/>
            <p:nvPr/>
          </p:nvSpPr>
          <p:spPr>
            <a:xfrm>
              <a:off x="7863502" y="1732256"/>
              <a:ext cx="1079367" cy="283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AI Server</a:t>
              </a:r>
              <a:endParaRPr lang="ko-KR" altLang="en-US" sz="800" b="1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13F6B1A1-FEE8-42C1-80FB-56B93C27C858}"/>
                </a:ext>
              </a:extLst>
            </p:cNvPr>
            <p:cNvCxnSpPr>
              <a:cxnSpLocks/>
              <a:stCxn id="68" idx="2"/>
              <a:endCxn id="87" idx="0"/>
            </p:cNvCxnSpPr>
            <p:nvPr/>
          </p:nvCxnSpPr>
          <p:spPr>
            <a:xfrm>
              <a:off x="11978607" y="4450529"/>
              <a:ext cx="0" cy="79575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2DCFCF6-3F7A-4AF1-BB31-F8D75F44CDBF}"/>
                </a:ext>
              </a:extLst>
            </p:cNvPr>
            <p:cNvSpPr txBox="1"/>
            <p:nvPr/>
          </p:nvSpPr>
          <p:spPr>
            <a:xfrm>
              <a:off x="10878321" y="4572853"/>
              <a:ext cx="1181610" cy="60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Live Sensor Data</a:t>
              </a:r>
              <a:endParaRPr lang="ko-KR" alt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F353265-5B07-475C-AC65-CEFEFA4A821D}"/>
                </a:ext>
              </a:extLst>
            </p:cNvPr>
            <p:cNvSpPr txBox="1"/>
            <p:nvPr/>
          </p:nvSpPr>
          <p:spPr>
            <a:xfrm>
              <a:off x="11927949" y="4524149"/>
              <a:ext cx="1430886" cy="445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control information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044EE37-46B8-4C07-927D-7F8FEFDCD7D9}"/>
              </a:ext>
            </a:extLst>
          </p:cNvPr>
          <p:cNvSpPr/>
          <p:nvPr/>
        </p:nvSpPr>
        <p:spPr>
          <a:xfrm>
            <a:off x="14705706" y="2711707"/>
            <a:ext cx="1411651" cy="1916476"/>
          </a:xfrm>
          <a:prstGeom prst="roundRect">
            <a:avLst>
              <a:gd name="adj" fmla="val 3338"/>
            </a:avLst>
          </a:prstGeom>
          <a:solidFill>
            <a:srgbClr val="FFFF00">
              <a:alpha val="20000"/>
            </a:srgb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175DE3AF-4D95-4FD3-8B06-B5571C147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728" y="2267490"/>
            <a:ext cx="3157356" cy="219986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935C6F1B-1CDD-4999-9200-3C164D3C4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393" y="2267490"/>
            <a:ext cx="3074418" cy="226107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0B29DEA-E8A1-429A-BCBA-5F61C8DD3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946" y="2261925"/>
            <a:ext cx="3194059" cy="2259411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0B9CBD4-1316-4621-8CCD-34310445C19A}"/>
              </a:ext>
            </a:extLst>
          </p:cNvPr>
          <p:cNvSpPr txBox="1"/>
          <p:nvPr/>
        </p:nvSpPr>
        <p:spPr>
          <a:xfrm>
            <a:off x="1011728" y="5059981"/>
            <a:ext cx="9991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학습데이터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 도로주변 온도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조도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45,591,419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여개만 이용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(70/30)</a:t>
            </a:r>
            <a:br>
              <a:rPr lang="en-US" altLang="ko-KR" sz="28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
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LSTM (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시계열 예측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4000 layer, 30 epoch	</a:t>
            </a:r>
          </a:p>
        </p:txBody>
      </p:sp>
      <p:pic>
        <p:nvPicPr>
          <p:cNvPr id="97" name="Object 8">
            <a:extLst>
              <a:ext uri="{FF2B5EF4-FFF2-40B4-BE49-F238E27FC236}">
                <a16:creationId xmlns:a16="http://schemas.microsoft.com/office/drawing/2014/main" id="{D2919602-9781-4192-B65E-84D6C39A4AD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74002" y="9789811"/>
            <a:ext cx="460278" cy="4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8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714" y="9600000"/>
            <a:ext cx="933333" cy="742857"/>
            <a:chOff x="16685714" y="9600000"/>
            <a:chExt cx="933333" cy="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685714" y="9600000"/>
              <a:ext cx="933333" cy="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097" y="1144180"/>
            <a:ext cx="18571429" cy="47619"/>
            <a:chOff x="924097" y="1144180"/>
            <a:chExt cx="18571429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C525499-44BC-447F-8078-13E4D848EEE5}"/>
              </a:ext>
            </a:extLst>
          </p:cNvPr>
          <p:cNvSpPr txBox="1"/>
          <p:nvPr/>
        </p:nvSpPr>
        <p:spPr>
          <a:xfrm>
            <a:off x="673904" y="9588754"/>
            <a:ext cx="983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ETRI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하계 인턴 프로젝트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5FDB0B-C07D-447D-A7D7-BACAC61A2320}"/>
              </a:ext>
            </a:extLst>
          </p:cNvPr>
          <p:cNvSpPr txBox="1"/>
          <p:nvPr/>
        </p:nvSpPr>
        <p:spPr>
          <a:xfrm>
            <a:off x="1283894" y="394437"/>
            <a:ext cx="5802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4. </a:t>
            </a:r>
            <a:r>
              <a:rPr lang="ko-KR" altLang="en-US" sz="3600" b="1" dirty="0"/>
              <a:t>주요 기능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선형회귀모델</a:t>
            </a:r>
          </a:p>
        </p:txBody>
      </p:sp>
      <p:grpSp>
        <p:nvGrpSpPr>
          <p:cNvPr id="61" name="그룹 1001">
            <a:extLst>
              <a:ext uri="{FF2B5EF4-FFF2-40B4-BE49-F238E27FC236}">
                <a16:creationId xmlns:a16="http://schemas.microsoft.com/office/drawing/2014/main" id="{9C0D841B-DFA0-4C60-B13F-D163D28DD16C}"/>
              </a:ext>
            </a:extLst>
          </p:cNvPr>
          <p:cNvGrpSpPr/>
          <p:nvPr/>
        </p:nvGrpSpPr>
        <p:grpSpPr>
          <a:xfrm>
            <a:off x="756457" y="9393152"/>
            <a:ext cx="18571429" cy="39355"/>
            <a:chOff x="924097" y="1144180"/>
            <a:chExt cx="18571429" cy="47619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B046DB9E-8D8E-42C7-8DB2-BD4BC43F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4097" y="1144180"/>
              <a:ext cx="18571429" cy="47619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2F5AE8-4F3B-40F5-9EE2-4D6459B06F83}"/>
              </a:ext>
            </a:extLst>
          </p:cNvPr>
          <p:cNvSpPr txBox="1"/>
          <p:nvPr/>
        </p:nvSpPr>
        <p:spPr>
          <a:xfrm>
            <a:off x="1052245" y="3124500"/>
            <a:ext cx="75583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이용한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데이터 분할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모델 저장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D72B2D-F9E3-4CE2-A3C5-C0D0223876BC}"/>
              </a:ext>
            </a:extLst>
          </p:cNvPr>
          <p:cNvSpPr txBox="1"/>
          <p:nvPr/>
        </p:nvSpPr>
        <p:spPr>
          <a:xfrm>
            <a:off x="1295400" y="2292559"/>
            <a:ext cx="2765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완료</a:t>
            </a:r>
            <a:endParaRPr lang="ko-KR" altLang="en-US" sz="3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90206A0-9A44-4C27-8B50-AD153ADC9950}"/>
              </a:ext>
            </a:extLst>
          </p:cNvPr>
          <p:cNvCxnSpPr>
            <a:cxnSpLocks/>
          </p:cNvCxnSpPr>
          <p:nvPr/>
        </p:nvCxnSpPr>
        <p:spPr>
          <a:xfrm>
            <a:off x="1066800" y="2394446"/>
            <a:ext cx="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F1754A9-F0A7-4DD4-9BAC-955803A4F8B4}"/>
              </a:ext>
            </a:extLst>
          </p:cNvPr>
          <p:cNvSpPr txBox="1"/>
          <p:nvPr/>
        </p:nvSpPr>
        <p:spPr>
          <a:xfrm>
            <a:off x="9372600" y="2292559"/>
            <a:ext cx="2765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개발</a:t>
            </a:r>
            <a:endParaRPr lang="ko-KR" altLang="en-US" sz="32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073A2F2-FFB1-4115-B1DD-7E82430C56D7}"/>
              </a:ext>
            </a:extLst>
          </p:cNvPr>
          <p:cNvCxnSpPr>
            <a:cxnSpLocks/>
          </p:cNvCxnSpPr>
          <p:nvPr/>
        </p:nvCxnSpPr>
        <p:spPr>
          <a:xfrm>
            <a:off x="9144000" y="2394446"/>
            <a:ext cx="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9F8F80A-4E7D-4A58-8E24-5C124F740862}"/>
              </a:ext>
            </a:extLst>
          </p:cNvPr>
          <p:cNvSpPr txBox="1"/>
          <p:nvPr/>
        </p:nvSpPr>
        <p:spPr>
          <a:xfrm>
            <a:off x="1241416" y="7012432"/>
            <a:ext cx="7558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Training/Test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분할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C07AA0-B9CE-4A24-9EE5-EE158A8C9E77}"/>
              </a:ext>
            </a:extLst>
          </p:cNvPr>
          <p:cNvSpPr txBox="1"/>
          <p:nvPr/>
        </p:nvSpPr>
        <p:spPr>
          <a:xfrm>
            <a:off x="1484571" y="6180491"/>
            <a:ext cx="2765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사항</a:t>
            </a:r>
            <a:endParaRPr lang="ko-KR" altLang="en-US" sz="32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ADFB24F-9CD5-4073-94EF-AE7404572719}"/>
              </a:ext>
            </a:extLst>
          </p:cNvPr>
          <p:cNvCxnSpPr>
            <a:cxnSpLocks/>
          </p:cNvCxnSpPr>
          <p:nvPr/>
        </p:nvCxnSpPr>
        <p:spPr>
          <a:xfrm>
            <a:off x="1255971" y="6282378"/>
            <a:ext cx="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F463EF8-A808-4590-99B1-A4F47A2B23A7}"/>
              </a:ext>
            </a:extLst>
          </p:cNvPr>
          <p:cNvSpPr txBox="1"/>
          <p:nvPr/>
        </p:nvSpPr>
        <p:spPr>
          <a:xfrm>
            <a:off x="9561771" y="6180491"/>
            <a:ext cx="2765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 </a:t>
            </a:r>
            <a:endParaRPr lang="ko-KR" altLang="en-US" sz="32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1795DCA-2F7E-4ADE-85E1-8BF2D44ED097}"/>
              </a:ext>
            </a:extLst>
          </p:cNvPr>
          <p:cNvCxnSpPr>
            <a:cxnSpLocks/>
          </p:cNvCxnSpPr>
          <p:nvPr/>
        </p:nvCxnSpPr>
        <p:spPr>
          <a:xfrm>
            <a:off x="9333171" y="6282378"/>
            <a:ext cx="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08957268-C41E-41F1-8FC3-FD8A4BE67897}"/>
              </a:ext>
            </a:extLst>
          </p:cNvPr>
          <p:cNvSpPr/>
          <p:nvPr/>
        </p:nvSpPr>
        <p:spPr>
          <a:xfrm>
            <a:off x="863075" y="5917828"/>
            <a:ext cx="16561850" cy="2619778"/>
          </a:xfrm>
          <a:prstGeom prst="roundRect">
            <a:avLst>
              <a:gd name="adj" fmla="val 3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2027EF-1CDD-45A0-B0FF-7C6C4CFC9EB5}"/>
              </a:ext>
            </a:extLst>
          </p:cNvPr>
          <p:cNvSpPr txBox="1"/>
          <p:nvPr/>
        </p:nvSpPr>
        <p:spPr>
          <a:xfrm>
            <a:off x="9328166" y="7011878"/>
            <a:ext cx="7558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Training/Validation/Test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 분할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E4F3BA42-B783-4124-B0A9-8B166A67160E}"/>
              </a:ext>
            </a:extLst>
          </p:cNvPr>
          <p:cNvSpPr/>
          <p:nvPr/>
        </p:nvSpPr>
        <p:spPr>
          <a:xfrm>
            <a:off x="8113971" y="7222231"/>
            <a:ext cx="5334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DBC5BA-E0E9-43A3-AF1A-CA056959BD50}"/>
              </a:ext>
            </a:extLst>
          </p:cNvPr>
          <p:cNvSpPr txBox="1"/>
          <p:nvPr/>
        </p:nvSpPr>
        <p:spPr>
          <a:xfrm>
            <a:off x="9144000" y="3120093"/>
            <a:ext cx="7558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모델을 불러온 후 인풋에 대한 처리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평가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Object 8">
            <a:extLst>
              <a:ext uri="{FF2B5EF4-FFF2-40B4-BE49-F238E27FC236}">
                <a16:creationId xmlns:a16="http://schemas.microsoft.com/office/drawing/2014/main" id="{88F45C4A-2669-4511-9105-CF302055EC3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74002" y="9789811"/>
            <a:ext cx="460278" cy="4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5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1039</Words>
  <Application>Microsoft Office PowerPoint</Application>
  <PresentationFormat>사용자 지정</PresentationFormat>
  <Paragraphs>262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</vt:lpstr>
      <vt:lpstr>Malgun Gothic</vt:lpstr>
      <vt:lpstr>함초롬바탕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태민</cp:lastModifiedBy>
  <cp:revision>46</cp:revision>
  <dcterms:created xsi:type="dcterms:W3CDTF">2022-06-08T17:04:03Z</dcterms:created>
  <dcterms:modified xsi:type="dcterms:W3CDTF">2022-07-27T00:39:36Z</dcterms:modified>
</cp:coreProperties>
</file>