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98" r:id="rId5"/>
    <p:sldId id="299" r:id="rId6"/>
    <p:sldId id="293" r:id="rId7"/>
    <p:sldId id="292" r:id="rId8"/>
    <p:sldId id="261" r:id="rId9"/>
    <p:sldId id="294" r:id="rId10"/>
    <p:sldId id="266" r:id="rId11"/>
    <p:sldId id="265" r:id="rId12"/>
    <p:sldId id="295" r:id="rId13"/>
    <p:sldId id="264" r:id="rId14"/>
    <p:sldId id="296" r:id="rId15"/>
    <p:sldId id="268" r:id="rId16"/>
    <p:sldId id="297" r:id="rId17"/>
    <p:sldId id="262" r:id="rId18"/>
    <p:sldId id="287" r:id="rId19"/>
    <p:sldId id="300" r:id="rId20"/>
    <p:sldId id="301" r:id="rId21"/>
    <p:sldId id="302" r:id="rId22"/>
    <p:sldId id="284" r:id="rId23"/>
    <p:sldId id="267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85723"/>
    <a:srgbClr val="FFFDFB"/>
    <a:srgbClr val="FEF8EE"/>
    <a:srgbClr val="FDF4E3"/>
    <a:srgbClr val="FBEBDD"/>
    <a:srgbClr val="FBF4E5"/>
    <a:srgbClr val="FFF9E1"/>
    <a:srgbClr val="3760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7" autoAdjust="0"/>
    <p:restoredTop sz="82235" autoAdjust="0"/>
  </p:normalViewPr>
  <p:slideViewPr>
    <p:cSldViewPr>
      <p:cViewPr>
        <p:scale>
          <a:sx n="66" d="100"/>
          <a:sy n="66" d="100"/>
        </p:scale>
        <p:origin x="2016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6DFBA-5B97-4BCF-BE39-908FFBDEC48E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CFB83-70BE-4F18-8765-4571A21111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5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596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GameObject</a:t>
            </a:r>
            <a:r>
              <a:rPr lang="ko-KR" altLang="en-US" baseline="0" dirty="0"/>
              <a:t>를 이용해서 화면에 사용자가 원하는 값을 표시할 수 있음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Object</a:t>
            </a:r>
            <a:r>
              <a:rPr lang="ko-KR" altLang="en-US" baseline="0" dirty="0"/>
              <a:t>마다 사용자가 구성한 </a:t>
            </a:r>
            <a:r>
              <a:rPr lang="en-US" altLang="ko-KR" baseline="0" dirty="0"/>
              <a:t>Scripts</a:t>
            </a:r>
            <a:r>
              <a:rPr lang="ko-KR" altLang="en-US" baseline="0" dirty="0"/>
              <a:t>를 가지고 기능 구현을 할 수 있다</a:t>
            </a:r>
            <a:r>
              <a:rPr lang="en-US" altLang="ko-KR" baseline="0" dirty="0"/>
              <a:t>. Scripts</a:t>
            </a:r>
            <a:r>
              <a:rPr lang="ko-KR" altLang="en-US" baseline="0" dirty="0"/>
              <a:t>엔 서버와 통신할 수 있는 코드를 작성하였고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온도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습도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조도의 값을 주고 받을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1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GameObject</a:t>
            </a:r>
            <a:r>
              <a:rPr lang="ko-KR" altLang="en-US" baseline="0" dirty="0"/>
              <a:t>를 이용해서 화면에 사용자가 원하는 값을 표시할 수 있음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Object</a:t>
            </a:r>
            <a:r>
              <a:rPr lang="ko-KR" altLang="en-US" baseline="0" dirty="0"/>
              <a:t>마다 사용자가 구성한 </a:t>
            </a:r>
            <a:r>
              <a:rPr lang="en-US" altLang="ko-KR" baseline="0" dirty="0"/>
              <a:t>Scripts</a:t>
            </a:r>
            <a:r>
              <a:rPr lang="ko-KR" altLang="en-US" baseline="0" dirty="0"/>
              <a:t>를 가지고 기능 구현을 할 수 있다</a:t>
            </a:r>
            <a:r>
              <a:rPr lang="en-US" altLang="ko-KR" baseline="0" dirty="0"/>
              <a:t>. Scripts</a:t>
            </a:r>
            <a:r>
              <a:rPr lang="ko-KR" altLang="en-US" baseline="0" dirty="0"/>
              <a:t>엔 서버와 통신할 수 있는 코드를 작성하였고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온도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습도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조도의 값을 주고 받을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61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35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72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모든 계획을 차질없이 끝낼 수 있었음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7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 상태에 따른 피해 최소화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685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1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4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8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904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GameObject</a:t>
            </a:r>
            <a:r>
              <a:rPr lang="ko-KR" altLang="en-US" baseline="0" dirty="0"/>
              <a:t>를 이용해서 화면에 사용자가 원하는 값을 표시할 수 있음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Object</a:t>
            </a:r>
            <a:r>
              <a:rPr lang="ko-KR" altLang="en-US" baseline="0" dirty="0"/>
              <a:t>마다 사용자가 구성한 </a:t>
            </a:r>
            <a:r>
              <a:rPr lang="en-US" altLang="ko-KR" baseline="0" dirty="0"/>
              <a:t>Scripts</a:t>
            </a:r>
            <a:r>
              <a:rPr lang="ko-KR" altLang="en-US" baseline="0" dirty="0"/>
              <a:t>를 가지고 기능 구현을 할 수 있다</a:t>
            </a:r>
            <a:r>
              <a:rPr lang="en-US" altLang="ko-KR" baseline="0" dirty="0"/>
              <a:t>. Scripts</a:t>
            </a:r>
            <a:r>
              <a:rPr lang="ko-KR" altLang="en-US" baseline="0" dirty="0"/>
              <a:t>엔 서버와 통신할 수 있는 코드를 작성하였고</a:t>
            </a:r>
            <a:r>
              <a:rPr lang="en-US" altLang="ko-KR" baseline="0" dirty="0"/>
              <a:t>, </a:t>
            </a:r>
          </a:p>
          <a:p>
            <a:r>
              <a:rPr lang="ko-KR" altLang="en-US" baseline="0" dirty="0"/>
              <a:t>온도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습도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조도의 값을 주고 받을 수 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CFB83-70BE-4F18-8765-4571A211115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5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AEBAB77-01E0-48F1-AB80-B182991AF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0"/>
          <a:stretch/>
        </p:blipFill>
        <p:spPr>
          <a:xfrm>
            <a:off x="8305800" y="-1"/>
            <a:ext cx="9982200" cy="10300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77F43-942C-41CB-871D-09E3B016245E}"/>
              </a:ext>
            </a:extLst>
          </p:cNvPr>
          <p:cNvSpPr txBox="1"/>
          <p:nvPr/>
        </p:nvSpPr>
        <p:spPr>
          <a:xfrm>
            <a:off x="12192000" y="9182100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자율형</a:t>
            </a:r>
            <a:r>
              <a:rPr lang="en-US" altLang="ko-KR" sz="2800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IoT</a:t>
            </a:r>
            <a:r>
              <a:rPr lang="ko-KR" altLang="en-US" sz="2800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연구실 연구연수생 남태민</a:t>
            </a:r>
            <a:endParaRPr lang="en-US" altLang="ko-KR" sz="2800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r"/>
            <a:r>
              <a:rPr lang="ko-KR" altLang="en-US" sz="2800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자율형</a:t>
            </a:r>
            <a:r>
              <a:rPr lang="en-US" altLang="ko-KR" sz="2800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IoT</a:t>
            </a:r>
            <a:r>
              <a:rPr lang="ko-KR" altLang="en-US" sz="2800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연구실 연구연수생 황진주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05827-5C88-4C98-83DE-DDDC5FE08439}"/>
              </a:ext>
            </a:extLst>
          </p:cNvPr>
          <p:cNvSpPr txBox="1"/>
          <p:nvPr/>
        </p:nvSpPr>
        <p:spPr>
          <a:xfrm>
            <a:off x="990600" y="1257300"/>
            <a:ext cx="1150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0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스마트 공간의</a:t>
            </a:r>
            <a:endParaRPr lang="en-US" altLang="ko-KR" sz="66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ko-KR" altLang="en-US" sz="6600" b="0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쾌적도 최적화를 위한</a:t>
            </a:r>
            <a:endParaRPr lang="en-US" altLang="ko-KR" sz="66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en-US" altLang="ko-KR" sz="6600" b="0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LSTM </a:t>
            </a:r>
            <a:r>
              <a:rPr lang="ko-KR" altLang="en-US" sz="6600" b="0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기반의</a:t>
            </a:r>
            <a:endParaRPr lang="en-US" altLang="ko-KR" sz="6600" b="0" i="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  <a:p>
            <a:r>
              <a:rPr lang="ko-KR" altLang="en-US" sz="6600" b="0" i="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환경 정보 예측 및 관리 시스템</a:t>
            </a:r>
            <a:endParaRPr lang="ko-KR" altLang="en-US" sz="66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E22D5B4-F03A-476C-8676-876985FB678A}"/>
              </a:ext>
            </a:extLst>
          </p:cNvPr>
          <p:cNvCxnSpPr>
            <a:cxnSpLocks/>
          </p:cNvCxnSpPr>
          <p:nvPr/>
        </p:nvCxnSpPr>
        <p:spPr>
          <a:xfrm>
            <a:off x="1077600" y="5600700"/>
            <a:ext cx="1006574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9AD655-7C1B-488B-B5AE-677CACF5282E}"/>
              </a:ext>
            </a:extLst>
          </p:cNvPr>
          <p:cNvSpPr txBox="1"/>
          <p:nvPr/>
        </p:nvSpPr>
        <p:spPr>
          <a:xfrm>
            <a:off x="308429" y="9660967"/>
            <a:ext cx="426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2022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하계연수생 연구결과 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Training Model</a:t>
            </a:r>
          </a:p>
          <a:p>
            <a:pPr algn="ctr"/>
            <a:r>
              <a:rPr lang="en-US" altLang="ko-KR" sz="2700" b="1" dirty="0"/>
              <a:t>(LSTM)</a:t>
            </a:r>
            <a:endParaRPr lang="ko-KR" altLang="en-US" sz="27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BF51A3-8A71-47AC-AB12-D3C23EE7E5BA}"/>
              </a:ext>
            </a:extLst>
          </p:cNvPr>
          <p:cNvSpPr/>
          <p:nvPr/>
        </p:nvSpPr>
        <p:spPr>
          <a:xfrm>
            <a:off x="1449875" y="2471492"/>
            <a:ext cx="1265028" cy="116014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B703B22-1FA8-4151-B849-DFD5E95E0FDA}"/>
              </a:ext>
            </a:extLst>
          </p:cNvPr>
          <p:cNvSpPr/>
          <p:nvPr/>
        </p:nvSpPr>
        <p:spPr>
          <a:xfrm>
            <a:off x="3328259" y="2471492"/>
            <a:ext cx="2182968" cy="116014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rgbClr val="38572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7E47672-9D2B-4281-A72A-8EB33EC7A899}"/>
              </a:ext>
            </a:extLst>
          </p:cNvPr>
          <p:cNvSpPr/>
          <p:nvPr/>
        </p:nvSpPr>
        <p:spPr>
          <a:xfrm>
            <a:off x="3419279" y="6357936"/>
            <a:ext cx="2091948" cy="116014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rgbClr val="38572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A43D453-9B30-417F-94E3-4C67B735CC6C}"/>
              </a:ext>
            </a:extLst>
          </p:cNvPr>
          <p:cNvCxnSpPr>
            <a:cxnSpLocks/>
            <a:stCxn id="2" idx="3"/>
            <a:endCxn id="60" idx="1"/>
          </p:cNvCxnSpPr>
          <p:nvPr/>
        </p:nvCxnSpPr>
        <p:spPr>
          <a:xfrm>
            <a:off x="2714903" y="3051564"/>
            <a:ext cx="613356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BC65598-A461-467D-BB45-DF37B50E416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805923" y="6938009"/>
            <a:ext cx="613356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D97942E-9534-43CF-B561-DE3072B44878}"/>
              </a:ext>
            </a:extLst>
          </p:cNvPr>
          <p:cNvSpPr/>
          <p:nvPr/>
        </p:nvSpPr>
        <p:spPr>
          <a:xfrm>
            <a:off x="6105425" y="6357936"/>
            <a:ext cx="2182968" cy="1160145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27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결과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CFC5E3-1CF0-4AB4-AD16-8E4005DCDE3C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5511227" y="6938009"/>
            <a:ext cx="59419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8602DEC-8164-4EFA-AD25-19D2FDC81C59}"/>
              </a:ext>
            </a:extLst>
          </p:cNvPr>
          <p:cNvSpPr/>
          <p:nvPr/>
        </p:nvSpPr>
        <p:spPr>
          <a:xfrm>
            <a:off x="1560053" y="6357936"/>
            <a:ext cx="1265028" cy="116014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B7B856-6955-4605-AC43-92C2ED963F2C}"/>
              </a:ext>
            </a:extLst>
          </p:cNvPr>
          <p:cNvSpPr txBox="1"/>
          <p:nvPr/>
        </p:nvSpPr>
        <p:spPr>
          <a:xfrm>
            <a:off x="671348" y="151536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학습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ADE3919-5F0B-4518-9E3F-736092123318}"/>
              </a:ext>
            </a:extLst>
          </p:cNvPr>
          <p:cNvCxnSpPr>
            <a:cxnSpLocks/>
          </p:cNvCxnSpPr>
          <p:nvPr/>
        </p:nvCxnSpPr>
        <p:spPr>
          <a:xfrm>
            <a:off x="812245" y="2231583"/>
            <a:ext cx="37810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CA8A84-F943-44DB-AA60-93D3069AD626}"/>
              </a:ext>
            </a:extLst>
          </p:cNvPr>
          <p:cNvSpPr txBox="1"/>
          <p:nvPr/>
        </p:nvSpPr>
        <p:spPr>
          <a:xfrm>
            <a:off x="671348" y="539433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예측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26414CA-75FA-4231-9D25-B0D7691A6055}"/>
              </a:ext>
            </a:extLst>
          </p:cNvPr>
          <p:cNvCxnSpPr>
            <a:cxnSpLocks/>
          </p:cNvCxnSpPr>
          <p:nvPr/>
        </p:nvCxnSpPr>
        <p:spPr>
          <a:xfrm>
            <a:off x="812245" y="6110553"/>
            <a:ext cx="37810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8B426D-878A-49F3-99C6-0CB5A9DCBD7C}"/>
              </a:ext>
            </a:extLst>
          </p:cNvPr>
          <p:cNvSpPr/>
          <p:nvPr/>
        </p:nvSpPr>
        <p:spPr>
          <a:xfrm>
            <a:off x="1449875" y="3901878"/>
            <a:ext cx="1265028" cy="116014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67CAE04-65CC-453F-A508-628854C87586}"/>
              </a:ext>
            </a:extLst>
          </p:cNvPr>
          <p:cNvSpPr/>
          <p:nvPr/>
        </p:nvSpPr>
        <p:spPr>
          <a:xfrm>
            <a:off x="3328259" y="3901878"/>
            <a:ext cx="2182968" cy="116014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rgbClr val="38572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13CEF87-46AE-44D5-A1E0-2E36AA3BBA44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714903" y="4481951"/>
            <a:ext cx="613356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3AA2B24-03DA-4FDA-8243-74A3387A9FD6}"/>
              </a:ext>
            </a:extLst>
          </p:cNvPr>
          <p:cNvSpPr/>
          <p:nvPr/>
        </p:nvSpPr>
        <p:spPr>
          <a:xfrm>
            <a:off x="3419279" y="7818446"/>
            <a:ext cx="2091948" cy="116014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rgbClr val="38572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2E50D85-67D0-406E-B25E-66DC72612BCC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805923" y="8398518"/>
            <a:ext cx="613356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8C78D19-C506-45D9-9B9A-291E3E64823D}"/>
              </a:ext>
            </a:extLst>
          </p:cNvPr>
          <p:cNvSpPr/>
          <p:nvPr/>
        </p:nvSpPr>
        <p:spPr>
          <a:xfrm>
            <a:off x="6105425" y="7818446"/>
            <a:ext cx="2182968" cy="1160145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미래</a:t>
            </a:r>
            <a:endParaRPr lang="en-US" altLang="ko-KR" sz="27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결과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7F5FEC-9009-46CC-BF7D-A77BCDBD1494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5511227" y="8398518"/>
            <a:ext cx="59419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1308A8-B294-42C7-85CF-66876EB05EF3}"/>
              </a:ext>
            </a:extLst>
          </p:cNvPr>
          <p:cNvSpPr/>
          <p:nvPr/>
        </p:nvSpPr>
        <p:spPr>
          <a:xfrm>
            <a:off x="1560053" y="7818446"/>
            <a:ext cx="1265028" cy="116014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6BE95E-1A07-4828-80E7-91A573DD198B}"/>
              </a:ext>
            </a:extLst>
          </p:cNvPr>
          <p:cNvSpPr txBox="1"/>
          <p:nvPr/>
        </p:nvSpPr>
        <p:spPr>
          <a:xfrm>
            <a:off x="8603331" y="1398816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입력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2FED8B-A128-446B-877A-A7EB9A95522C}"/>
              </a:ext>
            </a:extLst>
          </p:cNvPr>
          <p:cNvSpPr txBox="1"/>
          <p:nvPr/>
        </p:nvSpPr>
        <p:spPr>
          <a:xfrm>
            <a:off x="8744228" y="2346594"/>
            <a:ext cx="8423031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n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간격의 모든 데이터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n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예측 모델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n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간격의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데이터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-&gt; n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예측 모델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예시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미래 예측을 위해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간격 데이터로 학습한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모델에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간격의 데이터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입력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F01111A-1ECE-40E9-9054-1653D01D865E}"/>
              </a:ext>
            </a:extLst>
          </p:cNvPr>
          <p:cNvCxnSpPr/>
          <p:nvPr/>
        </p:nvCxnSpPr>
        <p:spPr>
          <a:xfrm>
            <a:off x="8744228" y="2115039"/>
            <a:ext cx="819794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1547FE9-F6F2-4A32-9187-C1D9E39AC53C}"/>
              </a:ext>
            </a:extLst>
          </p:cNvPr>
          <p:cNvSpPr/>
          <p:nvPr/>
        </p:nvSpPr>
        <p:spPr>
          <a:xfrm>
            <a:off x="8744228" y="2346595"/>
            <a:ext cx="8197947" cy="2024204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2EAF57-D465-43B3-8E80-128FED1756B0}"/>
              </a:ext>
            </a:extLst>
          </p:cNvPr>
          <p:cNvCxnSpPr>
            <a:cxnSpLocks/>
          </p:cNvCxnSpPr>
          <p:nvPr/>
        </p:nvCxnSpPr>
        <p:spPr>
          <a:xfrm flipH="1">
            <a:off x="10553546" y="5723322"/>
            <a:ext cx="32017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C98BB59-C52C-4150-8C6F-5601ECAE4C3C}"/>
              </a:ext>
            </a:extLst>
          </p:cNvPr>
          <p:cNvCxnSpPr>
            <a:cxnSpLocks/>
          </p:cNvCxnSpPr>
          <p:nvPr/>
        </p:nvCxnSpPr>
        <p:spPr>
          <a:xfrm flipH="1">
            <a:off x="10566592" y="6348968"/>
            <a:ext cx="32017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2B9B6C7-A751-4C55-B877-9C28EF1C0517}"/>
              </a:ext>
            </a:extLst>
          </p:cNvPr>
          <p:cNvSpPr/>
          <p:nvPr/>
        </p:nvSpPr>
        <p:spPr>
          <a:xfrm>
            <a:off x="8744228" y="5429486"/>
            <a:ext cx="1813622" cy="3619754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(Flask)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5CEC104-FA21-4680-B389-D98AB4D181F7}"/>
              </a:ext>
            </a:extLst>
          </p:cNvPr>
          <p:cNvSpPr/>
          <p:nvPr/>
        </p:nvSpPr>
        <p:spPr>
          <a:xfrm>
            <a:off x="13724145" y="5429486"/>
            <a:ext cx="3177300" cy="1388510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(Maria DB)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2D0B49A1-6AF4-4D54-B93C-C4DEA9EC811E}"/>
              </a:ext>
            </a:extLst>
          </p:cNvPr>
          <p:cNvSpPr/>
          <p:nvPr/>
        </p:nvSpPr>
        <p:spPr>
          <a:xfrm>
            <a:off x="13724145" y="6977507"/>
            <a:ext cx="3177300" cy="986622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 Model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(LSTM)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442E161-C55F-42A6-8529-2633A3DD930D}"/>
              </a:ext>
            </a:extLst>
          </p:cNvPr>
          <p:cNvSpPr/>
          <p:nvPr/>
        </p:nvSpPr>
        <p:spPr>
          <a:xfrm>
            <a:off x="13724145" y="8062619"/>
            <a:ext cx="3177300" cy="986622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Prediction Model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(LSTM)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B55DC7D-FE32-48D9-BF3A-637A10E08F86}"/>
              </a:ext>
            </a:extLst>
          </p:cNvPr>
          <p:cNvSpPr txBox="1"/>
          <p:nvPr/>
        </p:nvSpPr>
        <p:spPr>
          <a:xfrm>
            <a:off x="11952786" y="5756379"/>
            <a:ext cx="1802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Training Data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69014B7-42F1-4EB8-B1A5-D497C9031EA2}"/>
              </a:ext>
            </a:extLst>
          </p:cNvPr>
          <p:cNvCxnSpPr>
            <a:cxnSpLocks/>
          </p:cNvCxnSpPr>
          <p:nvPr/>
        </p:nvCxnSpPr>
        <p:spPr>
          <a:xfrm>
            <a:off x="10554195" y="7387479"/>
            <a:ext cx="31699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84AA2E-AF32-4754-9AE6-99E1EC3593F3}"/>
              </a:ext>
            </a:extLst>
          </p:cNvPr>
          <p:cNvSpPr txBox="1"/>
          <p:nvPr/>
        </p:nvSpPr>
        <p:spPr>
          <a:xfrm>
            <a:off x="10477035" y="6923477"/>
            <a:ext cx="1802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Training Data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7EB4389-177E-47C6-A536-BE58B7BFB28D}"/>
              </a:ext>
            </a:extLst>
          </p:cNvPr>
          <p:cNvCxnSpPr>
            <a:cxnSpLocks/>
          </p:cNvCxnSpPr>
          <p:nvPr/>
        </p:nvCxnSpPr>
        <p:spPr>
          <a:xfrm>
            <a:off x="10554195" y="8328065"/>
            <a:ext cx="31699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F5D0AB8-7E8E-4D62-904C-A625C1A51379}"/>
              </a:ext>
            </a:extLst>
          </p:cNvPr>
          <p:cNvSpPr txBox="1"/>
          <p:nvPr/>
        </p:nvSpPr>
        <p:spPr>
          <a:xfrm>
            <a:off x="10477035" y="7864062"/>
            <a:ext cx="2431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Time Interval Data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74F1B2B-B0F1-43C9-8DA5-3D67A577F3A0}"/>
              </a:ext>
            </a:extLst>
          </p:cNvPr>
          <p:cNvCxnSpPr>
            <a:cxnSpLocks/>
          </p:cNvCxnSpPr>
          <p:nvPr/>
        </p:nvCxnSpPr>
        <p:spPr>
          <a:xfrm flipH="1">
            <a:off x="10515600" y="8591229"/>
            <a:ext cx="3201722" cy="0"/>
          </a:xfrm>
          <a:prstGeom prst="straightConnector1">
            <a:avLst/>
          </a:prstGeom>
          <a:ln w="38100">
            <a:solidFill>
              <a:srgbClr val="3857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E0782A-60B0-4933-8E95-2A624797278B}"/>
              </a:ext>
            </a:extLst>
          </p:cNvPr>
          <p:cNvSpPr txBox="1"/>
          <p:nvPr/>
        </p:nvSpPr>
        <p:spPr>
          <a:xfrm>
            <a:off x="11601152" y="8624286"/>
            <a:ext cx="2154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Prediction Value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66CA2F-35F7-4B9A-8A64-234EABBB298C}"/>
              </a:ext>
            </a:extLst>
          </p:cNvPr>
          <p:cNvSpPr txBox="1"/>
          <p:nvPr/>
        </p:nvSpPr>
        <p:spPr>
          <a:xfrm>
            <a:off x="11336814" y="6382025"/>
            <a:ext cx="2431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Time Interval Data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B819D9B9-3366-425B-BC84-FBE2571FF982}"/>
              </a:ext>
            </a:extLst>
          </p:cNvPr>
          <p:cNvCxnSpPr>
            <a:cxnSpLocks/>
          </p:cNvCxnSpPr>
          <p:nvPr/>
        </p:nvCxnSpPr>
        <p:spPr>
          <a:xfrm>
            <a:off x="16871390" y="7393367"/>
            <a:ext cx="19050" cy="1279422"/>
          </a:xfrm>
          <a:prstGeom prst="bentConnector3">
            <a:avLst>
              <a:gd name="adj1" fmla="val 1560000"/>
            </a:avLst>
          </a:prstGeom>
          <a:ln w="38100">
            <a:solidFill>
              <a:srgbClr val="3857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45B8F1-632A-4E91-AE0E-80C874373F93}"/>
              </a:ext>
            </a:extLst>
          </p:cNvPr>
          <p:cNvSpPr txBox="1"/>
          <p:nvPr/>
        </p:nvSpPr>
        <p:spPr>
          <a:xfrm>
            <a:off x="17145000" y="7667822"/>
            <a:ext cx="12378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Model</a:t>
            </a:r>
          </a:p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Upgrade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62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Training Model</a:t>
            </a:r>
          </a:p>
          <a:p>
            <a:pPr algn="ctr"/>
            <a:r>
              <a:rPr lang="en-US" altLang="ko-KR" sz="2700" b="1" dirty="0"/>
              <a:t>(LSTM)</a:t>
            </a:r>
            <a:endParaRPr lang="ko-KR" altLang="en-US" sz="2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6F11E-5F92-46D3-A359-46FE858CFCB8}"/>
              </a:ext>
            </a:extLst>
          </p:cNvPr>
          <p:cNvSpPr txBox="1"/>
          <p:nvPr/>
        </p:nvSpPr>
        <p:spPr>
          <a:xfrm>
            <a:off x="9126750" y="2318490"/>
            <a:ext cx="872355" cy="738664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2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간격</a:t>
            </a: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41BEF408-EBE2-411D-93F7-C3C1BE58F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19275"/>
              </p:ext>
            </p:extLst>
          </p:nvPr>
        </p:nvGraphicFramePr>
        <p:xfrm>
          <a:off x="10424278" y="1169150"/>
          <a:ext cx="6365349" cy="46234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9521">
                  <a:extLst>
                    <a:ext uri="{9D8B030D-6E8A-4147-A177-3AD203B41FA5}">
                      <a16:colId xmlns:a16="http://schemas.microsoft.com/office/drawing/2014/main" val="3973134361"/>
                    </a:ext>
                  </a:extLst>
                </a:gridCol>
                <a:gridCol w="1141989">
                  <a:extLst>
                    <a:ext uri="{9D8B030D-6E8A-4147-A177-3AD203B41FA5}">
                      <a16:colId xmlns:a16="http://schemas.microsoft.com/office/drawing/2014/main" val="1031561428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604128706"/>
                    </a:ext>
                  </a:extLst>
                </a:gridCol>
                <a:gridCol w="1082405">
                  <a:extLst>
                    <a:ext uri="{9D8B030D-6E8A-4147-A177-3AD203B41FA5}">
                      <a16:colId xmlns:a16="http://schemas.microsoft.com/office/drawing/2014/main" val="3623689964"/>
                    </a:ext>
                  </a:extLst>
                </a:gridCol>
              </a:tblGrid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시간</a:t>
                      </a: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온도</a:t>
                      </a: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습도</a:t>
                      </a: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기압</a:t>
                      </a: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67205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00:00:00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29.5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74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1007.5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76055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01:00:00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29.6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74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1007.5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340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02:00:00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29.5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75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1007.4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50506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03:00:00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29.6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75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1007.2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5774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04:00:00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28.2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83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1006.9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05333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05:00:00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28.6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79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1006.8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34734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06:00:00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77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1006.6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33677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531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C50D1-4032-4DDC-9A00-CDC4CDF13357}"/>
              </a:ext>
            </a:extLst>
          </p:cNvPr>
          <p:cNvSpPr txBox="1"/>
          <p:nvPr/>
        </p:nvSpPr>
        <p:spPr>
          <a:xfrm>
            <a:off x="14895313" y="723710"/>
            <a:ext cx="2138727" cy="415498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이후 예측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FC9C69-F4AD-46B1-B1CB-F87134F8B0F7}"/>
              </a:ext>
            </a:extLst>
          </p:cNvPr>
          <p:cNvSpPr/>
          <p:nvPr/>
        </p:nvSpPr>
        <p:spPr>
          <a:xfrm>
            <a:off x="10428740" y="1692161"/>
            <a:ext cx="6353174" cy="517437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98F83B-F37A-449A-8593-302D33998316}"/>
              </a:ext>
            </a:extLst>
          </p:cNvPr>
          <p:cNvSpPr/>
          <p:nvPr/>
        </p:nvSpPr>
        <p:spPr>
          <a:xfrm>
            <a:off x="10428740" y="3222158"/>
            <a:ext cx="6353174" cy="517437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F65A3B0-372A-4BB7-8CC2-41F195333588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10428740" y="1950879"/>
            <a:ext cx="19050" cy="1529997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F7D472-3DA5-40EF-BC02-AE86A0236B9C}"/>
              </a:ext>
            </a:extLst>
          </p:cNvPr>
          <p:cNvSpPr/>
          <p:nvPr/>
        </p:nvSpPr>
        <p:spPr>
          <a:xfrm>
            <a:off x="10423978" y="4782881"/>
            <a:ext cx="6353174" cy="517437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E2076B33-995B-410B-BC2D-8F636CCD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98464"/>
              </p:ext>
            </p:extLst>
          </p:nvPr>
        </p:nvGraphicFramePr>
        <p:xfrm>
          <a:off x="2248695" y="1283982"/>
          <a:ext cx="6365347" cy="46234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19521">
                  <a:extLst>
                    <a:ext uri="{9D8B030D-6E8A-4147-A177-3AD203B41FA5}">
                      <a16:colId xmlns:a16="http://schemas.microsoft.com/office/drawing/2014/main" val="3973134361"/>
                    </a:ext>
                  </a:extLst>
                </a:gridCol>
                <a:gridCol w="1141989">
                  <a:extLst>
                    <a:ext uri="{9D8B030D-6E8A-4147-A177-3AD203B41FA5}">
                      <a16:colId xmlns:a16="http://schemas.microsoft.com/office/drawing/2014/main" val="1031561428"/>
                    </a:ext>
                  </a:extLst>
                </a:gridCol>
                <a:gridCol w="1221432">
                  <a:extLst>
                    <a:ext uri="{9D8B030D-6E8A-4147-A177-3AD203B41FA5}">
                      <a16:colId xmlns:a16="http://schemas.microsoft.com/office/drawing/2014/main" val="604128706"/>
                    </a:ext>
                  </a:extLst>
                </a:gridCol>
                <a:gridCol w="1082405">
                  <a:extLst>
                    <a:ext uri="{9D8B030D-6E8A-4147-A177-3AD203B41FA5}">
                      <a16:colId xmlns:a16="http://schemas.microsoft.com/office/drawing/2014/main" val="3623689964"/>
                    </a:ext>
                  </a:extLst>
                </a:gridCol>
              </a:tblGrid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시간</a:t>
                      </a: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온도</a:t>
                      </a: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습도</a:t>
                      </a: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기압</a:t>
                      </a: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267205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00:00:00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29.5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74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1007.5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176055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01:00:00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29.6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74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1007.5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16340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02:00:00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29.5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75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1007.4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950506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03:00:00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29.6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75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1007.2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005774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04:00:00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28.2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83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1006.9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605333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05:00:00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28.6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79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1006.8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34734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2022/08/01 06:00:00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28.0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77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1006.6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533677"/>
                  </a:ext>
                </a:extLst>
              </a:tr>
              <a:tr h="513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20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…</a:t>
                      </a:r>
                      <a:endParaRPr lang="ko-KR" altLang="en-US" sz="1800" dirty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531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3D8120F-6967-4FEB-856B-085FF0CC97D2}"/>
              </a:ext>
            </a:extLst>
          </p:cNvPr>
          <p:cNvSpPr txBox="1"/>
          <p:nvPr/>
        </p:nvSpPr>
        <p:spPr>
          <a:xfrm>
            <a:off x="6736996" y="791003"/>
            <a:ext cx="2138727" cy="415498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이후 예측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F641-772F-4211-8C09-0057982A3E3C}"/>
              </a:ext>
            </a:extLst>
          </p:cNvPr>
          <p:cNvSpPr/>
          <p:nvPr/>
        </p:nvSpPr>
        <p:spPr>
          <a:xfrm>
            <a:off x="2251731" y="1806993"/>
            <a:ext cx="6353175" cy="3591780"/>
          </a:xfrm>
          <a:prstGeom prst="rect">
            <a:avLst/>
          </a:prstGeom>
          <a:solidFill>
            <a:srgbClr val="7395D3">
              <a:alpha val="2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59A66-4EFA-4EE7-BEDE-BA0B45138ED3}"/>
              </a:ext>
            </a:extLst>
          </p:cNvPr>
          <p:cNvSpPr txBox="1"/>
          <p:nvPr/>
        </p:nvSpPr>
        <p:spPr>
          <a:xfrm>
            <a:off x="936881" y="2379131"/>
            <a:ext cx="872355" cy="738664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21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간격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22E821C-AB6C-4525-99DC-96C74108BA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170" y="2539856"/>
            <a:ext cx="19050" cy="501308"/>
          </a:xfrm>
          <a:prstGeom prst="bent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F6130F-0434-41B7-9808-FAA034A1F9AC}"/>
              </a:ext>
            </a:extLst>
          </p:cNvPr>
          <p:cNvSpPr/>
          <p:nvPr/>
        </p:nvSpPr>
        <p:spPr>
          <a:xfrm>
            <a:off x="2239169" y="6368835"/>
            <a:ext cx="3092825" cy="99173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간격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(All)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C4B381-78F7-43E2-805A-2347CA7F6AF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3785582" y="5907435"/>
            <a:ext cx="1645786" cy="461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DC845D-E053-403B-B89A-10B2025FE0AD}"/>
              </a:ext>
            </a:extLst>
          </p:cNvPr>
          <p:cNvSpPr/>
          <p:nvPr/>
        </p:nvSpPr>
        <p:spPr>
          <a:xfrm>
            <a:off x="2230034" y="7943018"/>
            <a:ext cx="3101960" cy="156689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LSTM</a:t>
            </a:r>
          </a:p>
          <a:p>
            <a:pPr algn="ctr"/>
            <a:r>
              <a:rPr lang="en-US" altLang="ko-KR" sz="2700" b="1" dirty="0"/>
              <a:t>Training Model</a:t>
            </a:r>
          </a:p>
          <a:p>
            <a:pPr algn="ctr"/>
            <a:r>
              <a:rPr lang="en-US" altLang="ko-KR" sz="2700" b="1" dirty="0"/>
              <a:t>(1hour)</a:t>
            </a:r>
            <a:endParaRPr lang="ko-KR" altLang="en-US" sz="27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2E4016-F7F3-4780-9294-E0836A91B4F4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781015" y="7360573"/>
            <a:ext cx="4568" cy="5824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97DA78-E350-4662-A230-0E05C5BDC175}"/>
              </a:ext>
            </a:extLst>
          </p:cNvPr>
          <p:cNvSpPr txBox="1"/>
          <p:nvPr/>
        </p:nvSpPr>
        <p:spPr>
          <a:xfrm>
            <a:off x="2236775" y="7416926"/>
            <a:ext cx="1075487" cy="415498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b="1" dirty="0"/>
              <a:t>Training</a:t>
            </a:r>
            <a:endParaRPr lang="ko-KR" altLang="en-US" sz="21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4EDDB0-C74C-4215-963D-3A0799D58515}"/>
              </a:ext>
            </a:extLst>
          </p:cNvPr>
          <p:cNvSpPr/>
          <p:nvPr/>
        </p:nvSpPr>
        <p:spPr>
          <a:xfrm>
            <a:off x="5512081" y="7917476"/>
            <a:ext cx="3101960" cy="156689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LSTM</a:t>
            </a:r>
          </a:p>
          <a:p>
            <a:pPr algn="ctr"/>
            <a:r>
              <a:rPr lang="en-US" altLang="ko-KR" sz="2700" b="1" dirty="0"/>
              <a:t>Prediction Model</a:t>
            </a:r>
          </a:p>
          <a:p>
            <a:pPr algn="ctr"/>
            <a:r>
              <a:rPr lang="en-US" altLang="ko-KR" sz="2700" b="1" dirty="0"/>
              <a:t>(1hour)</a:t>
            </a:r>
            <a:endParaRPr lang="ko-KR" altLang="en-US" sz="27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F97BC-FEC9-49C6-91C3-684458B3D55D}"/>
              </a:ext>
            </a:extLst>
          </p:cNvPr>
          <p:cNvSpPr txBox="1"/>
          <p:nvPr/>
        </p:nvSpPr>
        <p:spPr>
          <a:xfrm>
            <a:off x="7400222" y="7430505"/>
            <a:ext cx="1326197" cy="415498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b="1" dirty="0"/>
              <a:t>Prediction</a:t>
            </a:r>
            <a:endParaRPr lang="ko-KR" altLang="en-US" sz="2100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E9BA79E-9B8B-4185-AFF8-D137B853BA3C}"/>
              </a:ext>
            </a:extLst>
          </p:cNvPr>
          <p:cNvCxnSpPr>
            <a:cxnSpLocks/>
            <a:stCxn id="20" idx="2"/>
            <a:endCxn id="23" idx="2"/>
          </p:cNvCxnSpPr>
          <p:nvPr/>
        </p:nvCxnSpPr>
        <p:spPr>
          <a:xfrm rot="5400000" flipH="1" flipV="1">
            <a:off x="5409266" y="7856117"/>
            <a:ext cx="25542" cy="3282047"/>
          </a:xfrm>
          <a:prstGeom prst="bentConnector3">
            <a:avLst>
              <a:gd name="adj1" fmla="val -13424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8C021B-774B-452B-B1FB-463ABE88FA39}"/>
              </a:ext>
            </a:extLst>
          </p:cNvPr>
          <p:cNvSpPr txBox="1"/>
          <p:nvPr/>
        </p:nvSpPr>
        <p:spPr>
          <a:xfrm>
            <a:off x="4466102" y="9878045"/>
            <a:ext cx="1924437" cy="415498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b="1" dirty="0"/>
              <a:t>Model Upgrade</a:t>
            </a:r>
            <a:endParaRPr lang="ko-KR" altLang="en-US" sz="2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163505-1834-475E-8833-0FE9BF0CC97B}"/>
              </a:ext>
            </a:extLst>
          </p:cNvPr>
          <p:cNvSpPr/>
          <p:nvPr/>
        </p:nvSpPr>
        <p:spPr>
          <a:xfrm>
            <a:off x="5512082" y="6411693"/>
            <a:ext cx="3092825" cy="99173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간격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(200)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BB6D-B5AD-49DC-8AB6-F7AE74AB553E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7058495" y="7403431"/>
            <a:ext cx="4566" cy="5140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BBBE292-0EF1-49AE-B9B3-A00DBBD23F1D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5431368" y="5907435"/>
            <a:ext cx="1627127" cy="504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10441D-237E-4263-AA97-53B9A1601779}"/>
              </a:ext>
            </a:extLst>
          </p:cNvPr>
          <p:cNvSpPr/>
          <p:nvPr/>
        </p:nvSpPr>
        <p:spPr>
          <a:xfrm>
            <a:off x="10428307" y="6299418"/>
            <a:ext cx="3092825" cy="99173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간격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(All)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D9F7AE-8170-4005-A69F-A4479A16DDF3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1974720" y="5838018"/>
            <a:ext cx="1645787" cy="461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B6FFB4-6FE9-4680-AB63-96CF734433A4}"/>
              </a:ext>
            </a:extLst>
          </p:cNvPr>
          <p:cNvSpPr/>
          <p:nvPr/>
        </p:nvSpPr>
        <p:spPr>
          <a:xfrm>
            <a:off x="10419172" y="7873601"/>
            <a:ext cx="3101960" cy="156689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LSTM</a:t>
            </a:r>
          </a:p>
          <a:p>
            <a:pPr algn="ctr"/>
            <a:r>
              <a:rPr lang="en-US" altLang="ko-KR" sz="2700" b="1" dirty="0"/>
              <a:t>Training Model</a:t>
            </a:r>
          </a:p>
          <a:p>
            <a:pPr algn="ctr"/>
            <a:r>
              <a:rPr lang="en-US" altLang="ko-KR" sz="2700" b="1" dirty="0"/>
              <a:t>(3hour)</a:t>
            </a:r>
            <a:endParaRPr lang="ko-KR" altLang="en-US" sz="2700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C505B9B-4D7B-4840-9D4B-FF2CE4054DC8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11970152" y="7291156"/>
            <a:ext cx="4568" cy="5824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B73D91-2365-4DAD-9DA4-814A7128DE4B}"/>
              </a:ext>
            </a:extLst>
          </p:cNvPr>
          <p:cNvSpPr txBox="1"/>
          <p:nvPr/>
        </p:nvSpPr>
        <p:spPr>
          <a:xfrm>
            <a:off x="10425913" y="7347509"/>
            <a:ext cx="1075487" cy="415498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b="1" dirty="0"/>
              <a:t>Training</a:t>
            </a:r>
            <a:endParaRPr lang="ko-KR" altLang="en-US" sz="21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E3DC48-645E-49F7-A856-C39344068787}"/>
              </a:ext>
            </a:extLst>
          </p:cNvPr>
          <p:cNvSpPr/>
          <p:nvPr/>
        </p:nvSpPr>
        <p:spPr>
          <a:xfrm>
            <a:off x="13701218" y="7848059"/>
            <a:ext cx="3101960" cy="1566894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LSTM</a:t>
            </a:r>
          </a:p>
          <a:p>
            <a:pPr algn="ctr"/>
            <a:r>
              <a:rPr lang="en-US" altLang="ko-KR" sz="2700" b="1" dirty="0"/>
              <a:t>Prediction Model</a:t>
            </a:r>
          </a:p>
          <a:p>
            <a:pPr algn="ctr"/>
            <a:r>
              <a:rPr lang="en-US" altLang="ko-KR" sz="2700" b="1" dirty="0"/>
              <a:t>(3hour)</a:t>
            </a:r>
            <a:endParaRPr lang="ko-KR" altLang="en-US" sz="2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0D58F-84FD-4FF5-86B1-B47186552C1B}"/>
              </a:ext>
            </a:extLst>
          </p:cNvPr>
          <p:cNvSpPr txBox="1"/>
          <p:nvPr/>
        </p:nvSpPr>
        <p:spPr>
          <a:xfrm>
            <a:off x="15589360" y="7361088"/>
            <a:ext cx="1326197" cy="415498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b="1" dirty="0"/>
              <a:t>Prediction</a:t>
            </a:r>
            <a:endParaRPr lang="ko-KR" altLang="en-US" sz="2100" b="1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348A2FD-68E9-4B74-83FF-8A5B31B1451C}"/>
              </a:ext>
            </a:extLst>
          </p:cNvPr>
          <p:cNvCxnSpPr>
            <a:cxnSpLocks/>
            <a:stCxn id="32" idx="2"/>
            <a:endCxn id="35" idx="2"/>
          </p:cNvCxnSpPr>
          <p:nvPr/>
        </p:nvCxnSpPr>
        <p:spPr>
          <a:xfrm rot="5400000" flipH="1" flipV="1">
            <a:off x="13598403" y="7786700"/>
            <a:ext cx="25542" cy="3282047"/>
          </a:xfrm>
          <a:prstGeom prst="bentConnector3">
            <a:avLst>
              <a:gd name="adj1" fmla="val -13424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FFDD45-27DC-4739-8FCB-3F7F0389AD35}"/>
              </a:ext>
            </a:extLst>
          </p:cNvPr>
          <p:cNvSpPr txBox="1"/>
          <p:nvPr/>
        </p:nvSpPr>
        <p:spPr>
          <a:xfrm>
            <a:off x="12655239" y="9808628"/>
            <a:ext cx="1924437" cy="415498"/>
          </a:xfrm>
          <a:prstGeom prst="rect">
            <a:avLst/>
          </a:prstGeom>
          <a:solidFill>
            <a:srgbClr val="FFFFFF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b="1" dirty="0"/>
              <a:t>Model Upgrade</a:t>
            </a:r>
            <a:endParaRPr lang="ko-KR" altLang="en-US" sz="2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944EE6-8C56-46AE-BFF8-D09EFFC442FF}"/>
              </a:ext>
            </a:extLst>
          </p:cNvPr>
          <p:cNvSpPr/>
          <p:nvPr/>
        </p:nvSpPr>
        <p:spPr>
          <a:xfrm>
            <a:off x="13701220" y="6342276"/>
            <a:ext cx="3092825" cy="991737"/>
          </a:xfrm>
          <a:prstGeom prst="rect">
            <a:avLst/>
          </a:prstGeom>
          <a:solidFill>
            <a:srgbClr val="FC98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 간격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(200)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9DCE881-5360-4DE4-8212-7441B0D4F901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15247632" y="7334014"/>
            <a:ext cx="4566" cy="5140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3183A11-6F27-4D6E-999A-26AAF5D66C9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3620506" y="5838018"/>
            <a:ext cx="1627127" cy="5042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0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Training Model</a:t>
            </a:r>
          </a:p>
          <a:p>
            <a:pPr algn="ctr"/>
            <a:r>
              <a:rPr lang="en-US" altLang="ko-KR" sz="2700" b="1" dirty="0"/>
              <a:t>(LSTM)</a:t>
            </a:r>
            <a:endParaRPr lang="ko-KR" altLang="en-US" sz="2700" b="1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73774EA-7B1F-46AD-82DD-F511B49D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26028"/>
              </p:ext>
            </p:extLst>
          </p:nvPr>
        </p:nvGraphicFramePr>
        <p:xfrm>
          <a:off x="163723" y="1271016"/>
          <a:ext cx="9003105" cy="8601151"/>
        </p:xfrm>
        <a:graphic>
          <a:graphicData uri="http://schemas.openxmlformats.org/drawingml/2006/table">
            <a:tbl>
              <a:tblPr/>
              <a:tblGrid>
                <a:gridCol w="2217588">
                  <a:extLst>
                    <a:ext uri="{9D8B030D-6E8A-4147-A177-3AD203B41FA5}">
                      <a16:colId xmlns:a16="http://schemas.microsoft.com/office/drawing/2014/main" val="1193093511"/>
                    </a:ext>
                  </a:extLst>
                </a:gridCol>
                <a:gridCol w="2217588">
                  <a:extLst>
                    <a:ext uri="{9D8B030D-6E8A-4147-A177-3AD203B41FA5}">
                      <a16:colId xmlns:a16="http://schemas.microsoft.com/office/drawing/2014/main" val="845594222"/>
                    </a:ext>
                  </a:extLst>
                </a:gridCol>
                <a:gridCol w="1522643">
                  <a:extLst>
                    <a:ext uri="{9D8B030D-6E8A-4147-A177-3AD203B41FA5}">
                      <a16:colId xmlns:a16="http://schemas.microsoft.com/office/drawing/2014/main" val="3906767091"/>
                    </a:ext>
                  </a:extLst>
                </a:gridCol>
                <a:gridCol w="1522643">
                  <a:extLst>
                    <a:ext uri="{9D8B030D-6E8A-4147-A177-3AD203B41FA5}">
                      <a16:colId xmlns:a16="http://schemas.microsoft.com/office/drawing/2014/main" val="569137716"/>
                    </a:ext>
                  </a:extLst>
                </a:gridCol>
                <a:gridCol w="1522643">
                  <a:extLst>
                    <a:ext uri="{9D8B030D-6E8A-4147-A177-3AD203B41FA5}">
                      <a16:colId xmlns:a16="http://schemas.microsoft.com/office/drawing/2014/main" val="861091831"/>
                    </a:ext>
                  </a:extLst>
                </a:gridCol>
              </a:tblGrid>
              <a:tr h="73180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모델 학습 시</a:t>
                      </a:r>
                      <a:endParaRPr lang="ko-KR" alt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시간 간격</a:t>
                      </a:r>
                      <a:endParaRPr lang="ko-KR" alt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예측 데이터의</a:t>
                      </a:r>
                      <a:endParaRPr lang="ko-KR" alt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시간 간격</a:t>
                      </a:r>
                      <a:endParaRPr lang="ko-KR" alt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오차</a:t>
                      </a:r>
                      <a:endParaRPr lang="ko-KR" alt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(</a:t>
                      </a: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Mean Absolute Error)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22898"/>
                  </a:ext>
                </a:extLst>
              </a:tr>
              <a:tr h="3814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온도</a:t>
                      </a:r>
                      <a:endParaRPr lang="ko-KR" alt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습도</a:t>
                      </a:r>
                      <a:endParaRPr lang="ko-KR" alt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기압</a:t>
                      </a:r>
                      <a:endParaRPr lang="ko-KR" alt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634098"/>
                  </a:ext>
                </a:extLst>
              </a:tr>
              <a:tr h="46518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0.4789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2.8653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0.4445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35413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1.5651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5.4450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0.4014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60521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3.3006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12.4648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1.3702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17317"/>
                  </a:ext>
                </a:extLst>
              </a:tr>
              <a:tr h="465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4.1446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21.5764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1.6678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579087"/>
                  </a:ext>
                </a:extLst>
              </a:tr>
              <a:tr h="46518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0.9037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4.1899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0.4577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79660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0.9751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4.6113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0.3892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17706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2.9298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10.9491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1.1498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492149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3.5407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20.8980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2.2336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077373"/>
                  </a:ext>
                </a:extLst>
              </a:tr>
              <a:tr h="46518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0.6797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6.0997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0.4417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801137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1.1199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4.0003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0.4985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39640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2.3121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8.3772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0.9227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17597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3.3457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15.5100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1.4559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32621"/>
                  </a:ext>
                </a:extLst>
              </a:tr>
              <a:tr h="46518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 hour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0.6353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4.4487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0.5809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22281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1.1996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4.8721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0.7156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66057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4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3.4174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14.3692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1.0508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60928"/>
                  </a:ext>
                </a:extLst>
              </a:tr>
              <a:tr h="46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 hour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2.6069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14.6309</a:t>
                      </a:r>
                      <a:endParaRPr lang="en-US" sz="1900" kern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spc="-50" dirty="0">
                          <a:solidFill>
                            <a:srgbClr val="000000"/>
                          </a:solidFill>
                          <a:effectLst/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1.3623</a:t>
                      </a:r>
                      <a:endParaRPr lang="en-US" sz="1900" kern="0" dirty="0">
                        <a:solidFill>
                          <a:srgbClr val="000000"/>
                        </a:solidFill>
                        <a:effectLst/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97155" marR="97155" marT="26861" marB="268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A6A6A6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17428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3F26D776-FB22-4BAE-8425-D31D839A3398}"/>
              </a:ext>
            </a:extLst>
          </p:cNvPr>
          <p:cNvSpPr txBox="1"/>
          <p:nvPr/>
        </p:nvSpPr>
        <p:spPr>
          <a:xfrm>
            <a:off x="9560351" y="1074211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적용 근거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5AD845-18B8-4166-B0DC-F00D22A988C1}"/>
              </a:ext>
            </a:extLst>
          </p:cNvPr>
          <p:cNvSpPr txBox="1"/>
          <p:nvPr/>
        </p:nvSpPr>
        <p:spPr>
          <a:xfrm>
            <a:off x="9701247" y="2191447"/>
            <a:ext cx="8423031" cy="1726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테스트</a:t>
            </a:r>
            <a:r>
              <a:rPr lang="en-US" altLang="ko-KR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하나에 다양한 예측 결과 도출</a:t>
            </a:r>
            <a:endParaRPr lang="en-US" altLang="ko-KR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먼 예측일수록 오차가 커짐</a:t>
            </a:r>
            <a:endParaRPr lang="en-US" altLang="ko-KR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테스트</a:t>
            </a:r>
            <a:r>
              <a:rPr lang="en-US" altLang="ko-KR" sz="21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 </a:t>
            </a:r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다양한 모델에 하나의 예측 결과 도출</a:t>
            </a:r>
            <a:endParaRPr lang="en-US" altLang="ko-KR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 모델과 데이터가 동일한 시간간격인 경우 낮은 오차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055301-943B-479A-8238-363071356077}"/>
              </a:ext>
            </a:extLst>
          </p:cNvPr>
          <p:cNvCxnSpPr/>
          <p:nvPr/>
        </p:nvCxnSpPr>
        <p:spPr>
          <a:xfrm>
            <a:off x="9701247" y="1790434"/>
            <a:ext cx="819794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0B17DFD-437B-4AB3-BF0A-EDD9109FA2C7}"/>
              </a:ext>
            </a:extLst>
          </p:cNvPr>
          <p:cNvSpPr/>
          <p:nvPr/>
        </p:nvSpPr>
        <p:spPr>
          <a:xfrm>
            <a:off x="9701247" y="2021990"/>
            <a:ext cx="8197947" cy="2024204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326E7F-CD99-47CB-87EA-8B7F3397A8B5}"/>
              </a:ext>
            </a:extLst>
          </p:cNvPr>
          <p:cNvGrpSpPr/>
          <p:nvPr/>
        </p:nvGrpSpPr>
        <p:grpSpPr>
          <a:xfrm>
            <a:off x="5677569" y="465089"/>
            <a:ext cx="3486532" cy="681597"/>
            <a:chOff x="5677569" y="465089"/>
            <a:chExt cx="3486532" cy="681597"/>
          </a:xfrm>
          <a:solidFill>
            <a:schemeClr val="bg1"/>
          </a:solidFill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8E82573-9981-4D64-AB35-712B881264D4}"/>
                </a:ext>
              </a:extLst>
            </p:cNvPr>
            <p:cNvSpPr txBox="1"/>
            <p:nvPr/>
          </p:nvSpPr>
          <p:spPr>
            <a:xfrm>
              <a:off x="5677569" y="551989"/>
              <a:ext cx="1107996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*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오차 </a:t>
              </a:r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</a:t>
              </a:r>
              <a:endPara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A201FE6-67B3-4871-9947-A0DDA54770D8}"/>
                    </a:ext>
                  </a:extLst>
                </p:cNvPr>
                <p:cNvSpPr txBox="1"/>
                <p:nvPr/>
              </p:nvSpPr>
              <p:spPr>
                <a:xfrm>
                  <a:off x="6785565" y="465089"/>
                  <a:ext cx="2378536" cy="68159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575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575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1575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ko-KR" altLang="en-US" sz="1575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575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sz="1575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ko-KR" altLang="en-US" sz="1575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en-US" sz="1575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575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ko-KR" altLang="en-US" sz="1575">
                                    <a:latin typeface="Cambria Math" panose="02040503050406030204" pitchFamily="18" charset="0"/>
                                  </a:rPr>
                                  <m:t>실제값</m:t>
                                </m:r>
                                <m:r>
                                  <a:rPr lang="ko-KR" altLang="en-US" sz="1575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575">
                                    <a:latin typeface="Cambria Math" panose="02040503050406030204" pitchFamily="18" charset="0"/>
                                  </a:rPr>
                                  <m:t>예측값</m:t>
                                </m:r>
                                <m:r>
                                  <a:rPr lang="en-US" altLang="ko-KR" sz="1575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ko-KR" altLang="en-US" sz="1575" dirty="0">
                    <a:latin typeface="나눔스퀘어OTF" panose="020B0600000101010101" pitchFamily="34" charset="-127"/>
                    <a:ea typeface="나눔스퀘어OTF" panose="020B0600000101010101" pitchFamily="34" charset="-127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A201FE6-67B3-4871-9947-A0DDA5477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565" y="465089"/>
                  <a:ext cx="2378536" cy="681597"/>
                </a:xfrm>
                <a:prstGeom prst="rect">
                  <a:avLst/>
                </a:prstGeom>
                <a:blipFill>
                  <a:blip r:embed="rId3"/>
                  <a:stretch>
                    <a:fillRect b="-8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0C8C2DC-4FD7-44CD-A23E-FEDCE435673E}"/>
              </a:ext>
            </a:extLst>
          </p:cNvPr>
          <p:cNvSpPr/>
          <p:nvPr/>
        </p:nvSpPr>
        <p:spPr>
          <a:xfrm>
            <a:off x="10937760" y="4466724"/>
            <a:ext cx="2586843" cy="424298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77B02F8-2599-459E-9B0A-A051E2E6B54E}"/>
              </a:ext>
            </a:extLst>
          </p:cNvPr>
          <p:cNvSpPr/>
          <p:nvPr/>
        </p:nvSpPr>
        <p:spPr>
          <a:xfrm>
            <a:off x="14697901" y="4474932"/>
            <a:ext cx="1564265" cy="2024207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261C7D8-B9EB-4325-893A-7969A3FC84B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13524603" y="4678874"/>
            <a:ext cx="1173297" cy="808163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5FFB988-0363-45A2-946A-E990673C1ECF}"/>
              </a:ext>
            </a:extLst>
          </p:cNvPr>
          <p:cNvSpPr/>
          <p:nvPr/>
        </p:nvSpPr>
        <p:spPr>
          <a:xfrm>
            <a:off x="10933114" y="6941943"/>
            <a:ext cx="1378160" cy="1872039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D4CAD1F-636D-411B-BCC4-734509A52F20}"/>
              </a:ext>
            </a:extLst>
          </p:cNvPr>
          <p:cNvSpPr/>
          <p:nvPr/>
        </p:nvSpPr>
        <p:spPr>
          <a:xfrm>
            <a:off x="13675322" y="6913662"/>
            <a:ext cx="2586843" cy="424298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B270622-878A-4FA2-8060-2C84EBD187C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2311273" y="7125811"/>
            <a:ext cx="1364049" cy="75215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4DCDD575-94EF-4567-A271-D5961EA0CD60}"/>
              </a:ext>
            </a:extLst>
          </p:cNvPr>
          <p:cNvSpPr/>
          <p:nvPr/>
        </p:nvSpPr>
        <p:spPr>
          <a:xfrm>
            <a:off x="10937760" y="4966800"/>
            <a:ext cx="2586843" cy="424298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ED00C2F-A56F-402D-A045-1F1CA1BD725E}"/>
              </a:ext>
            </a:extLst>
          </p:cNvPr>
          <p:cNvSpPr/>
          <p:nvPr/>
        </p:nvSpPr>
        <p:spPr>
          <a:xfrm>
            <a:off x="10937760" y="5468010"/>
            <a:ext cx="2586843" cy="424298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F803069-5165-487E-B03A-0F4EE59919B8}"/>
              </a:ext>
            </a:extLst>
          </p:cNvPr>
          <p:cNvSpPr/>
          <p:nvPr/>
        </p:nvSpPr>
        <p:spPr>
          <a:xfrm>
            <a:off x="10937760" y="5967207"/>
            <a:ext cx="2586843" cy="424298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F1D41E0-0B19-47FD-8599-EEBCCF80264F}"/>
              </a:ext>
            </a:extLst>
          </p:cNvPr>
          <p:cNvCxnSpPr>
            <a:cxnSpLocks/>
            <a:stCxn id="71" idx="3"/>
            <a:endCxn id="49" idx="1"/>
          </p:cNvCxnSpPr>
          <p:nvPr/>
        </p:nvCxnSpPr>
        <p:spPr>
          <a:xfrm>
            <a:off x="13524603" y="5178950"/>
            <a:ext cx="1173297" cy="30808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280FC2F-E2A9-4B01-A507-EFC2FA250B7D}"/>
              </a:ext>
            </a:extLst>
          </p:cNvPr>
          <p:cNvCxnSpPr>
            <a:cxnSpLocks/>
            <a:stCxn id="72" idx="3"/>
            <a:endCxn id="49" idx="1"/>
          </p:cNvCxnSpPr>
          <p:nvPr/>
        </p:nvCxnSpPr>
        <p:spPr>
          <a:xfrm flipV="1">
            <a:off x="13524603" y="5487036"/>
            <a:ext cx="1173297" cy="19312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A499783-F6AE-4ECB-84E8-99351E2A78D8}"/>
              </a:ext>
            </a:extLst>
          </p:cNvPr>
          <p:cNvCxnSpPr>
            <a:cxnSpLocks/>
            <a:stCxn id="73" idx="3"/>
            <a:endCxn id="49" idx="1"/>
          </p:cNvCxnSpPr>
          <p:nvPr/>
        </p:nvCxnSpPr>
        <p:spPr>
          <a:xfrm flipV="1">
            <a:off x="13524603" y="5487036"/>
            <a:ext cx="1173297" cy="69232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2192BA9-3A06-4339-999E-FDABF906157D}"/>
              </a:ext>
            </a:extLst>
          </p:cNvPr>
          <p:cNvSpPr/>
          <p:nvPr/>
        </p:nvSpPr>
        <p:spPr>
          <a:xfrm>
            <a:off x="13675322" y="7407704"/>
            <a:ext cx="2586843" cy="424298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9928995-2525-413B-96AD-2D373201253E}"/>
              </a:ext>
            </a:extLst>
          </p:cNvPr>
          <p:cNvSpPr/>
          <p:nvPr/>
        </p:nvSpPr>
        <p:spPr>
          <a:xfrm>
            <a:off x="13675322" y="7898450"/>
            <a:ext cx="2586843" cy="424298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3FD67DD1-92BD-405E-BD73-EA6955FAEE82}"/>
              </a:ext>
            </a:extLst>
          </p:cNvPr>
          <p:cNvSpPr/>
          <p:nvPr/>
        </p:nvSpPr>
        <p:spPr>
          <a:xfrm>
            <a:off x="13675322" y="8389685"/>
            <a:ext cx="2586843" cy="424298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C3BAD5E-7245-4A00-84E2-98D68E5DE5A1}"/>
              </a:ext>
            </a:extLst>
          </p:cNvPr>
          <p:cNvCxnSpPr>
            <a:cxnSpLocks/>
            <a:stCxn id="51" idx="3"/>
            <a:endCxn id="90" idx="1"/>
          </p:cNvCxnSpPr>
          <p:nvPr/>
        </p:nvCxnSpPr>
        <p:spPr>
          <a:xfrm flipV="1">
            <a:off x="12311273" y="7619853"/>
            <a:ext cx="1364049" cy="25811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6ADD852-B9D9-4BBD-B340-B513D73C9989}"/>
              </a:ext>
            </a:extLst>
          </p:cNvPr>
          <p:cNvCxnSpPr>
            <a:cxnSpLocks/>
            <a:stCxn id="51" idx="3"/>
            <a:endCxn id="93" idx="1"/>
          </p:cNvCxnSpPr>
          <p:nvPr/>
        </p:nvCxnSpPr>
        <p:spPr>
          <a:xfrm>
            <a:off x="12311273" y="7877963"/>
            <a:ext cx="1364049" cy="232637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45D561A-C6E2-4F66-B0F8-9B0EB1097C73}"/>
              </a:ext>
            </a:extLst>
          </p:cNvPr>
          <p:cNvCxnSpPr>
            <a:cxnSpLocks/>
            <a:stCxn id="51" idx="3"/>
            <a:endCxn id="94" idx="1"/>
          </p:cNvCxnSpPr>
          <p:nvPr/>
        </p:nvCxnSpPr>
        <p:spPr>
          <a:xfrm>
            <a:off x="12311273" y="7877963"/>
            <a:ext cx="1364049" cy="723872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9341EE-FB3F-4FBC-B7A3-2E53D3B8D457}"/>
              </a:ext>
            </a:extLst>
          </p:cNvPr>
          <p:cNvSpPr txBox="1"/>
          <p:nvPr/>
        </p:nvSpPr>
        <p:spPr>
          <a:xfrm>
            <a:off x="9475444" y="4296549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Case1)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F971C1D-2E4E-4465-A26B-E44A1F5B374A}"/>
              </a:ext>
            </a:extLst>
          </p:cNvPr>
          <p:cNvSpPr txBox="1"/>
          <p:nvPr/>
        </p:nvSpPr>
        <p:spPr>
          <a:xfrm>
            <a:off x="9475444" y="6761394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Case2)</a:t>
            </a:r>
            <a:endParaRPr lang="ko-KR" altLang="en-US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160FFD63-A71F-4FB4-9503-EF2A9316A433}"/>
              </a:ext>
            </a:extLst>
          </p:cNvPr>
          <p:cNvSpPr/>
          <p:nvPr/>
        </p:nvSpPr>
        <p:spPr>
          <a:xfrm>
            <a:off x="9388901" y="9444990"/>
            <a:ext cx="509480" cy="422910"/>
          </a:xfrm>
          <a:prstGeom prst="rightArrow">
            <a:avLst>
              <a:gd name="adj1" fmla="val 50000"/>
              <a:gd name="adj2" fmla="val 6346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4FE763F-178E-4F95-89E0-EC81392FD249}"/>
              </a:ext>
            </a:extLst>
          </p:cNvPr>
          <p:cNvSpPr txBox="1"/>
          <p:nvPr/>
        </p:nvSpPr>
        <p:spPr>
          <a:xfrm>
            <a:off x="9948303" y="9364420"/>
            <a:ext cx="842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 데이터 간격 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==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데이터 간격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일 때 높은 정확도</a:t>
            </a:r>
          </a:p>
        </p:txBody>
      </p:sp>
      <p:sp>
        <p:nvSpPr>
          <p:cNvPr id="130" name="AutoShape 2">
            <a:extLst>
              <a:ext uri="{FF2B5EF4-FFF2-40B4-BE49-F238E27FC236}">
                <a16:creationId xmlns:a16="http://schemas.microsoft.com/office/drawing/2014/main" id="{88899DD0-A73F-4BB2-8E1D-68FA4848EA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71809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9155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5B83C9D-AAB1-459D-8A4C-67D684C79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915" y="2638544"/>
            <a:ext cx="15628170" cy="594717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65CDD4-A00E-47F9-9177-09D2804B6B0C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Training Model</a:t>
            </a:r>
          </a:p>
          <a:p>
            <a:pPr algn="ctr"/>
            <a:r>
              <a:rPr lang="en-US" altLang="ko-KR" sz="2700" b="1" dirty="0"/>
              <a:t>(LSTM)</a:t>
            </a:r>
            <a:endParaRPr lang="ko-KR" altLang="en-US" sz="27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1A8C9-0B8F-455F-A55C-3F489B8C2AF6}"/>
              </a:ext>
            </a:extLst>
          </p:cNvPr>
          <p:cNvSpPr txBox="1"/>
          <p:nvPr/>
        </p:nvSpPr>
        <p:spPr>
          <a:xfrm>
            <a:off x="1113581" y="1596404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재학습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08D23E-8B39-459E-A307-FC8446126BB6}"/>
              </a:ext>
            </a:extLst>
          </p:cNvPr>
          <p:cNvCxnSpPr>
            <a:cxnSpLocks/>
          </p:cNvCxnSpPr>
          <p:nvPr/>
        </p:nvCxnSpPr>
        <p:spPr>
          <a:xfrm>
            <a:off x="1254477" y="2312627"/>
            <a:ext cx="159819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9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Web Server</a:t>
            </a:r>
          </a:p>
          <a:p>
            <a:pPr algn="ctr"/>
            <a:r>
              <a:rPr lang="en-US" altLang="ko-KR" sz="2700" b="1" dirty="0"/>
              <a:t>(Flask)</a:t>
            </a:r>
            <a:endParaRPr lang="ko-KR" altLang="en-US" sz="2700" b="1" dirty="0"/>
          </a:p>
        </p:txBody>
      </p:sp>
      <p:graphicFrame>
        <p:nvGraphicFramePr>
          <p:cNvPr id="71" name="Table 2">
            <a:extLst>
              <a:ext uri="{FF2B5EF4-FFF2-40B4-BE49-F238E27FC236}">
                <a16:creationId xmlns:a16="http://schemas.microsoft.com/office/drawing/2014/main" id="{5F998616-EEC0-4DFF-8C00-1B4FAB6ABDC6}"/>
              </a:ext>
            </a:extLst>
          </p:cNvPr>
          <p:cNvGraphicFramePr>
            <a:graphicFrameLocks noGrp="1"/>
          </p:cNvGraphicFramePr>
          <p:nvPr/>
        </p:nvGraphicFramePr>
        <p:xfrm>
          <a:off x="960120" y="3770114"/>
          <a:ext cx="16459201" cy="6299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5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1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26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No.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Method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URI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Description</a:t>
                      </a:r>
                      <a:endParaRPr lang="ko-KR" alt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OTF ExtraBold" panose="020B0600000101010101" pitchFamily="34" charset="-127"/>
                        <a:ea typeface="나눔스퀘어OTF ExtraBold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1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/raspberry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라즈베리 센서 데이터 전송용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2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/getValue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DB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의 제일 최신 데이터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개 반환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3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/getRandom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랜덤 온도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습도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조도를 반환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38095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4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/csvToDB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전송 데이터를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DB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에 저장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77984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5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/getValueForLSTM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LSTM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모델 예측을 위한 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201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개의 데이터를 최신순으로 반환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05930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6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/getAllIntervalValue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LSTM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모델 학습을 위해 모든 데이터를 희망하는 시간 간격으로 반환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912837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7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/getIntervalValueForLSTM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LSTM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예측을 위한 데이터를 희망하는 시간 간격으로 원하는 개수 만큼 반환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27767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8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/getPrediction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학습된 모델에서 희망하는 미래시간에 대해 예측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85128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9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/setEnv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희망 환경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온도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습도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조도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)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과 허용오차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온도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습도</a:t>
                      </a: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) </a:t>
                      </a: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설정</a:t>
                      </a:r>
                    </a:p>
                  </a:txBody>
                  <a:tcPr marL="137160" marR="137160" marT="68580" marB="685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417327"/>
                  </a:ext>
                </a:extLst>
              </a:tr>
              <a:tr h="5727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10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Post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/getControl</a:t>
                      </a:r>
                      <a:endParaRPr lang="ko-KR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Arial" pitchFamily="34" charset="0"/>
                      </a:endParaRPr>
                    </a:p>
                  </a:txBody>
                  <a:tcPr marL="137160" marR="137160" marT="68580" marB="68580"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Arial" pitchFamily="34" charset="0"/>
                        </a:rPr>
                        <a:t>현재 환경에 대한 제어값 반환</a:t>
                      </a:r>
                    </a:p>
                  </a:txBody>
                  <a:tcPr marL="137160" marR="137160" marT="68580" marB="68580" anchor="ctr">
                    <a:lnB w="19050" cap="flat" cmpd="sng" algn="ctr">
                      <a:solidFill>
                        <a:srgbClr val="5D62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3FFE6C-BBDA-40A6-B229-AD23E6252BC0}"/>
              </a:ext>
            </a:extLst>
          </p:cNvPr>
          <p:cNvSpPr txBox="1"/>
          <p:nvPr/>
        </p:nvSpPr>
        <p:spPr>
          <a:xfrm>
            <a:off x="1097760" y="3315492"/>
            <a:ext cx="372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Endpoint : http://192.168.0.2:5000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E559E-6B30-4929-BC86-00FE498FB578}"/>
              </a:ext>
            </a:extLst>
          </p:cNvPr>
          <p:cNvSpPr txBox="1"/>
          <p:nvPr/>
        </p:nvSpPr>
        <p:spPr>
          <a:xfrm>
            <a:off x="5125700" y="51775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3B9DD-1520-498D-8FE7-E66FDB01FA27}"/>
              </a:ext>
            </a:extLst>
          </p:cNvPr>
          <p:cNvSpPr txBox="1"/>
          <p:nvPr/>
        </p:nvSpPr>
        <p:spPr>
          <a:xfrm>
            <a:off x="5266596" y="1465535"/>
            <a:ext cx="8423031" cy="195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학습용 데이터 저장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반환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LSTM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 예측 결과 반환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희망 환경 설정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환경 제어 알고리즘 결과 반환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웹 클라이언트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호스팅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라우팅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66AC36-45DA-40E3-B4EF-2137B15E94D7}"/>
              </a:ext>
            </a:extLst>
          </p:cNvPr>
          <p:cNvCxnSpPr/>
          <p:nvPr/>
        </p:nvCxnSpPr>
        <p:spPr>
          <a:xfrm>
            <a:off x="5266596" y="1233980"/>
            <a:ext cx="819794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2F17BA6-F1AB-494C-AC59-95A6FFC6A3C2}"/>
              </a:ext>
            </a:extLst>
          </p:cNvPr>
          <p:cNvSpPr/>
          <p:nvPr/>
        </p:nvSpPr>
        <p:spPr>
          <a:xfrm>
            <a:off x="5266596" y="1465535"/>
            <a:ext cx="8197947" cy="2024204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23694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E4A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Web Client</a:t>
            </a:r>
          </a:p>
          <a:p>
            <a:pPr algn="ctr"/>
            <a:r>
              <a:rPr lang="en-US" altLang="ko-KR" sz="2700" b="1" dirty="0"/>
              <a:t>(Html)</a:t>
            </a:r>
            <a:endParaRPr lang="ko-KR" altLang="en-US" sz="2700" b="1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333CF07-0726-471F-93E6-27505D393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569" y="2286328"/>
            <a:ext cx="14608863" cy="69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E4A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Web Client</a:t>
            </a:r>
          </a:p>
          <a:p>
            <a:pPr algn="ctr"/>
            <a:r>
              <a:rPr lang="en-US" altLang="ko-KR" sz="2700" b="1" dirty="0"/>
              <a:t>(Html)</a:t>
            </a:r>
            <a:endParaRPr lang="ko-KR" altLang="en-US" sz="27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CE228-D9A8-469B-940A-EFC3F222E419}"/>
              </a:ext>
            </a:extLst>
          </p:cNvPr>
          <p:cNvSpPr txBox="1"/>
          <p:nvPr/>
        </p:nvSpPr>
        <p:spPr>
          <a:xfrm>
            <a:off x="7324257" y="1745492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웹 클라이언트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F8742-A6AA-40F5-B7D1-B2403666C569}"/>
              </a:ext>
            </a:extLst>
          </p:cNvPr>
          <p:cNvSpPr txBox="1"/>
          <p:nvPr/>
        </p:nvSpPr>
        <p:spPr>
          <a:xfrm>
            <a:off x="7465154" y="2693270"/>
            <a:ext cx="8423031" cy="9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입력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현재 시간으로부터 추측하고 싶은 시간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출력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n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후의 온도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습도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E287833-F540-46AB-A498-4DF3262B0C41}"/>
              </a:ext>
            </a:extLst>
          </p:cNvPr>
          <p:cNvCxnSpPr/>
          <p:nvPr/>
        </p:nvCxnSpPr>
        <p:spPr>
          <a:xfrm>
            <a:off x="7465154" y="2461715"/>
            <a:ext cx="819794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1F2FCC-20BB-4FD1-8697-DA82F4949D3A}"/>
              </a:ext>
            </a:extLst>
          </p:cNvPr>
          <p:cNvSpPr/>
          <p:nvPr/>
        </p:nvSpPr>
        <p:spPr>
          <a:xfrm>
            <a:off x="7465154" y="2693271"/>
            <a:ext cx="8197947" cy="1153878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96D628F-525A-4071-872C-E8B1FA68DFFF}"/>
              </a:ext>
            </a:extLst>
          </p:cNvPr>
          <p:cNvGrpSpPr/>
          <p:nvPr/>
        </p:nvGrpSpPr>
        <p:grpSpPr>
          <a:xfrm>
            <a:off x="11817782" y="4523927"/>
            <a:ext cx="6225362" cy="5399729"/>
            <a:chOff x="7902677" y="566294"/>
            <a:chExt cx="4150241" cy="359981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8921E90-636B-4AF4-BEF9-09249B547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2677" y="566297"/>
              <a:ext cx="3705204" cy="3599816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CF6FCE2-2063-45F6-AE58-E5721C444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60" t="4551" b="21019"/>
            <a:stretch/>
          </p:blipFill>
          <p:spPr>
            <a:xfrm>
              <a:off x="10721340" y="3201951"/>
              <a:ext cx="1331578" cy="37183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1988FAF-C3C4-4344-8365-FF5833C24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653" t="6394" r="14029" b="70209"/>
            <a:stretch/>
          </p:blipFill>
          <p:spPr>
            <a:xfrm>
              <a:off x="8740140" y="566294"/>
              <a:ext cx="624840" cy="47402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DAA6D26-286A-4A39-915D-696F4DAFD3B4}"/>
                </a:ext>
              </a:extLst>
            </p:cNvPr>
            <p:cNvSpPr/>
            <p:nvPr/>
          </p:nvSpPr>
          <p:spPr>
            <a:xfrm>
              <a:off x="8740140" y="566294"/>
              <a:ext cx="624840" cy="40144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48E608A-D955-4B70-8F7E-8B2B9CB478A7}"/>
                </a:ext>
              </a:extLst>
            </p:cNvPr>
            <p:cNvSpPr/>
            <p:nvPr/>
          </p:nvSpPr>
          <p:spPr>
            <a:xfrm>
              <a:off x="8287483" y="1045492"/>
              <a:ext cx="246917" cy="227048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6B7C062-9EB5-43A6-B5B4-796FBC7202E8}"/>
                </a:ext>
              </a:extLst>
            </p:cNvPr>
            <p:cNvSpPr/>
            <p:nvPr/>
          </p:nvSpPr>
          <p:spPr>
            <a:xfrm>
              <a:off x="10643528" y="3201951"/>
              <a:ext cx="1331578" cy="37183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E44BD8-2476-4249-8B99-40630A264975}"/>
                </a:ext>
              </a:extLst>
            </p:cNvPr>
            <p:cNvSpPr/>
            <p:nvPr/>
          </p:nvSpPr>
          <p:spPr>
            <a:xfrm>
              <a:off x="9859042" y="3356320"/>
              <a:ext cx="515733" cy="1488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2CEAC1D-BBDE-44BB-B590-24F9F1371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967740"/>
              <a:ext cx="205740" cy="7258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5430D5D-E150-4AAD-B36B-9FB09E0CB8C2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flipV="1">
              <a:off x="10378294" y="3387866"/>
              <a:ext cx="265234" cy="503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69F42F24-5BA5-42D5-AFE2-80B3CF40BA62}"/>
              </a:ext>
            </a:extLst>
          </p:cNvPr>
          <p:cNvGrpSpPr/>
          <p:nvPr/>
        </p:nvGrpSpPr>
        <p:grpSpPr>
          <a:xfrm>
            <a:off x="5561793" y="4407873"/>
            <a:ext cx="6002334" cy="5515782"/>
            <a:chOff x="3823309" y="488925"/>
            <a:chExt cx="4001556" cy="367718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555B8C6-65EF-4AFB-B8D2-28E36BF47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3309" y="566297"/>
              <a:ext cx="3712143" cy="3599816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713B8C5-66C9-42F4-AE1C-FD14779C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8522" y="3125398"/>
              <a:ext cx="1216343" cy="312774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B3B874B-9E45-4E15-B805-0CAD1FB38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97057" y="488925"/>
              <a:ext cx="522551" cy="450475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477C134-3560-4F38-9801-A4198BCA4A87}"/>
                </a:ext>
              </a:extLst>
            </p:cNvPr>
            <p:cNvSpPr/>
            <p:nvPr/>
          </p:nvSpPr>
          <p:spPr>
            <a:xfrm>
              <a:off x="4545912" y="553468"/>
              <a:ext cx="573696" cy="32283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778FD19-BAAB-4775-B096-985761604AEE}"/>
                </a:ext>
              </a:extLst>
            </p:cNvPr>
            <p:cNvSpPr/>
            <p:nvPr/>
          </p:nvSpPr>
          <p:spPr>
            <a:xfrm>
              <a:off x="3977847" y="1063180"/>
              <a:ext cx="226038" cy="2093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0090F50-588A-4E10-91AC-081C4B665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055" y="876300"/>
              <a:ext cx="350857" cy="18926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D3BD78F-C475-43C7-9E82-C6C7FB106D73}"/>
                </a:ext>
              </a:extLst>
            </p:cNvPr>
            <p:cNvSpPr/>
            <p:nvPr/>
          </p:nvSpPr>
          <p:spPr>
            <a:xfrm>
              <a:off x="5765977" y="3262057"/>
              <a:ext cx="515733" cy="1488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16FE6F4-F65B-40E4-BB1B-82DA2071F58D}"/>
                </a:ext>
              </a:extLst>
            </p:cNvPr>
            <p:cNvSpPr/>
            <p:nvPr/>
          </p:nvSpPr>
          <p:spPr>
            <a:xfrm>
              <a:off x="6569340" y="3125398"/>
              <a:ext cx="1255525" cy="32257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84703660-266F-4639-A49F-9D87E8E274CC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 flipV="1">
              <a:off x="6281710" y="3286685"/>
              <a:ext cx="287630" cy="498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C9A3D08-A3CC-4239-B0E0-04BF9DD94921}"/>
              </a:ext>
            </a:extLst>
          </p:cNvPr>
          <p:cNvSpPr txBox="1"/>
          <p:nvPr/>
        </p:nvSpPr>
        <p:spPr>
          <a:xfrm>
            <a:off x="5561794" y="4103456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22.08.23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11:00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이후 예측 결과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949294-8CCE-4163-8059-3C00AAFC57D0}"/>
              </a:ext>
            </a:extLst>
          </p:cNvPr>
          <p:cNvSpPr txBox="1"/>
          <p:nvPr/>
        </p:nvSpPr>
        <p:spPr>
          <a:xfrm>
            <a:off x="11717543" y="4107363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▼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22.08.23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11:00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이후 예측 결과</a:t>
            </a:r>
          </a:p>
        </p:txBody>
      </p:sp>
      <p:sp>
        <p:nvSpPr>
          <p:cNvPr id="60" name="AutoShape 14">
            <a:extLst>
              <a:ext uri="{FF2B5EF4-FFF2-40B4-BE49-F238E27FC236}">
                <a16:creationId xmlns:a16="http://schemas.microsoft.com/office/drawing/2014/main" id="{13A241FF-AADE-4622-84DC-37132ACF6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9149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B18F29-C3DA-4D87-92BA-F4423610EB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548"/>
          <a:stretch/>
        </p:blipFill>
        <p:spPr>
          <a:xfrm>
            <a:off x="233552" y="2070719"/>
            <a:ext cx="5317497" cy="80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DataBase</a:t>
            </a:r>
          </a:p>
          <a:p>
            <a:pPr algn="ctr"/>
            <a:r>
              <a:rPr lang="en-US" altLang="ko-KR" sz="2700" b="1" dirty="0"/>
              <a:t>(Maria DB)</a:t>
            </a:r>
            <a:endParaRPr lang="ko-KR" altLang="en-US" sz="2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287A0-A45C-4426-AD56-2ACB3506C0AB}"/>
              </a:ext>
            </a:extLst>
          </p:cNvPr>
          <p:cNvSpPr txBox="1"/>
          <p:nvPr/>
        </p:nvSpPr>
        <p:spPr>
          <a:xfrm>
            <a:off x="1784271" y="1696279"/>
            <a:ext cx="1487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sensor_db2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Collect_time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DATE_SUB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'2022-08-02 20:00:00'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INTERVAL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HOUR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BY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DESC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LIMIT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0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201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5B4177-644A-4822-A885-5D47EFE9987B}"/>
              </a:ext>
            </a:extLst>
          </p:cNvPr>
          <p:cNvSpPr/>
          <p:nvPr/>
        </p:nvSpPr>
        <p:spPr>
          <a:xfrm>
            <a:off x="1797276" y="1610616"/>
            <a:ext cx="14889588" cy="853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FF314-95F4-4672-B9DD-9DB6D87D660B}"/>
              </a:ext>
            </a:extLst>
          </p:cNvPr>
          <p:cNvSpPr txBox="1"/>
          <p:nvPr/>
        </p:nvSpPr>
        <p:spPr>
          <a:xfrm>
            <a:off x="1786725" y="1991030"/>
            <a:ext cx="14768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FF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sensor_db2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Collect_time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temperature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humidity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8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illuminance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VALUES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'2022-08-02 20:00:00'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'24.5'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'1005.9'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'83'</a:t>
            </a:r>
            <a:r>
              <a:rPr lang="en-US" altLang="ko-KR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E74FE15-4573-4578-B63F-AD29712E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7977" y="3260255"/>
            <a:ext cx="5332712" cy="572347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8D9350-54B2-4912-B335-D5D123C10173}"/>
              </a:ext>
            </a:extLst>
          </p:cNvPr>
          <p:cNvCxnSpPr>
            <a:cxnSpLocks/>
          </p:cNvCxnSpPr>
          <p:nvPr/>
        </p:nvCxnSpPr>
        <p:spPr>
          <a:xfrm flipH="1">
            <a:off x="11387414" y="7520019"/>
            <a:ext cx="32017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FC99787-F59A-4677-9862-A8F49BFCD0D6}"/>
              </a:ext>
            </a:extLst>
          </p:cNvPr>
          <p:cNvCxnSpPr>
            <a:cxnSpLocks/>
          </p:cNvCxnSpPr>
          <p:nvPr/>
        </p:nvCxnSpPr>
        <p:spPr>
          <a:xfrm flipH="1">
            <a:off x="11400460" y="8145665"/>
            <a:ext cx="32017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9DA740B-91D8-403B-98AD-5FF3C964811A}"/>
              </a:ext>
            </a:extLst>
          </p:cNvPr>
          <p:cNvSpPr/>
          <p:nvPr/>
        </p:nvSpPr>
        <p:spPr>
          <a:xfrm>
            <a:off x="8863721" y="6946073"/>
            <a:ext cx="2527998" cy="1694313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(Flask)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A79730-4B27-44A9-BD88-DA712418FB42}"/>
              </a:ext>
            </a:extLst>
          </p:cNvPr>
          <p:cNvSpPr/>
          <p:nvPr/>
        </p:nvSpPr>
        <p:spPr>
          <a:xfrm>
            <a:off x="14558014" y="6946073"/>
            <a:ext cx="2524343" cy="1644650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(Maria DB)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65AD5D-05E9-4046-8A72-562707EFA5E1}"/>
              </a:ext>
            </a:extLst>
          </p:cNvPr>
          <p:cNvCxnSpPr>
            <a:cxnSpLocks/>
          </p:cNvCxnSpPr>
          <p:nvPr/>
        </p:nvCxnSpPr>
        <p:spPr>
          <a:xfrm>
            <a:off x="11388063" y="7256855"/>
            <a:ext cx="31699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284B82-711E-4E43-850E-FC34117530AC}"/>
              </a:ext>
            </a:extLst>
          </p:cNvPr>
          <p:cNvSpPr txBox="1"/>
          <p:nvPr/>
        </p:nvSpPr>
        <p:spPr>
          <a:xfrm>
            <a:off x="11310904" y="6792852"/>
            <a:ext cx="1314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Live Data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C0EC7B-DE3E-4400-9671-1DFD42345CDA}"/>
              </a:ext>
            </a:extLst>
          </p:cNvPr>
          <p:cNvSpPr txBox="1"/>
          <p:nvPr/>
        </p:nvSpPr>
        <p:spPr>
          <a:xfrm>
            <a:off x="12786654" y="7553076"/>
            <a:ext cx="1802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Training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718E6D-3DBA-4896-8EF0-CBF5EC76BAE6}"/>
              </a:ext>
            </a:extLst>
          </p:cNvPr>
          <p:cNvSpPr txBox="1"/>
          <p:nvPr/>
        </p:nvSpPr>
        <p:spPr>
          <a:xfrm>
            <a:off x="12170682" y="8178722"/>
            <a:ext cx="2431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Time Interval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0FFDAB-BAFE-490A-9BCB-0EB6236D4A12}"/>
              </a:ext>
            </a:extLst>
          </p:cNvPr>
          <p:cNvSpPr txBox="1"/>
          <p:nvPr/>
        </p:nvSpPr>
        <p:spPr>
          <a:xfrm>
            <a:off x="8722825" y="3630137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 목적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277D04-A384-4D3A-ABA6-BF442F970D23}"/>
              </a:ext>
            </a:extLst>
          </p:cNvPr>
          <p:cNvSpPr txBox="1"/>
          <p:nvPr/>
        </p:nvSpPr>
        <p:spPr>
          <a:xfrm>
            <a:off x="8863721" y="4577915"/>
            <a:ext cx="8423031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친숙성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 사용 경험이 있는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빠른 개발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공유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실시간 데이터를 다양한 용도로의 공유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쉬운 발췌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희망 하는 데이터를 쿼리로 쉽게 정돈해 추출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C212A1A-733C-459E-ADBE-0EDB0033E6AA}"/>
              </a:ext>
            </a:extLst>
          </p:cNvPr>
          <p:cNvCxnSpPr/>
          <p:nvPr/>
        </p:nvCxnSpPr>
        <p:spPr>
          <a:xfrm>
            <a:off x="8863721" y="4346360"/>
            <a:ext cx="819794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394EA39-6318-495B-BEC9-B7F6F060476A}"/>
              </a:ext>
            </a:extLst>
          </p:cNvPr>
          <p:cNvSpPr/>
          <p:nvPr/>
        </p:nvSpPr>
        <p:spPr>
          <a:xfrm>
            <a:off x="8863721" y="4577915"/>
            <a:ext cx="8197947" cy="1694315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5C09C6-57BC-4944-90E4-8E10E4F107D3}"/>
              </a:ext>
            </a:extLst>
          </p:cNvPr>
          <p:cNvSpPr/>
          <p:nvPr/>
        </p:nvSpPr>
        <p:spPr>
          <a:xfrm>
            <a:off x="1797276" y="1643417"/>
            <a:ext cx="14612688" cy="71025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63504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52F2ABB-50CD-4CA0-A7A8-D660DE4FF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48" y="2099047"/>
            <a:ext cx="11261930" cy="54151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Unity Client</a:t>
            </a:r>
          </a:p>
          <a:p>
            <a:pPr algn="ctr"/>
            <a:r>
              <a:rPr lang="en-US" altLang="ko-KR" sz="2700" b="1" dirty="0"/>
              <a:t>(Unity)</a:t>
            </a:r>
            <a:endParaRPr lang="ko-KR" altLang="en-US" sz="27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03E945-60B6-4B59-A36F-4F31410C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96" y="2610230"/>
            <a:ext cx="1510545" cy="2285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BBAFF6-F949-4103-A7CD-6C4B0248AC05}"/>
              </a:ext>
            </a:extLst>
          </p:cNvPr>
          <p:cNvSpPr txBox="1"/>
          <p:nvPr/>
        </p:nvSpPr>
        <p:spPr>
          <a:xfrm>
            <a:off x="457200" y="5105400"/>
            <a:ext cx="2133600" cy="9233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1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시간 단위로 예측 온도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습도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조도를 출력할 수 있다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.</a:t>
            </a:r>
            <a:endParaRPr lang="ko-KR" altLang="en-US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</p:txBody>
      </p:sp>
      <p:sp>
        <p:nvSpPr>
          <p:cNvPr id="7" name="사각형: 둥근 모서리 19">
            <a:extLst>
              <a:ext uri="{FF2B5EF4-FFF2-40B4-BE49-F238E27FC236}">
                <a16:creationId xmlns:a16="http://schemas.microsoft.com/office/drawing/2014/main" id="{5EB4B0A2-F0AC-445A-A36D-550586F423F2}"/>
              </a:ext>
            </a:extLst>
          </p:cNvPr>
          <p:cNvSpPr/>
          <p:nvPr/>
        </p:nvSpPr>
        <p:spPr>
          <a:xfrm>
            <a:off x="3699258" y="2660290"/>
            <a:ext cx="1535112" cy="411094"/>
          </a:xfrm>
          <a:prstGeom prst="round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66">
            <a:extLst>
              <a:ext uri="{FF2B5EF4-FFF2-40B4-BE49-F238E27FC236}">
                <a16:creationId xmlns:a16="http://schemas.microsoft.com/office/drawing/2014/main" id="{CA46E2EB-E15A-43F5-A8FE-6AF765E212EA}"/>
              </a:ext>
            </a:extLst>
          </p:cNvPr>
          <p:cNvSpPr/>
          <p:nvPr/>
        </p:nvSpPr>
        <p:spPr>
          <a:xfrm>
            <a:off x="3518920" y="3897100"/>
            <a:ext cx="2805679" cy="2541800"/>
          </a:xfrm>
          <a:prstGeom prst="roundRect">
            <a:avLst>
              <a:gd name="adj" fmla="val 4961"/>
            </a:avLst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F19F7-B4C3-486E-A2EC-38B3C5882BC2}"/>
              </a:ext>
            </a:extLst>
          </p:cNvPr>
          <p:cNvSpPr txBox="1"/>
          <p:nvPr/>
        </p:nvSpPr>
        <p:spPr>
          <a:xfrm>
            <a:off x="4372660" y="8191500"/>
            <a:ext cx="3094940" cy="9233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사용자가 원하는 </a:t>
            </a:r>
            <a:r>
              <a:rPr lang="ko-KR" altLang="en-US" dirty="0" err="1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환경값을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inputField GameObject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에 입력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후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조절 버튼 클릭  </a:t>
            </a:r>
          </a:p>
        </p:txBody>
      </p:sp>
      <p:sp>
        <p:nvSpPr>
          <p:cNvPr id="11" name="사각형: 둥근 모서리 69">
            <a:extLst>
              <a:ext uri="{FF2B5EF4-FFF2-40B4-BE49-F238E27FC236}">
                <a16:creationId xmlns:a16="http://schemas.microsoft.com/office/drawing/2014/main" id="{8F645321-94AB-43D2-9198-90AD8A52FA0F}"/>
              </a:ext>
            </a:extLst>
          </p:cNvPr>
          <p:cNvSpPr/>
          <p:nvPr/>
        </p:nvSpPr>
        <p:spPr>
          <a:xfrm>
            <a:off x="5317502" y="2302544"/>
            <a:ext cx="7560298" cy="357746"/>
          </a:xfrm>
          <a:prstGeom prst="round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8D7AF-2855-4FF0-B8A8-98E03D33DE37}"/>
              </a:ext>
            </a:extLst>
          </p:cNvPr>
          <p:cNvSpPr txBox="1"/>
          <p:nvPr/>
        </p:nvSpPr>
        <p:spPr>
          <a:xfrm>
            <a:off x="15240000" y="3199792"/>
            <a:ext cx="3048000" cy="9233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DropDown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Button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을 통해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한 시간 단위의 예측된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온도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습도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조도 값 출력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2CF2D-7191-47E8-92DA-245C6BD222A1}"/>
              </a:ext>
            </a:extLst>
          </p:cNvPr>
          <p:cNvSpPr txBox="1"/>
          <p:nvPr/>
        </p:nvSpPr>
        <p:spPr>
          <a:xfrm>
            <a:off x="15011400" y="5058589"/>
            <a:ext cx="3047999" cy="9233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현재 온도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습도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/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조도 값 출력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및 사용자 제어 값 입력 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입력 값 출력</a:t>
            </a:r>
          </a:p>
        </p:txBody>
      </p:sp>
      <p:sp>
        <p:nvSpPr>
          <p:cNvPr id="15" name="사각형: 둥근 모서리 73">
            <a:extLst>
              <a:ext uri="{FF2B5EF4-FFF2-40B4-BE49-F238E27FC236}">
                <a16:creationId xmlns:a16="http://schemas.microsoft.com/office/drawing/2014/main" id="{6FB091E9-1610-4635-B9A5-1FFE9603F7F7}"/>
              </a:ext>
            </a:extLst>
          </p:cNvPr>
          <p:cNvSpPr/>
          <p:nvPr/>
        </p:nvSpPr>
        <p:spPr>
          <a:xfrm>
            <a:off x="5311426" y="2898162"/>
            <a:ext cx="7560298" cy="345403"/>
          </a:xfrm>
          <a:prstGeom prst="roundRect">
            <a:avLst/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75">
            <a:extLst>
              <a:ext uri="{FF2B5EF4-FFF2-40B4-BE49-F238E27FC236}">
                <a16:creationId xmlns:a16="http://schemas.microsoft.com/office/drawing/2014/main" id="{F466B7C8-2308-4406-85ED-52A154169C33}"/>
              </a:ext>
            </a:extLst>
          </p:cNvPr>
          <p:cNvSpPr/>
          <p:nvPr/>
        </p:nvSpPr>
        <p:spPr>
          <a:xfrm>
            <a:off x="12248175" y="4042680"/>
            <a:ext cx="1696425" cy="3443911"/>
          </a:xfrm>
          <a:prstGeom prst="roundRect">
            <a:avLst>
              <a:gd name="adj" fmla="val 5544"/>
            </a:avLst>
          </a:prstGeom>
          <a:solidFill>
            <a:srgbClr val="FF0000">
              <a:alpha val="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08847-69F2-4F56-9458-F3C57C279F56}"/>
              </a:ext>
            </a:extLst>
          </p:cNvPr>
          <p:cNvSpPr txBox="1"/>
          <p:nvPr/>
        </p:nvSpPr>
        <p:spPr>
          <a:xfrm>
            <a:off x="12383103" y="8319045"/>
            <a:ext cx="4380897" cy="92333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“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현재 상태 표시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”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버튼을 누르면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,</a:t>
            </a: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현재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환경을 사용자 제어 값으로</a:t>
            </a:r>
            <a:endParaRPr lang="en-US" altLang="ko-KR" dirty="0"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변화될 수 있도록</a:t>
            </a:r>
            <a:r>
              <a:rPr lang="en-US" altLang="ko-KR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 </a:t>
            </a:r>
            <a:r>
              <a:rPr lang="ko-KR" altLang="en-US" dirty="0"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장치 제어 가이드 제시</a:t>
            </a: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0C85F86-15E4-48A3-85A8-4F2236A64181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12871724" y="3070864"/>
            <a:ext cx="2139676" cy="2449390"/>
          </a:xfrm>
          <a:prstGeom prst="bentConnector3">
            <a:avLst>
              <a:gd name="adj1" fmla="val 71961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F1E87C0-2965-4819-B81D-14D3D6BE321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2877800" y="2481417"/>
            <a:ext cx="2133600" cy="1148084"/>
          </a:xfrm>
          <a:prstGeom prst="bentConnector3">
            <a:avLst>
              <a:gd name="adj1" fmla="val 87500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1A0B8EF-B646-4EA9-AA9E-27CEE83D8855}"/>
              </a:ext>
            </a:extLst>
          </p:cNvPr>
          <p:cNvCxnSpPr>
            <a:cxnSpLocks/>
          </p:cNvCxnSpPr>
          <p:nvPr/>
        </p:nvCxnSpPr>
        <p:spPr>
          <a:xfrm rot="5400000">
            <a:off x="11922816" y="7894227"/>
            <a:ext cx="1337435" cy="560381"/>
          </a:xfrm>
          <a:prstGeom prst="bentConnector4">
            <a:avLst>
              <a:gd name="adj1" fmla="val 32311"/>
              <a:gd name="adj2" fmla="val 165723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DF991127-D0B9-4C7D-96D4-1346E9356ACC}"/>
              </a:ext>
            </a:extLst>
          </p:cNvPr>
          <p:cNvCxnSpPr>
            <a:cxnSpLocks/>
          </p:cNvCxnSpPr>
          <p:nvPr/>
        </p:nvCxnSpPr>
        <p:spPr>
          <a:xfrm rot="5400000">
            <a:off x="3687836" y="7014646"/>
            <a:ext cx="2190491" cy="1014004"/>
          </a:xfrm>
          <a:prstGeom prst="bentConnector4">
            <a:avLst>
              <a:gd name="adj1" fmla="val 58305"/>
              <a:gd name="adj2" fmla="val 173895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A994A7B-0A34-44F5-A844-C2A8D5E1BC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67001" y="2865837"/>
            <a:ext cx="1032256" cy="270122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0DCC30-A996-4177-99B8-604891819C4A}"/>
              </a:ext>
            </a:extLst>
          </p:cNvPr>
          <p:cNvCxnSpPr/>
          <p:nvPr/>
        </p:nvCxnSpPr>
        <p:spPr>
          <a:xfrm>
            <a:off x="2647446" y="5152210"/>
            <a:ext cx="0" cy="8297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349322D-5183-4563-BEC1-A9B84E00560C}"/>
              </a:ext>
            </a:extLst>
          </p:cNvPr>
          <p:cNvCxnSpPr/>
          <p:nvPr/>
        </p:nvCxnSpPr>
        <p:spPr>
          <a:xfrm>
            <a:off x="4284081" y="8191500"/>
            <a:ext cx="0" cy="8297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6839304-F336-46EE-9C10-DCA9130BFB30}"/>
              </a:ext>
            </a:extLst>
          </p:cNvPr>
          <p:cNvCxnSpPr/>
          <p:nvPr/>
        </p:nvCxnSpPr>
        <p:spPr>
          <a:xfrm>
            <a:off x="14998700" y="5105399"/>
            <a:ext cx="0" cy="8297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8DAC75A-2E11-4C48-ADB1-6E263D8A0678}"/>
              </a:ext>
            </a:extLst>
          </p:cNvPr>
          <p:cNvCxnSpPr/>
          <p:nvPr/>
        </p:nvCxnSpPr>
        <p:spPr>
          <a:xfrm>
            <a:off x="15011400" y="3246602"/>
            <a:ext cx="0" cy="8297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41218D8-9C72-4B81-978A-83412CF404EE}"/>
              </a:ext>
            </a:extLst>
          </p:cNvPr>
          <p:cNvCxnSpPr>
            <a:cxnSpLocks/>
          </p:cNvCxnSpPr>
          <p:nvPr/>
        </p:nvCxnSpPr>
        <p:spPr>
          <a:xfrm>
            <a:off x="12311343" y="8341168"/>
            <a:ext cx="21283" cy="7979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1" grpId="0" animBg="1"/>
      <p:bldP spid="13" grpId="0"/>
      <p:bldP spid="14" grpId="0"/>
      <p:bldP spid="15" grpId="0" animBg="1"/>
      <p:bldP spid="17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Unity Client</a:t>
            </a:r>
          </a:p>
          <a:p>
            <a:pPr algn="ctr"/>
            <a:r>
              <a:rPr lang="en-US" altLang="ko-KR" sz="2700" b="1" dirty="0"/>
              <a:t>(Unity)</a:t>
            </a:r>
            <a:endParaRPr lang="ko-KR" altLang="en-US" sz="2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B7B5CA-7137-4638-873D-D603EC4993A8}"/>
              </a:ext>
            </a:extLst>
          </p:cNvPr>
          <p:cNvSpPr txBox="1"/>
          <p:nvPr/>
        </p:nvSpPr>
        <p:spPr>
          <a:xfrm>
            <a:off x="2667095" y="2852348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환경 장치 제어 값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요청 및 반환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0201A6-8E21-4913-AE09-D8175E5FA637}"/>
              </a:ext>
            </a:extLst>
          </p:cNvPr>
          <p:cNvGrpSpPr/>
          <p:nvPr/>
        </p:nvGrpSpPr>
        <p:grpSpPr>
          <a:xfrm>
            <a:off x="4457700" y="1184371"/>
            <a:ext cx="9372600" cy="1269381"/>
            <a:chOff x="4038600" y="1283319"/>
            <a:chExt cx="9372600" cy="1269381"/>
          </a:xfrm>
        </p:grpSpPr>
        <p:pic>
          <p:nvPicPr>
            <p:cNvPr id="1028" name="Picture 4" descr="Script: Unity Object Reference Serialiser | Karn Bianco">
              <a:extLst>
                <a:ext uri="{FF2B5EF4-FFF2-40B4-BE49-F238E27FC236}">
                  <a16:creationId xmlns:a16="http://schemas.microsoft.com/office/drawing/2014/main" id="{884E994D-2609-4D07-9D1F-1C3F4B5B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38695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C09790-9EBD-426F-9E8A-451D596AB5BC}"/>
                </a:ext>
              </a:extLst>
            </p:cNvPr>
            <p:cNvSpPr txBox="1"/>
            <p:nvPr/>
          </p:nvSpPr>
          <p:spPr>
            <a:xfrm>
              <a:off x="5334000" y="1512951"/>
              <a:ext cx="78486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Unity Scripts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를 게임오브젝트에 이용하여</a:t>
              </a:r>
              <a:endPara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</a:t>
              </a:r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예측 데이터값</a:t>
              </a:r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환경 장치 제어값을 사용자에게 가시화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5CE42D6-7FB0-4C7B-A700-7934A7A76ECE}"/>
                </a:ext>
              </a:extLst>
            </p:cNvPr>
            <p:cNvSpPr/>
            <p:nvPr/>
          </p:nvSpPr>
          <p:spPr>
            <a:xfrm>
              <a:off x="4038600" y="1283319"/>
              <a:ext cx="9372600" cy="1269381"/>
            </a:xfrm>
            <a:prstGeom prst="roundRect">
              <a:avLst>
                <a:gd name="adj" fmla="val 243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3" name="그래픽 12">
            <a:extLst>
              <a:ext uri="{FF2B5EF4-FFF2-40B4-BE49-F238E27FC236}">
                <a16:creationId xmlns:a16="http://schemas.microsoft.com/office/drawing/2014/main" id="{5DA034F2-66CD-4247-BA51-DD52EA89C5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64943"/>
          <a:stretch/>
        </p:blipFill>
        <p:spPr>
          <a:xfrm>
            <a:off x="2072562" y="3753074"/>
            <a:ext cx="14142876" cy="6322199"/>
          </a:xfrm>
          <a:prstGeom prst="rect">
            <a:avLst/>
          </a:prstGeom>
        </p:spPr>
      </p:pic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6EB636A-EE8D-4E9D-AA37-BBB50C38CEAB}"/>
              </a:ext>
            </a:extLst>
          </p:cNvPr>
          <p:cNvSpPr/>
          <p:nvPr/>
        </p:nvSpPr>
        <p:spPr>
          <a:xfrm rot="5400000">
            <a:off x="2209800" y="2890449"/>
            <a:ext cx="365838" cy="385465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1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F8EE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mares - Smart Factory">
            <a:extLst>
              <a:ext uri="{FF2B5EF4-FFF2-40B4-BE49-F238E27FC236}">
                <a16:creationId xmlns:a16="http://schemas.microsoft.com/office/drawing/2014/main" id="{C98F203D-B8BC-49FA-B906-7D9973A80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-1519" r="64901" b="1519"/>
          <a:stretch/>
        </p:blipFill>
        <p:spPr bwMode="auto">
          <a:xfrm>
            <a:off x="0" y="-190500"/>
            <a:ext cx="6528174" cy="1047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A5AB56-84F4-4BB4-877A-B5B1DF189FF1}"/>
              </a:ext>
            </a:extLst>
          </p:cNvPr>
          <p:cNvSpPr/>
          <p:nvPr/>
        </p:nvSpPr>
        <p:spPr>
          <a:xfrm>
            <a:off x="0" y="0"/>
            <a:ext cx="6528174" cy="10258509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431" y="1734426"/>
            <a:ext cx="3939161" cy="1016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1F4F8B-8D51-4E4D-B1E7-28719A16E16D}"/>
              </a:ext>
            </a:extLst>
          </p:cNvPr>
          <p:cNvSpPr txBox="1"/>
          <p:nvPr/>
        </p:nvSpPr>
        <p:spPr>
          <a:xfrm>
            <a:off x="8763000" y="1257300"/>
            <a:ext cx="4397358" cy="8010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en-US" altLang="ko-KR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</a:t>
            </a:r>
            <a:r>
              <a:rPr lang="ko-KR" altLang="en-US" sz="3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최종 진행 상황</a:t>
            </a:r>
            <a:endParaRPr lang="en-US" altLang="ko-KR" sz="3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</a:t>
            </a:r>
            <a:r>
              <a:rPr lang="en-US" altLang="ko-KR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</a:t>
            </a:r>
            <a:r>
              <a:rPr lang="ko-KR" altLang="en-US" sz="3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문제 인식</a:t>
            </a:r>
            <a:endParaRPr lang="en-US" altLang="ko-KR" sz="3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en-US" altLang="ko-KR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</a:t>
            </a:r>
            <a:r>
              <a:rPr lang="ko-KR" altLang="en-US" sz="3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 목적</a:t>
            </a:r>
            <a:endParaRPr lang="en-US" altLang="ko-KR" sz="3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04</a:t>
            </a:r>
            <a:r>
              <a:rPr lang="en-US" altLang="ko-KR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</a:t>
            </a:r>
            <a:r>
              <a:rPr lang="ko-KR" altLang="en-US" sz="3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전체 구조도</a:t>
            </a:r>
            <a:endParaRPr lang="en-US" altLang="ko-KR" sz="3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05</a:t>
            </a:r>
            <a:r>
              <a:rPr lang="en-US" altLang="ko-KR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</a:t>
            </a:r>
            <a:r>
              <a:rPr lang="ko-KR" altLang="en-US" sz="3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주요 기능</a:t>
            </a:r>
            <a:endParaRPr lang="en-US" altLang="ko-KR" sz="3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06</a:t>
            </a:r>
            <a:r>
              <a:rPr lang="en-US" altLang="ko-KR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</a:t>
            </a:r>
            <a:r>
              <a:rPr lang="ko-KR" altLang="en-US" sz="3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기대 효과</a:t>
            </a:r>
            <a:endParaRPr lang="en-US" altLang="ko-KR" sz="3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07</a:t>
            </a:r>
            <a:r>
              <a:rPr lang="en-US" altLang="ko-KR" sz="4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   </a:t>
            </a:r>
            <a:r>
              <a:rPr lang="en-US" altLang="ko-KR" sz="3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Q&amp;A</a:t>
            </a:r>
            <a:endParaRPr lang="ko-KR" altLang="en-US" sz="3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Unity Client</a:t>
            </a:r>
          </a:p>
          <a:p>
            <a:pPr algn="ctr"/>
            <a:r>
              <a:rPr lang="en-US" altLang="ko-KR" sz="2700" b="1" dirty="0"/>
              <a:t>(Unity)</a:t>
            </a:r>
            <a:endParaRPr lang="ko-KR" altLang="en-US" sz="2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B7B5CA-7137-4638-873D-D603EC4993A8}"/>
              </a:ext>
            </a:extLst>
          </p:cNvPr>
          <p:cNvSpPr txBox="1"/>
          <p:nvPr/>
        </p:nvSpPr>
        <p:spPr>
          <a:xfrm>
            <a:off x="3446165" y="3042192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실시간 데이터값 요청 및 반환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0201A6-8E21-4913-AE09-D8175E5FA637}"/>
              </a:ext>
            </a:extLst>
          </p:cNvPr>
          <p:cNvGrpSpPr/>
          <p:nvPr/>
        </p:nvGrpSpPr>
        <p:grpSpPr>
          <a:xfrm>
            <a:off x="4457700" y="1184371"/>
            <a:ext cx="9372600" cy="1269381"/>
            <a:chOff x="4038600" y="1283319"/>
            <a:chExt cx="9372600" cy="1269381"/>
          </a:xfrm>
        </p:grpSpPr>
        <p:pic>
          <p:nvPicPr>
            <p:cNvPr id="1028" name="Picture 4" descr="Script: Unity Object Reference Serialiser | Karn Bianco">
              <a:extLst>
                <a:ext uri="{FF2B5EF4-FFF2-40B4-BE49-F238E27FC236}">
                  <a16:creationId xmlns:a16="http://schemas.microsoft.com/office/drawing/2014/main" id="{884E994D-2609-4D07-9D1F-1C3F4B5B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38695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C09790-9EBD-426F-9E8A-451D596AB5BC}"/>
                </a:ext>
              </a:extLst>
            </p:cNvPr>
            <p:cNvSpPr txBox="1"/>
            <p:nvPr/>
          </p:nvSpPr>
          <p:spPr>
            <a:xfrm>
              <a:off x="5334000" y="1512951"/>
              <a:ext cx="78486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Unity Scripts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를 게임오브젝트에 이용하여</a:t>
              </a:r>
              <a:endPara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</a:t>
              </a:r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예측 데이터값</a:t>
              </a:r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환경 장치 제어값을 사용자에게 가시화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5CE42D6-7FB0-4C7B-A700-7934A7A76ECE}"/>
                </a:ext>
              </a:extLst>
            </p:cNvPr>
            <p:cNvSpPr/>
            <p:nvPr/>
          </p:nvSpPr>
          <p:spPr>
            <a:xfrm>
              <a:off x="4038600" y="1283319"/>
              <a:ext cx="9372600" cy="1269381"/>
            </a:xfrm>
            <a:prstGeom prst="roundRect">
              <a:avLst>
                <a:gd name="adj" fmla="val 243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6EB636A-EE8D-4E9D-AA37-BBB50C38CEAB}"/>
              </a:ext>
            </a:extLst>
          </p:cNvPr>
          <p:cNvSpPr/>
          <p:nvPr/>
        </p:nvSpPr>
        <p:spPr>
          <a:xfrm rot="5400000">
            <a:off x="2988870" y="3080293"/>
            <a:ext cx="365838" cy="385465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B1AD8A3D-EFD2-4EA6-B516-663F6AD31B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9692" r="27586" b="31463"/>
          <a:stretch/>
        </p:blipFill>
        <p:spPr>
          <a:xfrm>
            <a:off x="2971800" y="3712609"/>
            <a:ext cx="12344400" cy="62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65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Unity Client</a:t>
            </a:r>
          </a:p>
          <a:p>
            <a:pPr algn="ctr"/>
            <a:r>
              <a:rPr lang="en-US" altLang="ko-KR" sz="2700" b="1" dirty="0"/>
              <a:t>(Unity)</a:t>
            </a:r>
            <a:endParaRPr lang="ko-KR" altLang="en-US" sz="27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B7B5CA-7137-4638-873D-D603EC4993A8}"/>
              </a:ext>
            </a:extLst>
          </p:cNvPr>
          <p:cNvSpPr txBox="1"/>
          <p:nvPr/>
        </p:nvSpPr>
        <p:spPr>
          <a:xfrm>
            <a:off x="2172066" y="3012516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 데이터값 요청 및 반환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0201A6-8E21-4913-AE09-D8175E5FA637}"/>
              </a:ext>
            </a:extLst>
          </p:cNvPr>
          <p:cNvGrpSpPr/>
          <p:nvPr/>
        </p:nvGrpSpPr>
        <p:grpSpPr>
          <a:xfrm>
            <a:off x="4457700" y="1184371"/>
            <a:ext cx="9372600" cy="1269381"/>
            <a:chOff x="4038600" y="1283319"/>
            <a:chExt cx="9372600" cy="1269381"/>
          </a:xfrm>
        </p:grpSpPr>
        <p:pic>
          <p:nvPicPr>
            <p:cNvPr id="1028" name="Picture 4" descr="Script: Unity Object Reference Serialiser | Karn Bianco">
              <a:extLst>
                <a:ext uri="{FF2B5EF4-FFF2-40B4-BE49-F238E27FC236}">
                  <a16:creationId xmlns:a16="http://schemas.microsoft.com/office/drawing/2014/main" id="{884E994D-2609-4D07-9D1F-1C3F4B5B2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1386950"/>
              <a:ext cx="10668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C09790-9EBD-426F-9E8A-451D596AB5BC}"/>
                </a:ext>
              </a:extLst>
            </p:cNvPr>
            <p:cNvSpPr txBox="1"/>
            <p:nvPr/>
          </p:nvSpPr>
          <p:spPr>
            <a:xfrm>
              <a:off x="5334000" y="1512951"/>
              <a:ext cx="78486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Unity Scripts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를 게임오브젝트에 이용하여</a:t>
              </a:r>
              <a:endPara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실시간</a:t>
              </a:r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예측 데이터값</a:t>
              </a:r>
              <a:r>
                <a:rPr lang="en-US" altLang="ko-KR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환경 장치 제어값을 사용자에게 가시화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5CE42D6-7FB0-4C7B-A700-7934A7A76ECE}"/>
                </a:ext>
              </a:extLst>
            </p:cNvPr>
            <p:cNvSpPr/>
            <p:nvPr/>
          </p:nvSpPr>
          <p:spPr>
            <a:xfrm>
              <a:off x="4038600" y="1283319"/>
              <a:ext cx="9372600" cy="1269381"/>
            </a:xfrm>
            <a:prstGeom prst="roundRect">
              <a:avLst>
                <a:gd name="adj" fmla="val 2439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6EB636A-EE8D-4E9D-AA37-BBB50C38CEAB}"/>
              </a:ext>
            </a:extLst>
          </p:cNvPr>
          <p:cNvSpPr/>
          <p:nvPr/>
        </p:nvSpPr>
        <p:spPr>
          <a:xfrm rot="5400000">
            <a:off x="1714771" y="3050617"/>
            <a:ext cx="365838" cy="385465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49C338A2-9470-4B9F-BFDD-158C67AFAB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68537"/>
          <a:stretch/>
        </p:blipFill>
        <p:spPr>
          <a:xfrm>
            <a:off x="1645087" y="3682933"/>
            <a:ext cx="14997825" cy="60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73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FA5FDB0B-C07D-447D-A7D7-BACAC61A2320}"/>
              </a:ext>
            </a:extLst>
          </p:cNvPr>
          <p:cNvSpPr txBox="1"/>
          <p:nvPr/>
        </p:nvSpPr>
        <p:spPr>
          <a:xfrm>
            <a:off x="606068" y="561873"/>
            <a:ext cx="5802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06 </a:t>
            </a:r>
            <a:r>
              <a:rPr lang="ko-KR" altLang="en-US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기대 효과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BC71E-3A53-4879-ACF1-C0713BAD80E8}"/>
              </a:ext>
            </a:extLst>
          </p:cNvPr>
          <p:cNvSpPr txBox="1"/>
          <p:nvPr/>
        </p:nvSpPr>
        <p:spPr>
          <a:xfrm>
            <a:off x="4343400" y="6155592"/>
            <a:ext cx="8759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4000" b="1" i="0" dirty="0">
                <a:solidFill>
                  <a:srgbClr val="24292F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Q. </a:t>
            </a:r>
            <a:r>
              <a:rPr lang="ko-KR" altLang="en-US" sz="4000" b="1" i="0" dirty="0">
                <a:solidFill>
                  <a:srgbClr val="24292F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최종적으로 어떤 도움을 줄 수 있는지</a:t>
            </a:r>
            <a:r>
              <a:rPr lang="en-US" altLang="ko-KR" sz="4000" b="1" i="0" dirty="0">
                <a:solidFill>
                  <a:srgbClr val="24292F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?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F99B8C-E77A-4930-902A-276FC1ABBB4A}"/>
              </a:ext>
            </a:extLst>
          </p:cNvPr>
          <p:cNvCxnSpPr>
            <a:cxnSpLocks/>
          </p:cNvCxnSpPr>
          <p:nvPr/>
        </p:nvCxnSpPr>
        <p:spPr>
          <a:xfrm>
            <a:off x="606068" y="1269759"/>
            <a:ext cx="168475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BEA1E1-BCB2-454A-AB6E-1B05D4665740}"/>
              </a:ext>
            </a:extLst>
          </p:cNvPr>
          <p:cNvSpPr/>
          <p:nvPr/>
        </p:nvSpPr>
        <p:spPr>
          <a:xfrm>
            <a:off x="4413292" y="6941264"/>
            <a:ext cx="8921708" cy="2504606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D046D-856B-4CA0-9528-03F92B0C414D}"/>
              </a:ext>
            </a:extLst>
          </p:cNvPr>
          <p:cNvSpPr txBox="1"/>
          <p:nvPr/>
        </p:nvSpPr>
        <p:spPr>
          <a:xfrm>
            <a:off x="4438692" y="7177908"/>
            <a:ext cx="9144000" cy="1978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2400" b="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민감한 환경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2400" b="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실험실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b="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중환자실 등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상태를</a:t>
            </a:r>
            <a:r>
              <a:rPr lang="ko-KR" altLang="en-US" sz="2400" b="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관리할 수 있는 시스템</a:t>
            </a:r>
            <a:endParaRPr lang="en-US" altLang="ko-KR" sz="2400" b="0" i="0" dirty="0">
              <a:solidFill>
                <a:srgbClr val="24292F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통합 관리가 가능하고</a:t>
            </a:r>
            <a:r>
              <a:rPr lang="en-US" altLang="ko-KR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이로 인해서</a:t>
            </a:r>
            <a:r>
              <a:rPr lang="en-US" altLang="ko-KR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전력 소비를 줄일 수 있다</a:t>
            </a:r>
            <a:r>
              <a:rPr lang="en-US" altLang="ko-KR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lang="ko-KR" altLang="en-US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 </a:t>
            </a:r>
            <a:r>
              <a:rPr lang="ko-KR" altLang="en-US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 상태에 따른 피해에</a:t>
            </a:r>
            <a:r>
              <a:rPr lang="en-US" altLang="ko-KR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대한 예방 및 최소화</a:t>
            </a:r>
            <a:endParaRPr lang="en-US" altLang="ko-KR" sz="2400" dirty="0">
              <a:solidFill>
                <a:srgbClr val="24292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- </a:t>
            </a:r>
            <a:r>
              <a:rPr lang="ko-KR" altLang="en-US" sz="2400" dirty="0">
                <a:solidFill>
                  <a:srgbClr val="24292F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환경 요소에 따른 생산성 과 신뢰성 향상</a:t>
            </a:r>
            <a:endParaRPr lang="en-US" altLang="ko-KR" sz="2400" dirty="0">
              <a:solidFill>
                <a:srgbClr val="24292F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A0409F-26F5-47D9-AD64-30F14CE39006}"/>
              </a:ext>
            </a:extLst>
          </p:cNvPr>
          <p:cNvGrpSpPr/>
          <p:nvPr/>
        </p:nvGrpSpPr>
        <p:grpSpPr>
          <a:xfrm>
            <a:off x="6740546" y="3886978"/>
            <a:ext cx="4267200" cy="1232344"/>
            <a:chOff x="6610354" y="2191179"/>
            <a:chExt cx="4267200" cy="12323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552FAA-D3BA-4F99-BCD5-E2239FB0BA0F}"/>
                </a:ext>
              </a:extLst>
            </p:cNvPr>
            <p:cNvSpPr txBox="1"/>
            <p:nvPr/>
          </p:nvSpPr>
          <p:spPr>
            <a:xfrm>
              <a:off x="6766559" y="2191179"/>
              <a:ext cx="39547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i="0" dirty="0">
                  <a:solidFill>
                    <a:srgbClr val="24292F"/>
                  </a:solidFill>
                  <a:effectLst/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예상 수요처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C7DD5-7758-4DED-B2B9-921A56A7AD0A}"/>
                </a:ext>
              </a:extLst>
            </p:cNvPr>
            <p:cNvSpPr txBox="1"/>
            <p:nvPr/>
          </p:nvSpPr>
          <p:spPr>
            <a:xfrm>
              <a:off x="6610354" y="2961858"/>
              <a:ext cx="426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i="0" kern="0" spc="-70" dirty="0">
                  <a:solidFill>
                    <a:srgbClr val="0000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집</a:t>
              </a:r>
              <a:r>
                <a:rPr lang="en-US" altLang="ko-KR" sz="2400" kern="0" spc="-5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kern="0" spc="-7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오피스</a:t>
              </a:r>
              <a:r>
                <a:rPr lang="en-US" altLang="ko-KR" sz="2400" kern="0" spc="-5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kern="0" spc="-7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팩토리</a:t>
              </a:r>
              <a:r>
                <a:rPr lang="en-US" altLang="ko-KR" sz="2400" kern="0" spc="-5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kern="0" spc="-7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병원</a:t>
              </a:r>
              <a:r>
                <a:rPr lang="en-US" altLang="ko-KR" sz="2400" kern="0" spc="-5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, </a:t>
              </a:r>
              <a:r>
                <a:rPr lang="ko-KR" altLang="en-US" sz="2400" kern="0" spc="-70" dirty="0">
                  <a:solidFill>
                    <a:srgbClr val="000000"/>
                  </a:solidFill>
                  <a:effectLst/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양식장</a:t>
              </a:r>
              <a:endParaRPr lang="ko-KR" altLang="en-US" sz="240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9E8D8C1-68CB-4B8C-8675-D4C2C3498C0C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2899065"/>
              <a:ext cx="392430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B1BCE5F-6A2B-4798-A6CF-D18116A2C80B}"/>
              </a:ext>
            </a:extLst>
          </p:cNvPr>
          <p:cNvSpPr/>
          <p:nvPr/>
        </p:nvSpPr>
        <p:spPr>
          <a:xfrm rot="5400000">
            <a:off x="8643312" y="5385596"/>
            <a:ext cx="461664" cy="4984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D398461-57B8-49D2-BEB0-A6224CEEE1F7}"/>
              </a:ext>
            </a:extLst>
          </p:cNvPr>
          <p:cNvSpPr/>
          <p:nvPr/>
        </p:nvSpPr>
        <p:spPr>
          <a:xfrm rot="5400000">
            <a:off x="8622392" y="3104857"/>
            <a:ext cx="461664" cy="49848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A7D270-117E-4515-8C68-02D46A8E2630}"/>
              </a:ext>
            </a:extLst>
          </p:cNvPr>
          <p:cNvSpPr txBox="1"/>
          <p:nvPr/>
        </p:nvSpPr>
        <p:spPr>
          <a:xfrm>
            <a:off x="6719624" y="1700586"/>
            <a:ext cx="426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3760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기반 </a:t>
            </a:r>
            <a:r>
              <a:rPr lang="ko-KR" altLang="en-US" sz="36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자동 환경 제어 시스템</a:t>
            </a:r>
          </a:p>
        </p:txBody>
      </p:sp>
    </p:spTree>
    <p:extLst>
      <p:ext uri="{BB962C8B-B14F-4D97-AF65-F5344CB8AC3E}">
        <p14:creationId xmlns:p14="http://schemas.microsoft.com/office/powerpoint/2010/main" val="200893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4B7518-AFEE-486F-8A7D-6BC31E47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1771" y="0"/>
            <a:ext cx="9411907" cy="10287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FD1F8A7-608F-467E-8AC4-87A9B45D7BB4}"/>
              </a:ext>
            </a:extLst>
          </p:cNvPr>
          <p:cNvSpPr/>
          <p:nvPr/>
        </p:nvSpPr>
        <p:spPr>
          <a:xfrm>
            <a:off x="5029200" y="2558143"/>
            <a:ext cx="8153400" cy="4724400"/>
          </a:xfrm>
          <a:prstGeom prst="rect">
            <a:avLst/>
          </a:prstGeom>
          <a:solidFill>
            <a:srgbClr val="FFFFFF">
              <a:alpha val="20000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D08AE-49DE-455B-AE1B-F0159142E012}"/>
              </a:ext>
            </a:extLst>
          </p:cNvPr>
          <p:cNvSpPr txBox="1"/>
          <p:nvPr/>
        </p:nvSpPr>
        <p:spPr>
          <a:xfrm>
            <a:off x="11963400" y="91821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연구연수생 남태민</a:t>
            </a:r>
            <a:endParaRPr lang="en-US" altLang="ko-KR" sz="2400" dirty="0">
              <a:solidFill>
                <a:srgbClr val="000000"/>
              </a:solidFill>
              <a:latin typeface="나눔바른고딕OTF Light" panose="02000303000000000000" pitchFamily="50" charset="-127"/>
              <a:ea typeface="나눔바른고딕OTF Light" panose="02000303000000000000" pitchFamily="50" charset="-127"/>
            </a:endParaRPr>
          </a:p>
          <a:p>
            <a:pPr algn="r"/>
            <a:r>
              <a:rPr lang="ko-KR" altLang="en-US" sz="2400" dirty="0">
                <a:solidFill>
                  <a:srgbClr val="000000"/>
                </a:solidFill>
                <a:latin typeface="나눔바른고딕OTF Light" panose="02000303000000000000" pitchFamily="50" charset="-127"/>
                <a:ea typeface="나눔바른고딕OTF Light" panose="02000303000000000000" pitchFamily="50" charset="-127"/>
              </a:rPr>
              <a:t>연구연수생 황진주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49A12-B383-4058-AC08-21B9B113CD35}"/>
              </a:ext>
            </a:extLst>
          </p:cNvPr>
          <p:cNvSpPr txBox="1"/>
          <p:nvPr/>
        </p:nvSpPr>
        <p:spPr>
          <a:xfrm>
            <a:off x="5498184" y="3804672"/>
            <a:ext cx="7291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i="0" dirty="0">
                <a:solidFill>
                  <a:srgbClr val="24292F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준비한 발표는 여기까지 입니다</a:t>
            </a:r>
            <a:r>
              <a:rPr lang="en-US" altLang="ko-KR" sz="4000" i="0" dirty="0">
                <a:solidFill>
                  <a:srgbClr val="24292F"/>
                </a:solidFill>
                <a:effectLst/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ctr"/>
            <a:endParaRPr lang="en-US" altLang="ko-KR" sz="3200" i="0" dirty="0">
              <a:solidFill>
                <a:srgbClr val="24292F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320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질문이 있다면 편하게 해주십시오</a:t>
            </a:r>
            <a:r>
              <a:rPr lang="en-US" altLang="ko-KR" sz="320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3200" i="0" dirty="0">
              <a:solidFill>
                <a:srgbClr val="24292F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320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감사합니다</a:t>
            </a:r>
            <a:r>
              <a:rPr lang="en-US" altLang="ko-KR" sz="320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r>
              <a:rPr lang="ko-KR" altLang="en-US" sz="3200" i="0" dirty="0">
                <a:solidFill>
                  <a:srgbClr val="24292F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73FF0F-FF5E-4540-9F45-494995623C40}"/>
              </a:ext>
            </a:extLst>
          </p:cNvPr>
          <p:cNvSpPr txBox="1"/>
          <p:nvPr/>
        </p:nvSpPr>
        <p:spPr>
          <a:xfrm>
            <a:off x="914400" y="647700"/>
            <a:ext cx="4267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2022 </a:t>
            </a:r>
            <a:r>
              <a:rPr lang="ko-KR" altLang="en-US" sz="20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하계연수생 연구결과 발표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DFB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FBC5D0-75D0-40DF-BA1D-82376BB11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21"/>
          <a:stretch/>
        </p:blipFill>
        <p:spPr bwMode="auto">
          <a:xfrm>
            <a:off x="800089" y="1754789"/>
            <a:ext cx="16548151" cy="334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A5347-80A1-4F80-9142-E33BE5978F8E}"/>
              </a:ext>
            </a:extLst>
          </p:cNvPr>
          <p:cNvSpPr txBox="1"/>
          <p:nvPr/>
        </p:nvSpPr>
        <p:spPr>
          <a:xfrm>
            <a:off x="924096" y="5511934"/>
            <a:ext cx="14392103" cy="397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DB </a:t>
            </a: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테이블 생성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온도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습도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조도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측정시간 저장</a:t>
            </a:r>
            <a:endParaRPr lang="en-US" altLang="ko-KR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모델 생성 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LSTM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모델을 이용한 시간 단위 온도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습도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조도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</a:t>
            </a:r>
            <a:endParaRPr lang="en-US" altLang="ko-KR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통신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서버 및 클라이언트 통신 완료 및 데이터 송수신 완료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GUI </a:t>
            </a: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작성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Unity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와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Html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이용</a:t>
            </a:r>
            <a:endParaRPr lang="en-US" altLang="ko-KR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논문 작성 완료</a:t>
            </a:r>
            <a:endParaRPr lang="en-US" altLang="ko-KR" sz="28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800" b="0" i="0" dirty="0">
                <a:solidFill>
                  <a:srgbClr val="222222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남태민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스마트 공간의 쾌적도 관리를 위한 통합 장치제어 시스템 설계</a:t>
            </a:r>
            <a:endParaRPr lang="en-US" altLang="ko-KR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914400" lvl="1" indent="-4572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황진주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최적 환경 제어를 위한 </a:t>
            </a:r>
            <a:r>
              <a:rPr lang="en-US" altLang="ko-KR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LSTM </a:t>
            </a:r>
            <a:r>
              <a:rPr lang="ko-KR" altLang="en-US" sz="28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시간 단위 환경 변화량 예측 시스템</a:t>
            </a:r>
            <a:endParaRPr lang="en-US" altLang="ko-KR" sz="28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7C3F2-1C8A-4D2E-A0BC-AC627BF8BFDD}"/>
              </a:ext>
            </a:extLst>
          </p:cNvPr>
          <p:cNvSpPr txBox="1"/>
          <p:nvPr/>
        </p:nvSpPr>
        <p:spPr>
          <a:xfrm>
            <a:off x="606068" y="549173"/>
            <a:ext cx="42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01 </a:t>
            </a:r>
            <a:r>
              <a:rPr lang="ko-KR" altLang="en-US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진행 상황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D1D28AF-5FAC-482D-80A9-8D96B84A0F3F}"/>
              </a:ext>
            </a:extLst>
          </p:cNvPr>
          <p:cNvCxnSpPr>
            <a:cxnSpLocks/>
          </p:cNvCxnSpPr>
          <p:nvPr/>
        </p:nvCxnSpPr>
        <p:spPr>
          <a:xfrm>
            <a:off x="606068" y="1269759"/>
            <a:ext cx="168475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병원 - 무료 건물개 아이콘">
            <a:extLst>
              <a:ext uri="{FF2B5EF4-FFF2-40B4-BE49-F238E27FC236}">
                <a16:creationId xmlns:a16="http://schemas.microsoft.com/office/drawing/2014/main" id="{459CA3CC-1E4E-4367-B17A-57389453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098410"/>
            <a:ext cx="2768599" cy="276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녹색 공장 - 무료 생태와 환경개 아이콘">
            <a:extLst>
              <a:ext uri="{FF2B5EF4-FFF2-40B4-BE49-F238E27FC236}">
                <a16:creationId xmlns:a16="http://schemas.microsoft.com/office/drawing/2014/main" id="{EBF1404B-5718-4112-9F8D-427DE876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1" y="256501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실험 - 무료 교육개 아이콘">
            <a:extLst>
              <a:ext uri="{FF2B5EF4-FFF2-40B4-BE49-F238E27FC236}">
                <a16:creationId xmlns:a16="http://schemas.microsoft.com/office/drawing/2014/main" id="{5D454123-F33B-4882-BEE4-282F4188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202" y="275551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집 - 무료 건물개 아이콘">
            <a:extLst>
              <a:ext uri="{FF2B5EF4-FFF2-40B4-BE49-F238E27FC236}">
                <a16:creationId xmlns:a16="http://schemas.microsoft.com/office/drawing/2014/main" id="{C7C2B76A-1FCF-4056-A2CA-5839716D1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76821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5C4A6A-8DB7-4B02-83AD-0497B80CF1DF}"/>
              </a:ext>
            </a:extLst>
          </p:cNvPr>
          <p:cNvSpPr txBox="1"/>
          <p:nvPr/>
        </p:nvSpPr>
        <p:spPr>
          <a:xfrm>
            <a:off x="806450" y="6222610"/>
            <a:ext cx="394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더운 여름 시원한 환경 유지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E0D16-1EE7-44BF-8EAA-4103D941B747}"/>
              </a:ext>
            </a:extLst>
          </p:cNvPr>
          <p:cNvSpPr txBox="1"/>
          <p:nvPr/>
        </p:nvSpPr>
        <p:spPr>
          <a:xfrm>
            <a:off x="4895850" y="6222609"/>
            <a:ext cx="394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무균실 유지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5A119-EE1F-4F66-8A24-3F9C627F2685}"/>
              </a:ext>
            </a:extLst>
          </p:cNvPr>
          <p:cNvSpPr txBox="1"/>
          <p:nvPr/>
        </p:nvSpPr>
        <p:spPr>
          <a:xfrm>
            <a:off x="9175751" y="6222608"/>
            <a:ext cx="394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반도체 공장 클린룸 환경 유지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501BB-987C-4122-8054-14EFB1283338}"/>
              </a:ext>
            </a:extLst>
          </p:cNvPr>
          <p:cNvSpPr txBox="1"/>
          <p:nvPr/>
        </p:nvSpPr>
        <p:spPr>
          <a:xfrm>
            <a:off x="13595352" y="6222608"/>
            <a:ext cx="394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실험실 미생물 배양 조건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B48A4716-0247-4065-9B11-1E053203A422}"/>
              </a:ext>
            </a:extLst>
          </p:cNvPr>
          <p:cNvSpPr/>
          <p:nvPr/>
        </p:nvSpPr>
        <p:spPr>
          <a:xfrm>
            <a:off x="4600575" y="4696377"/>
            <a:ext cx="501650" cy="461665"/>
          </a:xfrm>
          <a:prstGeom prst="plus">
            <a:avLst>
              <a:gd name="adj" fmla="val 3795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9650E326-5822-45AE-81C8-0AD9AEBC9589}"/>
              </a:ext>
            </a:extLst>
          </p:cNvPr>
          <p:cNvSpPr/>
          <p:nvPr/>
        </p:nvSpPr>
        <p:spPr>
          <a:xfrm>
            <a:off x="8713789" y="4696377"/>
            <a:ext cx="501650" cy="461665"/>
          </a:xfrm>
          <a:prstGeom prst="plus">
            <a:avLst>
              <a:gd name="adj" fmla="val 3795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DFD74494-F65F-4DAC-9432-EC3EFA905355}"/>
              </a:ext>
            </a:extLst>
          </p:cNvPr>
          <p:cNvSpPr/>
          <p:nvPr/>
        </p:nvSpPr>
        <p:spPr>
          <a:xfrm>
            <a:off x="13204826" y="4696376"/>
            <a:ext cx="501650" cy="461665"/>
          </a:xfrm>
          <a:prstGeom prst="plus">
            <a:avLst>
              <a:gd name="adj" fmla="val 3795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3266688-6B92-4104-9042-54962302C41E}"/>
              </a:ext>
            </a:extLst>
          </p:cNvPr>
          <p:cNvSpPr/>
          <p:nvPr/>
        </p:nvSpPr>
        <p:spPr>
          <a:xfrm>
            <a:off x="4660155" y="8259749"/>
            <a:ext cx="783420" cy="67075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1A6BF-B9B2-4EA0-AF94-5F89B0B88A67}"/>
              </a:ext>
            </a:extLst>
          </p:cNvPr>
          <p:cNvSpPr txBox="1"/>
          <p:nvPr/>
        </p:nvSpPr>
        <p:spPr>
          <a:xfrm>
            <a:off x="5737227" y="7933408"/>
            <a:ext cx="7467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사용자의 </a:t>
            </a:r>
            <a:r>
              <a:rPr lang="ko-KR" altLang="en-US" sz="4000" dirty="0">
                <a:solidFill>
                  <a:srgbClr val="0070C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수동 장치 조작을 통한</a:t>
            </a:r>
            <a:endParaRPr lang="en-US" altLang="ko-KR" sz="4000" dirty="0">
              <a:solidFill>
                <a:srgbClr val="0070C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환경 상태가 관리되는 경우가 다수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F6C75B-17DF-4F35-A23C-86AE899D45FB}"/>
              </a:ext>
            </a:extLst>
          </p:cNvPr>
          <p:cNvSpPr txBox="1"/>
          <p:nvPr/>
        </p:nvSpPr>
        <p:spPr>
          <a:xfrm>
            <a:off x="606068" y="549173"/>
            <a:ext cx="42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02 </a:t>
            </a:r>
            <a:r>
              <a:rPr lang="ko-KR" altLang="en-US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문제 인식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A3F0247-4655-4AD4-8E61-0F77BE1A0BD4}"/>
              </a:ext>
            </a:extLst>
          </p:cNvPr>
          <p:cNvCxnSpPr>
            <a:cxnSpLocks/>
          </p:cNvCxnSpPr>
          <p:nvPr/>
        </p:nvCxnSpPr>
        <p:spPr>
          <a:xfrm>
            <a:off x="606068" y="1269759"/>
            <a:ext cx="168475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0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5C4A6A-8DB7-4B02-83AD-0497B80CF1DF}"/>
              </a:ext>
            </a:extLst>
          </p:cNvPr>
          <p:cNvSpPr txBox="1"/>
          <p:nvPr/>
        </p:nvSpPr>
        <p:spPr>
          <a:xfrm>
            <a:off x="192975" y="5847661"/>
            <a:ext cx="394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실시간 데이터 수집</a:t>
            </a:r>
            <a:endParaRPr lang="en-US" altLang="ko-KR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E0D16-1EE7-44BF-8EAA-4103D941B747}"/>
              </a:ext>
            </a:extLst>
          </p:cNvPr>
          <p:cNvSpPr txBox="1"/>
          <p:nvPr/>
        </p:nvSpPr>
        <p:spPr>
          <a:xfrm>
            <a:off x="6854559" y="5847660"/>
            <a:ext cx="394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공동 데이터 공유</a:t>
            </a:r>
            <a:endParaRPr lang="en-US" altLang="ko-KR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(Maria DB)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5A119-EE1F-4F66-8A24-3F9C627F2685}"/>
              </a:ext>
            </a:extLst>
          </p:cNvPr>
          <p:cNvSpPr txBox="1"/>
          <p:nvPr/>
        </p:nvSpPr>
        <p:spPr>
          <a:xfrm>
            <a:off x="10447040" y="5847659"/>
            <a:ext cx="394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디지털 트윈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3501BB-987C-4122-8054-14EFB1283338}"/>
              </a:ext>
            </a:extLst>
          </p:cNvPr>
          <p:cNvSpPr txBox="1"/>
          <p:nvPr/>
        </p:nvSpPr>
        <p:spPr>
          <a:xfrm>
            <a:off x="14119925" y="5847659"/>
            <a:ext cx="394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시계열 데이터 분석</a:t>
            </a:r>
            <a:endParaRPr lang="en-US" altLang="ko-KR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(LSTM)</a:t>
            </a:r>
            <a:endParaRPr lang="ko-KR" altLang="en-US" sz="2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3266688-6B92-4104-9042-54962302C41E}"/>
              </a:ext>
            </a:extLst>
          </p:cNvPr>
          <p:cNvSpPr/>
          <p:nvPr/>
        </p:nvSpPr>
        <p:spPr>
          <a:xfrm>
            <a:off x="3573498" y="8228631"/>
            <a:ext cx="783420" cy="67075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1A6BF-B9B2-4EA0-AF94-5F89B0B88A67}"/>
              </a:ext>
            </a:extLst>
          </p:cNvPr>
          <p:cNvSpPr txBox="1"/>
          <p:nvPr/>
        </p:nvSpPr>
        <p:spPr>
          <a:xfrm>
            <a:off x="4572000" y="8191500"/>
            <a:ext cx="11582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민감한 환경을 위한 </a:t>
            </a:r>
            <a:r>
              <a:rPr lang="ko-KR" altLang="en-US" sz="4000" dirty="0">
                <a:solidFill>
                  <a:srgbClr val="376092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기반 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자동 환경 제어 시스템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5692DDA-3B04-4BF2-9394-724E754E1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2" r="9270"/>
          <a:stretch/>
        </p:blipFill>
        <p:spPr>
          <a:xfrm>
            <a:off x="1173162" y="2746732"/>
            <a:ext cx="1989326" cy="2465929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523DCDFC-2F74-4862-B34F-E7B8D45F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289" y="3337284"/>
            <a:ext cx="2971800" cy="108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데이터베이스 개요 (22.6.13)">
            <a:extLst>
              <a:ext uri="{FF2B5EF4-FFF2-40B4-BE49-F238E27FC236}">
                <a16:creationId xmlns:a16="http://schemas.microsoft.com/office/drawing/2014/main" id="{7449C22C-3A25-4B21-9BC8-A4F11BAC8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784" y="278907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i 아이콘, 인공 지능 기술 | 프리미엄 벡터">
            <a:extLst>
              <a:ext uri="{FF2B5EF4-FFF2-40B4-BE49-F238E27FC236}">
                <a16:creationId xmlns:a16="http://schemas.microsoft.com/office/drawing/2014/main" id="{F7DA9ACB-E369-446D-9F3A-D16F29935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18231" r="16027" b="15032"/>
          <a:stretch/>
        </p:blipFill>
        <p:spPr bwMode="auto">
          <a:xfrm>
            <a:off x="14913013" y="2669657"/>
            <a:ext cx="2363524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lask] 플라스크 어플리케이션">
            <a:extLst>
              <a:ext uri="{FF2B5EF4-FFF2-40B4-BE49-F238E27FC236}">
                <a16:creationId xmlns:a16="http://schemas.microsoft.com/office/drawing/2014/main" id="{0FF64592-DBFF-4EC6-A63A-781540CB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35" y="2686844"/>
            <a:ext cx="3175001" cy="238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B1BBEB-A0BB-4B0E-B004-8366DE4408D2}"/>
              </a:ext>
            </a:extLst>
          </p:cNvPr>
          <p:cNvSpPr txBox="1"/>
          <p:nvPr/>
        </p:nvSpPr>
        <p:spPr>
          <a:xfrm>
            <a:off x="3483241" y="5847659"/>
            <a:ext cx="394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웹 서버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5D82D-93AE-499D-8BC1-BCD7F5E5B2E4}"/>
              </a:ext>
            </a:extLst>
          </p:cNvPr>
          <p:cNvSpPr txBox="1"/>
          <p:nvPr/>
        </p:nvSpPr>
        <p:spPr>
          <a:xfrm>
            <a:off x="606068" y="549173"/>
            <a:ext cx="42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03 </a:t>
            </a:r>
            <a:r>
              <a:rPr lang="ko-KR" altLang="en-US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연구 목적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26977DF-3ADA-4BCB-BF2A-E585D7C5113F}"/>
              </a:ext>
            </a:extLst>
          </p:cNvPr>
          <p:cNvCxnSpPr>
            <a:cxnSpLocks/>
          </p:cNvCxnSpPr>
          <p:nvPr/>
        </p:nvCxnSpPr>
        <p:spPr>
          <a:xfrm>
            <a:off x="606068" y="1269759"/>
            <a:ext cx="168475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3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9B687A-B8C7-4E6D-95BB-4C907A8E62D8}"/>
              </a:ext>
            </a:extLst>
          </p:cNvPr>
          <p:cNvSpPr/>
          <p:nvPr/>
        </p:nvSpPr>
        <p:spPr>
          <a:xfrm>
            <a:off x="7393026" y="2346132"/>
            <a:ext cx="2527998" cy="6508251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Web</a:t>
            </a:r>
          </a:p>
          <a:p>
            <a:pPr algn="ctr"/>
            <a:r>
              <a:rPr lang="en-US" altLang="ko-KR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Server</a:t>
            </a:r>
          </a:p>
          <a:p>
            <a:pPr algn="ctr"/>
            <a:r>
              <a:rPr lang="en-US" altLang="ko-KR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(Flask)</a:t>
            </a:r>
            <a:endParaRPr lang="ko-KR" altLang="en-US" sz="27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89B0ED-436F-4E39-B4BB-FCCCC6F861B7}"/>
              </a:ext>
            </a:extLst>
          </p:cNvPr>
          <p:cNvGrpSpPr/>
          <p:nvPr/>
        </p:nvGrpSpPr>
        <p:grpSpPr>
          <a:xfrm>
            <a:off x="1270845" y="2449531"/>
            <a:ext cx="6211943" cy="1117343"/>
            <a:chOff x="847230" y="1310993"/>
            <a:chExt cx="4141295" cy="74489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4D70726-5EB7-42D6-9A59-153F6EA7C6E7}"/>
                </a:ext>
              </a:extLst>
            </p:cNvPr>
            <p:cNvSpPr/>
            <p:nvPr/>
          </p:nvSpPr>
          <p:spPr>
            <a:xfrm>
              <a:off x="847230" y="1385918"/>
              <a:ext cx="1971982" cy="668875"/>
            </a:xfrm>
            <a:prstGeom prst="roundRect">
              <a:avLst>
                <a:gd name="adj" fmla="val 4902"/>
              </a:avLst>
            </a:prstGeom>
            <a:solidFill>
              <a:srgbClr val="E4A9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Web Client</a:t>
              </a:r>
            </a:p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(Html)</a:t>
              </a:r>
              <a:endPara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A774C9-9564-46DF-B033-5B0D071A1E66}"/>
                </a:ext>
              </a:extLst>
            </p:cNvPr>
            <p:cNvSpPr txBox="1"/>
            <p:nvPr/>
          </p:nvSpPr>
          <p:spPr>
            <a:xfrm>
              <a:off x="2748835" y="1310993"/>
              <a:ext cx="1604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Prediction Interval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40664177-13A6-42B7-963D-4DDEA804C01A}"/>
                </a:ext>
              </a:extLst>
            </p:cNvPr>
            <p:cNvGrpSpPr/>
            <p:nvPr/>
          </p:nvGrpSpPr>
          <p:grpSpPr>
            <a:xfrm>
              <a:off x="2805687" y="1595333"/>
              <a:ext cx="2134481" cy="199611"/>
              <a:chOff x="7304743" y="1059764"/>
              <a:chExt cx="1752083" cy="255296"/>
            </a:xfrm>
          </p:grpSpPr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C0AC531D-9EC8-4154-AF41-79B0216BC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3402" y="1059764"/>
                <a:ext cx="1743424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5B7CBE1C-ABAE-4907-9BF8-8060CACD9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4743" y="1315060"/>
                <a:ext cx="174299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4427A3-5F92-43FB-B6CF-8BE9848BF3DA}"/>
                </a:ext>
              </a:extLst>
            </p:cNvPr>
            <p:cNvSpPr txBox="1"/>
            <p:nvPr/>
          </p:nvSpPr>
          <p:spPr>
            <a:xfrm>
              <a:off x="3480976" y="1778889"/>
              <a:ext cx="1507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Prediction Result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A98AB3C-C626-47C4-9416-38CAD7B274D7}"/>
              </a:ext>
            </a:extLst>
          </p:cNvPr>
          <p:cNvGrpSpPr/>
          <p:nvPr/>
        </p:nvGrpSpPr>
        <p:grpSpPr>
          <a:xfrm>
            <a:off x="9888389" y="2584297"/>
            <a:ext cx="6376230" cy="709623"/>
            <a:chOff x="6592259" y="1400838"/>
            <a:chExt cx="4250820" cy="473082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5429D71-7550-4513-9242-57619B5D6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2259" y="1574884"/>
              <a:ext cx="213448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09884D-C4AE-4615-90C4-C21DC24C12E4}"/>
                </a:ext>
              </a:extLst>
            </p:cNvPr>
            <p:cNvSpPr/>
            <p:nvPr/>
          </p:nvSpPr>
          <p:spPr>
            <a:xfrm>
              <a:off x="8724879" y="1400838"/>
              <a:ext cx="2118200" cy="468516"/>
            </a:xfrm>
            <a:prstGeom prst="roundRect">
              <a:avLst>
                <a:gd name="adj" fmla="val 4902"/>
              </a:avLst>
            </a:prstGeom>
            <a:solidFill>
              <a:srgbClr val="572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API Data Input</a:t>
              </a:r>
              <a:endPara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25A81E-36C6-4B92-9265-1586662DC760}"/>
                </a:ext>
              </a:extLst>
            </p:cNvPr>
            <p:cNvSpPr txBox="1"/>
            <p:nvPr/>
          </p:nvSpPr>
          <p:spPr>
            <a:xfrm>
              <a:off x="7852186" y="1596922"/>
              <a:ext cx="874555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Live Data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ECB7B14-E090-4F45-84B5-1A2586B14063}"/>
              </a:ext>
            </a:extLst>
          </p:cNvPr>
          <p:cNvGrpSpPr/>
          <p:nvPr/>
        </p:nvGrpSpPr>
        <p:grpSpPr>
          <a:xfrm>
            <a:off x="9840209" y="3895084"/>
            <a:ext cx="6424410" cy="1801368"/>
            <a:chOff x="6560139" y="2274696"/>
            <a:chExt cx="4282940" cy="120091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095E2928-9493-4DD5-BD3C-A60EADD6CC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146" y="2759474"/>
              <a:ext cx="213448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AF1AEC6-3FE0-4796-A60E-952535D8B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9843" y="3176571"/>
              <a:ext cx="2134481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90D7001-DECB-4DDD-BC8A-3D9A78E3EE3C}"/>
                </a:ext>
              </a:extLst>
            </p:cNvPr>
            <p:cNvSpPr/>
            <p:nvPr/>
          </p:nvSpPr>
          <p:spPr>
            <a:xfrm>
              <a:off x="8724879" y="2376843"/>
              <a:ext cx="2118200" cy="1096433"/>
            </a:xfrm>
            <a:prstGeom prst="roundRect">
              <a:avLst>
                <a:gd name="adj" fmla="val 4902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DataBase</a:t>
              </a:r>
            </a:p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(Maria DB)</a:t>
              </a:r>
              <a:endPara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5DDD7E1-1135-48A3-A07E-E8F2149F4EEF}"/>
                </a:ext>
              </a:extLst>
            </p:cNvPr>
            <p:cNvCxnSpPr>
              <a:cxnSpLocks/>
            </p:cNvCxnSpPr>
            <p:nvPr/>
          </p:nvCxnSpPr>
          <p:spPr>
            <a:xfrm>
              <a:off x="6611579" y="2584031"/>
              <a:ext cx="21133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0C61C5-C3A7-4E76-88BC-36E603EE9B12}"/>
                </a:ext>
              </a:extLst>
            </p:cNvPr>
            <p:cNvSpPr txBox="1"/>
            <p:nvPr/>
          </p:nvSpPr>
          <p:spPr>
            <a:xfrm>
              <a:off x="6560139" y="2274696"/>
              <a:ext cx="874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Live Data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4C26B-4CE7-43E1-8BF8-ACAB6EE52377}"/>
                </a:ext>
              </a:extLst>
            </p:cNvPr>
            <p:cNvSpPr txBox="1"/>
            <p:nvPr/>
          </p:nvSpPr>
          <p:spPr>
            <a:xfrm>
              <a:off x="7540554" y="2781512"/>
              <a:ext cx="1205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Training Data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738EA3-41E1-4EBF-BF24-DD3864522DE4}"/>
                </a:ext>
              </a:extLst>
            </p:cNvPr>
            <p:cNvSpPr txBox="1"/>
            <p:nvPr/>
          </p:nvSpPr>
          <p:spPr>
            <a:xfrm>
              <a:off x="7148629" y="3198609"/>
              <a:ext cx="1605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Time Interval Data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9D4ABE-F9C2-44A1-8BBE-92031C6F978C}"/>
              </a:ext>
            </a:extLst>
          </p:cNvPr>
          <p:cNvGrpSpPr/>
          <p:nvPr/>
        </p:nvGrpSpPr>
        <p:grpSpPr>
          <a:xfrm>
            <a:off x="9840209" y="6387716"/>
            <a:ext cx="7979369" cy="2466668"/>
            <a:chOff x="6560139" y="3936450"/>
            <a:chExt cx="5319579" cy="164444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4E81530-C318-4A7B-97DC-37879E16D9AF}"/>
                </a:ext>
              </a:extLst>
            </p:cNvPr>
            <p:cNvSpPr/>
            <p:nvPr/>
          </p:nvSpPr>
          <p:spPr>
            <a:xfrm>
              <a:off x="8724879" y="3936450"/>
              <a:ext cx="2118200" cy="791497"/>
            </a:xfrm>
            <a:prstGeom prst="roundRect">
              <a:avLst>
                <a:gd name="adj" fmla="val 4902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Training Model</a:t>
              </a:r>
            </a:p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(LSTM)</a:t>
              </a:r>
              <a:endPara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3BFDDA3-6215-434B-854E-9496AD3CD4A3}"/>
                </a:ext>
              </a:extLst>
            </p:cNvPr>
            <p:cNvSpPr/>
            <p:nvPr/>
          </p:nvSpPr>
          <p:spPr>
            <a:xfrm>
              <a:off x="8724879" y="4789398"/>
              <a:ext cx="2118200" cy="791497"/>
            </a:xfrm>
            <a:prstGeom prst="roundRect">
              <a:avLst>
                <a:gd name="adj" fmla="val 4902"/>
              </a:avLst>
            </a:prstGeom>
            <a:solidFill>
              <a:srgbClr val="3857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Prediction Model</a:t>
              </a:r>
            </a:p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(LSTM)</a:t>
              </a:r>
              <a:endPara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3AC601A-907D-4B92-A260-DD5CEB856B69}"/>
                </a:ext>
              </a:extLst>
            </p:cNvPr>
            <p:cNvCxnSpPr>
              <a:cxnSpLocks/>
            </p:cNvCxnSpPr>
            <p:nvPr/>
          </p:nvCxnSpPr>
          <p:spPr>
            <a:xfrm>
              <a:off x="6611579" y="4343514"/>
              <a:ext cx="21133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4518C3-347E-4C4C-80D3-F3F91957B3DC}"/>
                </a:ext>
              </a:extLst>
            </p:cNvPr>
            <p:cNvSpPr txBox="1"/>
            <p:nvPr/>
          </p:nvSpPr>
          <p:spPr>
            <a:xfrm>
              <a:off x="6560139" y="4034179"/>
              <a:ext cx="12050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Training Data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891FB0D-8D7E-42B4-9A3C-D88C7ED06EED}"/>
                </a:ext>
              </a:extLst>
            </p:cNvPr>
            <p:cNvCxnSpPr>
              <a:cxnSpLocks/>
            </p:cNvCxnSpPr>
            <p:nvPr/>
          </p:nvCxnSpPr>
          <p:spPr>
            <a:xfrm>
              <a:off x="6611579" y="5100111"/>
              <a:ext cx="21133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3B65F1-F7A3-47C6-B0D8-1D4320C7CB10}"/>
                </a:ext>
              </a:extLst>
            </p:cNvPr>
            <p:cNvSpPr txBox="1"/>
            <p:nvPr/>
          </p:nvSpPr>
          <p:spPr>
            <a:xfrm>
              <a:off x="6560139" y="4790776"/>
              <a:ext cx="1605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Time Interval Data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B648496-C36A-4E60-9B24-1980A3C81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146" y="5275554"/>
              <a:ext cx="2134481" cy="0"/>
            </a:xfrm>
            <a:prstGeom prst="straightConnector1">
              <a:avLst/>
            </a:prstGeom>
            <a:ln w="38100">
              <a:solidFill>
                <a:srgbClr val="3857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E81C53-4ACF-4337-8CB9-29887732BAB6}"/>
                </a:ext>
              </a:extLst>
            </p:cNvPr>
            <p:cNvSpPr txBox="1"/>
            <p:nvPr/>
          </p:nvSpPr>
          <p:spPr>
            <a:xfrm>
              <a:off x="7307072" y="5297592"/>
              <a:ext cx="1438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Prediction Value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EB0BD8F1-FD78-432A-82A5-71792D31647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3042" y="4332199"/>
              <a:ext cx="12700" cy="852948"/>
            </a:xfrm>
            <a:prstGeom prst="bentConnector3">
              <a:avLst>
                <a:gd name="adj1" fmla="val 1560000"/>
              </a:avLst>
            </a:prstGeom>
            <a:ln w="38100">
              <a:solidFill>
                <a:srgbClr val="3857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91DD24-4C9D-4B9B-AF1D-A4BE97842762}"/>
                </a:ext>
              </a:extLst>
            </p:cNvPr>
            <p:cNvSpPr txBox="1"/>
            <p:nvPr/>
          </p:nvSpPr>
          <p:spPr>
            <a:xfrm>
              <a:off x="11061973" y="4497063"/>
              <a:ext cx="81774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Model</a:t>
              </a:r>
            </a:p>
            <a:p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Upgrade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1604DF-1F95-4B15-A208-30B5BF74118D}"/>
              </a:ext>
            </a:extLst>
          </p:cNvPr>
          <p:cNvGrpSpPr/>
          <p:nvPr/>
        </p:nvGrpSpPr>
        <p:grpSpPr>
          <a:xfrm>
            <a:off x="1270846" y="4023190"/>
            <a:ext cx="6208232" cy="4854110"/>
            <a:chOff x="847230" y="2360100"/>
            <a:chExt cx="4138821" cy="323607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05F1E994-597D-4E68-AA3F-F5998C3F7C4B}"/>
                </a:ext>
              </a:extLst>
            </p:cNvPr>
            <p:cNvSpPr/>
            <p:nvPr/>
          </p:nvSpPr>
          <p:spPr>
            <a:xfrm>
              <a:off x="847230" y="2360100"/>
              <a:ext cx="1971982" cy="3188592"/>
            </a:xfrm>
            <a:prstGeom prst="roundRect">
              <a:avLst>
                <a:gd name="adj" fmla="val 4902"/>
              </a:avLst>
            </a:prstGeom>
            <a:solidFill>
              <a:srgbClr val="3F5E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Unity Client</a:t>
              </a:r>
            </a:p>
            <a:p>
              <a:pPr algn="ctr"/>
              <a:r>
                <a:rPr lang="en-US" altLang="ko-KR" sz="27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(Unity)</a:t>
              </a:r>
              <a:endPara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A480556-819C-4115-AF3F-072656F068CA}"/>
                </a:ext>
              </a:extLst>
            </p:cNvPr>
            <p:cNvSpPr txBox="1"/>
            <p:nvPr/>
          </p:nvSpPr>
          <p:spPr>
            <a:xfrm>
              <a:off x="2793999" y="2398244"/>
              <a:ext cx="1835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Desired Environment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FCC28B65-4010-4B0D-AF34-83F5315C59BC}"/>
                </a:ext>
              </a:extLst>
            </p:cNvPr>
            <p:cNvCxnSpPr>
              <a:cxnSpLocks/>
            </p:cNvCxnSpPr>
            <p:nvPr/>
          </p:nvCxnSpPr>
          <p:spPr>
            <a:xfrm>
              <a:off x="2812439" y="2694439"/>
              <a:ext cx="212393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E3BC80C8-C0EC-43CC-95D0-98A368308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3216" y="4277669"/>
              <a:ext cx="21234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70D5F02-6D98-4EC7-83FE-388839683D89}"/>
                </a:ext>
              </a:extLst>
            </p:cNvPr>
            <p:cNvSpPr txBox="1"/>
            <p:nvPr/>
          </p:nvSpPr>
          <p:spPr>
            <a:xfrm>
              <a:off x="3773882" y="4263280"/>
              <a:ext cx="1212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Control Value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6865CB-EF52-4671-8320-2CEABA400760}"/>
                </a:ext>
              </a:extLst>
            </p:cNvPr>
            <p:cNvSpPr txBox="1"/>
            <p:nvPr/>
          </p:nvSpPr>
          <p:spPr>
            <a:xfrm>
              <a:off x="2745039" y="4811787"/>
              <a:ext cx="16040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Prediction Interval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3352513-6F77-45B8-ABB2-533F4FA5A645}"/>
                </a:ext>
              </a:extLst>
            </p:cNvPr>
            <p:cNvGrpSpPr/>
            <p:nvPr/>
          </p:nvGrpSpPr>
          <p:grpSpPr>
            <a:xfrm>
              <a:off x="2801893" y="5107982"/>
              <a:ext cx="2134479" cy="225581"/>
              <a:chOff x="7304743" y="828609"/>
              <a:chExt cx="1752081" cy="486451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D8C2BF1E-E974-47ED-8CF2-6769FE027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3400" y="828609"/>
                <a:ext cx="1743424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58AD99DB-6A92-47A0-873C-3D41EC7969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4743" y="1315060"/>
                <a:ext cx="174299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AF78F6A-453F-41B5-A7CD-2B21748AD1E7}"/>
                </a:ext>
              </a:extLst>
            </p:cNvPr>
            <p:cNvSpPr txBox="1"/>
            <p:nvPr/>
          </p:nvSpPr>
          <p:spPr>
            <a:xfrm>
              <a:off x="3477178" y="5319174"/>
              <a:ext cx="1507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Prediction Result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EA179812-BE31-4E78-8778-502D3D3156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3216" y="3449722"/>
              <a:ext cx="212340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09FC67B-96DF-4759-A1CE-5EEDC7D91554}"/>
                </a:ext>
              </a:extLst>
            </p:cNvPr>
            <p:cNvSpPr txBox="1"/>
            <p:nvPr/>
          </p:nvSpPr>
          <p:spPr>
            <a:xfrm>
              <a:off x="4111496" y="3435333"/>
              <a:ext cx="874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100" dirty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Live Data</a:t>
              </a:r>
              <a:endParaRPr lang="ko-KR" altLang="en-US" sz="2100" dirty="0"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A6C49D6-E895-4277-AD6B-5B05C6FBCF3D}"/>
              </a:ext>
            </a:extLst>
          </p:cNvPr>
          <p:cNvSpPr txBox="1"/>
          <p:nvPr/>
        </p:nvSpPr>
        <p:spPr>
          <a:xfrm>
            <a:off x="606068" y="549173"/>
            <a:ext cx="4202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04 </a:t>
            </a:r>
            <a:r>
              <a:rPr lang="ko-KR" altLang="en-US" sz="4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전체 구조도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39F88F2-33F3-480D-BC2A-03B04142C99F}"/>
              </a:ext>
            </a:extLst>
          </p:cNvPr>
          <p:cNvCxnSpPr>
            <a:cxnSpLocks/>
          </p:cNvCxnSpPr>
          <p:nvPr/>
        </p:nvCxnSpPr>
        <p:spPr>
          <a:xfrm>
            <a:off x="606068" y="1269759"/>
            <a:ext cx="168475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D4CF87-24C8-4137-A36C-74FC2E5C56B4}"/>
              </a:ext>
            </a:extLst>
          </p:cNvPr>
          <p:cNvSpPr txBox="1"/>
          <p:nvPr/>
        </p:nvSpPr>
        <p:spPr>
          <a:xfrm>
            <a:off x="6950373" y="4589502"/>
            <a:ext cx="4860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05 </a:t>
            </a:r>
            <a:r>
              <a:rPr lang="ko-KR" altLang="en-US" sz="66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기능설명</a:t>
            </a:r>
            <a:endParaRPr lang="ko-KR" altLang="en-US" sz="5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667D67B4-926A-430F-B807-E31F12AA7F72}"/>
              </a:ext>
            </a:extLst>
          </p:cNvPr>
          <p:cNvSpPr/>
          <p:nvPr/>
        </p:nvSpPr>
        <p:spPr>
          <a:xfrm rot="20729705">
            <a:off x="2694380" y="2547515"/>
            <a:ext cx="4724400" cy="2036802"/>
          </a:xfrm>
          <a:prstGeom prst="halfFrame">
            <a:avLst>
              <a:gd name="adj1" fmla="val 9338"/>
              <a:gd name="adj2" fmla="val 1080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097EC98C-37D8-47EA-9F2B-AB04FF4178B1}"/>
              </a:ext>
            </a:extLst>
          </p:cNvPr>
          <p:cNvSpPr/>
          <p:nvPr/>
        </p:nvSpPr>
        <p:spPr>
          <a:xfrm rot="20729705" flipH="1" flipV="1">
            <a:off x="10831119" y="4940683"/>
            <a:ext cx="4724400" cy="2036802"/>
          </a:xfrm>
          <a:prstGeom prst="halfFrame">
            <a:avLst>
              <a:gd name="adj1" fmla="val 9338"/>
              <a:gd name="adj2" fmla="val 1080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1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572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API Data Input</a:t>
            </a:r>
            <a:endParaRPr lang="ko-KR" altLang="en-US" sz="27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1F2A5F-03AF-4117-B6F7-91D9C3EC3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85"/>
          <a:stretch/>
        </p:blipFill>
        <p:spPr>
          <a:xfrm>
            <a:off x="638651" y="7453268"/>
            <a:ext cx="7500938" cy="1879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CBC83D-A137-4F83-905D-E696D15F7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" y="1964234"/>
            <a:ext cx="7500938" cy="5077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B17A29-F14D-4BEC-9D19-25FBB57F7EE2}"/>
              </a:ext>
            </a:extLst>
          </p:cNvPr>
          <p:cNvSpPr txBox="1"/>
          <p:nvPr/>
        </p:nvSpPr>
        <p:spPr>
          <a:xfrm>
            <a:off x="8901113" y="1807071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AF588-0057-4C35-B279-9F4A77348118}"/>
              </a:ext>
            </a:extLst>
          </p:cNvPr>
          <p:cNvSpPr txBox="1"/>
          <p:nvPr/>
        </p:nvSpPr>
        <p:spPr>
          <a:xfrm>
            <a:off x="9042009" y="2908396"/>
            <a:ext cx="8423031" cy="2802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출처 </a:t>
            </a:r>
            <a:r>
              <a:rPr lang="en-US" altLang="ko-KR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기상청 종관 기상 관측 자료</a:t>
            </a:r>
            <a:endParaRPr lang="en-US" altLang="ko-KR" sz="23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내용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양산시의 </a:t>
            </a:r>
            <a:r>
              <a:rPr lang="en-US" altLang="ko-KR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시간 단위의 </a:t>
            </a:r>
            <a:r>
              <a:rPr lang="ko-KR" altLang="en-US" sz="23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시간</a:t>
            </a:r>
            <a:r>
              <a:rPr lang="en-US" altLang="ko-KR" sz="23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23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온도</a:t>
            </a:r>
            <a:r>
              <a:rPr lang="en-US" altLang="ko-KR" sz="23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23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습도</a:t>
            </a:r>
            <a:r>
              <a:rPr lang="en-US" altLang="ko-KR" sz="23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2300" dirty="0">
                <a:solidFill>
                  <a:schemeClr val="accent1">
                    <a:lumMod val="7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기압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데이터</a:t>
            </a:r>
            <a:endParaRPr lang="en-US" altLang="ko-KR" sz="23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수량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88,382 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</a:t>
            </a:r>
            <a:endParaRPr lang="en-US" altLang="ko-KR" sz="23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활용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en-US" altLang="ko-KR" sz="23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실시간 데이터 전송</a:t>
            </a:r>
            <a:endParaRPr lang="en-US" altLang="ko-KR" sz="23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</a:t>
            </a:r>
            <a:r>
              <a:rPr lang="en-US" altLang="ko-KR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23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알고리즘 구동 확인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DCEF06-631D-4D5E-B65B-569F44C277E2}"/>
              </a:ext>
            </a:extLst>
          </p:cNvPr>
          <p:cNvCxnSpPr/>
          <p:nvPr/>
        </p:nvCxnSpPr>
        <p:spPr>
          <a:xfrm>
            <a:off x="9042009" y="2523294"/>
            <a:ext cx="819794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D377D70-6C7C-4D8F-8888-6DF583ADDDA1}"/>
              </a:ext>
            </a:extLst>
          </p:cNvPr>
          <p:cNvSpPr/>
          <p:nvPr/>
        </p:nvSpPr>
        <p:spPr>
          <a:xfrm>
            <a:off x="9042009" y="2754849"/>
            <a:ext cx="8197947" cy="3111600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F17D3C-4438-434C-A20C-89F54CA34848}"/>
              </a:ext>
            </a:extLst>
          </p:cNvPr>
          <p:cNvCxnSpPr>
            <a:cxnSpLocks/>
          </p:cNvCxnSpPr>
          <p:nvPr/>
        </p:nvCxnSpPr>
        <p:spPr>
          <a:xfrm flipH="1">
            <a:off x="11052810" y="6742874"/>
            <a:ext cx="316050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37A1E0-6161-406C-93B4-428B21E2109D}"/>
              </a:ext>
            </a:extLst>
          </p:cNvPr>
          <p:cNvSpPr/>
          <p:nvPr/>
        </p:nvSpPr>
        <p:spPr>
          <a:xfrm>
            <a:off x="9042009" y="6243640"/>
            <a:ext cx="2010801" cy="3581396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(Flask)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374A58-66DE-43BF-B02C-D8A0623D2835}"/>
              </a:ext>
            </a:extLst>
          </p:cNvPr>
          <p:cNvSpPr/>
          <p:nvPr/>
        </p:nvSpPr>
        <p:spPr>
          <a:xfrm>
            <a:off x="14210522" y="6481805"/>
            <a:ext cx="3029435" cy="702774"/>
          </a:xfrm>
          <a:prstGeom prst="roundRect">
            <a:avLst>
              <a:gd name="adj" fmla="val 4902"/>
            </a:avLst>
          </a:prstGeom>
          <a:solidFill>
            <a:srgbClr val="572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Data Input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A7A10E7-4E39-4025-9963-5A86F2D7A68A}"/>
              </a:ext>
            </a:extLst>
          </p:cNvPr>
          <p:cNvSpPr/>
          <p:nvPr/>
        </p:nvSpPr>
        <p:spPr>
          <a:xfrm>
            <a:off x="14210522" y="7945813"/>
            <a:ext cx="3029435" cy="1644650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(Maria DB)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EAE7D9-3076-4040-B53B-C2C39C8683A3}"/>
              </a:ext>
            </a:extLst>
          </p:cNvPr>
          <p:cNvCxnSpPr>
            <a:cxnSpLocks/>
          </p:cNvCxnSpPr>
          <p:nvPr/>
        </p:nvCxnSpPr>
        <p:spPr>
          <a:xfrm>
            <a:off x="11052811" y="8256594"/>
            <a:ext cx="315771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F12B9A-8BCC-4D15-A18D-6A9F655865B3}"/>
              </a:ext>
            </a:extLst>
          </p:cNvPr>
          <p:cNvSpPr txBox="1"/>
          <p:nvPr/>
        </p:nvSpPr>
        <p:spPr>
          <a:xfrm>
            <a:off x="11052811" y="7792592"/>
            <a:ext cx="1314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Live Data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128E34-6405-49D1-B2B5-4005889F8FCA}"/>
              </a:ext>
            </a:extLst>
          </p:cNvPr>
          <p:cNvSpPr txBox="1"/>
          <p:nvPr/>
        </p:nvSpPr>
        <p:spPr>
          <a:xfrm>
            <a:off x="12898658" y="6775931"/>
            <a:ext cx="13146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Live Data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01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E6EDECB-A42A-4F46-954B-0B0B60333F04}"/>
              </a:ext>
            </a:extLst>
          </p:cNvPr>
          <p:cNvSpPr/>
          <p:nvPr/>
        </p:nvSpPr>
        <p:spPr>
          <a:xfrm>
            <a:off x="163722" y="217170"/>
            <a:ext cx="3070968" cy="937260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/>
              <a:t>Training Model</a:t>
            </a:r>
          </a:p>
          <a:p>
            <a:pPr algn="ctr"/>
            <a:r>
              <a:rPr lang="en-US" altLang="ko-KR" sz="2700" b="1" dirty="0"/>
              <a:t>(LSTM)</a:t>
            </a:r>
            <a:endParaRPr lang="ko-KR" altLang="en-US" sz="27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BF51A3-8A71-47AC-AB12-D3C23EE7E5BA}"/>
              </a:ext>
            </a:extLst>
          </p:cNvPr>
          <p:cNvSpPr/>
          <p:nvPr/>
        </p:nvSpPr>
        <p:spPr>
          <a:xfrm>
            <a:off x="1449875" y="2474522"/>
            <a:ext cx="1265028" cy="116014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학습용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B703B22-1FA8-4151-B849-DFD5E95E0FDA}"/>
              </a:ext>
            </a:extLst>
          </p:cNvPr>
          <p:cNvSpPr/>
          <p:nvPr/>
        </p:nvSpPr>
        <p:spPr>
          <a:xfrm>
            <a:off x="3328259" y="2474522"/>
            <a:ext cx="1265028" cy="116014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rgbClr val="38572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LSTM</a:t>
            </a: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7E47672-9D2B-4281-A72A-8EB33EC7A899}"/>
              </a:ext>
            </a:extLst>
          </p:cNvPr>
          <p:cNvSpPr/>
          <p:nvPr/>
        </p:nvSpPr>
        <p:spPr>
          <a:xfrm>
            <a:off x="3419279" y="5311725"/>
            <a:ext cx="1265028" cy="1160145"/>
          </a:xfrm>
          <a:prstGeom prst="roundRect">
            <a:avLst>
              <a:gd name="adj" fmla="val 5953"/>
            </a:avLst>
          </a:prstGeom>
          <a:solidFill>
            <a:srgbClr val="548235"/>
          </a:solidFill>
          <a:ln>
            <a:solidFill>
              <a:srgbClr val="385723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LSTM</a:t>
            </a: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A43D453-9B30-417F-94E3-4C67B735CC6C}"/>
              </a:ext>
            </a:extLst>
          </p:cNvPr>
          <p:cNvCxnSpPr>
            <a:stCxn id="2" idx="3"/>
            <a:endCxn id="60" idx="1"/>
          </p:cNvCxnSpPr>
          <p:nvPr/>
        </p:nvCxnSpPr>
        <p:spPr>
          <a:xfrm>
            <a:off x="2714903" y="3054594"/>
            <a:ext cx="613356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BC65598-A461-467D-BB45-DF37B50E416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805923" y="5891798"/>
            <a:ext cx="613356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0D97942E-9534-43CF-B561-DE3072B44878}"/>
              </a:ext>
            </a:extLst>
          </p:cNvPr>
          <p:cNvSpPr/>
          <p:nvPr/>
        </p:nvSpPr>
        <p:spPr>
          <a:xfrm>
            <a:off x="5297663" y="5311725"/>
            <a:ext cx="2182968" cy="1160145"/>
          </a:xfrm>
          <a:prstGeom prst="roundRect">
            <a:avLst>
              <a:gd name="adj" fmla="val 4902"/>
            </a:avLst>
          </a:prstGeom>
          <a:solidFill>
            <a:srgbClr val="3F5EE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 결과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4CFC5E3-1CF0-4AB4-AD16-8E4005DCDE3C}"/>
              </a:ext>
            </a:extLst>
          </p:cNvPr>
          <p:cNvCxnSpPr>
            <a:cxnSpLocks/>
            <a:stCxn id="65" idx="3"/>
            <a:endCxn id="69" idx="1"/>
          </p:cNvCxnSpPr>
          <p:nvPr/>
        </p:nvCxnSpPr>
        <p:spPr>
          <a:xfrm>
            <a:off x="4684307" y="5891798"/>
            <a:ext cx="613356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8602DEC-8164-4EFA-AD25-19D2FDC81C59}"/>
              </a:ext>
            </a:extLst>
          </p:cNvPr>
          <p:cNvSpPr/>
          <p:nvPr/>
        </p:nvSpPr>
        <p:spPr>
          <a:xfrm>
            <a:off x="1560053" y="5311725"/>
            <a:ext cx="1265028" cy="1160145"/>
          </a:xfrm>
          <a:prstGeom prst="roundRect">
            <a:avLst>
              <a:gd name="adj" fmla="val 5953"/>
            </a:avLst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예측용</a:t>
            </a:r>
            <a:endParaRPr lang="en-US" altLang="ko-KR" sz="24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DB7B856-6955-4605-AC43-92C2ED963F2C}"/>
              </a:ext>
            </a:extLst>
          </p:cNvPr>
          <p:cNvSpPr txBox="1"/>
          <p:nvPr/>
        </p:nvSpPr>
        <p:spPr>
          <a:xfrm>
            <a:off x="671348" y="1518390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학습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ADE3919-5F0B-4518-9E3F-736092123318}"/>
              </a:ext>
            </a:extLst>
          </p:cNvPr>
          <p:cNvCxnSpPr>
            <a:cxnSpLocks/>
          </p:cNvCxnSpPr>
          <p:nvPr/>
        </p:nvCxnSpPr>
        <p:spPr>
          <a:xfrm>
            <a:off x="812245" y="2234613"/>
            <a:ext cx="37810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BCA8A84-F943-44DB-AA60-93D3069AD626}"/>
              </a:ext>
            </a:extLst>
          </p:cNvPr>
          <p:cNvSpPr txBox="1"/>
          <p:nvPr/>
        </p:nvSpPr>
        <p:spPr>
          <a:xfrm>
            <a:off x="671348" y="4348119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예측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26414CA-75FA-4231-9D25-B0D7691A6055}"/>
              </a:ext>
            </a:extLst>
          </p:cNvPr>
          <p:cNvCxnSpPr>
            <a:cxnSpLocks/>
          </p:cNvCxnSpPr>
          <p:nvPr/>
        </p:nvCxnSpPr>
        <p:spPr>
          <a:xfrm>
            <a:off x="812245" y="5064342"/>
            <a:ext cx="378104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6FC3B67-FC20-4914-BEAF-507E84B03C4B}"/>
              </a:ext>
            </a:extLst>
          </p:cNvPr>
          <p:cNvSpPr/>
          <p:nvPr/>
        </p:nvSpPr>
        <p:spPr>
          <a:xfrm>
            <a:off x="1560054" y="7541289"/>
            <a:ext cx="5982198" cy="600165"/>
          </a:xfrm>
          <a:prstGeom prst="rect">
            <a:avLst/>
          </a:prstGeom>
          <a:solidFill>
            <a:srgbClr val="FC9804"/>
          </a:solidFill>
          <a:ln>
            <a:solidFill>
              <a:srgbClr val="DA7B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3966AA-672D-49D9-A73C-222A4066C6D0}"/>
              </a:ext>
            </a:extLst>
          </p:cNvPr>
          <p:cNvSpPr/>
          <p:nvPr/>
        </p:nvSpPr>
        <p:spPr>
          <a:xfrm>
            <a:off x="7027808" y="7541289"/>
            <a:ext cx="514442" cy="6001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DA7B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D41902-ABD1-4A47-B447-0E3CF8E02B4C}"/>
              </a:ext>
            </a:extLst>
          </p:cNvPr>
          <p:cNvSpPr txBox="1"/>
          <p:nvPr/>
        </p:nvSpPr>
        <p:spPr>
          <a:xfrm>
            <a:off x="1574176" y="6741190"/>
            <a:ext cx="31678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예측용 데이터</a:t>
            </a:r>
            <a:r>
              <a:rPr lang="en-US" altLang="ko-KR" sz="2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(200)</a:t>
            </a:r>
            <a:endParaRPr lang="ko-KR" altLang="en-US" sz="27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EE80E3-FF5F-4AF7-A2C3-47EB95276552}"/>
              </a:ext>
            </a:extLst>
          </p:cNvPr>
          <p:cNvSpPr txBox="1"/>
          <p:nvPr/>
        </p:nvSpPr>
        <p:spPr>
          <a:xfrm>
            <a:off x="5556824" y="6741190"/>
            <a:ext cx="244009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비교 데이터</a:t>
            </a:r>
            <a:r>
              <a:rPr lang="en-US" altLang="ko-KR" sz="27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(1)</a:t>
            </a:r>
            <a:endParaRPr lang="ko-KR" altLang="en-US" sz="27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8EB7193C-EB60-4D75-9EAC-A99F8751C69C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3119311" y="7249021"/>
            <a:ext cx="38793" cy="292269"/>
          </a:xfrm>
          <a:prstGeom prst="line">
            <a:avLst/>
          </a:prstGeom>
          <a:ln w="19050">
            <a:solidFill>
              <a:srgbClr val="DA7B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9A569F52-B485-4C9C-9DB9-8353B5881B7D}"/>
              </a:ext>
            </a:extLst>
          </p:cNvPr>
          <p:cNvCxnSpPr/>
          <p:nvPr/>
        </p:nvCxnSpPr>
        <p:spPr>
          <a:xfrm>
            <a:off x="7265777" y="7295187"/>
            <a:ext cx="0" cy="246102"/>
          </a:xfrm>
          <a:prstGeom prst="line">
            <a:avLst/>
          </a:prstGeom>
          <a:ln w="190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C9E48AB-2F38-431C-BEA0-F493D50FAC89}"/>
              </a:ext>
            </a:extLst>
          </p:cNvPr>
          <p:cNvSpPr txBox="1"/>
          <p:nvPr/>
        </p:nvSpPr>
        <p:spPr>
          <a:xfrm>
            <a:off x="8300780" y="1061124"/>
            <a:ext cx="3281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학습 및 예측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D19395-0B52-40B5-A99C-070A55DF2DD1}"/>
              </a:ext>
            </a:extLst>
          </p:cNvPr>
          <p:cNvSpPr txBox="1"/>
          <p:nvPr/>
        </p:nvSpPr>
        <p:spPr>
          <a:xfrm>
            <a:off x="8441676" y="2008903"/>
            <a:ext cx="8423031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학습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과거 참조할 데이터 개수 지정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200</a:t>
            </a: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배치 사이즈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256 </a:t>
            </a: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Epoch : 40</a:t>
            </a:r>
          </a:p>
          <a:p>
            <a:pPr marL="428625" indent="-42862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모델 예측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예측용 데이터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200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입력</a:t>
            </a:r>
            <a:endParaRPr lang="en-US" altLang="ko-KR" sz="24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114425" lvl="1" indent="-428625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예측 결과가 정확성 판단을 위한 </a:t>
            </a:r>
            <a:r>
              <a:rPr lang="en-US" altLang="ko-KR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 수신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F19FBFF-30A0-4203-B07A-8C09C2F01FF3}"/>
              </a:ext>
            </a:extLst>
          </p:cNvPr>
          <p:cNvCxnSpPr/>
          <p:nvPr/>
        </p:nvCxnSpPr>
        <p:spPr>
          <a:xfrm>
            <a:off x="8441676" y="1777347"/>
            <a:ext cx="819794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2DBE75A6-1B16-4D6A-BAF0-964620FEE2AC}"/>
              </a:ext>
            </a:extLst>
          </p:cNvPr>
          <p:cNvSpPr/>
          <p:nvPr/>
        </p:nvSpPr>
        <p:spPr>
          <a:xfrm>
            <a:off x="8441676" y="2008902"/>
            <a:ext cx="8197947" cy="3480045"/>
          </a:xfrm>
          <a:prstGeom prst="roundRect">
            <a:avLst>
              <a:gd name="adj" fmla="val 24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43B4FE7-59B8-419B-9358-E43D218A9476}"/>
              </a:ext>
            </a:extLst>
          </p:cNvPr>
          <p:cNvCxnSpPr>
            <a:cxnSpLocks/>
          </p:cNvCxnSpPr>
          <p:nvPr/>
        </p:nvCxnSpPr>
        <p:spPr>
          <a:xfrm flipH="1">
            <a:off x="10296371" y="6165564"/>
            <a:ext cx="32017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8A6A158-A13F-4445-A997-7F218DFE182A}"/>
              </a:ext>
            </a:extLst>
          </p:cNvPr>
          <p:cNvCxnSpPr>
            <a:cxnSpLocks/>
          </p:cNvCxnSpPr>
          <p:nvPr/>
        </p:nvCxnSpPr>
        <p:spPr>
          <a:xfrm flipH="1">
            <a:off x="10309417" y="6791210"/>
            <a:ext cx="320172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28579732-486B-4DB7-98CF-0CED9553A00B}"/>
              </a:ext>
            </a:extLst>
          </p:cNvPr>
          <p:cNvSpPr/>
          <p:nvPr/>
        </p:nvSpPr>
        <p:spPr>
          <a:xfrm>
            <a:off x="8487053" y="5871728"/>
            <a:ext cx="1813622" cy="3619754"/>
          </a:xfrm>
          <a:prstGeom prst="roundRect">
            <a:avLst>
              <a:gd name="adj" fmla="val 4902"/>
            </a:avLst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(Flask)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FB1862AF-B2D3-4D79-9434-D2F7D2E601E5}"/>
              </a:ext>
            </a:extLst>
          </p:cNvPr>
          <p:cNvSpPr/>
          <p:nvPr/>
        </p:nvSpPr>
        <p:spPr>
          <a:xfrm>
            <a:off x="13466970" y="5871728"/>
            <a:ext cx="3177300" cy="1388510"/>
          </a:xfrm>
          <a:prstGeom prst="roundRect">
            <a:avLst>
              <a:gd name="adj" fmla="val 490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(Maria DB)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3BCB3BF-C58D-4406-996F-47F978EB4391}"/>
              </a:ext>
            </a:extLst>
          </p:cNvPr>
          <p:cNvSpPr/>
          <p:nvPr/>
        </p:nvSpPr>
        <p:spPr>
          <a:xfrm>
            <a:off x="13466970" y="7419749"/>
            <a:ext cx="3177300" cy="986622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Training Model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(LSTM)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1A4E066B-7A2D-4417-A351-F1BE98A0CA0D}"/>
              </a:ext>
            </a:extLst>
          </p:cNvPr>
          <p:cNvSpPr/>
          <p:nvPr/>
        </p:nvSpPr>
        <p:spPr>
          <a:xfrm>
            <a:off x="13466970" y="8504861"/>
            <a:ext cx="3177300" cy="986622"/>
          </a:xfrm>
          <a:prstGeom prst="roundRect">
            <a:avLst>
              <a:gd name="adj" fmla="val 4902"/>
            </a:avLst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Prediction Model</a:t>
            </a:r>
          </a:p>
          <a:p>
            <a:pPr algn="ctr"/>
            <a:r>
              <a:rPr lang="en-US" altLang="ko-KR" sz="27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(LSTM)</a:t>
            </a:r>
            <a:endParaRPr lang="ko-KR" altLang="en-US" sz="27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8F6AD6-A9F3-4784-A1AD-96D4C3A24B8D}"/>
              </a:ext>
            </a:extLst>
          </p:cNvPr>
          <p:cNvSpPr txBox="1"/>
          <p:nvPr/>
        </p:nvSpPr>
        <p:spPr>
          <a:xfrm>
            <a:off x="11695611" y="6198621"/>
            <a:ext cx="1802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Training Data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17E135A-C795-459F-8D1A-614D6E11F609}"/>
              </a:ext>
            </a:extLst>
          </p:cNvPr>
          <p:cNvCxnSpPr>
            <a:cxnSpLocks/>
          </p:cNvCxnSpPr>
          <p:nvPr/>
        </p:nvCxnSpPr>
        <p:spPr>
          <a:xfrm>
            <a:off x="10297020" y="7829721"/>
            <a:ext cx="31699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B397F24-F9E2-41C8-9016-2ECD76644EF5}"/>
              </a:ext>
            </a:extLst>
          </p:cNvPr>
          <p:cNvSpPr txBox="1"/>
          <p:nvPr/>
        </p:nvSpPr>
        <p:spPr>
          <a:xfrm>
            <a:off x="10219860" y="7365719"/>
            <a:ext cx="1802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Training Data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81E27E3-4E57-4EAD-B976-8283AC080D82}"/>
              </a:ext>
            </a:extLst>
          </p:cNvPr>
          <p:cNvCxnSpPr>
            <a:cxnSpLocks/>
          </p:cNvCxnSpPr>
          <p:nvPr/>
        </p:nvCxnSpPr>
        <p:spPr>
          <a:xfrm>
            <a:off x="10297020" y="8770307"/>
            <a:ext cx="31699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EF7FC0-7E91-449D-AC2A-61DBED5FB05E}"/>
              </a:ext>
            </a:extLst>
          </p:cNvPr>
          <p:cNvSpPr txBox="1"/>
          <p:nvPr/>
        </p:nvSpPr>
        <p:spPr>
          <a:xfrm>
            <a:off x="10219860" y="8306304"/>
            <a:ext cx="2431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Time Interval Data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DF71C16-3E97-4772-80E0-0C3299FC9BDF}"/>
              </a:ext>
            </a:extLst>
          </p:cNvPr>
          <p:cNvCxnSpPr>
            <a:cxnSpLocks/>
          </p:cNvCxnSpPr>
          <p:nvPr/>
        </p:nvCxnSpPr>
        <p:spPr>
          <a:xfrm flipH="1">
            <a:off x="10296371" y="9033471"/>
            <a:ext cx="3201722" cy="0"/>
          </a:xfrm>
          <a:prstGeom prst="straightConnector1">
            <a:avLst/>
          </a:prstGeom>
          <a:ln w="38100">
            <a:solidFill>
              <a:srgbClr val="3857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21E23E4-DCA4-48E3-BB57-BABF3B03F40A}"/>
              </a:ext>
            </a:extLst>
          </p:cNvPr>
          <p:cNvSpPr txBox="1"/>
          <p:nvPr/>
        </p:nvSpPr>
        <p:spPr>
          <a:xfrm>
            <a:off x="11343977" y="9066528"/>
            <a:ext cx="2154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Prediction Value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1B6B8E-CB92-4E32-8CF2-7E7413DAE069}"/>
              </a:ext>
            </a:extLst>
          </p:cNvPr>
          <p:cNvSpPr txBox="1"/>
          <p:nvPr/>
        </p:nvSpPr>
        <p:spPr>
          <a:xfrm>
            <a:off x="11079639" y="6824267"/>
            <a:ext cx="2431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Time Interval Data</a:t>
            </a:r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1395445D-113B-45B2-BF5C-01626C4C1AF0}"/>
              </a:ext>
            </a:extLst>
          </p:cNvPr>
          <p:cNvCxnSpPr>
            <a:cxnSpLocks/>
          </p:cNvCxnSpPr>
          <p:nvPr/>
        </p:nvCxnSpPr>
        <p:spPr>
          <a:xfrm>
            <a:off x="16614215" y="7835609"/>
            <a:ext cx="19050" cy="1279422"/>
          </a:xfrm>
          <a:prstGeom prst="bentConnector3">
            <a:avLst>
              <a:gd name="adj1" fmla="val 1560000"/>
            </a:avLst>
          </a:prstGeom>
          <a:ln w="38100">
            <a:solidFill>
              <a:srgbClr val="3857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70FD127-4DDA-4F25-839D-63444D5BEE8D}"/>
              </a:ext>
            </a:extLst>
          </p:cNvPr>
          <p:cNvSpPr txBox="1"/>
          <p:nvPr/>
        </p:nvSpPr>
        <p:spPr>
          <a:xfrm>
            <a:off x="16916400" y="8082905"/>
            <a:ext cx="12378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Model</a:t>
            </a:r>
          </a:p>
          <a:p>
            <a:r>
              <a:rPr lang="en-US" altLang="ko-KR" sz="21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Upgrade</a:t>
            </a:r>
            <a:endParaRPr lang="ko-KR" altLang="en-US" sz="21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FA85D0C5-846C-4FC6-8B19-511D4415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53" y="8360358"/>
            <a:ext cx="57435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6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1653</Words>
  <Application>Microsoft Office PowerPoint</Application>
  <PresentationFormat>사용자 지정</PresentationFormat>
  <Paragraphs>524</Paragraphs>
  <Slides>23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D2Coding</vt:lpstr>
      <vt:lpstr>나눔바른고딕OTF Light</vt:lpstr>
      <vt:lpstr>나눔스퀘어OTF</vt:lpstr>
      <vt:lpstr>나눔스퀘어OTF Bold</vt:lpstr>
      <vt:lpstr>나눔스퀘어OTF ExtraBold</vt:lpstr>
      <vt:lpstr>나눔스퀘어OTF_ac ExtraBold</vt:lpstr>
      <vt:lpstr>맑은 고딕</vt:lpstr>
      <vt:lpstr>함초롬돋움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etri</cp:lastModifiedBy>
  <cp:revision>130</cp:revision>
  <dcterms:created xsi:type="dcterms:W3CDTF">2022-06-08T17:04:03Z</dcterms:created>
  <dcterms:modified xsi:type="dcterms:W3CDTF">2022-08-30T06:45:14Z</dcterms:modified>
</cp:coreProperties>
</file>