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63" r:id="rId3"/>
    <p:sldId id="264" r:id="rId4"/>
    <p:sldId id="257" r:id="rId5"/>
    <p:sldId id="261"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222"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IDI\Desktop\DATA%20POWER%20APP\GBV%20Cases%20Collect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[GBV Cases Collected.xlsx]VISULIZATION!PivotTable8</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sq-AL"/>
              <a:t>GBV Cases Received in Tanzania</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sq-AL"/>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VISULIZATION!$B$3</c:f>
              <c:strCache>
                <c:ptCount val="1"/>
                <c:pt idx="0">
                  <c:v>Sum of Physical Violence(Male)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VISULIZATION!$A$4:$A$15</c:f>
              <c:strCache>
                <c:ptCount val="11"/>
                <c:pt idx="0">
                  <c:v>&lt;5</c:v>
                </c:pt>
                <c:pt idx="1">
                  <c:v>50+</c:v>
                </c:pt>
                <c:pt idx="2">
                  <c:v>05-09</c:v>
                </c:pt>
                <c:pt idx="3">
                  <c:v>10-14</c:v>
                </c:pt>
                <c:pt idx="4">
                  <c:v>15-19</c:v>
                </c:pt>
                <c:pt idx="5">
                  <c:v>20-24</c:v>
                </c:pt>
                <c:pt idx="6">
                  <c:v>25-29</c:v>
                </c:pt>
                <c:pt idx="7">
                  <c:v>30-34</c:v>
                </c:pt>
                <c:pt idx="8">
                  <c:v>35-39</c:v>
                </c:pt>
                <c:pt idx="9">
                  <c:v>40-44</c:v>
                </c:pt>
                <c:pt idx="10">
                  <c:v>45-49</c:v>
                </c:pt>
              </c:strCache>
            </c:strRef>
          </c:cat>
          <c:val>
            <c:numRef>
              <c:f>VISULIZATION!$B$4:$B$15</c:f>
              <c:numCache>
                <c:formatCode>General</c:formatCode>
                <c:ptCount val="11"/>
                <c:pt idx="0">
                  <c:v>2</c:v>
                </c:pt>
                <c:pt idx="1">
                  <c:v>1</c:v>
                </c:pt>
                <c:pt idx="2">
                  <c:v>2</c:v>
                </c:pt>
                <c:pt idx="3">
                  <c:v>3</c:v>
                </c:pt>
                <c:pt idx="4">
                  <c:v>0</c:v>
                </c:pt>
                <c:pt idx="5">
                  <c:v>2</c:v>
                </c:pt>
                <c:pt idx="6">
                  <c:v>1</c:v>
                </c:pt>
                <c:pt idx="7">
                  <c:v>7</c:v>
                </c:pt>
                <c:pt idx="8">
                  <c:v>3</c:v>
                </c:pt>
                <c:pt idx="9">
                  <c:v>0</c:v>
                </c:pt>
                <c:pt idx="10">
                  <c:v>1</c:v>
                </c:pt>
              </c:numCache>
            </c:numRef>
          </c:val>
          <c:extLst>
            <c:ext xmlns:c16="http://schemas.microsoft.com/office/drawing/2014/chart" uri="{C3380CC4-5D6E-409C-BE32-E72D297353CC}">
              <c16:uniqueId val="{00000000-DC4E-470E-8547-10836B637598}"/>
            </c:ext>
          </c:extLst>
        </c:ser>
        <c:ser>
          <c:idx val="1"/>
          <c:order val="1"/>
          <c:tx>
            <c:strRef>
              <c:f>VISULIZATION!$C$3</c:f>
              <c:strCache>
                <c:ptCount val="1"/>
                <c:pt idx="0">
                  <c:v>Sum of Sexual Violence(Male)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VISULIZATION!$A$4:$A$15</c:f>
              <c:strCache>
                <c:ptCount val="11"/>
                <c:pt idx="0">
                  <c:v>&lt;5</c:v>
                </c:pt>
                <c:pt idx="1">
                  <c:v>50+</c:v>
                </c:pt>
                <c:pt idx="2">
                  <c:v>05-09</c:v>
                </c:pt>
                <c:pt idx="3">
                  <c:v>10-14</c:v>
                </c:pt>
                <c:pt idx="4">
                  <c:v>15-19</c:v>
                </c:pt>
                <c:pt idx="5">
                  <c:v>20-24</c:v>
                </c:pt>
                <c:pt idx="6">
                  <c:v>25-29</c:v>
                </c:pt>
                <c:pt idx="7">
                  <c:v>30-34</c:v>
                </c:pt>
                <c:pt idx="8">
                  <c:v>35-39</c:v>
                </c:pt>
                <c:pt idx="9">
                  <c:v>40-44</c:v>
                </c:pt>
                <c:pt idx="10">
                  <c:v>45-49</c:v>
                </c:pt>
              </c:strCache>
            </c:strRef>
          </c:cat>
          <c:val>
            <c:numRef>
              <c:f>VISULIZATION!$C$4:$C$15</c:f>
              <c:numCache>
                <c:formatCode>General</c:formatCode>
                <c:ptCount val="11"/>
                <c:pt idx="0">
                  <c:v>0</c:v>
                </c:pt>
                <c:pt idx="1">
                  <c:v>0</c:v>
                </c:pt>
                <c:pt idx="2">
                  <c:v>0</c:v>
                </c:pt>
                <c:pt idx="3">
                  <c:v>1</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1-DC4E-470E-8547-10836B637598}"/>
            </c:ext>
          </c:extLst>
        </c:ser>
        <c:ser>
          <c:idx val="2"/>
          <c:order val="2"/>
          <c:tx>
            <c:strRef>
              <c:f>VISULIZATION!$D$3</c:f>
              <c:strCache>
                <c:ptCount val="1"/>
                <c:pt idx="0">
                  <c:v>Sum of Physical Violence(Female)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VISULIZATION!$A$4:$A$15</c:f>
              <c:strCache>
                <c:ptCount val="11"/>
                <c:pt idx="0">
                  <c:v>&lt;5</c:v>
                </c:pt>
                <c:pt idx="1">
                  <c:v>50+</c:v>
                </c:pt>
                <c:pt idx="2">
                  <c:v>05-09</c:v>
                </c:pt>
                <c:pt idx="3">
                  <c:v>10-14</c:v>
                </c:pt>
                <c:pt idx="4">
                  <c:v>15-19</c:v>
                </c:pt>
                <c:pt idx="5">
                  <c:v>20-24</c:v>
                </c:pt>
                <c:pt idx="6">
                  <c:v>25-29</c:v>
                </c:pt>
                <c:pt idx="7">
                  <c:v>30-34</c:v>
                </c:pt>
                <c:pt idx="8">
                  <c:v>35-39</c:v>
                </c:pt>
                <c:pt idx="9">
                  <c:v>40-44</c:v>
                </c:pt>
                <c:pt idx="10">
                  <c:v>45-49</c:v>
                </c:pt>
              </c:strCache>
            </c:strRef>
          </c:cat>
          <c:val>
            <c:numRef>
              <c:f>VISULIZATION!$D$4:$D$15</c:f>
              <c:numCache>
                <c:formatCode>General</c:formatCode>
                <c:ptCount val="11"/>
                <c:pt idx="0">
                  <c:v>5</c:v>
                </c:pt>
                <c:pt idx="1">
                  <c:v>1</c:v>
                </c:pt>
                <c:pt idx="2">
                  <c:v>12</c:v>
                </c:pt>
                <c:pt idx="3">
                  <c:v>27</c:v>
                </c:pt>
                <c:pt idx="4">
                  <c:v>23</c:v>
                </c:pt>
                <c:pt idx="5">
                  <c:v>8</c:v>
                </c:pt>
                <c:pt idx="6">
                  <c:v>0</c:v>
                </c:pt>
                <c:pt idx="7">
                  <c:v>10</c:v>
                </c:pt>
                <c:pt idx="8">
                  <c:v>2</c:v>
                </c:pt>
                <c:pt idx="9">
                  <c:v>2</c:v>
                </c:pt>
                <c:pt idx="10">
                  <c:v>1</c:v>
                </c:pt>
              </c:numCache>
            </c:numRef>
          </c:val>
          <c:extLst>
            <c:ext xmlns:c16="http://schemas.microsoft.com/office/drawing/2014/chart" uri="{C3380CC4-5D6E-409C-BE32-E72D297353CC}">
              <c16:uniqueId val="{00000002-DC4E-470E-8547-10836B637598}"/>
            </c:ext>
          </c:extLst>
        </c:ser>
        <c:ser>
          <c:idx val="3"/>
          <c:order val="3"/>
          <c:tx>
            <c:strRef>
              <c:f>VISULIZATION!$E$3</c:f>
              <c:strCache>
                <c:ptCount val="1"/>
                <c:pt idx="0">
                  <c:v>Sum of Sexual Violence(Female)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sq-AL"/>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VISULIZATION!$A$4:$A$15</c:f>
              <c:strCache>
                <c:ptCount val="11"/>
                <c:pt idx="0">
                  <c:v>&lt;5</c:v>
                </c:pt>
                <c:pt idx="1">
                  <c:v>50+</c:v>
                </c:pt>
                <c:pt idx="2">
                  <c:v>05-09</c:v>
                </c:pt>
                <c:pt idx="3">
                  <c:v>10-14</c:v>
                </c:pt>
                <c:pt idx="4">
                  <c:v>15-19</c:v>
                </c:pt>
                <c:pt idx="5">
                  <c:v>20-24</c:v>
                </c:pt>
                <c:pt idx="6">
                  <c:v>25-29</c:v>
                </c:pt>
                <c:pt idx="7">
                  <c:v>30-34</c:v>
                </c:pt>
                <c:pt idx="8">
                  <c:v>35-39</c:v>
                </c:pt>
                <c:pt idx="9">
                  <c:v>40-44</c:v>
                </c:pt>
                <c:pt idx="10">
                  <c:v>45-49</c:v>
                </c:pt>
              </c:strCache>
            </c:strRef>
          </c:cat>
          <c:val>
            <c:numRef>
              <c:f>VISULIZATION!$E$4:$E$15</c:f>
              <c:numCache>
                <c:formatCode>General</c:formatCode>
                <c:ptCount val="11"/>
                <c:pt idx="0">
                  <c:v>5</c:v>
                </c:pt>
                <c:pt idx="1">
                  <c:v>1</c:v>
                </c:pt>
                <c:pt idx="2">
                  <c:v>3</c:v>
                </c:pt>
                <c:pt idx="3">
                  <c:v>10</c:v>
                </c:pt>
                <c:pt idx="4">
                  <c:v>13</c:v>
                </c:pt>
                <c:pt idx="5">
                  <c:v>3</c:v>
                </c:pt>
                <c:pt idx="6">
                  <c:v>14</c:v>
                </c:pt>
                <c:pt idx="7">
                  <c:v>3</c:v>
                </c:pt>
                <c:pt idx="8">
                  <c:v>3</c:v>
                </c:pt>
                <c:pt idx="9">
                  <c:v>1</c:v>
                </c:pt>
                <c:pt idx="10">
                  <c:v>1</c:v>
                </c:pt>
              </c:numCache>
            </c:numRef>
          </c:val>
          <c:extLst>
            <c:ext xmlns:c16="http://schemas.microsoft.com/office/drawing/2014/chart" uri="{C3380CC4-5D6E-409C-BE32-E72D297353CC}">
              <c16:uniqueId val="{00000003-DC4E-470E-8547-10836B637598}"/>
            </c:ext>
          </c:extLst>
        </c:ser>
        <c:dLbls>
          <c:dLblPos val="ctr"/>
          <c:showLegendKey val="0"/>
          <c:showVal val="1"/>
          <c:showCatName val="0"/>
          <c:showSerName val="0"/>
          <c:showPercent val="0"/>
          <c:showBubbleSize val="0"/>
        </c:dLbls>
        <c:gapWidth val="150"/>
        <c:overlap val="100"/>
        <c:axId val="425823071"/>
        <c:axId val="265103231"/>
      </c:barChart>
      <c:catAx>
        <c:axId val="42582307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sq-AL"/>
                  <a:t>Age Group</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sq-A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sq-AL"/>
          </a:p>
        </c:txPr>
        <c:crossAx val="265103231"/>
        <c:crosses val="autoZero"/>
        <c:auto val="1"/>
        <c:lblAlgn val="ctr"/>
        <c:lblOffset val="100"/>
        <c:noMultiLvlLbl val="0"/>
      </c:catAx>
      <c:valAx>
        <c:axId val="26510323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sq-AL"/>
                  <a:t>Number of GBV cases received</a:t>
                </a:r>
                <a:endParaRPr lang="en-US"/>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sq-A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sq-AL"/>
          </a:p>
        </c:txPr>
        <c:crossAx val="4258230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sq-A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sq-A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q-A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D0897-7730-430C-9919-EF96F625AAED}" type="datetimeFigureOut">
              <a:rPr lang="sq-AL" smtClean="0"/>
              <a:t>29.1.2024</a:t>
            </a:fld>
            <a:endParaRPr lang="sq-A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q-A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q-A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q-A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0FD23-EAD9-437F-A8CB-54FA1B234EC2}" type="slidenum">
              <a:rPr lang="sq-AL" smtClean="0"/>
              <a:t>‹#›</a:t>
            </a:fld>
            <a:endParaRPr lang="sq-AL"/>
          </a:p>
        </p:txBody>
      </p:sp>
    </p:spTree>
    <p:extLst>
      <p:ext uri="{BB962C8B-B14F-4D97-AF65-F5344CB8AC3E}">
        <p14:creationId xmlns:p14="http://schemas.microsoft.com/office/powerpoint/2010/main" val="316163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columnChart</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TOTAL  FEMALE PHYSICAL VIOLENCE</a:t>
            </a:r>
            <a:endParaRPr dirty="0"/>
          </a:p>
          <a:p>
            <a:r>
              <a:rPr b="0" dirty="0"/>
              <a:t>No alt text provided</a:t>
            </a:r>
            <a:endParaRPr dirty="0"/>
          </a:p>
          <a:p>
            <a:endParaRPr dirty="0"/>
          </a:p>
          <a:p>
            <a:r>
              <a:rPr b="1" dirty="0"/>
              <a:t>TOTAL MALE PHYSICAL VIOLENCE</a:t>
            </a:r>
            <a:endParaRPr dirty="0"/>
          </a:p>
          <a:p>
            <a:r>
              <a:rPr b="0" dirty="0"/>
              <a:t>No alt text provided</a:t>
            </a:r>
            <a:endParaRPr dirty="0"/>
          </a:p>
          <a:p>
            <a:endParaRPr dirty="0"/>
          </a:p>
          <a:p>
            <a:r>
              <a:rPr b="1" dirty="0"/>
              <a:t>TOTAL FEMALE SEXUAL  VIOLENCE</a:t>
            </a:r>
            <a:endParaRPr dirty="0"/>
          </a:p>
          <a:p>
            <a:r>
              <a:rPr b="0" dirty="0"/>
              <a:t>No alt text provided</a:t>
            </a:r>
            <a:endParaRPr dirty="0"/>
          </a:p>
          <a:p>
            <a:endParaRPr dirty="0"/>
          </a:p>
          <a:p>
            <a:r>
              <a:rPr b="1" dirty="0"/>
              <a:t>TOTAL MALE SEXUAL  VIOLENCE</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24a901ed-ff31-4e0f-b615-f6ed48f224a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24a901ed-ff31-4e0f-b615-f6ed48f224a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GENDER BASED VIOLENCE PROJECT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1/29/2024 4:41:05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1/29/2024 3:52:07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8087-EBD3-48C6-B180-DA90D5C7F73A}"/>
              </a:ext>
            </a:extLst>
          </p:cNvPr>
          <p:cNvSpPr>
            <a:spLocks noGrp="1"/>
          </p:cNvSpPr>
          <p:nvPr>
            <p:ph type="title"/>
          </p:nvPr>
        </p:nvSpPr>
        <p:spPr>
          <a:xfrm>
            <a:off x="838200" y="365126"/>
            <a:ext cx="10515600" cy="521566"/>
          </a:xfrm>
        </p:spPr>
        <p:txBody>
          <a:bodyPr>
            <a:normAutofit fontScale="90000"/>
          </a:bodyPr>
          <a:lstStyle/>
          <a:p>
            <a:r>
              <a:rPr lang="sq-AL" dirty="0"/>
              <a:t>Definition</a:t>
            </a:r>
            <a:endParaRPr lang="en-TZ" dirty="0"/>
          </a:p>
        </p:txBody>
      </p:sp>
      <p:sp>
        <p:nvSpPr>
          <p:cNvPr id="3" name="Content Placeholder 2">
            <a:extLst>
              <a:ext uri="{FF2B5EF4-FFF2-40B4-BE49-F238E27FC236}">
                <a16:creationId xmlns:a16="http://schemas.microsoft.com/office/drawing/2014/main" id="{72030AA5-6D47-4AEA-925D-AB99EC6DC426}"/>
              </a:ext>
            </a:extLst>
          </p:cNvPr>
          <p:cNvSpPr>
            <a:spLocks noGrp="1"/>
          </p:cNvSpPr>
          <p:nvPr>
            <p:ph idx="1"/>
          </p:nvPr>
        </p:nvSpPr>
        <p:spPr>
          <a:xfrm>
            <a:off x="838200" y="1343891"/>
            <a:ext cx="10515600" cy="4833072"/>
          </a:xfrm>
        </p:spPr>
        <p:txBody>
          <a:bodyPr/>
          <a:lstStyle/>
          <a:p>
            <a:pPr marL="0" indent="0">
              <a:buNone/>
            </a:pPr>
            <a:r>
              <a:rPr lang="en-US" dirty="0"/>
              <a:t>Gender-based violence (GBV) is violence committed against a person because of his or her sex or gender. It is forcing another person to do something against his or her will through violence, coercion, threats, deception, cultural expectations, or economic means. Although the majority of survivors of GBV are girls and women, LGBTIQ+, boys and men can also be targeted through GBV.</a:t>
            </a:r>
            <a:r>
              <a:rPr lang="sq-AL" dirty="0"/>
              <a:t>                                                           </a:t>
            </a:r>
            <a:endParaRPr lang="en-TZ" dirty="0"/>
          </a:p>
        </p:txBody>
      </p:sp>
    </p:spTree>
    <p:extLst>
      <p:ext uri="{BB962C8B-B14F-4D97-AF65-F5344CB8AC3E}">
        <p14:creationId xmlns:p14="http://schemas.microsoft.com/office/powerpoint/2010/main" val="90478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FD52-6C7D-45F2-BB0C-E78603C8E4F7}"/>
              </a:ext>
            </a:extLst>
          </p:cNvPr>
          <p:cNvSpPr>
            <a:spLocks noGrp="1"/>
          </p:cNvSpPr>
          <p:nvPr>
            <p:ph type="title"/>
          </p:nvPr>
        </p:nvSpPr>
        <p:spPr>
          <a:xfrm>
            <a:off x="838200" y="277091"/>
            <a:ext cx="10515600" cy="900545"/>
          </a:xfrm>
        </p:spPr>
        <p:txBody>
          <a:bodyPr>
            <a:normAutofit fontScale="90000"/>
          </a:bodyPr>
          <a:lstStyle/>
          <a:p>
            <a:r>
              <a:rPr lang="sq-AL" b="1" dirty="0"/>
              <a:t>Main Forms of gender-based violence</a:t>
            </a:r>
            <a:r>
              <a:rPr lang="sq-AL" dirty="0"/>
              <a:t/>
            </a:r>
            <a:br>
              <a:rPr lang="sq-AL" dirty="0"/>
            </a:br>
            <a:endParaRPr lang="en-TZ" dirty="0"/>
          </a:p>
        </p:txBody>
      </p:sp>
      <p:sp>
        <p:nvSpPr>
          <p:cNvPr id="3" name="Content Placeholder 2">
            <a:extLst>
              <a:ext uri="{FF2B5EF4-FFF2-40B4-BE49-F238E27FC236}">
                <a16:creationId xmlns:a16="http://schemas.microsoft.com/office/drawing/2014/main" id="{8A3FEA35-F264-49CE-A6E8-CEF0120D0D28}"/>
              </a:ext>
            </a:extLst>
          </p:cNvPr>
          <p:cNvSpPr>
            <a:spLocks noGrp="1"/>
          </p:cNvSpPr>
          <p:nvPr>
            <p:ph idx="1"/>
          </p:nvPr>
        </p:nvSpPr>
        <p:spPr>
          <a:xfrm>
            <a:off x="838200" y="955964"/>
            <a:ext cx="10515600" cy="5220999"/>
          </a:xfrm>
        </p:spPr>
        <p:txBody>
          <a:bodyPr/>
          <a:lstStyle/>
          <a:p>
            <a:r>
              <a:rPr lang="en-US" b="1" dirty="0"/>
              <a:t>Sexual violence</a:t>
            </a:r>
            <a:r>
              <a:rPr lang="en-US" dirty="0"/>
              <a:t> is any act, attempted or threatened, that is sexual in nature and carried out without the consent of the victim. Sexual violence includes rape, sexual abuse and harassment, exploitation, and forced prostitution. It can happen within marriages, especially when there is a lack of consent for sexual activity by one of the spouses.</a:t>
            </a:r>
            <a:r>
              <a:rPr lang="en-US" b="1" dirty="0"/>
              <a:t>  </a:t>
            </a:r>
            <a:r>
              <a:rPr lang="sq-AL" b="1" dirty="0"/>
              <a:t>                                                                                                          Physical </a:t>
            </a:r>
            <a:r>
              <a:rPr lang="en-US" b="1" dirty="0"/>
              <a:t>violence </a:t>
            </a:r>
            <a:r>
              <a:rPr lang="en-US" dirty="0"/>
              <a:t>is any physical, sexual, psychological, verbal and economic violence between one person and another within the family. It may be committed by family members and/or people considered as family members, whether or not they live in the same household.</a:t>
            </a:r>
            <a:r>
              <a:rPr lang="sq-AL" dirty="0"/>
              <a:t>                                                                                                                                                                </a:t>
            </a:r>
            <a:endParaRPr lang="en-TZ" dirty="0"/>
          </a:p>
        </p:txBody>
      </p:sp>
    </p:spTree>
    <p:extLst>
      <p:ext uri="{BB962C8B-B14F-4D97-AF65-F5344CB8AC3E}">
        <p14:creationId xmlns:p14="http://schemas.microsoft.com/office/powerpoint/2010/main" val="306474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multiRowCard ,TOTAL  FEMALE PHYSICAL VIOLENCE ,TOTAL MALE PHYSICAL VIOLENCE ,TOTAL FEMALE SEXUAL  VIOLENCE ,TOTAL MALE SEXUAL  VIOLENCE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GENDER BASED VIOLENCE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7B83-0124-4986-8982-EF040151A2B0}"/>
              </a:ext>
            </a:extLst>
          </p:cNvPr>
          <p:cNvSpPr>
            <a:spLocks noGrp="1"/>
          </p:cNvSpPr>
          <p:nvPr>
            <p:ph type="title"/>
          </p:nvPr>
        </p:nvSpPr>
        <p:spPr/>
        <p:txBody>
          <a:bodyPr/>
          <a:lstStyle/>
          <a:p>
            <a:r>
              <a:rPr lang="sq-AL" dirty="0"/>
              <a:t>Pivot Chart</a:t>
            </a:r>
            <a:endParaRPr lang="en-TZ" dirty="0"/>
          </a:p>
        </p:txBody>
      </p:sp>
      <p:graphicFrame>
        <p:nvGraphicFramePr>
          <p:cNvPr id="10" name="Content Placeholder 9">
            <a:extLst>
              <a:ext uri="{FF2B5EF4-FFF2-40B4-BE49-F238E27FC236}">
                <a16:creationId xmlns:a16="http://schemas.microsoft.com/office/drawing/2014/main" id="{8EE7C14A-33B6-435F-B2AF-5FD3C6733EEA}"/>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192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q-AL" dirty="0" smtClean="0"/>
              <a:t>Insights</a:t>
            </a:r>
            <a:endParaRPr lang="sq-AL" dirty="0"/>
          </a:p>
        </p:txBody>
      </p:sp>
      <p:sp>
        <p:nvSpPr>
          <p:cNvPr id="3" name="Content Placeholder 2"/>
          <p:cNvSpPr>
            <a:spLocks noGrp="1"/>
          </p:cNvSpPr>
          <p:nvPr>
            <p:ph idx="1"/>
          </p:nvPr>
        </p:nvSpPr>
        <p:spPr/>
        <p:txBody>
          <a:bodyPr/>
          <a:lstStyle/>
          <a:p>
            <a:r>
              <a:rPr lang="sq-AL" dirty="0" smtClean="0"/>
              <a:t>The visulization and graph show that women and young girls are more affected by gender based violence than men. This number help government and non goverment organization to plan on how to reduce and eradicate GBV especially to the young women such as to initiate various programs to make awareness to the communities.</a:t>
            </a:r>
            <a:endParaRPr lang="sq-AL" dirty="0"/>
          </a:p>
        </p:txBody>
      </p:sp>
    </p:spTree>
    <p:extLst>
      <p:ext uri="{BB962C8B-B14F-4D97-AF65-F5344CB8AC3E}">
        <p14:creationId xmlns:p14="http://schemas.microsoft.com/office/powerpoint/2010/main" val="19533071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1022</TotalTime>
  <Words>223</Words>
  <Application>Microsoft Office PowerPoint</Application>
  <PresentationFormat>Widescreen</PresentationFormat>
  <Paragraphs>37</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Light</vt:lpstr>
      <vt:lpstr>Segoe UI Semibold</vt:lpstr>
      <vt:lpstr>Custom Design</vt:lpstr>
      <vt:lpstr>GENDER BASED VIOLENCE PROJECT DASHBOARD</vt:lpstr>
      <vt:lpstr>Definition</vt:lpstr>
      <vt:lpstr>Main Forms of gender-based violence </vt:lpstr>
      <vt:lpstr>GENDER BASED VIOLENCE</vt:lpstr>
      <vt:lpstr>Pivot Chart</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Saidi Namtanga</cp:lastModifiedBy>
  <cp:revision>6</cp:revision>
  <dcterms:created xsi:type="dcterms:W3CDTF">2016-09-04T11:54:55Z</dcterms:created>
  <dcterms:modified xsi:type="dcterms:W3CDTF">2024-01-30T10:13:29Z</dcterms:modified>
</cp:coreProperties>
</file>