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9762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226404ce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226404ce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64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226404c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226404ce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03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226404ce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226404ce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9851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226404ce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226404ce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72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226404ce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226404ce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486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226404ce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226404ce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226404ce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226404ce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482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226404ce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226404ce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77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687900" y="445025"/>
            <a:ext cx="62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/>
              <a:t>OPERADORES</a:t>
            </a:r>
            <a:endParaRPr sz="3000" b="1"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rgbClr val="000000"/>
                </a:solidFill>
              </a:rPr>
              <a:t>En programación, los operadores son símbolos o palabras reservadas que indican al compilador o intérprete que ejecute una operación específica. Estas operaciones pueden ser matemáticas, lógicas, de comparación, de asignación, entre otras. Los operadores actúan sobre operandos (variables, valores o expresiones) para producir un resultado.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1687900" y="445025"/>
            <a:ext cx="62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/>
              <a:t>OPERADORES ARITMÉTICOS</a:t>
            </a:r>
            <a:endParaRPr sz="3000" b="1"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Toman dos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 como entrada, realiza un cálculo y devuelve el resultado.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+	Realiza Adición entre los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	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 smtClean="0">
                <a:solidFill>
                  <a:schemeClr val="bg1"/>
                </a:solidFill>
              </a:rPr>
              <a:t>-	Realiza </a:t>
            </a:r>
            <a:r>
              <a:rPr lang="es-419" sz="1400" dirty="0">
                <a:solidFill>
                  <a:schemeClr val="bg1"/>
                </a:solidFill>
              </a:rPr>
              <a:t>Sustracción entre los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	 </a:t>
            </a:r>
            <a:endParaRPr lang="es-419"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 smtClean="0">
                <a:solidFill>
                  <a:schemeClr val="bg1"/>
                </a:solidFill>
              </a:rPr>
              <a:t>*	Realiza Multiplicación entre los </a:t>
            </a:r>
            <a:r>
              <a:rPr lang="es-419" sz="1400" dirty="0" err="1" smtClean="0">
                <a:solidFill>
                  <a:schemeClr val="bg1"/>
                </a:solidFill>
              </a:rPr>
              <a:t>operandos</a:t>
            </a:r>
            <a:r>
              <a:rPr lang="es-419" sz="1400" dirty="0" smtClean="0">
                <a:solidFill>
                  <a:schemeClr val="bg1"/>
                </a:solidFill>
              </a:rPr>
              <a:t>	</a:t>
            </a:r>
            <a:endParaRPr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 smtClean="0">
                <a:solidFill>
                  <a:schemeClr val="bg1"/>
                </a:solidFill>
              </a:rPr>
              <a:t>/	Realiza División entre los </a:t>
            </a:r>
            <a:r>
              <a:rPr lang="es-419" sz="1400" dirty="0" err="1" smtClean="0">
                <a:solidFill>
                  <a:schemeClr val="bg1"/>
                </a:solidFill>
              </a:rPr>
              <a:t>operandos</a:t>
            </a:r>
            <a:r>
              <a:rPr lang="es-419" sz="1400" dirty="0" smtClean="0">
                <a:solidFill>
                  <a:schemeClr val="bg1"/>
                </a:solidFill>
              </a:rPr>
              <a:t>	</a:t>
            </a:r>
            <a:endParaRPr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 smtClean="0">
                <a:solidFill>
                  <a:schemeClr val="bg1"/>
                </a:solidFill>
              </a:rPr>
              <a:t>%</a:t>
            </a:r>
            <a:r>
              <a:rPr lang="es-419" sz="1400" dirty="0">
                <a:solidFill>
                  <a:schemeClr val="bg1"/>
                </a:solidFill>
              </a:rPr>
              <a:t>	Realiza un módulo entre los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	</a:t>
            </a:r>
            <a:endParaRPr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 smtClean="0">
                <a:solidFill>
                  <a:schemeClr val="bg1"/>
                </a:solidFill>
              </a:rPr>
              <a:t>**	Realiza la potencia de los </a:t>
            </a:r>
            <a:r>
              <a:rPr lang="es-419" sz="1400" dirty="0" err="1" smtClean="0">
                <a:solidFill>
                  <a:schemeClr val="bg1"/>
                </a:solidFill>
              </a:rPr>
              <a:t>operandos</a:t>
            </a:r>
            <a:r>
              <a:rPr lang="es-419" sz="1400" dirty="0" smtClean="0">
                <a:solidFill>
                  <a:schemeClr val="bg1"/>
                </a:solidFill>
              </a:rPr>
              <a:t>	</a:t>
            </a:r>
            <a:endParaRPr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 smtClean="0">
                <a:solidFill>
                  <a:schemeClr val="bg1"/>
                </a:solidFill>
              </a:rPr>
              <a:t>//	Realiza la división con resultado de número entero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b="1" i="1" dirty="0" smtClean="0">
                <a:solidFill>
                  <a:schemeClr val="bg1"/>
                </a:solidFill>
              </a:rPr>
              <a:t>Nota</a:t>
            </a:r>
            <a:r>
              <a:rPr lang="es-419" sz="1400" b="1" i="1" dirty="0">
                <a:solidFill>
                  <a:schemeClr val="bg1"/>
                </a:solidFill>
              </a:rPr>
              <a:t>: Para obtener el resultado en tipo flotante, uno de los </a:t>
            </a:r>
            <a:r>
              <a:rPr lang="es-419" sz="1400" b="1" i="1" dirty="0" err="1">
                <a:solidFill>
                  <a:schemeClr val="bg1"/>
                </a:solidFill>
              </a:rPr>
              <a:t>operandos</a:t>
            </a:r>
            <a:r>
              <a:rPr lang="es-419" sz="1400" b="1" i="1" dirty="0">
                <a:solidFill>
                  <a:schemeClr val="bg1"/>
                </a:solidFill>
              </a:rPr>
              <a:t> también debe ser de tipo flotante.</a:t>
            </a: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1687900" y="445025"/>
            <a:ext cx="62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/>
              <a:t>OPERADORES RELACIONALES</a:t>
            </a:r>
            <a:endParaRPr sz="3000" b="1"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Se emplean para comparar y establecer la relación entre ellos. Devuelven un valor booleano (true o false) basado en la condición.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b="1" dirty="0" smtClean="0">
                <a:solidFill>
                  <a:schemeClr val="bg1"/>
                </a:solidFill>
              </a:rPr>
              <a:t>&gt;</a:t>
            </a:r>
            <a:r>
              <a:rPr lang="es-419" sz="1400" dirty="0" smtClean="0">
                <a:solidFill>
                  <a:schemeClr val="bg1"/>
                </a:solidFill>
              </a:rPr>
              <a:t>	Devuelve </a:t>
            </a:r>
            <a:r>
              <a:rPr lang="es-419" sz="1400" dirty="0">
                <a:solidFill>
                  <a:schemeClr val="bg1"/>
                </a:solidFill>
              </a:rPr>
              <a:t>True si el operador de la izquierda es mayor que el operador de la derecha	</a:t>
            </a:r>
            <a:r>
              <a:rPr lang="es-419" sz="1400" dirty="0" smtClean="0">
                <a:solidFill>
                  <a:schemeClr val="bg1"/>
                </a:solidFill>
              </a:rPr>
              <a:t>12 &gt; 3 devuelve True</a:t>
            </a:r>
            <a:endParaRPr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b="1" dirty="0" smtClean="0">
                <a:solidFill>
                  <a:schemeClr val="bg1"/>
                </a:solidFill>
              </a:rPr>
              <a:t>&lt;</a:t>
            </a:r>
            <a:r>
              <a:rPr lang="es-419" sz="1400" dirty="0" smtClean="0">
                <a:solidFill>
                  <a:schemeClr val="bg1"/>
                </a:solidFill>
              </a:rPr>
              <a:t>	Devuelve True si el operador de la derecha es mayor que el operador de la izquierda	12 &lt; 3 devuelve False</a:t>
            </a:r>
            <a:endParaRPr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b="1" dirty="0" smtClean="0">
                <a:solidFill>
                  <a:schemeClr val="bg1"/>
                </a:solidFill>
              </a:rPr>
              <a:t>==</a:t>
            </a:r>
            <a:r>
              <a:rPr lang="es-419" sz="1400" dirty="0" smtClean="0">
                <a:solidFill>
                  <a:schemeClr val="bg1"/>
                </a:solidFill>
              </a:rPr>
              <a:t>	Devuelve True si ambos </a:t>
            </a:r>
            <a:r>
              <a:rPr lang="es-419" sz="1400" dirty="0" err="1" smtClean="0">
                <a:solidFill>
                  <a:schemeClr val="bg1"/>
                </a:solidFill>
              </a:rPr>
              <a:t>operandos</a:t>
            </a:r>
            <a:r>
              <a:rPr lang="es-419" sz="1400" dirty="0" smtClean="0">
                <a:solidFill>
                  <a:schemeClr val="bg1"/>
                </a:solidFill>
              </a:rPr>
              <a:t> son iguales	12 == 3 devuelve False</a:t>
            </a:r>
            <a:endParaRPr sz="1400" dirty="0" smtClean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b="1" dirty="0" smtClean="0">
                <a:solidFill>
                  <a:schemeClr val="bg1"/>
                </a:solidFill>
              </a:rPr>
              <a:t>&gt;=</a:t>
            </a:r>
            <a:r>
              <a:rPr lang="es-419" sz="1400" dirty="0">
                <a:solidFill>
                  <a:schemeClr val="bg1"/>
                </a:solidFill>
              </a:rPr>
              <a:t>	Devuelve True si el operador de la izquierda es mayor o igual que el operador de la derecha	12 &gt;= 3 devuelve True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b="1" dirty="0">
                <a:solidFill>
                  <a:schemeClr val="bg1"/>
                </a:solidFill>
              </a:rPr>
              <a:t>&lt;=</a:t>
            </a:r>
            <a:r>
              <a:rPr lang="es-419" sz="1400" dirty="0">
                <a:solidFill>
                  <a:schemeClr val="bg1"/>
                </a:solidFill>
              </a:rPr>
              <a:t>	Devuelve True si el operador de la derecha es mayor o igual que el operador de la izquierda	(12 &lt;= 3 devuelve False)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lang="es-419" sz="1400" b="1" dirty="0">
                <a:solidFill>
                  <a:schemeClr val="bg1"/>
                </a:solidFill>
              </a:rPr>
              <a:t>!=</a:t>
            </a:r>
            <a:r>
              <a:rPr lang="es-419" sz="1400" dirty="0">
                <a:solidFill>
                  <a:schemeClr val="bg1"/>
                </a:solidFill>
              </a:rPr>
              <a:t>	Devuelve True si ambos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 no son iguales (12 != 3 devuelve True)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1687900" y="445025"/>
            <a:ext cx="62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 dirty="0"/>
              <a:t>OPERADORES BIT A BIT</a:t>
            </a:r>
            <a:endParaRPr sz="3000" b="1" dirty="0"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Un operador bit a bit realiza operaciones en los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 bit a bit.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&amp;	Realiza bit a bit la operación AND en los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	a &amp; b = 2 (Binario: 10 &amp; 11 = 10)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|	Realiza bit a bit la operación OR en los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	a | b = 3 (Binario: 10 | 11 = 11)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^	Realiza bit a bit la operación XOR en los </a:t>
            </a:r>
            <a:r>
              <a:rPr lang="es-419" sz="1400" dirty="0" err="1">
                <a:solidFill>
                  <a:schemeClr val="bg1"/>
                </a:solidFill>
              </a:rPr>
              <a:t>operandos</a:t>
            </a:r>
            <a:r>
              <a:rPr lang="es-419" sz="1400" dirty="0">
                <a:solidFill>
                  <a:schemeClr val="bg1"/>
                </a:solidFill>
              </a:rPr>
              <a:t>	a ^ b = 1 (Binario: 10 ^ 11 = 01)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~	Realiza bit a bit la operación NOT bit a bit. Invierte cada bit en el operando	~a = -3 (Binario: ~(00000010) = (11111101))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&gt;&gt;	Realiza un desplazamiento a la derecha bit a bit. Desplaza los bits del operador de la izquierda a la derecha tantos bits como indica el operador de la derecha	a &gt;&gt; b = 0 (Binario: 00000010 &gt;&gt; 00000011 = 0)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&lt;&lt;	Realiza un desplazamiento a la izquierda bit a bit. Desplaza los bits del operando de la izquierda a la izquierda tantos bits como especifique el operador de la derecha	a &lt;&lt; b = 16 (Binario: 00000010 &lt;&lt; 00000011 = 00001000)</a:t>
            </a: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1687900" y="445025"/>
            <a:ext cx="62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/>
              <a:t>OPERADORES DE ASIGNACIÓN</a:t>
            </a:r>
            <a:endParaRPr sz="3000" b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dirty="0">
                <a:solidFill>
                  <a:schemeClr val="bg1"/>
                </a:solidFill>
              </a:rPr>
              <a:t>Se utilizan para asignar valores a una variable. Esto generalmente se combina con otros operadores (como aritmética, bit a bit) donde la operación se realiza en los </a:t>
            </a:r>
            <a:r>
              <a:rPr lang="es-419" dirty="0" err="1">
                <a:solidFill>
                  <a:schemeClr val="bg1"/>
                </a:solidFill>
              </a:rPr>
              <a:t>operandos</a:t>
            </a:r>
            <a:r>
              <a:rPr lang="es-419" dirty="0">
                <a:solidFill>
                  <a:schemeClr val="bg1"/>
                </a:solidFill>
              </a:rPr>
              <a:t> y el resultado se asigna al operando izquierdo.</a:t>
            </a: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=	a = 5. El valor 5 es asignado a la variable a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+=	a += 5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+ 5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-=	a -= 5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- 5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*=	a *=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*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/=	a /=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/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%=	a %=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%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**=	a **=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**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//=	a //=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//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&amp;=	a &amp;=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&amp;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|=	a |=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|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^=	a ^=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^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&gt;&gt;=	a &gt;&gt;=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&gt;&gt; 3</a:t>
            </a:r>
            <a:endParaRPr b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dirty="0">
                <a:solidFill>
                  <a:schemeClr val="bg1"/>
                </a:solidFill>
              </a:rPr>
              <a:t>&lt;&lt;=	a &lt;&lt;= 3 es equivalente a </a:t>
            </a:r>
            <a:r>
              <a:rPr lang="es-419" b="1" dirty="0" err="1">
                <a:solidFill>
                  <a:schemeClr val="bg1"/>
                </a:solidFill>
              </a:rPr>
              <a:t>a</a:t>
            </a:r>
            <a:r>
              <a:rPr lang="es-419" b="1" dirty="0">
                <a:solidFill>
                  <a:schemeClr val="bg1"/>
                </a:solidFill>
              </a:rPr>
              <a:t> = a &lt;&lt; 3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1687900" y="445025"/>
            <a:ext cx="622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/>
              <a:t>OPERADORES LÓGICOS</a:t>
            </a:r>
            <a:endParaRPr sz="3000" b="1"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dirty="0">
                <a:solidFill>
                  <a:schemeClr val="bg1"/>
                </a:solidFill>
              </a:rPr>
              <a:t>Se utilizan para tomar una decisión basada en múltiples condiciones.</a:t>
            </a:r>
            <a:endParaRPr sz="1400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i="1" dirty="0">
                <a:solidFill>
                  <a:schemeClr val="bg1"/>
                </a:solidFill>
              </a:rPr>
              <a:t>and	Devuelve True si ambos </a:t>
            </a:r>
            <a:r>
              <a:rPr lang="es-419" sz="1400" i="1" dirty="0" err="1">
                <a:solidFill>
                  <a:schemeClr val="bg1"/>
                </a:solidFill>
              </a:rPr>
              <a:t>operandos</a:t>
            </a:r>
            <a:r>
              <a:rPr lang="es-419" sz="1400" i="1" dirty="0">
                <a:solidFill>
                  <a:schemeClr val="bg1"/>
                </a:solidFill>
              </a:rPr>
              <a:t> son True	a and b</a:t>
            </a:r>
            <a:endParaRPr sz="1400"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i="1" dirty="0" err="1">
                <a:solidFill>
                  <a:schemeClr val="bg1"/>
                </a:solidFill>
              </a:rPr>
              <a:t>or</a:t>
            </a:r>
            <a:r>
              <a:rPr lang="es-419" sz="1400" i="1" dirty="0">
                <a:solidFill>
                  <a:schemeClr val="bg1"/>
                </a:solidFill>
              </a:rPr>
              <a:t>	Devuelve True si alguno de los </a:t>
            </a:r>
            <a:r>
              <a:rPr lang="es-419" sz="1400" i="1" dirty="0" err="1">
                <a:solidFill>
                  <a:schemeClr val="bg1"/>
                </a:solidFill>
              </a:rPr>
              <a:t>operandos</a:t>
            </a:r>
            <a:r>
              <a:rPr lang="es-419" sz="1400" i="1" dirty="0">
                <a:solidFill>
                  <a:schemeClr val="bg1"/>
                </a:solidFill>
              </a:rPr>
              <a:t> es True	a </a:t>
            </a:r>
            <a:r>
              <a:rPr lang="es-419" sz="1400" i="1" dirty="0" err="1">
                <a:solidFill>
                  <a:schemeClr val="bg1"/>
                </a:solidFill>
              </a:rPr>
              <a:t>or</a:t>
            </a:r>
            <a:r>
              <a:rPr lang="es-419" sz="1400" i="1" dirty="0">
                <a:solidFill>
                  <a:schemeClr val="bg1"/>
                </a:solidFill>
              </a:rPr>
              <a:t> b</a:t>
            </a:r>
            <a:endParaRPr sz="1400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 i="1" dirty="0" err="1">
                <a:solidFill>
                  <a:schemeClr val="bg1"/>
                </a:solidFill>
              </a:rPr>
              <a:t>not</a:t>
            </a:r>
            <a:r>
              <a:rPr lang="es-419" sz="1400" i="1" dirty="0">
                <a:solidFill>
                  <a:schemeClr val="bg1"/>
                </a:solidFill>
              </a:rPr>
              <a:t>	Devuelve True si alguno de los </a:t>
            </a:r>
            <a:r>
              <a:rPr lang="es-419" sz="1400" i="1" dirty="0" err="1">
                <a:solidFill>
                  <a:schemeClr val="bg1"/>
                </a:solidFill>
              </a:rPr>
              <a:t>operandos</a:t>
            </a:r>
            <a:r>
              <a:rPr lang="es-419" sz="1400" i="1" dirty="0">
                <a:solidFill>
                  <a:schemeClr val="bg1"/>
                </a:solidFill>
              </a:rPr>
              <a:t> es False	</a:t>
            </a:r>
            <a:r>
              <a:rPr lang="es-419" sz="1400" i="1" dirty="0" err="1">
                <a:solidFill>
                  <a:schemeClr val="bg1"/>
                </a:solidFill>
              </a:rPr>
              <a:t>not</a:t>
            </a:r>
            <a:r>
              <a:rPr lang="es-419" sz="1400" i="1" dirty="0">
                <a:solidFill>
                  <a:schemeClr val="bg1"/>
                </a:solidFill>
              </a:rPr>
              <a:t> a</a:t>
            </a:r>
            <a:endParaRPr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1156100" y="445025"/>
            <a:ext cx="675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/>
              <a:t>OPERADORES DE PERTENENCIA</a:t>
            </a:r>
            <a:endParaRPr sz="3000" b="1"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i="1" dirty="0">
                <a:solidFill>
                  <a:schemeClr val="bg1"/>
                </a:solidFill>
              </a:rPr>
              <a:t>Se emplean para identificar pertenencia en alguna secuencia (listas, </a:t>
            </a:r>
            <a:r>
              <a:rPr lang="es-419" i="1" dirty="0" err="1">
                <a:solidFill>
                  <a:schemeClr val="bg1"/>
                </a:solidFill>
              </a:rPr>
              <a:t>strings</a:t>
            </a:r>
            <a:r>
              <a:rPr lang="es-419" i="1" dirty="0">
                <a:solidFill>
                  <a:schemeClr val="bg1"/>
                </a:solidFill>
              </a:rPr>
              <a:t>, </a:t>
            </a:r>
            <a:r>
              <a:rPr lang="es-419" i="1" dirty="0" err="1">
                <a:solidFill>
                  <a:schemeClr val="bg1"/>
                </a:solidFill>
              </a:rPr>
              <a:t>tuplas</a:t>
            </a:r>
            <a:r>
              <a:rPr lang="es-419" i="1" dirty="0">
                <a:solidFill>
                  <a:schemeClr val="bg1"/>
                </a:solidFill>
              </a:rPr>
              <a:t>). in y </a:t>
            </a:r>
            <a:r>
              <a:rPr lang="es-419" i="1" dirty="0" err="1">
                <a:solidFill>
                  <a:schemeClr val="bg1"/>
                </a:solidFill>
              </a:rPr>
              <a:t>not</a:t>
            </a:r>
            <a:r>
              <a:rPr lang="es-419" i="1" dirty="0">
                <a:solidFill>
                  <a:schemeClr val="bg1"/>
                </a:solidFill>
              </a:rPr>
              <a:t> in son operadores de pertenencia.</a:t>
            </a:r>
            <a:endParaRPr i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i="1" dirty="0">
                <a:solidFill>
                  <a:schemeClr val="bg1"/>
                </a:solidFill>
              </a:rPr>
              <a:t>in devuelve True si el valor especificado se encuentra en la secuencia, caso contrario devuelve False. </a:t>
            </a:r>
            <a:endParaRPr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i="1" dirty="0" err="1">
                <a:solidFill>
                  <a:schemeClr val="bg1"/>
                </a:solidFill>
              </a:rPr>
              <a:t>not</a:t>
            </a:r>
            <a:r>
              <a:rPr lang="es-419" i="1" dirty="0">
                <a:solidFill>
                  <a:schemeClr val="bg1"/>
                </a:solidFill>
              </a:rPr>
              <a:t> in devuelve True si el valor especificado no se encuentra en la secuencia, caso contrario devuelve False.</a:t>
            </a:r>
            <a:endParaRPr i="1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>
                <a:solidFill>
                  <a:schemeClr val="bg1"/>
                </a:solidFill>
              </a:rPr>
              <a:t>a = [1,2,3,4,5]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>
                <a:solidFill>
                  <a:schemeClr val="bg1"/>
                </a:solidFill>
              </a:rPr>
              <a:t> 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>
                <a:solidFill>
                  <a:schemeClr val="bg1"/>
                </a:solidFill>
              </a:rPr>
              <a:t>#Esta 3 en la lista a?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 err="1">
                <a:solidFill>
                  <a:schemeClr val="bg1"/>
                </a:solidFill>
              </a:rPr>
              <a:t>print</a:t>
            </a:r>
            <a:r>
              <a:rPr lang="es-419" b="1" i="1" dirty="0">
                <a:solidFill>
                  <a:schemeClr val="bg1"/>
                </a:solidFill>
              </a:rPr>
              <a:t> 3 in a # Muestra True 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>
                <a:solidFill>
                  <a:schemeClr val="bg1"/>
                </a:solidFill>
              </a:rPr>
              <a:t>#No está 12 en la lista a?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 err="1">
                <a:solidFill>
                  <a:schemeClr val="bg1"/>
                </a:solidFill>
              </a:rPr>
              <a:t>print</a:t>
            </a:r>
            <a:r>
              <a:rPr lang="es-419" b="1" i="1" dirty="0">
                <a:solidFill>
                  <a:schemeClr val="bg1"/>
                </a:solidFill>
              </a:rPr>
              <a:t> 12 </a:t>
            </a:r>
            <a:r>
              <a:rPr lang="es-419" b="1" i="1" dirty="0" err="1">
                <a:solidFill>
                  <a:schemeClr val="bg1"/>
                </a:solidFill>
              </a:rPr>
              <a:t>not</a:t>
            </a:r>
            <a:r>
              <a:rPr lang="es-419" b="1" i="1" dirty="0">
                <a:solidFill>
                  <a:schemeClr val="bg1"/>
                </a:solidFill>
              </a:rPr>
              <a:t> in a # Muestra True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>
                <a:solidFill>
                  <a:schemeClr val="bg1"/>
                </a:solidFill>
              </a:rPr>
              <a:t>  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 err="1">
                <a:solidFill>
                  <a:schemeClr val="bg1"/>
                </a:solidFill>
              </a:rPr>
              <a:t>str</a:t>
            </a:r>
            <a:r>
              <a:rPr lang="es-419" b="1" i="1" dirty="0">
                <a:solidFill>
                  <a:schemeClr val="bg1"/>
                </a:solidFill>
              </a:rPr>
              <a:t> = "</a:t>
            </a:r>
            <a:r>
              <a:rPr lang="es-419" b="1" i="1" dirty="0" err="1">
                <a:solidFill>
                  <a:schemeClr val="bg1"/>
                </a:solidFill>
              </a:rPr>
              <a:t>Hello</a:t>
            </a:r>
            <a:r>
              <a:rPr lang="es-419" b="1" i="1" dirty="0">
                <a:solidFill>
                  <a:schemeClr val="bg1"/>
                </a:solidFill>
              </a:rPr>
              <a:t> </a:t>
            </a:r>
            <a:r>
              <a:rPr lang="es-419" b="1" i="1" dirty="0" err="1">
                <a:solidFill>
                  <a:schemeClr val="bg1"/>
                </a:solidFill>
              </a:rPr>
              <a:t>World</a:t>
            </a:r>
            <a:r>
              <a:rPr lang="es-419" b="1" i="1" dirty="0">
                <a:solidFill>
                  <a:schemeClr val="bg1"/>
                </a:solidFill>
              </a:rPr>
              <a:t>"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>
                <a:solidFill>
                  <a:schemeClr val="bg1"/>
                </a:solidFill>
              </a:rPr>
              <a:t>  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>
                <a:solidFill>
                  <a:schemeClr val="bg1"/>
                </a:solidFill>
              </a:rPr>
              <a:t>#Contiene </a:t>
            </a:r>
            <a:r>
              <a:rPr lang="es-419" b="1" i="1" dirty="0" err="1">
                <a:solidFill>
                  <a:schemeClr val="bg1"/>
                </a:solidFill>
              </a:rPr>
              <a:t>World</a:t>
            </a:r>
            <a:r>
              <a:rPr lang="es-419" b="1" i="1" dirty="0">
                <a:solidFill>
                  <a:schemeClr val="bg1"/>
                </a:solidFill>
              </a:rPr>
              <a:t> el </a:t>
            </a:r>
            <a:r>
              <a:rPr lang="es-419" b="1" i="1" dirty="0" err="1">
                <a:solidFill>
                  <a:schemeClr val="bg1"/>
                </a:solidFill>
              </a:rPr>
              <a:t>string</a:t>
            </a:r>
            <a:r>
              <a:rPr lang="es-419" b="1" i="1" dirty="0">
                <a:solidFill>
                  <a:schemeClr val="bg1"/>
                </a:solidFill>
              </a:rPr>
              <a:t> </a:t>
            </a:r>
            <a:r>
              <a:rPr lang="es-419" b="1" i="1" dirty="0" err="1">
                <a:solidFill>
                  <a:schemeClr val="bg1"/>
                </a:solidFill>
              </a:rPr>
              <a:t>str</a:t>
            </a:r>
            <a:r>
              <a:rPr lang="es-419" b="1" i="1" dirty="0">
                <a:solidFill>
                  <a:schemeClr val="bg1"/>
                </a:solidFill>
              </a:rPr>
              <a:t>?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 err="1">
                <a:solidFill>
                  <a:schemeClr val="bg1"/>
                </a:solidFill>
              </a:rPr>
              <a:t>print</a:t>
            </a:r>
            <a:r>
              <a:rPr lang="es-419" b="1" i="1" dirty="0">
                <a:solidFill>
                  <a:schemeClr val="bg1"/>
                </a:solidFill>
              </a:rPr>
              <a:t> "</a:t>
            </a:r>
            <a:r>
              <a:rPr lang="es-419" b="1" i="1" dirty="0" err="1">
                <a:solidFill>
                  <a:schemeClr val="bg1"/>
                </a:solidFill>
              </a:rPr>
              <a:t>World</a:t>
            </a:r>
            <a:r>
              <a:rPr lang="es-419" b="1" i="1" dirty="0">
                <a:solidFill>
                  <a:schemeClr val="bg1"/>
                </a:solidFill>
              </a:rPr>
              <a:t>" in </a:t>
            </a:r>
            <a:r>
              <a:rPr lang="es-419" b="1" i="1" dirty="0" err="1">
                <a:solidFill>
                  <a:schemeClr val="bg1"/>
                </a:solidFill>
              </a:rPr>
              <a:t>str</a:t>
            </a:r>
            <a:r>
              <a:rPr lang="es-419" b="1" i="1" dirty="0">
                <a:solidFill>
                  <a:schemeClr val="bg1"/>
                </a:solidFill>
              </a:rPr>
              <a:t> # Muestra True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>
                <a:solidFill>
                  <a:schemeClr val="bg1"/>
                </a:solidFill>
              </a:rPr>
              <a:t>#Contiene </a:t>
            </a:r>
            <a:r>
              <a:rPr lang="es-419" b="1" i="1" dirty="0" err="1">
                <a:solidFill>
                  <a:schemeClr val="bg1"/>
                </a:solidFill>
              </a:rPr>
              <a:t>world</a:t>
            </a:r>
            <a:r>
              <a:rPr lang="es-419" b="1" i="1" dirty="0">
                <a:solidFill>
                  <a:schemeClr val="bg1"/>
                </a:solidFill>
              </a:rPr>
              <a:t> el </a:t>
            </a:r>
            <a:r>
              <a:rPr lang="es-419" b="1" i="1" dirty="0" err="1">
                <a:solidFill>
                  <a:schemeClr val="bg1"/>
                </a:solidFill>
              </a:rPr>
              <a:t>string</a:t>
            </a:r>
            <a:r>
              <a:rPr lang="es-419" b="1" i="1" dirty="0">
                <a:solidFill>
                  <a:schemeClr val="bg1"/>
                </a:solidFill>
              </a:rPr>
              <a:t> </a:t>
            </a:r>
            <a:r>
              <a:rPr lang="es-419" b="1" i="1" dirty="0" err="1">
                <a:solidFill>
                  <a:schemeClr val="bg1"/>
                </a:solidFill>
              </a:rPr>
              <a:t>str</a:t>
            </a:r>
            <a:r>
              <a:rPr lang="es-419" b="1" i="1" dirty="0">
                <a:solidFill>
                  <a:schemeClr val="bg1"/>
                </a:solidFill>
              </a:rPr>
              <a:t>? (nota: distingue mayúsculas y minúsculas)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419" b="1" i="1" dirty="0" err="1">
                <a:solidFill>
                  <a:schemeClr val="bg1"/>
                </a:solidFill>
              </a:rPr>
              <a:t>print</a:t>
            </a:r>
            <a:r>
              <a:rPr lang="es-419" b="1" i="1" dirty="0">
                <a:solidFill>
                  <a:schemeClr val="bg1"/>
                </a:solidFill>
              </a:rPr>
              <a:t> "</a:t>
            </a:r>
            <a:r>
              <a:rPr lang="es-419" b="1" i="1" dirty="0" err="1">
                <a:solidFill>
                  <a:schemeClr val="bg1"/>
                </a:solidFill>
              </a:rPr>
              <a:t>world</a:t>
            </a:r>
            <a:r>
              <a:rPr lang="es-419" b="1" i="1" dirty="0">
                <a:solidFill>
                  <a:schemeClr val="bg1"/>
                </a:solidFill>
              </a:rPr>
              <a:t>" in </a:t>
            </a:r>
            <a:r>
              <a:rPr lang="es-419" b="1" i="1" dirty="0" err="1">
                <a:solidFill>
                  <a:schemeClr val="bg1"/>
                </a:solidFill>
              </a:rPr>
              <a:t>str</a:t>
            </a:r>
            <a:r>
              <a:rPr lang="es-419" b="1" i="1" dirty="0">
                <a:solidFill>
                  <a:schemeClr val="bg1"/>
                </a:solidFill>
              </a:rPr>
              <a:t> # Muestra False</a:t>
            </a:r>
            <a:endParaRPr sz="1100" dirty="0">
              <a:solidFill>
                <a:schemeClr val="bg1"/>
              </a:solidFill>
            </a:endParaRPr>
          </a:p>
          <a:p>
            <a:pPr marL="0" lvl="0" indent="0" algn="just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 err="1">
                <a:solidFill>
                  <a:schemeClr val="bg1"/>
                </a:solidFill>
              </a:rPr>
              <a:t>print</a:t>
            </a:r>
            <a:r>
              <a:rPr lang="es-419" b="1" i="1" dirty="0">
                <a:solidFill>
                  <a:schemeClr val="bg1"/>
                </a:solidFill>
              </a:rPr>
              <a:t> "</a:t>
            </a:r>
            <a:r>
              <a:rPr lang="es-419" b="1" i="1" dirty="0" err="1">
                <a:solidFill>
                  <a:schemeClr val="bg1"/>
                </a:solidFill>
              </a:rPr>
              <a:t>code</a:t>
            </a:r>
            <a:r>
              <a:rPr lang="es-419" b="1" i="1" dirty="0">
                <a:solidFill>
                  <a:schemeClr val="bg1"/>
                </a:solidFill>
              </a:rPr>
              <a:t>" </a:t>
            </a:r>
            <a:r>
              <a:rPr lang="es-419" b="1" i="1" dirty="0" err="1">
                <a:solidFill>
                  <a:schemeClr val="bg1"/>
                </a:solidFill>
              </a:rPr>
              <a:t>not</a:t>
            </a:r>
            <a:r>
              <a:rPr lang="es-419" b="1" i="1" dirty="0">
                <a:solidFill>
                  <a:schemeClr val="bg1"/>
                </a:solidFill>
              </a:rPr>
              <a:t> in </a:t>
            </a:r>
            <a:r>
              <a:rPr lang="es-419" b="1" i="1" dirty="0" err="1">
                <a:solidFill>
                  <a:schemeClr val="bg1"/>
                </a:solidFill>
              </a:rPr>
              <a:t>str</a:t>
            </a:r>
            <a:r>
              <a:rPr lang="es-419" b="1" i="1" dirty="0">
                <a:solidFill>
                  <a:schemeClr val="bg1"/>
                </a:solidFill>
              </a:rPr>
              <a:t> # Muestra True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1156100" y="445025"/>
            <a:ext cx="675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 b="1"/>
              <a:t>OPERADORES DE IDENTIDAD</a:t>
            </a:r>
            <a:endParaRPr sz="3000" b="1"/>
          </a:p>
        </p:txBody>
      </p:sp>
      <p:sp>
        <p:nvSpPr>
          <p:cNvPr id="171" name="Google Shape;17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dirty="0">
                <a:solidFill>
                  <a:schemeClr val="bg1"/>
                </a:solidFill>
              </a:rPr>
              <a:t>Se emplea para comprobar si dos variables emplean la misma ubicación en memoria. </a:t>
            </a:r>
            <a:r>
              <a:rPr lang="es-419" dirty="0" err="1">
                <a:solidFill>
                  <a:schemeClr val="bg1"/>
                </a:solidFill>
              </a:rPr>
              <a:t>is</a:t>
            </a:r>
            <a:r>
              <a:rPr lang="es-419" dirty="0">
                <a:solidFill>
                  <a:schemeClr val="bg1"/>
                </a:solidFill>
              </a:rPr>
              <a:t> y </a:t>
            </a:r>
            <a:r>
              <a:rPr lang="es-419" dirty="0" err="1">
                <a:solidFill>
                  <a:schemeClr val="bg1"/>
                </a:solidFill>
              </a:rPr>
              <a:t>is</a:t>
            </a:r>
            <a:r>
              <a:rPr lang="es-419" dirty="0">
                <a:solidFill>
                  <a:schemeClr val="bg1"/>
                </a:solidFill>
              </a:rPr>
              <a:t> </a:t>
            </a:r>
            <a:r>
              <a:rPr lang="es-419" dirty="0" err="1">
                <a:solidFill>
                  <a:schemeClr val="bg1"/>
                </a:solidFill>
              </a:rPr>
              <a:t>not</a:t>
            </a:r>
            <a:r>
              <a:rPr lang="es-419" dirty="0">
                <a:solidFill>
                  <a:schemeClr val="bg1"/>
                </a:solidFill>
              </a:rPr>
              <a:t> son operadores de identidad.</a:t>
            </a: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dirty="0" err="1">
                <a:solidFill>
                  <a:schemeClr val="bg1"/>
                </a:solidFill>
              </a:rPr>
              <a:t>is</a:t>
            </a:r>
            <a:r>
              <a:rPr lang="es-419" dirty="0">
                <a:solidFill>
                  <a:schemeClr val="bg1"/>
                </a:solidFill>
              </a:rPr>
              <a:t> devuelve True si los </a:t>
            </a:r>
            <a:r>
              <a:rPr lang="es-419" dirty="0" err="1">
                <a:solidFill>
                  <a:schemeClr val="bg1"/>
                </a:solidFill>
              </a:rPr>
              <a:t>operandos</a:t>
            </a:r>
            <a:r>
              <a:rPr lang="es-419" dirty="0">
                <a:solidFill>
                  <a:schemeClr val="bg1"/>
                </a:solidFill>
              </a:rPr>
              <a:t> se refieren al mismo objeto. En caso contrario devuelve False.</a:t>
            </a: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dirty="0" err="1">
                <a:solidFill>
                  <a:schemeClr val="bg1"/>
                </a:solidFill>
              </a:rPr>
              <a:t>is</a:t>
            </a:r>
            <a:r>
              <a:rPr lang="es-419" dirty="0">
                <a:solidFill>
                  <a:schemeClr val="bg1"/>
                </a:solidFill>
              </a:rPr>
              <a:t> </a:t>
            </a:r>
            <a:r>
              <a:rPr lang="es-419" dirty="0" err="1">
                <a:solidFill>
                  <a:schemeClr val="bg1"/>
                </a:solidFill>
              </a:rPr>
              <a:t>not</a:t>
            </a:r>
            <a:r>
              <a:rPr lang="es-419" dirty="0">
                <a:solidFill>
                  <a:schemeClr val="bg1"/>
                </a:solidFill>
              </a:rPr>
              <a:t> devuelve True si los </a:t>
            </a:r>
            <a:r>
              <a:rPr lang="es-419" dirty="0" err="1">
                <a:solidFill>
                  <a:schemeClr val="bg1"/>
                </a:solidFill>
              </a:rPr>
              <a:t>operandos</a:t>
            </a:r>
            <a:r>
              <a:rPr lang="es-419" dirty="0">
                <a:solidFill>
                  <a:schemeClr val="bg1"/>
                </a:solidFill>
              </a:rPr>
              <a:t> no se refieren al mismo objeto. En caso contrario devuelve False.</a:t>
            </a: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dirty="0">
                <a:solidFill>
                  <a:schemeClr val="bg1"/>
                </a:solidFill>
              </a:rPr>
              <a:t>Ten en cuenta que dos valores, cuando son iguales, no implica necesariamente que sean idénticos.</a:t>
            </a: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>
                <a:solidFill>
                  <a:schemeClr val="bg1"/>
                </a:solidFill>
              </a:rPr>
              <a:t>a = 3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>
                <a:solidFill>
                  <a:schemeClr val="bg1"/>
                </a:solidFill>
              </a:rPr>
              <a:t>b = 3  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>
                <a:solidFill>
                  <a:schemeClr val="bg1"/>
                </a:solidFill>
              </a:rPr>
              <a:t>c = 4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 err="1">
                <a:solidFill>
                  <a:schemeClr val="bg1"/>
                </a:solidFill>
              </a:rPr>
              <a:t>print</a:t>
            </a:r>
            <a:r>
              <a:rPr lang="es-419" b="1" i="1" dirty="0">
                <a:solidFill>
                  <a:schemeClr val="bg1"/>
                </a:solidFill>
              </a:rPr>
              <a:t> a </a:t>
            </a:r>
            <a:r>
              <a:rPr lang="es-419" b="1" i="1" dirty="0" err="1">
                <a:solidFill>
                  <a:schemeClr val="bg1"/>
                </a:solidFill>
              </a:rPr>
              <a:t>is</a:t>
            </a:r>
            <a:r>
              <a:rPr lang="es-419" b="1" i="1" dirty="0">
                <a:solidFill>
                  <a:schemeClr val="bg1"/>
                </a:solidFill>
              </a:rPr>
              <a:t> b # muestra True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 err="1">
                <a:solidFill>
                  <a:schemeClr val="bg1"/>
                </a:solidFill>
              </a:rPr>
              <a:t>print</a:t>
            </a:r>
            <a:r>
              <a:rPr lang="es-419" b="1" i="1" dirty="0">
                <a:solidFill>
                  <a:schemeClr val="bg1"/>
                </a:solidFill>
              </a:rPr>
              <a:t> a </a:t>
            </a:r>
            <a:r>
              <a:rPr lang="es-419" b="1" i="1" dirty="0" err="1">
                <a:solidFill>
                  <a:schemeClr val="bg1"/>
                </a:solidFill>
              </a:rPr>
              <a:t>is</a:t>
            </a:r>
            <a:r>
              <a:rPr lang="es-419" b="1" i="1" dirty="0">
                <a:solidFill>
                  <a:schemeClr val="bg1"/>
                </a:solidFill>
              </a:rPr>
              <a:t> </a:t>
            </a:r>
            <a:r>
              <a:rPr lang="es-419" b="1" i="1" dirty="0" err="1">
                <a:solidFill>
                  <a:schemeClr val="bg1"/>
                </a:solidFill>
              </a:rPr>
              <a:t>not</a:t>
            </a:r>
            <a:r>
              <a:rPr lang="es-419" b="1" i="1" dirty="0">
                <a:solidFill>
                  <a:schemeClr val="bg1"/>
                </a:solidFill>
              </a:rPr>
              <a:t> b # muestra False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 err="1">
                <a:solidFill>
                  <a:schemeClr val="bg1"/>
                </a:solidFill>
              </a:rPr>
              <a:t>print</a:t>
            </a:r>
            <a:r>
              <a:rPr lang="es-419" b="1" i="1" dirty="0">
                <a:solidFill>
                  <a:schemeClr val="bg1"/>
                </a:solidFill>
              </a:rPr>
              <a:t> a </a:t>
            </a:r>
            <a:r>
              <a:rPr lang="es-419" b="1" i="1" dirty="0" err="1">
                <a:solidFill>
                  <a:schemeClr val="bg1"/>
                </a:solidFill>
              </a:rPr>
              <a:t>is</a:t>
            </a:r>
            <a:r>
              <a:rPr lang="es-419" b="1" i="1" dirty="0">
                <a:solidFill>
                  <a:schemeClr val="bg1"/>
                </a:solidFill>
              </a:rPr>
              <a:t> </a:t>
            </a:r>
            <a:r>
              <a:rPr lang="es-419" b="1" i="1" dirty="0" err="1">
                <a:solidFill>
                  <a:schemeClr val="bg1"/>
                </a:solidFill>
              </a:rPr>
              <a:t>not</a:t>
            </a:r>
            <a:r>
              <a:rPr lang="es-419" b="1" i="1" dirty="0">
                <a:solidFill>
                  <a:schemeClr val="bg1"/>
                </a:solidFill>
              </a:rPr>
              <a:t> c # muestra True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>
                <a:solidFill>
                  <a:schemeClr val="bg1"/>
                </a:solidFill>
              </a:rPr>
              <a:t>x = 1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>
                <a:solidFill>
                  <a:schemeClr val="bg1"/>
                </a:solidFill>
              </a:rPr>
              <a:t>y = x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>
                <a:solidFill>
                  <a:schemeClr val="bg1"/>
                </a:solidFill>
              </a:rPr>
              <a:t>z = y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 err="1">
                <a:solidFill>
                  <a:schemeClr val="bg1"/>
                </a:solidFill>
              </a:rPr>
              <a:t>print</a:t>
            </a:r>
            <a:r>
              <a:rPr lang="es-419" b="1" i="1" dirty="0">
                <a:solidFill>
                  <a:schemeClr val="bg1"/>
                </a:solidFill>
              </a:rPr>
              <a:t> z </a:t>
            </a:r>
            <a:r>
              <a:rPr lang="es-419" b="1" i="1" dirty="0" err="1">
                <a:solidFill>
                  <a:schemeClr val="bg1"/>
                </a:solidFill>
              </a:rPr>
              <a:t>is</a:t>
            </a:r>
            <a:r>
              <a:rPr lang="es-419" b="1" i="1" dirty="0">
                <a:solidFill>
                  <a:schemeClr val="bg1"/>
                </a:solidFill>
              </a:rPr>
              <a:t> 1 # muestra True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 err="1">
                <a:solidFill>
                  <a:schemeClr val="bg1"/>
                </a:solidFill>
              </a:rPr>
              <a:t>print</a:t>
            </a:r>
            <a:r>
              <a:rPr lang="es-419" b="1" i="1" dirty="0">
                <a:solidFill>
                  <a:schemeClr val="bg1"/>
                </a:solidFill>
              </a:rPr>
              <a:t> z </a:t>
            </a:r>
            <a:r>
              <a:rPr lang="es-419" b="1" i="1" dirty="0" err="1">
                <a:solidFill>
                  <a:schemeClr val="bg1"/>
                </a:solidFill>
              </a:rPr>
              <a:t>is</a:t>
            </a:r>
            <a:r>
              <a:rPr lang="es-419" b="1" i="1" dirty="0">
                <a:solidFill>
                  <a:schemeClr val="bg1"/>
                </a:solidFill>
              </a:rPr>
              <a:t> x # muestra True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>
                <a:solidFill>
                  <a:schemeClr val="bg1"/>
                </a:solidFill>
              </a:rPr>
              <a:t>str1 = "</a:t>
            </a:r>
            <a:r>
              <a:rPr lang="es-419" b="1" i="1" dirty="0" err="1">
                <a:solidFill>
                  <a:schemeClr val="bg1"/>
                </a:solidFill>
              </a:rPr>
              <a:t>FreeCodeCamp</a:t>
            </a:r>
            <a:r>
              <a:rPr lang="es-419" b="1" i="1" dirty="0">
                <a:solidFill>
                  <a:schemeClr val="bg1"/>
                </a:solidFill>
              </a:rPr>
              <a:t>"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>
                <a:solidFill>
                  <a:schemeClr val="bg1"/>
                </a:solidFill>
              </a:rPr>
              <a:t>str2 = "</a:t>
            </a:r>
            <a:r>
              <a:rPr lang="es-419" b="1" i="1" dirty="0" err="1">
                <a:solidFill>
                  <a:schemeClr val="bg1"/>
                </a:solidFill>
              </a:rPr>
              <a:t>FreeCodeCamp</a:t>
            </a:r>
            <a:r>
              <a:rPr lang="es-419" b="1" i="1" dirty="0">
                <a:solidFill>
                  <a:schemeClr val="bg1"/>
                </a:solidFill>
              </a:rPr>
              <a:t>"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 err="1">
                <a:solidFill>
                  <a:schemeClr val="bg1"/>
                </a:solidFill>
              </a:rPr>
              <a:t>print</a:t>
            </a:r>
            <a:r>
              <a:rPr lang="es-419" b="1" i="1" dirty="0">
                <a:solidFill>
                  <a:schemeClr val="bg1"/>
                </a:solidFill>
              </a:rPr>
              <a:t> str1 </a:t>
            </a:r>
            <a:r>
              <a:rPr lang="es-419" b="1" i="1" dirty="0" err="1">
                <a:solidFill>
                  <a:schemeClr val="bg1"/>
                </a:solidFill>
              </a:rPr>
              <a:t>is</a:t>
            </a:r>
            <a:r>
              <a:rPr lang="es-419" b="1" i="1" dirty="0">
                <a:solidFill>
                  <a:schemeClr val="bg1"/>
                </a:solidFill>
              </a:rPr>
              <a:t> str2 # muestra True</a:t>
            </a:r>
            <a:endParaRPr b="1" i="1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-419" b="1" i="1" dirty="0" err="1">
                <a:solidFill>
                  <a:schemeClr val="bg1"/>
                </a:solidFill>
              </a:rPr>
              <a:t>print</a:t>
            </a:r>
            <a:r>
              <a:rPr lang="es-419" b="1" i="1" dirty="0">
                <a:solidFill>
                  <a:schemeClr val="bg1"/>
                </a:solidFill>
              </a:rPr>
              <a:t> "</a:t>
            </a:r>
            <a:r>
              <a:rPr lang="es-419" b="1" i="1" dirty="0" err="1">
                <a:solidFill>
                  <a:schemeClr val="bg1"/>
                </a:solidFill>
              </a:rPr>
              <a:t>Code</a:t>
            </a:r>
            <a:r>
              <a:rPr lang="es-419" b="1" i="1" dirty="0">
                <a:solidFill>
                  <a:schemeClr val="bg1"/>
                </a:solidFill>
              </a:rPr>
              <a:t>" </a:t>
            </a:r>
            <a:r>
              <a:rPr lang="es-419" b="1" i="1" dirty="0" err="1">
                <a:solidFill>
                  <a:schemeClr val="bg1"/>
                </a:solidFill>
              </a:rPr>
              <a:t>is</a:t>
            </a:r>
            <a:r>
              <a:rPr lang="es-419" b="1" i="1" dirty="0">
                <a:solidFill>
                  <a:schemeClr val="bg1"/>
                </a:solidFill>
              </a:rPr>
              <a:t> str2 # muestra False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504</Words>
  <Application>Microsoft Office PowerPoint</Application>
  <PresentationFormat>Presentación en pantalla (16:9)</PresentationFormat>
  <Paragraphs>99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OPERADORES</vt:lpstr>
      <vt:lpstr>OPERADORES ARITMÉTICOS</vt:lpstr>
      <vt:lpstr>OPERADORES RELACIONALES</vt:lpstr>
      <vt:lpstr>OPERADORES BIT A BIT</vt:lpstr>
      <vt:lpstr>OPERADORES DE ASIGNACIÓN</vt:lpstr>
      <vt:lpstr>OPERADORES LÓGICOS</vt:lpstr>
      <vt:lpstr>OPERADORES DE PERTENENCIA</vt:lpstr>
      <vt:lpstr>OPERADORES DE IDENTIDAD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2</dc:title>
  <cp:lastModifiedBy>Belforte</cp:lastModifiedBy>
  <cp:revision>6</cp:revision>
  <dcterms:modified xsi:type="dcterms:W3CDTF">2025-07-06T21:20:06Z</dcterms:modified>
</cp:coreProperties>
</file>