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332658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0556ed5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0556ed5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18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1c052101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1c052101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88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c0521012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c052101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51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1c0521012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1c0521012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59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f0556ed5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f0556ed5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41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0556ed57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0556ed57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18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d369a7460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d369a7460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471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d369a7460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d369a746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67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369a7460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d369a7460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15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CLASE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812600" y="445025"/>
            <a:ext cx="38538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b="1"/>
              <a:t>VARIABLES</a:t>
            </a:r>
            <a:endParaRPr b="1"/>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s-419" i="1">
                <a:solidFill>
                  <a:schemeClr val="dk1"/>
                </a:solidFill>
              </a:rPr>
              <a:t>Su función principal es guardar y recuperar datos, representar valores existentes y asignar unos nuevos con un nombre representativo en vez de tener que recordar este valor.</a:t>
            </a:r>
            <a:endParaRPr i="1">
              <a:solidFill>
                <a:schemeClr val="dk1"/>
              </a:solidFill>
            </a:endParaRPr>
          </a:p>
        </p:txBody>
      </p:sp>
      <p:pic>
        <p:nvPicPr>
          <p:cNvPr id="61" name="Google Shape;61;p14"/>
          <p:cNvPicPr preferRelativeResize="0"/>
          <p:nvPr/>
        </p:nvPicPr>
        <p:blipFill>
          <a:blip r:embed="rId4">
            <a:alphaModFix/>
          </a:blip>
          <a:stretch>
            <a:fillRect/>
          </a:stretch>
        </p:blipFill>
        <p:spPr>
          <a:xfrm>
            <a:off x="291238" y="2889103"/>
            <a:ext cx="3583025" cy="818600"/>
          </a:xfrm>
          <a:prstGeom prst="rect">
            <a:avLst/>
          </a:prstGeom>
          <a:noFill/>
          <a:ln>
            <a:noFill/>
          </a:ln>
        </p:spPr>
      </p:pic>
      <p:sp>
        <p:nvSpPr>
          <p:cNvPr id="62" name="Google Shape;62;p14"/>
          <p:cNvSpPr txBox="1"/>
          <p:nvPr/>
        </p:nvSpPr>
        <p:spPr>
          <a:xfrm>
            <a:off x="3853750" y="2535550"/>
            <a:ext cx="4978500" cy="1364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419" sz="1800" i="1">
                <a:solidFill>
                  <a:schemeClr val="dk1"/>
                </a:solidFill>
              </a:rPr>
              <a:t>Las variables tienen tipos, los más comunes son: STRINGS (cadenas de texto), ENTEROS, DECIMALES y BOOLEANOS (TRUE y FALSE)</a:t>
            </a:r>
            <a:endParaRPr sz="1800">
              <a:solidFill>
                <a:schemeClr val="dk2"/>
              </a:solidFill>
            </a:endParaRPr>
          </a:p>
        </p:txBody>
      </p:sp>
      <p:sp>
        <p:nvSpPr>
          <p:cNvPr id="63" name="Google Shape;63;p14"/>
          <p:cNvSpPr txBox="1"/>
          <p:nvPr/>
        </p:nvSpPr>
        <p:spPr>
          <a:xfrm>
            <a:off x="311700" y="2431900"/>
            <a:ext cx="3542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000" b="1">
                <a:solidFill>
                  <a:schemeClr val="dk1"/>
                </a:solidFill>
              </a:rPr>
              <a:t>CÓDIGO PYTHON</a:t>
            </a:r>
            <a:endParaRPr sz="20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812600" y="445025"/>
            <a:ext cx="38538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b="1"/>
              <a:t>CONDICIONALES</a:t>
            </a:r>
            <a:endParaRPr b="1"/>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s-419" i="1">
                <a:solidFill>
                  <a:schemeClr val="dk1"/>
                </a:solidFill>
              </a:rPr>
              <a:t>Los Condicionales son estructuras que permiten elegir entre la ejecución de una acción u otra. Son una condición, como bien indica su nombre, así que podemos pensar en ellos como si fueran el “si” condicional que usamos dentro de una frase</a:t>
            </a:r>
            <a:endParaRPr i="1">
              <a:solidFill>
                <a:schemeClr val="dk1"/>
              </a:solidFill>
            </a:endParaRPr>
          </a:p>
        </p:txBody>
      </p:sp>
      <p:sp>
        <p:nvSpPr>
          <p:cNvPr id="70" name="Google Shape;70;p15"/>
          <p:cNvSpPr txBox="1"/>
          <p:nvPr/>
        </p:nvSpPr>
        <p:spPr>
          <a:xfrm>
            <a:off x="3853750" y="2535550"/>
            <a:ext cx="4978500" cy="18309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419" sz="1800" i="1">
                <a:solidFill>
                  <a:schemeClr val="dk1"/>
                </a:solidFill>
              </a:rPr>
              <a:t>Los condicionales tienen dos cosas dentro de si, Los Parámetros y el valor a comprobar de ese parámetro (STRINGS, ENTEROS, FLOAT y los BOOLEANOS)</a:t>
            </a:r>
            <a:endParaRPr sz="1800">
              <a:solidFill>
                <a:schemeClr val="dk2"/>
              </a:solidFill>
            </a:endParaRPr>
          </a:p>
        </p:txBody>
      </p:sp>
      <p:pic>
        <p:nvPicPr>
          <p:cNvPr id="71" name="Google Shape;71;p15"/>
          <p:cNvPicPr preferRelativeResize="0"/>
          <p:nvPr/>
        </p:nvPicPr>
        <p:blipFill>
          <a:blip r:embed="rId4">
            <a:alphaModFix/>
          </a:blip>
          <a:stretch>
            <a:fillRect/>
          </a:stretch>
        </p:blipFill>
        <p:spPr>
          <a:xfrm>
            <a:off x="174672" y="2889021"/>
            <a:ext cx="3679075" cy="1123954"/>
          </a:xfrm>
          <a:prstGeom prst="rect">
            <a:avLst/>
          </a:prstGeom>
          <a:noFill/>
          <a:ln>
            <a:noFill/>
          </a:ln>
        </p:spPr>
      </p:pic>
      <p:sp>
        <p:nvSpPr>
          <p:cNvPr id="72" name="Google Shape;72;p15"/>
          <p:cNvSpPr txBox="1"/>
          <p:nvPr/>
        </p:nvSpPr>
        <p:spPr>
          <a:xfrm>
            <a:off x="311700" y="2431825"/>
            <a:ext cx="3542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419" sz="2000" b="1">
                <a:solidFill>
                  <a:schemeClr val="dk1"/>
                </a:solidFill>
              </a:rPr>
              <a:t>CÓDIGO PYTHON</a:t>
            </a:r>
            <a:endParaRPr sz="20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812600" y="445025"/>
            <a:ext cx="38538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b="1"/>
              <a:t>BUCLES</a:t>
            </a:r>
            <a:endParaRPr b="1"/>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Clr>
                <a:schemeClr val="dk1"/>
              </a:buClr>
              <a:buSzPts val="1800"/>
              <a:buChar char="●"/>
            </a:pPr>
            <a:r>
              <a:rPr lang="es-419" i="1">
                <a:solidFill>
                  <a:schemeClr val="dk1"/>
                </a:solidFill>
              </a:rPr>
              <a:t>Los Bucles son bloques de Código que se repiten una cantidad de veces en un Script o Software, se pueden utilizar para comprobar variables o Arrays varias veces o solo para repetir bloques de código con distintos propósitos</a:t>
            </a:r>
            <a:endParaRPr i="1">
              <a:solidFill>
                <a:schemeClr val="dk1"/>
              </a:solidFill>
            </a:endParaRPr>
          </a:p>
          <a:p>
            <a:pPr marL="457200" lvl="0" indent="-342900" algn="ctr" rtl="0">
              <a:lnSpc>
                <a:spcPct val="150000"/>
              </a:lnSpc>
              <a:spcBef>
                <a:spcPts val="0"/>
              </a:spcBef>
              <a:spcAft>
                <a:spcPts val="0"/>
              </a:spcAft>
              <a:buClr>
                <a:schemeClr val="dk1"/>
              </a:buClr>
              <a:buSzPts val="1800"/>
              <a:buChar char="●"/>
            </a:pPr>
            <a:r>
              <a:rPr lang="es-419" b="1" i="1">
                <a:solidFill>
                  <a:schemeClr val="dk1"/>
                </a:solidFill>
              </a:rPr>
              <a:t>Existen dos tipos de bucles, While y For</a:t>
            </a:r>
            <a:endParaRPr b="1" i="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812600" y="445025"/>
            <a:ext cx="38538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b="1"/>
              <a:t>ARRAYS</a:t>
            </a:r>
            <a:endParaRPr b="1"/>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s-419" i="1">
                <a:solidFill>
                  <a:schemeClr val="dk1"/>
                </a:solidFill>
              </a:rPr>
              <a:t>Los Arrays son una estructura de datos que permite almacenar y acceder a un conjunto de elementos del mismo tipo en una ubicación de memoria contigua. Cada elemento del array tiene una posición única en el mismo y se puede acceder a él utilizando su índice.</a:t>
            </a:r>
            <a:endParaRPr i="1">
              <a:solidFill>
                <a:schemeClr val="dk1"/>
              </a:solidFill>
            </a:endParaRPr>
          </a:p>
        </p:txBody>
      </p:sp>
      <p:sp>
        <p:nvSpPr>
          <p:cNvPr id="85" name="Google Shape;85;p17"/>
          <p:cNvSpPr txBox="1"/>
          <p:nvPr/>
        </p:nvSpPr>
        <p:spPr>
          <a:xfrm>
            <a:off x="3853750" y="2535550"/>
            <a:ext cx="4978500" cy="1364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419" sz="1800" i="1">
                <a:solidFill>
                  <a:schemeClr val="dk1"/>
                </a:solidFill>
              </a:rPr>
              <a:t>Solo pueden guardar elementos de un mismo tipo de dato</a:t>
            </a:r>
            <a:endParaRPr sz="1800">
              <a:solidFill>
                <a:schemeClr val="dk2"/>
              </a:solidFill>
            </a:endParaRPr>
          </a:p>
        </p:txBody>
      </p:sp>
      <p:sp>
        <p:nvSpPr>
          <p:cNvPr id="86" name="Google Shape;86;p17"/>
          <p:cNvSpPr txBox="1"/>
          <p:nvPr/>
        </p:nvSpPr>
        <p:spPr>
          <a:xfrm>
            <a:off x="332150" y="2913625"/>
            <a:ext cx="3542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000" b="1">
                <a:solidFill>
                  <a:schemeClr val="dk1"/>
                </a:solidFill>
              </a:rPr>
              <a:t>CÓDIGO PYTHON</a:t>
            </a:r>
            <a:endParaRPr sz="2000" b="1">
              <a:solidFill>
                <a:schemeClr val="dk1"/>
              </a:solidFill>
            </a:endParaRPr>
          </a:p>
        </p:txBody>
      </p:sp>
      <p:pic>
        <p:nvPicPr>
          <p:cNvPr id="87" name="Google Shape;87;p17"/>
          <p:cNvPicPr preferRelativeResize="0"/>
          <p:nvPr/>
        </p:nvPicPr>
        <p:blipFill>
          <a:blip r:embed="rId4">
            <a:alphaModFix/>
          </a:blip>
          <a:stretch>
            <a:fillRect/>
          </a:stretch>
        </p:blipFill>
        <p:spPr>
          <a:xfrm>
            <a:off x="311700" y="3370825"/>
            <a:ext cx="5070300" cy="49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1687900" y="445025"/>
            <a:ext cx="6221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b="1"/>
              <a:t>FUNCIONES Y PROCEDIMIENTOS</a:t>
            </a:r>
            <a:endParaRPr b="1"/>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s-419" i="1">
                <a:solidFill>
                  <a:schemeClr val="dk1"/>
                </a:solidFill>
              </a:rPr>
              <a:t>Son bloques de código que realizan una tarea específica en un programa. Ambos son elementos fundamentales de la programación estructurada y se utilizan para dividir el código en secciones más pequeñas y manejables, lo que a su vez facilita el desarrollo y mantenimiento del programa.</a:t>
            </a:r>
            <a:endParaRPr i="1">
              <a:solidFill>
                <a:schemeClr val="dk1"/>
              </a:solidFill>
            </a:endParaRPr>
          </a:p>
        </p:txBody>
      </p:sp>
      <p:sp>
        <p:nvSpPr>
          <p:cNvPr id="94" name="Google Shape;94;p18"/>
          <p:cNvSpPr txBox="1"/>
          <p:nvPr/>
        </p:nvSpPr>
        <p:spPr>
          <a:xfrm>
            <a:off x="3853800" y="2892950"/>
            <a:ext cx="4978500" cy="14346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419" sz="1800" i="1">
                <a:solidFill>
                  <a:schemeClr val="dk1"/>
                </a:solidFill>
              </a:rPr>
              <a:t>En ambos casos, se definen en un bloque de código separado y se invocan desde otras partes del programa</a:t>
            </a:r>
            <a:endParaRPr sz="1800">
              <a:solidFill>
                <a:schemeClr val="dk2"/>
              </a:solidFill>
            </a:endParaRPr>
          </a:p>
        </p:txBody>
      </p:sp>
      <p:sp>
        <p:nvSpPr>
          <p:cNvPr id="95" name="Google Shape;95;p18"/>
          <p:cNvSpPr txBox="1"/>
          <p:nvPr/>
        </p:nvSpPr>
        <p:spPr>
          <a:xfrm>
            <a:off x="272850" y="2859150"/>
            <a:ext cx="3542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419" sz="2000" b="1">
                <a:solidFill>
                  <a:schemeClr val="dk1"/>
                </a:solidFill>
              </a:rPr>
              <a:t>CÓDIGO PYTHON</a:t>
            </a:r>
            <a:endParaRPr sz="2000" b="1">
              <a:solidFill>
                <a:schemeClr val="dk1"/>
              </a:solidFill>
            </a:endParaRPr>
          </a:p>
        </p:txBody>
      </p:sp>
      <p:pic>
        <p:nvPicPr>
          <p:cNvPr id="96" name="Google Shape;96;p18"/>
          <p:cNvPicPr preferRelativeResize="0"/>
          <p:nvPr/>
        </p:nvPicPr>
        <p:blipFill>
          <a:blip r:embed="rId4">
            <a:alphaModFix/>
          </a:blip>
          <a:stretch>
            <a:fillRect/>
          </a:stretch>
        </p:blipFill>
        <p:spPr>
          <a:xfrm>
            <a:off x="412725" y="3316350"/>
            <a:ext cx="3069000" cy="149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812600" y="445025"/>
            <a:ext cx="38538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b="1"/>
              <a:t>PARAMETROS</a:t>
            </a:r>
            <a:endParaRPr b="1"/>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s-419">
                <a:solidFill>
                  <a:schemeClr val="dk1"/>
                </a:solidFill>
              </a:rPr>
              <a:t>Los Parámetros son valores que se pasan a una función/procedimiento para ser procesados, que permiten hacer codigo mas generico. Su alcance está limitado a la función/procedimiento al que pertenece.</a:t>
            </a:r>
            <a:endParaRPr i="1">
              <a:solidFill>
                <a:schemeClr val="dk1"/>
              </a:solidFill>
            </a:endParaRPr>
          </a:p>
        </p:txBody>
      </p:sp>
      <p:sp>
        <p:nvSpPr>
          <p:cNvPr id="103" name="Google Shape;103;p19"/>
          <p:cNvSpPr txBox="1"/>
          <p:nvPr/>
        </p:nvSpPr>
        <p:spPr>
          <a:xfrm>
            <a:off x="3853750" y="2535550"/>
            <a:ext cx="4978500" cy="1364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419" sz="1800">
                <a:solidFill>
                  <a:schemeClr val="dk1"/>
                </a:solidFill>
              </a:rPr>
              <a:t>Pueden devolver un solo tipo de dato</a:t>
            </a:r>
            <a:endParaRPr sz="1800">
              <a:solidFill>
                <a:schemeClr val="dk2"/>
              </a:solidFill>
            </a:endParaRPr>
          </a:p>
        </p:txBody>
      </p:sp>
      <p:sp>
        <p:nvSpPr>
          <p:cNvPr id="104" name="Google Shape;104;p19"/>
          <p:cNvSpPr txBox="1"/>
          <p:nvPr/>
        </p:nvSpPr>
        <p:spPr>
          <a:xfrm>
            <a:off x="332150" y="2535550"/>
            <a:ext cx="35421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2000" b="1">
                <a:solidFill>
                  <a:schemeClr val="dk1"/>
                </a:solidFill>
              </a:rPr>
              <a:t>CÓDIGO PYTHON</a:t>
            </a:r>
            <a:endParaRPr sz="20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1687900" y="445025"/>
            <a:ext cx="622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3000" b="1"/>
              <a:t>TIPOS PERSONALIZADOS</a:t>
            </a:r>
            <a:endParaRPr sz="3000" b="1"/>
          </a:p>
        </p:txBody>
      </p:sp>
      <p:sp>
        <p:nvSpPr>
          <p:cNvPr id="110" name="Google Shape;11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600"/>
              </a:spcBef>
              <a:spcAft>
                <a:spcPts val="0"/>
              </a:spcAft>
              <a:buClr>
                <a:schemeClr val="dk1"/>
              </a:buClr>
              <a:buSzPct val="61111"/>
              <a:buFont typeface="Arial"/>
              <a:buNone/>
            </a:pPr>
            <a:r>
              <a:rPr lang="es-419">
                <a:solidFill>
                  <a:schemeClr val="dk1"/>
                </a:solidFill>
              </a:rPr>
              <a:t>Son aquellos tipos de datos que tienen algunos campos que son iguales para todas las variables de ese tipo (parte fija) y otros campos que pueden ser diferentes (parte variante).</a:t>
            </a:r>
            <a:endParaRPr>
              <a:solidFill>
                <a:schemeClr val="dk1"/>
              </a:solidFill>
            </a:endParaRPr>
          </a:p>
          <a:p>
            <a:pPr marL="0" lvl="0" indent="0" algn="just" rtl="0">
              <a:lnSpc>
                <a:spcPct val="150000"/>
              </a:lnSpc>
              <a:spcBef>
                <a:spcPts val="1200"/>
              </a:spcBef>
              <a:spcAft>
                <a:spcPts val="0"/>
              </a:spcAft>
              <a:buClr>
                <a:schemeClr val="dk1"/>
              </a:buClr>
              <a:buSzPct val="61111"/>
              <a:buFont typeface="Arial"/>
              <a:buNone/>
            </a:pPr>
            <a:r>
              <a:rPr lang="es-419">
                <a:solidFill>
                  <a:schemeClr val="dk1"/>
                </a:solidFill>
              </a:rPr>
              <a:t>Los Registros</a:t>
            </a:r>
            <a:r>
              <a:rPr lang="es-419">
                <a:solidFill>
                  <a:srgbClr val="202122"/>
                </a:solidFill>
              </a:rPr>
              <a:t> son un tipo de dato estructurado formado por la unión de varios elementos bajo una misma estructura. Estos elementos pueden ser, o bien datos elementales (entero, real, carácter,...), o bien otras estructuras de datos. A cada uno de esos elementos se le llama campo.</a:t>
            </a:r>
            <a:endParaRPr>
              <a:solidFill>
                <a:schemeClr val="dk1"/>
              </a:solidFill>
            </a:endParaRPr>
          </a:p>
          <a:p>
            <a:pPr marL="0" lvl="0" indent="0" algn="just" rtl="0">
              <a:lnSpc>
                <a:spcPct val="150000"/>
              </a:lnSpc>
              <a:spcBef>
                <a:spcPts val="600"/>
              </a:spcBef>
              <a:spcAft>
                <a:spcPts val="0"/>
              </a:spcAft>
              <a:buClr>
                <a:schemeClr val="dk1"/>
              </a:buClr>
              <a:buSzPct val="61111"/>
              <a:buFont typeface="Arial"/>
              <a:buNone/>
            </a:pPr>
            <a:r>
              <a:rPr lang="es-419">
                <a:solidFill>
                  <a:schemeClr val="dk1"/>
                </a:solidFill>
              </a:rPr>
              <a:t>Un registro se diferencia de un array en que este es una colección de datos </a:t>
            </a:r>
            <a:r>
              <a:rPr lang="es-419" b="1">
                <a:solidFill>
                  <a:schemeClr val="dk1"/>
                </a:solidFill>
              </a:rPr>
              <a:t>iguales</a:t>
            </a:r>
            <a:r>
              <a:rPr lang="es-419">
                <a:solidFill>
                  <a:schemeClr val="dk1"/>
                </a:solidFill>
              </a:rPr>
              <a:t>, es decir, todos del mismo tipo, mientras que en un registro, los elementos que la componen, aunque podrían serlo, no tiene por qué ser del mismo tipo. Para que otros campos puedan ser diferentes, se deben usar variantes.</a:t>
            </a:r>
            <a:endParaRPr>
              <a:solidFill>
                <a:schemeClr val="dk1"/>
              </a:solidFill>
            </a:endParaRPr>
          </a:p>
          <a:p>
            <a:pPr marL="0" lvl="0" indent="0" algn="just" rtl="0">
              <a:lnSpc>
                <a:spcPct val="150000"/>
              </a:lnSpc>
              <a:spcBef>
                <a:spcPts val="1200"/>
              </a:spcBef>
              <a:spcAft>
                <a:spcPts val="1200"/>
              </a:spcAft>
              <a:buClr>
                <a:schemeClr val="dk1"/>
              </a:buClr>
              <a:buSzPct val="61111"/>
              <a:buFont typeface="Arial"/>
              <a:buNone/>
            </a:pP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1687900" y="227475"/>
            <a:ext cx="62217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000" b="1"/>
              <a:t>CÓDIGO PYTHON</a:t>
            </a:r>
            <a:endParaRPr sz="3000" b="1"/>
          </a:p>
        </p:txBody>
      </p:sp>
      <p:sp>
        <p:nvSpPr>
          <p:cNvPr id="116" name="Google Shape;116;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600"/>
              </a:spcBef>
              <a:spcAft>
                <a:spcPts val="1200"/>
              </a:spcAft>
              <a:buClr>
                <a:schemeClr val="dk1"/>
              </a:buClr>
              <a:buSzPts val="1100"/>
              <a:buFont typeface="Arial"/>
              <a:buNone/>
            </a:pPr>
            <a:endParaRPr>
              <a:solidFill>
                <a:schemeClr val="dk1"/>
              </a:solidFill>
            </a:endParaRPr>
          </a:p>
        </p:txBody>
      </p:sp>
      <p:pic>
        <p:nvPicPr>
          <p:cNvPr id="117" name="Google Shape;117;p21"/>
          <p:cNvPicPr preferRelativeResize="0"/>
          <p:nvPr/>
        </p:nvPicPr>
        <p:blipFill>
          <a:blip r:embed="rId4">
            <a:alphaModFix/>
          </a:blip>
          <a:stretch>
            <a:fillRect/>
          </a:stretch>
        </p:blipFill>
        <p:spPr>
          <a:xfrm>
            <a:off x="311700" y="3206788"/>
            <a:ext cx="4248150" cy="1362075"/>
          </a:xfrm>
          <a:prstGeom prst="rect">
            <a:avLst/>
          </a:prstGeom>
          <a:noFill/>
          <a:ln>
            <a:noFill/>
          </a:ln>
        </p:spPr>
      </p:pic>
      <p:pic>
        <p:nvPicPr>
          <p:cNvPr id="118" name="Google Shape;118;p21"/>
          <p:cNvPicPr preferRelativeResize="0"/>
          <p:nvPr/>
        </p:nvPicPr>
        <p:blipFill>
          <a:blip r:embed="rId5">
            <a:alphaModFix/>
          </a:blip>
          <a:stretch>
            <a:fillRect/>
          </a:stretch>
        </p:blipFill>
        <p:spPr>
          <a:xfrm>
            <a:off x="3164913" y="1152475"/>
            <a:ext cx="5667375" cy="1409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Presentación en pantalla (16:9)</PresentationFormat>
  <Paragraphs>29</Paragraphs>
  <Slides>9</Slides>
  <Notes>9</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9</vt:i4>
      </vt:variant>
    </vt:vector>
  </HeadingPairs>
  <TitlesOfParts>
    <vt:vector size="11" baseType="lpstr">
      <vt:lpstr>Arial</vt:lpstr>
      <vt:lpstr>Simple Light</vt:lpstr>
      <vt:lpstr>CLASE 1</vt:lpstr>
      <vt:lpstr>VARIABLES</vt:lpstr>
      <vt:lpstr>CONDICIONALES</vt:lpstr>
      <vt:lpstr>BUCLES</vt:lpstr>
      <vt:lpstr>ARRAYS</vt:lpstr>
      <vt:lpstr>FUNCIONES Y PROCEDIMIENTOS</vt:lpstr>
      <vt:lpstr>PARAMETROS</vt:lpstr>
      <vt:lpstr>TIPOS PERSONALIZADOS</vt:lpstr>
      <vt:lpstr>CÓDIGO PYTHON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1</dc:title>
  <cp:lastModifiedBy>Belforte</cp:lastModifiedBy>
  <cp:revision>1</cp:revision>
  <dcterms:modified xsi:type="dcterms:W3CDTF">2025-07-06T14:22:51Z</dcterms:modified>
</cp:coreProperties>
</file>