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74" r:id="rId2"/>
    <p:sldId id="275" r:id="rId3"/>
    <p:sldId id="276" r:id="rId4"/>
    <p:sldId id="279" r:id="rId5"/>
    <p:sldId id="278" r:id="rId6"/>
    <p:sldId id="280" r:id="rId7"/>
    <p:sldId id="281" r:id="rId8"/>
    <p:sldId id="282" r:id="rId9"/>
    <p:sldId id="283" r:id="rId10"/>
    <p:sldId id="284" r:id="rId11"/>
    <p:sldId id="285" r:id="rId12"/>
    <p:sldId id="286" r:id="rId13"/>
    <p:sldId id="28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1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735036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6226404ce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6226404ce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518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62fc540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62fc540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783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2fc5403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62fc5403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86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2fc5403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62fc5403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31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2fc5403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2fc5403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71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62fc540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62fc540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64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2fc5403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62fc5403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053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2fc5403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62fc5403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23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2fc5403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2fc5403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93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62fc5403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62fc5403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962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2fc5403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62fc5403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04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2fc5403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62fc5403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41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2fc5403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2fc5403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30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a:off x="311700" y="1769550"/>
            <a:ext cx="8520600" cy="102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b="1" dirty="0">
                <a:solidFill>
                  <a:schemeClr val="lt1"/>
                </a:solidFill>
              </a:rPr>
              <a:t>CLASE </a:t>
            </a:r>
            <a:r>
              <a:rPr lang="es-419" b="1" dirty="0" smtClean="0">
                <a:solidFill>
                  <a:schemeClr val="lt1"/>
                </a:solidFill>
              </a:rPr>
              <a:t>5</a:t>
            </a:r>
            <a:endParaRPr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0" y="0"/>
            <a:ext cx="9144000" cy="863422"/>
          </a:xfrm>
          <a:prstGeom prst="rect">
            <a:avLst/>
          </a:prstGeom>
        </p:spPr>
        <p:txBody>
          <a:bodyPr spcFirstLastPara="1" wrap="square" lIns="91425" tIns="91425" rIns="91425" bIns="91425" anchor="t" anchorCtr="0">
            <a:noAutofit/>
          </a:bodyPr>
          <a:lstStyle/>
          <a:p>
            <a:pPr marL="0" marR="63500" lvl="0" indent="0" algn="ctr" rtl="0">
              <a:lnSpc>
                <a:spcPct val="150000"/>
              </a:lnSpc>
              <a:spcBef>
                <a:spcPts val="800"/>
              </a:spcBef>
              <a:spcAft>
                <a:spcPts val="2100"/>
              </a:spcAft>
              <a:buSzPts val="1100"/>
              <a:buNone/>
            </a:pPr>
            <a:r>
              <a:rPr lang="es-419" sz="3000" b="1" dirty="0">
                <a:solidFill>
                  <a:srgbClr val="FFFFFF"/>
                </a:solidFill>
              </a:rPr>
              <a:t>¿QUÉ </a:t>
            </a:r>
            <a:r>
              <a:rPr lang="es-419" sz="3000" b="1" dirty="0" smtClean="0">
                <a:solidFill>
                  <a:srgbClr val="FFFFFF"/>
                </a:solidFill>
              </a:rPr>
              <a:t>ES XML?</a:t>
            </a:r>
            <a:endParaRPr sz="3000" b="1" dirty="0">
              <a:solidFill>
                <a:schemeClr val="lt1"/>
              </a:solidFill>
            </a:endParaRPr>
          </a:p>
        </p:txBody>
      </p:sp>
      <p:sp>
        <p:nvSpPr>
          <p:cNvPr id="182" name="Google Shape;182;p32"/>
          <p:cNvSpPr txBox="1">
            <a:spLocks noGrp="1"/>
          </p:cNvSpPr>
          <p:nvPr>
            <p:ph type="body" idx="1"/>
          </p:nvPr>
        </p:nvSpPr>
        <p:spPr>
          <a:xfrm>
            <a:off x="272600" y="1002319"/>
            <a:ext cx="8520600" cy="3523383"/>
          </a:xfrm>
          <a:prstGeom prst="rect">
            <a:avLst/>
          </a:prstGeom>
        </p:spPr>
        <p:txBody>
          <a:bodyPr spcFirstLastPara="1" wrap="square" lIns="91425" tIns="91425" rIns="91425" bIns="91425" anchor="t" anchorCtr="0">
            <a:noAutofit/>
          </a:bodyPr>
          <a:lstStyle/>
          <a:p>
            <a:pPr marL="114300" indent="0" fontAlgn="base">
              <a:buNone/>
            </a:pPr>
            <a:r>
              <a:rPr lang="es-MX" b="1" dirty="0">
                <a:solidFill>
                  <a:schemeClr val="bg1"/>
                </a:solidFill>
              </a:rPr>
              <a:t>XML (Extensible </a:t>
            </a:r>
            <a:r>
              <a:rPr lang="es-MX" b="1" dirty="0" err="1">
                <a:solidFill>
                  <a:schemeClr val="bg1"/>
                </a:solidFill>
              </a:rPr>
              <a:t>Markup</a:t>
            </a:r>
            <a:r>
              <a:rPr lang="es-MX" b="1" dirty="0">
                <a:solidFill>
                  <a:schemeClr val="bg1"/>
                </a:solidFill>
              </a:rPr>
              <a:t> </a:t>
            </a:r>
            <a:r>
              <a:rPr lang="es-MX" b="1" dirty="0" err="1">
                <a:solidFill>
                  <a:schemeClr val="bg1"/>
                </a:solidFill>
              </a:rPr>
              <a:t>Language</a:t>
            </a:r>
            <a:r>
              <a:rPr lang="es-MX" b="1" dirty="0">
                <a:solidFill>
                  <a:schemeClr val="bg1"/>
                </a:solidFill>
              </a:rPr>
              <a:t>) es un lenguaje de marcado diseñado para almacenar y transportar datos de manera estructurada. Similar a HTML, XML utiliza etiquetas para definir la estructura y el contenido de un documento, pero a diferencia de HTML, XML no tiene etiquetas predefinidas y permite la creación de etiquetas personalizadas para adaptarse a las necesidades específicas de cada aplicación.</a:t>
            </a:r>
            <a:endParaRPr lang="es-MX" b="1" dirty="0">
              <a:solidFill>
                <a:schemeClr val="bg1"/>
              </a:solidFill>
            </a:endParaRPr>
          </a:p>
        </p:txBody>
      </p:sp>
    </p:spTree>
    <p:extLst>
      <p:ext uri="{BB962C8B-B14F-4D97-AF65-F5344CB8AC3E}">
        <p14:creationId xmlns:p14="http://schemas.microsoft.com/office/powerpoint/2010/main" val="355508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algn="ctr"/>
            <a:r>
              <a:rPr lang="es-MX" sz="3200" b="1" dirty="0">
                <a:solidFill>
                  <a:schemeClr val="bg1"/>
                </a:solidFill>
              </a:rPr>
              <a:t>CARACTERÍSTICAS PRINCIPALES</a:t>
            </a:r>
          </a:p>
        </p:txBody>
      </p:sp>
      <p:sp>
        <p:nvSpPr>
          <p:cNvPr id="188" name="Google Shape;188;p33"/>
          <p:cNvSpPr txBox="1">
            <a:spLocks noGrp="1"/>
          </p:cNvSpPr>
          <p:nvPr>
            <p:ph type="body" idx="1"/>
          </p:nvPr>
        </p:nvSpPr>
        <p:spPr>
          <a:xfrm>
            <a:off x="311700" y="572700"/>
            <a:ext cx="8520600" cy="3888900"/>
          </a:xfrm>
          <a:prstGeom prst="rect">
            <a:avLst/>
          </a:prstGeom>
        </p:spPr>
        <p:txBody>
          <a:bodyPr spcFirstLastPara="1" wrap="square" lIns="91425" tIns="91425" rIns="91425" bIns="91425" anchor="t" anchorCtr="0">
            <a:noAutofit/>
          </a:bodyPr>
          <a:lstStyle/>
          <a:p>
            <a:pPr fontAlgn="base"/>
            <a:r>
              <a:rPr lang="es-MX" b="1" dirty="0" err="1">
                <a:solidFill>
                  <a:schemeClr val="bg1"/>
                </a:solidFill>
              </a:rPr>
              <a:t>Autodescriptivo</a:t>
            </a:r>
            <a:r>
              <a:rPr lang="es-MX" b="1" dirty="0">
                <a:solidFill>
                  <a:schemeClr val="bg1"/>
                </a:solidFill>
              </a:rPr>
              <a:t>:</a:t>
            </a:r>
            <a:br>
              <a:rPr lang="es-MX" b="1" dirty="0">
                <a:solidFill>
                  <a:schemeClr val="bg1"/>
                </a:solidFill>
              </a:rPr>
            </a:br>
            <a:r>
              <a:rPr lang="es-MX" dirty="0">
                <a:solidFill>
                  <a:schemeClr val="bg1"/>
                </a:solidFill>
              </a:rPr>
              <a:t>Las etiquetas en XML permiten describir el significado de los datos que contienen, lo que facilita la comprensión y el procesamiento tanto para humanos como para máquinas. </a:t>
            </a:r>
          </a:p>
          <a:p>
            <a:pPr fontAlgn="base"/>
            <a:r>
              <a:rPr lang="es-MX" b="1" dirty="0">
                <a:solidFill>
                  <a:schemeClr val="bg1"/>
                </a:solidFill>
              </a:rPr>
              <a:t>Extensible:</a:t>
            </a:r>
            <a:br>
              <a:rPr lang="es-MX" b="1" dirty="0">
                <a:solidFill>
                  <a:schemeClr val="bg1"/>
                </a:solidFill>
              </a:rPr>
            </a:br>
            <a:r>
              <a:rPr lang="es-MX" dirty="0">
                <a:solidFill>
                  <a:schemeClr val="bg1"/>
                </a:solidFill>
              </a:rPr>
              <a:t>XML no tiene etiquetas predefinidas, lo que permite a los usuarios definir sus propias etiquetas para representar diferentes tipos de datos</a:t>
            </a:r>
            <a:r>
              <a:rPr lang="es-MX" dirty="0" smtClean="0">
                <a:solidFill>
                  <a:schemeClr val="bg1"/>
                </a:solidFill>
              </a:rPr>
              <a:t>.</a:t>
            </a:r>
            <a:endParaRPr lang="es-MX" dirty="0">
              <a:solidFill>
                <a:schemeClr val="bg1"/>
              </a:solidFill>
            </a:endParaRPr>
          </a:p>
        </p:txBody>
      </p:sp>
    </p:spTree>
    <p:extLst>
      <p:ext uri="{BB962C8B-B14F-4D97-AF65-F5344CB8AC3E}">
        <p14:creationId xmlns:p14="http://schemas.microsoft.com/office/powerpoint/2010/main" val="400735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algn="ctr"/>
            <a:r>
              <a:rPr lang="es-MX" sz="3200" b="1" dirty="0">
                <a:solidFill>
                  <a:schemeClr val="bg1"/>
                </a:solidFill>
              </a:rPr>
              <a:t>CARACTERÍSTICAS PRINCIPALES</a:t>
            </a:r>
          </a:p>
        </p:txBody>
      </p:sp>
      <p:sp>
        <p:nvSpPr>
          <p:cNvPr id="188" name="Google Shape;188;p33"/>
          <p:cNvSpPr txBox="1">
            <a:spLocks noGrp="1"/>
          </p:cNvSpPr>
          <p:nvPr>
            <p:ph type="body" idx="1"/>
          </p:nvPr>
        </p:nvSpPr>
        <p:spPr>
          <a:xfrm>
            <a:off x="311700" y="572700"/>
            <a:ext cx="8520600" cy="3888900"/>
          </a:xfrm>
          <a:prstGeom prst="rect">
            <a:avLst/>
          </a:prstGeom>
        </p:spPr>
        <p:txBody>
          <a:bodyPr spcFirstLastPara="1" wrap="square" lIns="91425" tIns="91425" rIns="91425" bIns="91425" anchor="t" anchorCtr="0">
            <a:noAutofit/>
          </a:bodyPr>
          <a:lstStyle/>
          <a:p>
            <a:pPr fontAlgn="base"/>
            <a:r>
              <a:rPr lang="es-MX" b="1" dirty="0">
                <a:solidFill>
                  <a:schemeClr val="bg1"/>
                </a:solidFill>
              </a:rPr>
              <a:t>Independiente de la plataforma:</a:t>
            </a:r>
            <a:br>
              <a:rPr lang="es-MX" b="1" dirty="0">
                <a:solidFill>
                  <a:schemeClr val="bg1"/>
                </a:solidFill>
              </a:rPr>
            </a:br>
            <a:r>
              <a:rPr lang="es-MX" dirty="0">
                <a:solidFill>
                  <a:schemeClr val="bg1"/>
                </a:solidFill>
              </a:rPr>
              <a:t>XML es un formato de texto plano que puede ser interpretado por diferentes sistemas operativos y lenguajes de programación. </a:t>
            </a:r>
          </a:p>
          <a:p>
            <a:r>
              <a:rPr lang="es-MX" b="1" dirty="0">
                <a:solidFill>
                  <a:schemeClr val="bg1"/>
                </a:solidFill>
              </a:rPr>
              <a:t>Separación de contenido y presentación:</a:t>
            </a:r>
            <a:br>
              <a:rPr lang="es-MX" b="1" dirty="0">
                <a:solidFill>
                  <a:schemeClr val="bg1"/>
                </a:solidFill>
              </a:rPr>
            </a:br>
            <a:r>
              <a:rPr lang="es-MX" dirty="0">
                <a:solidFill>
                  <a:schemeClr val="bg1"/>
                </a:solidFill>
              </a:rPr>
              <a:t>XML se centra en la estructura y el contenido de los datos, mientras que otros lenguajes, como CSS, pueden encargarse de la presentación visual. </a:t>
            </a:r>
            <a:endParaRPr lang="es-MX" dirty="0">
              <a:solidFill>
                <a:schemeClr val="bg1"/>
              </a:solidFill>
            </a:endParaRPr>
          </a:p>
        </p:txBody>
      </p:sp>
    </p:spTree>
    <p:extLst>
      <p:ext uri="{BB962C8B-B14F-4D97-AF65-F5344CB8AC3E}">
        <p14:creationId xmlns:p14="http://schemas.microsoft.com/office/powerpoint/2010/main" val="274878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algn="ctr"/>
            <a:r>
              <a:rPr lang="es-AR" sz="3200" b="1" smtClean="0">
                <a:solidFill>
                  <a:schemeClr val="bg1"/>
                </a:solidFill>
              </a:rPr>
              <a:t>USOS COMUNES</a:t>
            </a:r>
            <a:endParaRPr lang="es-MX" sz="3200" b="1" dirty="0">
              <a:solidFill>
                <a:schemeClr val="bg1"/>
              </a:solidFill>
            </a:endParaRPr>
          </a:p>
        </p:txBody>
      </p:sp>
      <p:sp>
        <p:nvSpPr>
          <p:cNvPr id="200" name="Google Shape;200;p35"/>
          <p:cNvSpPr txBox="1">
            <a:spLocks noGrp="1"/>
          </p:cNvSpPr>
          <p:nvPr>
            <p:ph type="body" idx="1"/>
          </p:nvPr>
        </p:nvSpPr>
        <p:spPr>
          <a:xfrm>
            <a:off x="311700" y="572700"/>
            <a:ext cx="8520600" cy="3722175"/>
          </a:xfrm>
          <a:prstGeom prst="rect">
            <a:avLst/>
          </a:prstGeom>
        </p:spPr>
        <p:txBody>
          <a:bodyPr spcFirstLastPara="1" wrap="square" lIns="91425" tIns="91425" rIns="91425" bIns="91425" anchor="t" anchorCtr="0">
            <a:noAutofit/>
          </a:bodyPr>
          <a:lstStyle/>
          <a:p>
            <a:pPr fontAlgn="base"/>
            <a:r>
              <a:rPr lang="es-MX" sz="1600" b="1" dirty="0">
                <a:solidFill>
                  <a:schemeClr val="bg1"/>
                </a:solidFill>
              </a:rPr>
              <a:t>Almacenamiento y transporte de datos:</a:t>
            </a:r>
            <a:br>
              <a:rPr lang="es-MX" sz="1600" b="1" dirty="0">
                <a:solidFill>
                  <a:schemeClr val="bg1"/>
                </a:solidFill>
              </a:rPr>
            </a:br>
            <a:r>
              <a:rPr lang="es-MX" sz="1600" dirty="0">
                <a:solidFill>
                  <a:schemeClr val="bg1"/>
                </a:solidFill>
              </a:rPr>
              <a:t>XML se utiliza para almacenar datos en archivos, bases de datos y para intercambiar datos entre diferentes sistemas. </a:t>
            </a:r>
          </a:p>
          <a:p>
            <a:pPr fontAlgn="base"/>
            <a:r>
              <a:rPr lang="es-MX" sz="1600" b="1" dirty="0">
                <a:solidFill>
                  <a:schemeClr val="bg1"/>
                </a:solidFill>
              </a:rPr>
              <a:t>Configuración de aplicaciones:</a:t>
            </a:r>
            <a:br>
              <a:rPr lang="es-MX" sz="1600" b="1" dirty="0">
                <a:solidFill>
                  <a:schemeClr val="bg1"/>
                </a:solidFill>
              </a:rPr>
            </a:br>
            <a:r>
              <a:rPr lang="es-MX" sz="1600" dirty="0">
                <a:solidFill>
                  <a:schemeClr val="bg1"/>
                </a:solidFill>
              </a:rPr>
              <a:t>Muchos programas utilizan archivos XML para almacenar la configuración, como las preferencias del usuario o las opciones de conexión. </a:t>
            </a:r>
          </a:p>
          <a:p>
            <a:pPr fontAlgn="base"/>
            <a:r>
              <a:rPr lang="es-MX" sz="1600" b="1" dirty="0">
                <a:solidFill>
                  <a:schemeClr val="bg1"/>
                </a:solidFill>
              </a:rPr>
              <a:t>Desarrollo web:</a:t>
            </a:r>
            <a:br>
              <a:rPr lang="es-MX" sz="1600" b="1" dirty="0">
                <a:solidFill>
                  <a:schemeClr val="bg1"/>
                </a:solidFill>
              </a:rPr>
            </a:br>
            <a:r>
              <a:rPr lang="es-MX" sz="1600" dirty="0">
                <a:solidFill>
                  <a:schemeClr val="bg1"/>
                </a:solidFill>
              </a:rPr>
              <a:t>XML se utiliza en combinación con otros lenguajes, como XSLT, para transformar y mostrar datos en páginas web.</a:t>
            </a:r>
          </a:p>
          <a:p>
            <a:pPr fontAlgn="base"/>
            <a:r>
              <a:rPr lang="es-MX" sz="1600" b="1" dirty="0">
                <a:solidFill>
                  <a:schemeClr val="bg1"/>
                </a:solidFill>
              </a:rPr>
              <a:t>Intercambio de datos entre sistemas:</a:t>
            </a:r>
            <a:br>
              <a:rPr lang="es-MX" sz="1600" b="1" dirty="0">
                <a:solidFill>
                  <a:schemeClr val="bg1"/>
                </a:solidFill>
              </a:rPr>
            </a:br>
            <a:r>
              <a:rPr lang="es-MX" sz="1600" dirty="0">
                <a:solidFill>
                  <a:schemeClr val="bg1"/>
                </a:solidFill>
              </a:rPr>
              <a:t>XML permite el intercambio de datos entre diferentes aplicaciones y plataformas, lo que facilita la integración de sistemas heterogéneos.</a:t>
            </a:r>
          </a:p>
        </p:txBody>
      </p:sp>
    </p:spTree>
    <p:extLst>
      <p:ext uri="{BB962C8B-B14F-4D97-AF65-F5344CB8AC3E}">
        <p14:creationId xmlns:p14="http://schemas.microsoft.com/office/powerpoint/2010/main" val="175192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0" y="0"/>
            <a:ext cx="9144000" cy="863422"/>
          </a:xfrm>
          <a:prstGeom prst="rect">
            <a:avLst/>
          </a:prstGeom>
        </p:spPr>
        <p:txBody>
          <a:bodyPr spcFirstLastPara="1" wrap="square" lIns="91425" tIns="91425" rIns="91425" bIns="91425" anchor="t" anchorCtr="0">
            <a:noAutofit/>
          </a:bodyPr>
          <a:lstStyle/>
          <a:p>
            <a:pPr marL="0" marR="63500" lvl="0" indent="0" algn="ctr" rtl="0">
              <a:lnSpc>
                <a:spcPct val="150000"/>
              </a:lnSpc>
              <a:spcBef>
                <a:spcPts val="800"/>
              </a:spcBef>
              <a:spcAft>
                <a:spcPts val="2100"/>
              </a:spcAft>
              <a:buSzPts val="1100"/>
              <a:buNone/>
            </a:pPr>
            <a:r>
              <a:rPr lang="es-419" sz="3000" b="1" dirty="0">
                <a:solidFill>
                  <a:srgbClr val="FFFFFF"/>
                </a:solidFill>
              </a:rPr>
              <a:t>¿QUÉ SON LAS </a:t>
            </a:r>
            <a:r>
              <a:rPr lang="es-419" sz="3200" b="1" dirty="0" smtClean="0">
                <a:solidFill>
                  <a:srgbClr val="FFFFFF"/>
                </a:solidFill>
              </a:rPr>
              <a:t>EXPRESIONES LAMBDA</a:t>
            </a:r>
            <a:r>
              <a:rPr lang="es-419" sz="3000" b="1" dirty="0" smtClean="0">
                <a:solidFill>
                  <a:srgbClr val="FFFFFF"/>
                </a:solidFill>
              </a:rPr>
              <a:t>?</a:t>
            </a:r>
            <a:endParaRPr sz="3000" b="1" dirty="0">
              <a:solidFill>
                <a:schemeClr val="lt1"/>
              </a:solidFill>
            </a:endParaRPr>
          </a:p>
        </p:txBody>
      </p:sp>
      <p:sp>
        <p:nvSpPr>
          <p:cNvPr id="182" name="Google Shape;182;p32"/>
          <p:cNvSpPr txBox="1">
            <a:spLocks noGrp="1"/>
          </p:cNvSpPr>
          <p:nvPr>
            <p:ph type="body" idx="1"/>
          </p:nvPr>
        </p:nvSpPr>
        <p:spPr>
          <a:xfrm>
            <a:off x="272600" y="1002319"/>
            <a:ext cx="8520600" cy="3523383"/>
          </a:xfrm>
          <a:prstGeom prst="rect">
            <a:avLst/>
          </a:prstGeom>
        </p:spPr>
        <p:txBody>
          <a:bodyPr spcFirstLastPara="1" wrap="square" lIns="91425" tIns="91425" rIns="91425" bIns="91425" anchor="t" anchorCtr="0">
            <a:noAutofit/>
          </a:bodyPr>
          <a:lstStyle/>
          <a:p>
            <a:pPr marL="114300" indent="0" fontAlgn="base">
              <a:buNone/>
            </a:pPr>
            <a:r>
              <a:rPr lang="es-MX" b="1" dirty="0">
                <a:solidFill>
                  <a:schemeClr val="bg1"/>
                </a:solidFill>
              </a:rPr>
              <a:t>Una expresión lambda es una función anónima, es decir, una función sin nombre, que se puede utilizar en lugar de un nombre de función en ciertas situaciones. Estas expresiones son una forma concisa de definir funciones en línea, especialmente útiles en programación funcional y cuando se necesita una función por un corto período de tiempo.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algn="ctr"/>
            <a:r>
              <a:rPr lang="es-MX" sz="3200" b="1" dirty="0">
                <a:solidFill>
                  <a:schemeClr val="bg1"/>
                </a:solidFill>
              </a:rPr>
              <a:t>CARACTERÍSTICAS PRINCIPALES</a:t>
            </a:r>
          </a:p>
        </p:txBody>
      </p:sp>
      <p:sp>
        <p:nvSpPr>
          <p:cNvPr id="188" name="Google Shape;188;p33"/>
          <p:cNvSpPr txBox="1">
            <a:spLocks noGrp="1"/>
          </p:cNvSpPr>
          <p:nvPr>
            <p:ph type="body" idx="1"/>
          </p:nvPr>
        </p:nvSpPr>
        <p:spPr>
          <a:xfrm>
            <a:off x="311700" y="572700"/>
            <a:ext cx="8520600" cy="3888900"/>
          </a:xfrm>
          <a:prstGeom prst="rect">
            <a:avLst/>
          </a:prstGeom>
        </p:spPr>
        <p:txBody>
          <a:bodyPr spcFirstLastPara="1" wrap="square" lIns="91425" tIns="91425" rIns="91425" bIns="91425" anchor="t" anchorCtr="0">
            <a:noAutofit/>
          </a:bodyPr>
          <a:lstStyle/>
          <a:p>
            <a:pPr fontAlgn="base"/>
            <a:r>
              <a:rPr lang="es-MX" b="1" dirty="0" smtClean="0">
                <a:solidFill>
                  <a:schemeClr val="bg1"/>
                </a:solidFill>
              </a:rPr>
              <a:t>Anónimas</a:t>
            </a:r>
            <a:r>
              <a:rPr lang="es-MX" b="1" dirty="0">
                <a:solidFill>
                  <a:schemeClr val="bg1"/>
                </a:solidFill>
              </a:rPr>
              <a:t>:</a:t>
            </a:r>
            <a:br>
              <a:rPr lang="es-MX" b="1" dirty="0">
                <a:solidFill>
                  <a:schemeClr val="bg1"/>
                </a:solidFill>
              </a:rPr>
            </a:br>
            <a:r>
              <a:rPr lang="es-MX" dirty="0">
                <a:solidFill>
                  <a:schemeClr val="bg1"/>
                </a:solidFill>
              </a:rPr>
              <a:t>No tienen un nombre definido, se crean e instancian en el mismo lugar donde se utilizan. </a:t>
            </a:r>
          </a:p>
          <a:p>
            <a:pPr fontAlgn="base"/>
            <a:r>
              <a:rPr lang="es-MX" b="1" dirty="0">
                <a:solidFill>
                  <a:schemeClr val="bg1"/>
                </a:solidFill>
              </a:rPr>
              <a:t>Funciones de primera clase:</a:t>
            </a:r>
            <a:br>
              <a:rPr lang="es-MX" b="1" dirty="0">
                <a:solidFill>
                  <a:schemeClr val="bg1"/>
                </a:solidFill>
              </a:rPr>
            </a:br>
            <a:r>
              <a:rPr lang="es-MX" dirty="0">
                <a:solidFill>
                  <a:schemeClr val="bg1"/>
                </a:solidFill>
              </a:rPr>
              <a:t>Pueden pasarse como argumentos a otras funciones, asignarse a variables y devolverse como resultado de otras funciones. </a:t>
            </a:r>
          </a:p>
          <a:p>
            <a:pPr fontAlgn="base"/>
            <a:r>
              <a:rPr lang="es-MX" b="1" dirty="0">
                <a:solidFill>
                  <a:schemeClr val="bg1"/>
                </a:solidFill>
              </a:rPr>
              <a:t>Sintaxis concisa:</a:t>
            </a:r>
            <a:br>
              <a:rPr lang="es-MX" b="1" dirty="0">
                <a:solidFill>
                  <a:schemeClr val="bg1"/>
                </a:solidFill>
              </a:rPr>
            </a:br>
            <a:r>
              <a:rPr lang="es-MX" dirty="0">
                <a:solidFill>
                  <a:schemeClr val="bg1"/>
                </a:solidFill>
              </a:rPr>
              <a:t>Ofrecen una forma más corta y directa de escribir funciones que las funciones tradicionales</a:t>
            </a:r>
            <a:r>
              <a:rPr lang="es-MX" dirty="0" smtClean="0">
                <a:solidFill>
                  <a:schemeClr val="bg1"/>
                </a:solidFill>
              </a:rPr>
              <a:t>.</a:t>
            </a:r>
            <a:endParaRPr lang="es-MX"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algn="ctr"/>
            <a:r>
              <a:rPr lang="es-MX" sz="3200" b="1" dirty="0">
                <a:solidFill>
                  <a:schemeClr val="bg1"/>
                </a:solidFill>
              </a:rPr>
              <a:t>CARACTERÍSTICAS PRINCIPALES</a:t>
            </a:r>
          </a:p>
        </p:txBody>
      </p:sp>
      <p:sp>
        <p:nvSpPr>
          <p:cNvPr id="188" name="Google Shape;188;p33"/>
          <p:cNvSpPr txBox="1">
            <a:spLocks noGrp="1"/>
          </p:cNvSpPr>
          <p:nvPr>
            <p:ph type="body" idx="1"/>
          </p:nvPr>
        </p:nvSpPr>
        <p:spPr>
          <a:xfrm>
            <a:off x="311700" y="572700"/>
            <a:ext cx="8520600" cy="3888900"/>
          </a:xfrm>
          <a:prstGeom prst="rect">
            <a:avLst/>
          </a:prstGeom>
        </p:spPr>
        <p:txBody>
          <a:bodyPr spcFirstLastPara="1" wrap="square" lIns="91425" tIns="91425" rIns="91425" bIns="91425" anchor="t" anchorCtr="0">
            <a:noAutofit/>
          </a:bodyPr>
          <a:lstStyle/>
          <a:p>
            <a:pPr fontAlgn="base"/>
            <a:r>
              <a:rPr lang="es-MX" b="1" dirty="0">
                <a:solidFill>
                  <a:schemeClr val="bg1"/>
                </a:solidFill>
              </a:rPr>
              <a:t>Vinculadas a interfaces funcionales:</a:t>
            </a:r>
            <a:br>
              <a:rPr lang="es-MX" b="1" dirty="0">
                <a:solidFill>
                  <a:schemeClr val="bg1"/>
                </a:solidFill>
              </a:rPr>
            </a:br>
            <a:r>
              <a:rPr lang="es-MX" dirty="0">
                <a:solidFill>
                  <a:schemeClr val="bg1"/>
                </a:solidFill>
              </a:rPr>
              <a:t>En algunos lenguajes, como Java, las expresiones lambda se asocian a interfaces funcionales, que son interfaces con un único método abstracto. </a:t>
            </a:r>
          </a:p>
          <a:p>
            <a:r>
              <a:rPr lang="es-MX" b="1" dirty="0">
                <a:solidFill>
                  <a:schemeClr val="bg1"/>
                </a:solidFill>
              </a:rPr>
              <a:t>Flexibilidad:</a:t>
            </a:r>
            <a:br>
              <a:rPr lang="es-MX" b="1" dirty="0">
                <a:solidFill>
                  <a:schemeClr val="bg1"/>
                </a:solidFill>
              </a:rPr>
            </a:br>
            <a:r>
              <a:rPr lang="es-MX" dirty="0">
                <a:solidFill>
                  <a:schemeClr val="bg1"/>
                </a:solidFill>
              </a:rPr>
              <a:t>Permiten realizar operaciones en colecciones de datos, iterar, filtrar y extraer información de manera más eficiente.</a:t>
            </a:r>
            <a:endParaRPr lang="es-MX" b="1" dirty="0">
              <a:solidFill>
                <a:schemeClr val="bg1"/>
              </a:solidFill>
            </a:endParaRPr>
          </a:p>
        </p:txBody>
      </p:sp>
    </p:spTree>
    <p:extLst>
      <p:ext uri="{BB962C8B-B14F-4D97-AF65-F5344CB8AC3E}">
        <p14:creationId xmlns:p14="http://schemas.microsoft.com/office/powerpoint/2010/main" val="223066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algn="ctr"/>
            <a:r>
              <a:rPr lang="es-AR" sz="3200" b="1" dirty="0">
                <a:solidFill>
                  <a:schemeClr val="bg1"/>
                </a:solidFill>
              </a:rPr>
              <a:t>VENTAJAS</a:t>
            </a:r>
            <a:endParaRPr lang="es-MX" sz="3200" b="1" dirty="0">
              <a:solidFill>
                <a:schemeClr val="bg1"/>
              </a:solidFill>
            </a:endParaRPr>
          </a:p>
        </p:txBody>
      </p:sp>
      <p:sp>
        <p:nvSpPr>
          <p:cNvPr id="200" name="Google Shape;200;p35"/>
          <p:cNvSpPr txBox="1">
            <a:spLocks noGrp="1"/>
          </p:cNvSpPr>
          <p:nvPr>
            <p:ph type="body" idx="1"/>
          </p:nvPr>
        </p:nvSpPr>
        <p:spPr>
          <a:xfrm>
            <a:off x="311700" y="572700"/>
            <a:ext cx="8520600" cy="3722175"/>
          </a:xfrm>
          <a:prstGeom prst="rect">
            <a:avLst/>
          </a:prstGeom>
        </p:spPr>
        <p:txBody>
          <a:bodyPr spcFirstLastPara="1" wrap="square" lIns="91425" tIns="91425" rIns="91425" bIns="91425" anchor="t" anchorCtr="0">
            <a:noAutofit/>
          </a:bodyPr>
          <a:lstStyle/>
          <a:p>
            <a:pPr fontAlgn="base"/>
            <a:r>
              <a:rPr lang="es-MX" sz="1600" b="1" dirty="0">
                <a:solidFill>
                  <a:schemeClr val="bg1"/>
                </a:solidFill>
              </a:rPr>
              <a:t>Código más limpio y legible:</a:t>
            </a:r>
            <a:br>
              <a:rPr lang="es-MX" sz="1600" b="1" dirty="0">
                <a:solidFill>
                  <a:schemeClr val="bg1"/>
                </a:solidFill>
              </a:rPr>
            </a:br>
            <a:r>
              <a:rPr lang="es-MX" sz="1600" dirty="0">
                <a:solidFill>
                  <a:schemeClr val="bg1"/>
                </a:solidFill>
              </a:rPr>
              <a:t>La sintaxis concisa reduce la cantidad de código </a:t>
            </a:r>
            <a:r>
              <a:rPr lang="es-MX" sz="1600" dirty="0" err="1">
                <a:solidFill>
                  <a:schemeClr val="bg1"/>
                </a:solidFill>
              </a:rPr>
              <a:t>boilerplate</a:t>
            </a:r>
            <a:r>
              <a:rPr lang="es-MX" sz="1600" dirty="0">
                <a:solidFill>
                  <a:schemeClr val="bg1"/>
                </a:solidFill>
              </a:rPr>
              <a:t> y facilita la comprensión del código. </a:t>
            </a:r>
          </a:p>
          <a:p>
            <a:pPr fontAlgn="base"/>
            <a:r>
              <a:rPr lang="es-MX" sz="1600" b="1" dirty="0">
                <a:solidFill>
                  <a:schemeClr val="bg1"/>
                </a:solidFill>
              </a:rPr>
              <a:t>Mayor expresividad:</a:t>
            </a:r>
            <a:br>
              <a:rPr lang="es-MX" sz="1600" b="1" dirty="0">
                <a:solidFill>
                  <a:schemeClr val="bg1"/>
                </a:solidFill>
              </a:rPr>
            </a:br>
            <a:r>
              <a:rPr lang="es-MX" sz="1600" dirty="0">
                <a:solidFill>
                  <a:schemeClr val="bg1"/>
                </a:solidFill>
              </a:rPr>
              <a:t>Permiten expresar operaciones de manera más directa y funcional, especialmente en la manipulación de datos. </a:t>
            </a:r>
          </a:p>
          <a:p>
            <a:pPr fontAlgn="base"/>
            <a:r>
              <a:rPr lang="es-MX" sz="1600" b="1" dirty="0">
                <a:solidFill>
                  <a:schemeClr val="bg1"/>
                </a:solidFill>
              </a:rPr>
              <a:t>Mejor rendimiento:</a:t>
            </a:r>
            <a:br>
              <a:rPr lang="es-MX" sz="1600" b="1" dirty="0">
                <a:solidFill>
                  <a:schemeClr val="bg1"/>
                </a:solidFill>
              </a:rPr>
            </a:br>
            <a:r>
              <a:rPr lang="es-MX" sz="1600" dirty="0">
                <a:solidFill>
                  <a:schemeClr val="bg1"/>
                </a:solidFill>
              </a:rPr>
              <a:t>En algunos casos, pueden mejorar el rendimiento al evitar la creación de objetos innecesarios. </a:t>
            </a:r>
          </a:p>
          <a:p>
            <a:r>
              <a:rPr lang="es-MX" sz="1600" b="1" dirty="0">
                <a:solidFill>
                  <a:schemeClr val="bg1"/>
                </a:solidFill>
              </a:rPr>
              <a:t>Uso en programación funcional:</a:t>
            </a:r>
            <a:br>
              <a:rPr lang="es-MX" sz="1600" b="1" dirty="0">
                <a:solidFill>
                  <a:schemeClr val="bg1"/>
                </a:solidFill>
              </a:rPr>
            </a:br>
            <a:r>
              <a:rPr lang="es-MX" sz="1600" dirty="0">
                <a:solidFill>
                  <a:schemeClr val="bg1"/>
                </a:solidFill>
              </a:rPr>
              <a:t>Son fundamentales para la programación funcional, donde las funciones se tratan como ciudadanos de primera clase y se utilizan para construir programas más modulares y reutilizables. </a:t>
            </a:r>
            <a:endParaRPr sz="16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0" y="0"/>
            <a:ext cx="9144000" cy="863422"/>
          </a:xfrm>
          <a:prstGeom prst="rect">
            <a:avLst/>
          </a:prstGeom>
        </p:spPr>
        <p:txBody>
          <a:bodyPr spcFirstLastPara="1" wrap="square" lIns="91425" tIns="91425" rIns="91425" bIns="91425" anchor="t" anchorCtr="0">
            <a:noAutofit/>
          </a:bodyPr>
          <a:lstStyle/>
          <a:p>
            <a:pPr marL="0" marR="63500" lvl="0" indent="0" algn="ctr" rtl="0">
              <a:lnSpc>
                <a:spcPct val="150000"/>
              </a:lnSpc>
              <a:spcBef>
                <a:spcPts val="800"/>
              </a:spcBef>
              <a:spcAft>
                <a:spcPts val="2100"/>
              </a:spcAft>
              <a:buSzPts val="1100"/>
              <a:buNone/>
            </a:pPr>
            <a:r>
              <a:rPr lang="es-419" sz="3000" b="1" dirty="0">
                <a:solidFill>
                  <a:srgbClr val="FFFFFF"/>
                </a:solidFill>
              </a:rPr>
              <a:t>¿QUÉ </a:t>
            </a:r>
            <a:r>
              <a:rPr lang="es-419" sz="3000" b="1" dirty="0" smtClean="0">
                <a:solidFill>
                  <a:srgbClr val="FFFFFF"/>
                </a:solidFill>
              </a:rPr>
              <a:t>ES JSON?</a:t>
            </a:r>
            <a:endParaRPr sz="3000" b="1" dirty="0">
              <a:solidFill>
                <a:schemeClr val="lt1"/>
              </a:solidFill>
            </a:endParaRPr>
          </a:p>
        </p:txBody>
      </p:sp>
      <p:sp>
        <p:nvSpPr>
          <p:cNvPr id="182" name="Google Shape;182;p32"/>
          <p:cNvSpPr txBox="1">
            <a:spLocks noGrp="1"/>
          </p:cNvSpPr>
          <p:nvPr>
            <p:ph type="body" idx="1"/>
          </p:nvPr>
        </p:nvSpPr>
        <p:spPr>
          <a:xfrm>
            <a:off x="272600" y="1002319"/>
            <a:ext cx="8520600" cy="3523383"/>
          </a:xfrm>
          <a:prstGeom prst="rect">
            <a:avLst/>
          </a:prstGeom>
        </p:spPr>
        <p:txBody>
          <a:bodyPr spcFirstLastPara="1" wrap="square" lIns="91425" tIns="91425" rIns="91425" bIns="91425" anchor="t" anchorCtr="0">
            <a:noAutofit/>
          </a:bodyPr>
          <a:lstStyle/>
          <a:p>
            <a:pPr marL="114300" indent="0" fontAlgn="base">
              <a:buNone/>
            </a:pPr>
            <a:r>
              <a:rPr lang="es-MX" b="1" dirty="0">
                <a:solidFill>
                  <a:schemeClr val="bg1"/>
                </a:solidFill>
              </a:rPr>
              <a:t>JSON (JavaScript </a:t>
            </a:r>
            <a:r>
              <a:rPr lang="es-MX" b="1" dirty="0" err="1">
                <a:solidFill>
                  <a:schemeClr val="bg1"/>
                </a:solidFill>
              </a:rPr>
              <a:t>Object</a:t>
            </a:r>
            <a:r>
              <a:rPr lang="es-MX" b="1" dirty="0">
                <a:solidFill>
                  <a:schemeClr val="bg1"/>
                </a:solidFill>
              </a:rPr>
              <a:t> </a:t>
            </a:r>
            <a:r>
              <a:rPr lang="es-MX" b="1" dirty="0" err="1">
                <a:solidFill>
                  <a:schemeClr val="bg1"/>
                </a:solidFill>
              </a:rPr>
              <a:t>Notation</a:t>
            </a:r>
            <a:r>
              <a:rPr lang="es-MX" b="1" dirty="0">
                <a:solidFill>
                  <a:schemeClr val="bg1"/>
                </a:solidFill>
              </a:rPr>
              <a:t>) es un formato ligero para el intercambio de datos, basado en texto, que es fácil de leer y escribir tanto para humanos como para máquinas. Se utiliza ampliamente en aplicaciones web y servicios web para la transmisión de datos entre el cliente y el servidor.</a:t>
            </a:r>
            <a:endParaRPr lang="es-MX" b="1" dirty="0">
              <a:solidFill>
                <a:schemeClr val="bg1"/>
              </a:solidFill>
            </a:endParaRPr>
          </a:p>
        </p:txBody>
      </p:sp>
    </p:spTree>
    <p:extLst>
      <p:ext uri="{BB962C8B-B14F-4D97-AF65-F5344CB8AC3E}">
        <p14:creationId xmlns:p14="http://schemas.microsoft.com/office/powerpoint/2010/main" val="348932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algn="ctr"/>
            <a:r>
              <a:rPr lang="es-MX" sz="3200" b="1" dirty="0">
                <a:solidFill>
                  <a:schemeClr val="bg1"/>
                </a:solidFill>
              </a:rPr>
              <a:t>CARACTERÍSTICAS PRINCIPALES</a:t>
            </a:r>
          </a:p>
        </p:txBody>
      </p:sp>
      <p:sp>
        <p:nvSpPr>
          <p:cNvPr id="188" name="Google Shape;188;p33"/>
          <p:cNvSpPr txBox="1">
            <a:spLocks noGrp="1"/>
          </p:cNvSpPr>
          <p:nvPr>
            <p:ph type="body" idx="1"/>
          </p:nvPr>
        </p:nvSpPr>
        <p:spPr>
          <a:xfrm>
            <a:off x="311700" y="572700"/>
            <a:ext cx="8520600" cy="3888900"/>
          </a:xfrm>
          <a:prstGeom prst="rect">
            <a:avLst/>
          </a:prstGeom>
        </p:spPr>
        <p:txBody>
          <a:bodyPr spcFirstLastPara="1" wrap="square" lIns="91425" tIns="91425" rIns="91425" bIns="91425" anchor="t" anchorCtr="0">
            <a:noAutofit/>
          </a:bodyPr>
          <a:lstStyle/>
          <a:p>
            <a:pPr fontAlgn="base"/>
            <a:r>
              <a:rPr lang="es-AR" b="1" dirty="0">
                <a:solidFill>
                  <a:schemeClr val="bg1"/>
                </a:solidFill>
              </a:rPr>
              <a:t>Legible por humanos:</a:t>
            </a:r>
            <a:r>
              <a:rPr lang="es-MX" b="1" dirty="0" smtClean="0">
                <a:solidFill>
                  <a:schemeClr val="bg1"/>
                </a:solidFill>
              </a:rPr>
              <a:t/>
            </a:r>
            <a:br>
              <a:rPr lang="es-MX" b="1" dirty="0" smtClean="0">
                <a:solidFill>
                  <a:schemeClr val="bg1"/>
                </a:solidFill>
              </a:rPr>
            </a:br>
            <a:r>
              <a:rPr lang="es-MX" dirty="0">
                <a:solidFill>
                  <a:schemeClr val="bg1"/>
                </a:solidFill>
              </a:rPr>
              <a:t>La sintaxis de JSON es simple e intuitiva, lo que facilita su lectura y escritura.</a:t>
            </a:r>
            <a:r>
              <a:rPr lang="es-MX" dirty="0" smtClean="0">
                <a:solidFill>
                  <a:schemeClr val="bg1"/>
                </a:solidFill>
              </a:rPr>
              <a:t> </a:t>
            </a:r>
          </a:p>
          <a:p>
            <a:pPr fontAlgn="base"/>
            <a:r>
              <a:rPr lang="es-AR" b="1" dirty="0">
                <a:solidFill>
                  <a:schemeClr val="bg1"/>
                </a:solidFill>
              </a:rPr>
              <a:t>Independiente del lenguaje</a:t>
            </a:r>
            <a:r>
              <a:rPr lang="es-AR" b="1" dirty="0" smtClean="0">
                <a:solidFill>
                  <a:schemeClr val="bg1"/>
                </a:solidFill>
              </a:rPr>
              <a:t>:</a:t>
            </a:r>
            <a:r>
              <a:rPr lang="es-MX" b="1" dirty="0" smtClean="0">
                <a:solidFill>
                  <a:schemeClr val="bg1"/>
                </a:solidFill>
              </a:rPr>
              <a:t/>
            </a:r>
            <a:br>
              <a:rPr lang="es-MX" b="1" dirty="0" smtClean="0">
                <a:solidFill>
                  <a:schemeClr val="bg1"/>
                </a:solidFill>
              </a:rPr>
            </a:br>
            <a:r>
              <a:rPr lang="es-MX" dirty="0">
                <a:solidFill>
                  <a:schemeClr val="bg1"/>
                </a:solidFill>
              </a:rPr>
              <a:t>Aunque deriva de JavaScript, JSON puede ser utilizado por cualquier lenguaje de programación. </a:t>
            </a:r>
            <a:endParaRPr lang="es-MX" dirty="0" smtClean="0">
              <a:solidFill>
                <a:schemeClr val="bg1"/>
              </a:solidFill>
            </a:endParaRPr>
          </a:p>
          <a:p>
            <a:pPr fontAlgn="base"/>
            <a:r>
              <a:rPr lang="es-AR" b="1" dirty="0">
                <a:solidFill>
                  <a:schemeClr val="bg1"/>
                </a:solidFill>
              </a:rPr>
              <a:t>Ligero</a:t>
            </a:r>
            <a:r>
              <a:rPr lang="es-MX" b="1" dirty="0" smtClean="0">
                <a:solidFill>
                  <a:schemeClr val="bg1"/>
                </a:solidFill>
              </a:rPr>
              <a:t>:</a:t>
            </a:r>
            <a:br>
              <a:rPr lang="es-MX" b="1" dirty="0" smtClean="0">
                <a:solidFill>
                  <a:schemeClr val="bg1"/>
                </a:solidFill>
              </a:rPr>
            </a:br>
            <a:r>
              <a:rPr lang="es-MX" dirty="0">
                <a:solidFill>
                  <a:schemeClr val="bg1"/>
                </a:solidFill>
              </a:rPr>
              <a:t>JSON utiliza una estructura mínima, lo que resulta en archivos pequeños y una rápida transferencia de datos.</a:t>
            </a:r>
            <a:endParaRPr lang="es-MX" dirty="0">
              <a:solidFill>
                <a:schemeClr val="bg1"/>
              </a:solidFill>
            </a:endParaRPr>
          </a:p>
        </p:txBody>
      </p:sp>
    </p:spTree>
    <p:extLst>
      <p:ext uri="{BB962C8B-B14F-4D97-AF65-F5344CB8AC3E}">
        <p14:creationId xmlns:p14="http://schemas.microsoft.com/office/powerpoint/2010/main" val="69441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algn="ctr"/>
            <a:r>
              <a:rPr lang="es-MX" sz="3200" b="1" dirty="0">
                <a:solidFill>
                  <a:schemeClr val="bg1"/>
                </a:solidFill>
              </a:rPr>
              <a:t>CARACTERÍSTICAS PRINCIPALES</a:t>
            </a:r>
          </a:p>
        </p:txBody>
      </p:sp>
      <p:sp>
        <p:nvSpPr>
          <p:cNvPr id="188" name="Google Shape;188;p33"/>
          <p:cNvSpPr txBox="1">
            <a:spLocks noGrp="1"/>
          </p:cNvSpPr>
          <p:nvPr>
            <p:ph type="body" idx="1"/>
          </p:nvPr>
        </p:nvSpPr>
        <p:spPr>
          <a:xfrm>
            <a:off x="311700" y="572700"/>
            <a:ext cx="8520600" cy="3888900"/>
          </a:xfrm>
          <a:prstGeom prst="rect">
            <a:avLst/>
          </a:prstGeom>
        </p:spPr>
        <p:txBody>
          <a:bodyPr spcFirstLastPara="1" wrap="square" lIns="91425" tIns="91425" rIns="91425" bIns="91425" anchor="t" anchorCtr="0">
            <a:noAutofit/>
          </a:bodyPr>
          <a:lstStyle/>
          <a:p>
            <a:pPr fontAlgn="base"/>
            <a:r>
              <a:rPr lang="es-AR" b="1" dirty="0">
                <a:solidFill>
                  <a:schemeClr val="bg1"/>
                </a:solidFill>
              </a:rPr>
              <a:t>Basado en pares clave-valor</a:t>
            </a:r>
            <a:r>
              <a:rPr lang="es-MX" b="1" dirty="0" smtClean="0">
                <a:solidFill>
                  <a:schemeClr val="bg1"/>
                </a:solidFill>
              </a:rPr>
              <a:t>:</a:t>
            </a:r>
            <a:r>
              <a:rPr lang="es-MX" b="1" dirty="0">
                <a:solidFill>
                  <a:schemeClr val="bg1"/>
                </a:solidFill>
              </a:rPr>
              <a:t/>
            </a:r>
            <a:br>
              <a:rPr lang="es-MX" b="1" dirty="0">
                <a:solidFill>
                  <a:schemeClr val="bg1"/>
                </a:solidFill>
              </a:rPr>
            </a:br>
            <a:r>
              <a:rPr lang="es-MX" dirty="0">
                <a:solidFill>
                  <a:schemeClr val="bg1"/>
                </a:solidFill>
              </a:rPr>
              <a:t>Los datos se organizan en pares clave-valor, donde cada clave es una cadena y el valor puede ser un tipo de dato básico (cadena, número, booleano, </a:t>
            </a:r>
            <a:r>
              <a:rPr lang="es-MX" dirty="0" err="1">
                <a:solidFill>
                  <a:schemeClr val="bg1"/>
                </a:solidFill>
              </a:rPr>
              <a:t>null</a:t>
            </a:r>
            <a:r>
              <a:rPr lang="es-MX" dirty="0">
                <a:solidFill>
                  <a:schemeClr val="bg1"/>
                </a:solidFill>
              </a:rPr>
              <a:t>) o un objeto o </a:t>
            </a:r>
            <a:r>
              <a:rPr lang="es-MX" dirty="0" err="1">
                <a:solidFill>
                  <a:schemeClr val="bg1"/>
                </a:solidFill>
              </a:rPr>
              <a:t>array</a:t>
            </a:r>
            <a:r>
              <a:rPr lang="es-MX" dirty="0">
                <a:solidFill>
                  <a:schemeClr val="bg1"/>
                </a:solidFill>
              </a:rPr>
              <a:t> anidado</a:t>
            </a:r>
            <a:r>
              <a:rPr lang="es-MX" dirty="0" smtClean="0">
                <a:solidFill>
                  <a:schemeClr val="bg1"/>
                </a:solidFill>
              </a:rPr>
              <a:t>.</a:t>
            </a:r>
            <a:endParaRPr lang="es-MX" dirty="0">
              <a:solidFill>
                <a:schemeClr val="bg1"/>
              </a:solidFill>
            </a:endParaRPr>
          </a:p>
          <a:p>
            <a:r>
              <a:rPr lang="es-AR" b="1" dirty="0">
                <a:solidFill>
                  <a:schemeClr val="bg1"/>
                </a:solidFill>
              </a:rPr>
              <a:t>Soporta </a:t>
            </a:r>
            <a:r>
              <a:rPr lang="es-AR" b="1" dirty="0" err="1">
                <a:solidFill>
                  <a:schemeClr val="bg1"/>
                </a:solidFill>
              </a:rPr>
              <a:t>arrays</a:t>
            </a:r>
            <a:r>
              <a:rPr lang="es-MX" b="1" dirty="0" smtClean="0">
                <a:solidFill>
                  <a:schemeClr val="bg1"/>
                </a:solidFill>
              </a:rPr>
              <a:t>:</a:t>
            </a:r>
            <a:r>
              <a:rPr lang="es-MX" b="1" dirty="0">
                <a:solidFill>
                  <a:schemeClr val="bg1"/>
                </a:solidFill>
              </a:rPr>
              <a:t/>
            </a:r>
            <a:br>
              <a:rPr lang="es-MX" b="1" dirty="0">
                <a:solidFill>
                  <a:schemeClr val="bg1"/>
                </a:solidFill>
              </a:rPr>
            </a:br>
            <a:r>
              <a:rPr lang="es-MX" dirty="0">
                <a:solidFill>
                  <a:schemeClr val="bg1"/>
                </a:solidFill>
              </a:rPr>
              <a:t>JSON permite la representación de colecciones de datos en forma de </a:t>
            </a:r>
            <a:r>
              <a:rPr lang="es-MX" dirty="0" err="1">
                <a:solidFill>
                  <a:schemeClr val="bg1"/>
                </a:solidFill>
              </a:rPr>
              <a:t>arrays</a:t>
            </a:r>
            <a:r>
              <a:rPr lang="es-MX" dirty="0" smtClean="0">
                <a:solidFill>
                  <a:schemeClr val="bg1"/>
                </a:solidFill>
              </a:rPr>
              <a:t>.</a:t>
            </a:r>
          </a:p>
          <a:p>
            <a:r>
              <a:rPr lang="es-AR" b="1" dirty="0" smtClean="0">
                <a:solidFill>
                  <a:schemeClr val="bg1"/>
                </a:solidFill>
              </a:rPr>
              <a:t>Formato </a:t>
            </a:r>
            <a:r>
              <a:rPr lang="es-AR" b="1" dirty="0">
                <a:solidFill>
                  <a:schemeClr val="bg1"/>
                </a:solidFill>
              </a:rPr>
              <a:t>de texto plano</a:t>
            </a:r>
            <a:r>
              <a:rPr lang="es-MX" b="1" dirty="0" smtClean="0">
                <a:solidFill>
                  <a:schemeClr val="bg1"/>
                </a:solidFill>
              </a:rPr>
              <a:t>:</a:t>
            </a:r>
            <a:r>
              <a:rPr lang="es-MX" b="1" dirty="0">
                <a:solidFill>
                  <a:schemeClr val="bg1"/>
                </a:solidFill>
              </a:rPr>
              <a:t/>
            </a:r>
            <a:br>
              <a:rPr lang="es-MX" b="1" dirty="0">
                <a:solidFill>
                  <a:schemeClr val="bg1"/>
                </a:solidFill>
              </a:rPr>
            </a:br>
            <a:r>
              <a:rPr lang="es-MX" dirty="0">
                <a:solidFill>
                  <a:schemeClr val="bg1"/>
                </a:solidFill>
              </a:rPr>
              <a:t>JSON es un formato de texto plano, lo que facilita su lectura, edición y transmisión a través de diferentes sistemas.</a:t>
            </a:r>
            <a:endParaRPr lang="es-MX" b="1" dirty="0">
              <a:solidFill>
                <a:schemeClr val="bg1"/>
              </a:solidFill>
            </a:endParaRPr>
          </a:p>
        </p:txBody>
      </p:sp>
    </p:spTree>
    <p:extLst>
      <p:ext uri="{BB962C8B-B14F-4D97-AF65-F5344CB8AC3E}">
        <p14:creationId xmlns:p14="http://schemas.microsoft.com/office/powerpoint/2010/main" val="286166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algn="ctr"/>
            <a:r>
              <a:rPr lang="es-AR" sz="3200" b="1" dirty="0">
                <a:solidFill>
                  <a:schemeClr val="bg1"/>
                </a:solidFill>
              </a:rPr>
              <a:t>VENTAJAS</a:t>
            </a:r>
            <a:endParaRPr lang="es-MX" sz="3200" b="1" dirty="0">
              <a:solidFill>
                <a:schemeClr val="bg1"/>
              </a:solidFill>
            </a:endParaRPr>
          </a:p>
        </p:txBody>
      </p:sp>
      <p:sp>
        <p:nvSpPr>
          <p:cNvPr id="200" name="Google Shape;200;p35"/>
          <p:cNvSpPr txBox="1">
            <a:spLocks noGrp="1"/>
          </p:cNvSpPr>
          <p:nvPr>
            <p:ph type="body" idx="1"/>
          </p:nvPr>
        </p:nvSpPr>
        <p:spPr>
          <a:xfrm>
            <a:off x="311700" y="572700"/>
            <a:ext cx="8520600" cy="3722175"/>
          </a:xfrm>
          <a:prstGeom prst="rect">
            <a:avLst/>
          </a:prstGeom>
        </p:spPr>
        <p:txBody>
          <a:bodyPr spcFirstLastPara="1" wrap="square" lIns="91425" tIns="91425" rIns="91425" bIns="91425" anchor="t" anchorCtr="0">
            <a:noAutofit/>
          </a:bodyPr>
          <a:lstStyle/>
          <a:p>
            <a:pPr fontAlgn="base"/>
            <a:r>
              <a:rPr lang="es-MX" sz="1600" b="1" dirty="0">
                <a:solidFill>
                  <a:schemeClr val="bg1"/>
                </a:solidFill>
              </a:rPr>
              <a:t>Facilidad de uso:</a:t>
            </a:r>
            <a:br>
              <a:rPr lang="es-MX" sz="1600" b="1" dirty="0">
                <a:solidFill>
                  <a:schemeClr val="bg1"/>
                </a:solidFill>
              </a:rPr>
            </a:br>
            <a:r>
              <a:rPr lang="es-MX" sz="1600" dirty="0">
                <a:solidFill>
                  <a:schemeClr val="bg1"/>
                </a:solidFill>
              </a:rPr>
              <a:t>Su sintaxis simple facilita tanto la lectura y escritura humana como la interpretación y generación por máquinas.</a:t>
            </a:r>
          </a:p>
          <a:p>
            <a:pPr fontAlgn="base"/>
            <a:r>
              <a:rPr lang="es-MX" sz="1600" b="1" dirty="0">
                <a:solidFill>
                  <a:schemeClr val="bg1"/>
                </a:solidFill>
              </a:rPr>
              <a:t>Ligereza:</a:t>
            </a:r>
            <a:br>
              <a:rPr lang="es-MX" sz="1600" b="1" dirty="0">
                <a:solidFill>
                  <a:schemeClr val="bg1"/>
                </a:solidFill>
              </a:rPr>
            </a:br>
            <a:r>
              <a:rPr lang="es-MX" sz="1600" dirty="0">
                <a:solidFill>
                  <a:schemeClr val="bg1"/>
                </a:solidFill>
              </a:rPr>
              <a:t>Los archivos JSON suelen ser más pequeños que otros formatos como XML, lo que reduce el ancho de banda necesario para la transmisión de datos.</a:t>
            </a:r>
          </a:p>
          <a:p>
            <a:pPr fontAlgn="base"/>
            <a:r>
              <a:rPr lang="es-MX" sz="1600" b="1" dirty="0">
                <a:solidFill>
                  <a:schemeClr val="bg1"/>
                </a:solidFill>
              </a:rPr>
              <a:t>Independencia del lenguaje:</a:t>
            </a:r>
            <a:br>
              <a:rPr lang="es-MX" sz="1600" b="1" dirty="0">
                <a:solidFill>
                  <a:schemeClr val="bg1"/>
                </a:solidFill>
              </a:rPr>
            </a:br>
            <a:r>
              <a:rPr lang="es-MX" sz="1600" dirty="0">
                <a:solidFill>
                  <a:schemeClr val="bg1"/>
                </a:solidFill>
              </a:rPr>
              <a:t>Aunque derivado de JavaScript, JSON es compatible con la mayoría de los lenguajes de programación. </a:t>
            </a:r>
          </a:p>
          <a:p>
            <a:r>
              <a:rPr lang="es-MX" sz="1600" b="1" dirty="0">
                <a:solidFill>
                  <a:schemeClr val="bg1"/>
                </a:solidFill>
              </a:rPr>
              <a:t>Amplia adopción:</a:t>
            </a:r>
            <a:br>
              <a:rPr lang="es-MX" sz="1600" b="1" dirty="0">
                <a:solidFill>
                  <a:schemeClr val="bg1"/>
                </a:solidFill>
              </a:rPr>
            </a:br>
            <a:r>
              <a:rPr lang="es-MX" sz="1600" dirty="0">
                <a:solidFill>
                  <a:schemeClr val="bg1"/>
                </a:solidFill>
              </a:rPr>
              <a:t>Se utiliza en </a:t>
            </a:r>
            <a:r>
              <a:rPr lang="es-MX" sz="1600" dirty="0" err="1">
                <a:solidFill>
                  <a:schemeClr val="bg1"/>
                </a:solidFill>
              </a:rPr>
              <a:t>APIs</a:t>
            </a:r>
            <a:r>
              <a:rPr lang="es-MX" sz="1600" dirty="0">
                <a:solidFill>
                  <a:schemeClr val="bg1"/>
                </a:solidFill>
              </a:rPr>
              <a:t>, configuración de software, almacenamiento de datos y bases de datos </a:t>
            </a:r>
            <a:r>
              <a:rPr lang="es-MX" sz="1600" dirty="0" err="1">
                <a:solidFill>
                  <a:schemeClr val="bg1"/>
                </a:solidFill>
              </a:rPr>
              <a:t>NoSQL</a:t>
            </a:r>
            <a:r>
              <a:rPr lang="es-MX" sz="1600" dirty="0">
                <a:solidFill>
                  <a:schemeClr val="bg1"/>
                </a:solidFill>
              </a:rPr>
              <a:t>. </a:t>
            </a:r>
            <a:endParaRPr sz="1600" b="1" dirty="0">
              <a:solidFill>
                <a:schemeClr val="bg1"/>
              </a:solidFill>
            </a:endParaRPr>
          </a:p>
        </p:txBody>
      </p:sp>
    </p:spTree>
    <p:extLst>
      <p:ext uri="{BB962C8B-B14F-4D97-AF65-F5344CB8AC3E}">
        <p14:creationId xmlns:p14="http://schemas.microsoft.com/office/powerpoint/2010/main" val="30890131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257</Words>
  <Application>Microsoft Office PowerPoint</Application>
  <PresentationFormat>Presentación en pantalla (16:9)</PresentationFormat>
  <Paragraphs>43</Paragraphs>
  <Slides>13</Slides>
  <Notes>13</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13</vt:i4>
      </vt:variant>
    </vt:vector>
  </HeadingPairs>
  <TitlesOfParts>
    <vt:vector size="15" baseType="lpstr">
      <vt:lpstr>Arial</vt:lpstr>
      <vt:lpstr>Simple Light</vt:lpstr>
      <vt:lpstr>CLASE 5</vt:lpstr>
      <vt:lpstr>¿QUÉ SON LAS EXPRESIONES LAMBDA?</vt:lpstr>
      <vt:lpstr>CARACTERÍSTICAS PRINCIPALES</vt:lpstr>
      <vt:lpstr>CARACTERÍSTICAS PRINCIPALES</vt:lpstr>
      <vt:lpstr>VENTAJAS</vt:lpstr>
      <vt:lpstr>¿QUÉ ES JSON?</vt:lpstr>
      <vt:lpstr>CARACTERÍSTICAS PRINCIPALES</vt:lpstr>
      <vt:lpstr>CARACTERÍSTICAS PRINCIPALES</vt:lpstr>
      <vt:lpstr>VENTAJAS</vt:lpstr>
      <vt:lpstr>¿QUÉ ES XML?</vt:lpstr>
      <vt:lpstr>CARACTERÍSTICAS PRINCIPALES</vt:lpstr>
      <vt:lpstr>CARACTERÍSTICAS PRINCIPALES</vt:lpstr>
      <vt:lpstr>USOS COMUNES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3</dc:title>
  <cp:lastModifiedBy>Belforte</cp:lastModifiedBy>
  <cp:revision>9</cp:revision>
  <dcterms:modified xsi:type="dcterms:W3CDTF">2025-09-12T19:06:51Z</dcterms:modified>
</cp:coreProperties>
</file>