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74" r:id="rId2"/>
    <p:sldId id="275" r:id="rId3"/>
    <p:sldId id="276" r:id="rId4"/>
    <p:sldId id="277" r:id="rId5"/>
    <p:sldId id="27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350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226404ce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226404ce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51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2fc5403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2fc5403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6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2fc5403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2fc54035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05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2fc5403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2fc5403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65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2fc54035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2fc54035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93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311700" y="1769550"/>
            <a:ext cx="85206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lt1"/>
                </a:solidFill>
              </a:rPr>
              <a:t>CLASE </a:t>
            </a:r>
            <a:r>
              <a:rPr lang="es-419" b="1" dirty="0" smtClean="0">
                <a:solidFill>
                  <a:schemeClr val="lt1"/>
                </a:solidFill>
              </a:rPr>
              <a:t>4</a:t>
            </a: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1156100" y="130425"/>
            <a:ext cx="675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3500" lvl="0" indent="0" algn="ctr" rtl="0">
              <a:lnSpc>
                <a:spcPct val="150000"/>
              </a:lnSpc>
              <a:spcBef>
                <a:spcPts val="800"/>
              </a:spcBef>
              <a:spcAft>
                <a:spcPts val="2100"/>
              </a:spcAft>
              <a:buSzPts val="1100"/>
              <a:buNone/>
            </a:pPr>
            <a:r>
              <a:rPr lang="es-419" sz="3000" b="1" dirty="0">
                <a:solidFill>
                  <a:srgbClr val="FFFFFF"/>
                </a:solidFill>
              </a:rPr>
              <a:t>¿QUÉ SON LAS </a:t>
            </a:r>
            <a:r>
              <a:rPr lang="es-419" sz="3000" b="1" dirty="0" smtClean="0">
                <a:solidFill>
                  <a:srgbClr val="FFFFFF"/>
                </a:solidFill>
              </a:rPr>
              <a:t>CLASES?</a:t>
            </a:r>
            <a:endParaRPr sz="3000" b="1" dirty="0">
              <a:solidFill>
                <a:schemeClr val="lt1"/>
              </a:solidFill>
            </a:endParaRPr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272600" y="1002319"/>
            <a:ext cx="8520600" cy="352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s-MX" b="1" dirty="0">
                <a:solidFill>
                  <a:schemeClr val="bg1"/>
                </a:solidFill>
              </a:rPr>
              <a:t>Una clase es un tipo definido por el usuario que actúa como un molde para crear </a:t>
            </a:r>
            <a:r>
              <a:rPr lang="es-MX" b="1" dirty="0" smtClean="0">
                <a:solidFill>
                  <a:schemeClr val="bg1"/>
                </a:solidFill>
              </a:rPr>
              <a:t>objetos.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Define </a:t>
            </a:r>
            <a:r>
              <a:rPr lang="es-MX" b="1" dirty="0">
                <a:solidFill>
                  <a:schemeClr val="bg1"/>
                </a:solidFill>
              </a:rPr>
              <a:t>las características y el comportamiento que tendrán los objetos que se creen a partir de ella. </a:t>
            </a:r>
            <a:r>
              <a:rPr lang="es-MX" b="1" dirty="0" smtClean="0">
                <a:solidFill>
                  <a:schemeClr val="bg1"/>
                </a:solidFill>
              </a:rPr>
              <a:t>Es </a:t>
            </a:r>
            <a:r>
              <a:rPr lang="es-MX" b="1" dirty="0">
                <a:solidFill>
                  <a:schemeClr val="bg1"/>
                </a:solidFill>
              </a:rPr>
              <a:t>como un plano que describe cómo se deben construir los objetos. </a:t>
            </a:r>
            <a:endParaRPr lang="es-MX" b="1" dirty="0" smtClean="0">
              <a:solidFill>
                <a:schemeClr val="bg1"/>
              </a:solidFill>
            </a:endParaRPr>
          </a:p>
          <a:p>
            <a:pPr marL="114300" indent="0" fontAlgn="base">
              <a:buNone/>
            </a:pPr>
            <a:endParaRPr lang="es-MX" b="1" dirty="0">
              <a:solidFill>
                <a:schemeClr val="bg1"/>
              </a:solidFill>
            </a:endParaRPr>
          </a:p>
          <a:p>
            <a:pPr marL="114300" indent="0" fontAlgn="base">
              <a:buNone/>
            </a:pPr>
            <a:r>
              <a:rPr lang="es-MX" b="1" dirty="0">
                <a:solidFill>
                  <a:schemeClr val="bg1"/>
                </a:solidFill>
              </a:rPr>
              <a:t>Ejemplo: Una clase "Perro" podría tener atributos como "nombre", "raza", "edad" y métodos como "ladrar", "comer", "caminar".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1156100" y="445025"/>
            <a:ext cx="675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3200" b="1" dirty="0">
                <a:solidFill>
                  <a:schemeClr val="bg1"/>
                </a:solidFill>
              </a:rPr>
              <a:t>DEFINICIÓN OBJETOS</a:t>
            </a:r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s-MX" b="1" dirty="0" smtClean="0">
                <a:solidFill>
                  <a:schemeClr val="bg1"/>
                </a:solidFill>
              </a:rPr>
              <a:t>Un </a:t>
            </a:r>
            <a:r>
              <a:rPr lang="es-MX" b="1" dirty="0">
                <a:solidFill>
                  <a:schemeClr val="bg1"/>
                </a:solidFill>
              </a:rPr>
              <a:t>objeto es una instancia específica de una clase. </a:t>
            </a:r>
            <a:r>
              <a:rPr lang="es-MX" b="1" dirty="0" smtClean="0">
                <a:solidFill>
                  <a:schemeClr val="bg1"/>
                </a:solidFill>
              </a:rPr>
              <a:t> Es </a:t>
            </a:r>
            <a:r>
              <a:rPr lang="es-MX" b="1" dirty="0">
                <a:solidFill>
                  <a:schemeClr val="bg1"/>
                </a:solidFill>
              </a:rPr>
              <a:t>una entidad concreta que tiene sus propios valores para los atributos definidos en la clase</a:t>
            </a:r>
            <a:r>
              <a:rPr lang="es-MX" b="1" dirty="0" smtClean="0">
                <a:solidFill>
                  <a:schemeClr val="bg1"/>
                </a:solidFill>
              </a:rPr>
              <a:t>.</a:t>
            </a:r>
            <a:endParaRPr lang="es-MX" b="1" dirty="0">
              <a:solidFill>
                <a:schemeClr val="bg1"/>
              </a:solidFill>
            </a:endParaRPr>
          </a:p>
          <a:p>
            <a:pPr marL="114300" indent="0" fontAlgn="base">
              <a:buNone/>
            </a:pPr>
            <a:endParaRPr lang="es-MX" b="1" dirty="0" smtClean="0">
              <a:solidFill>
                <a:schemeClr val="bg1"/>
              </a:solidFill>
            </a:endParaRPr>
          </a:p>
          <a:p>
            <a:pPr marL="114300" indent="0" fontAlgn="base">
              <a:buNone/>
            </a:pPr>
            <a:r>
              <a:rPr lang="es-MX" b="1" dirty="0" smtClean="0">
                <a:solidFill>
                  <a:schemeClr val="bg1"/>
                </a:solidFill>
              </a:rPr>
              <a:t>Ejemplo</a:t>
            </a:r>
            <a:r>
              <a:rPr lang="es-MX" b="1" dirty="0">
                <a:solidFill>
                  <a:schemeClr val="bg1"/>
                </a:solidFill>
              </a:rPr>
              <a:t>: "</a:t>
            </a:r>
            <a:r>
              <a:rPr lang="es-MX" b="1" dirty="0" err="1">
                <a:solidFill>
                  <a:schemeClr val="bg1"/>
                </a:solidFill>
              </a:rPr>
              <a:t>Fido</a:t>
            </a:r>
            <a:r>
              <a:rPr lang="es-MX" b="1" dirty="0">
                <a:solidFill>
                  <a:schemeClr val="bg1"/>
                </a:solidFill>
              </a:rPr>
              <a:t>" y "</a:t>
            </a:r>
            <a:r>
              <a:rPr lang="es-MX" b="1" dirty="0" err="1">
                <a:solidFill>
                  <a:schemeClr val="bg1"/>
                </a:solidFill>
              </a:rPr>
              <a:t>Lassie</a:t>
            </a:r>
            <a:r>
              <a:rPr lang="es-MX" b="1" dirty="0">
                <a:solidFill>
                  <a:schemeClr val="bg1"/>
                </a:solidFill>
              </a:rPr>
              <a:t>" podrían ser dos objetos distintos de la clase "Perro", con diferentes nombres y edades, pero ambos con las mismas capacidades definidas en la clase.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MX" b="1" dirty="0" smtClean="0">
                <a:solidFill>
                  <a:schemeClr val="bg1"/>
                </a:solidFill>
              </a:rPr>
              <a:t>Una </a:t>
            </a:r>
            <a:r>
              <a:rPr lang="es-MX" b="1" dirty="0">
                <a:solidFill>
                  <a:schemeClr val="bg1"/>
                </a:solidFill>
              </a:rPr>
              <a:t>clase es la definición general, mientras que un objeto es una implementación específica de esa definición. </a:t>
            </a:r>
          </a:p>
          <a:p>
            <a:pPr fontAlgn="base"/>
            <a:r>
              <a:rPr lang="es-MX" b="1" dirty="0">
                <a:solidFill>
                  <a:schemeClr val="bg1"/>
                </a:solidFill>
              </a:rPr>
              <a:t>Se pueden crear múltiples objetos a partir de una misma clase. </a:t>
            </a:r>
          </a:p>
          <a:p>
            <a:pPr fontAlgn="base"/>
            <a:r>
              <a:rPr lang="es-MX" b="1" dirty="0">
                <a:solidFill>
                  <a:schemeClr val="bg1"/>
                </a:solidFill>
              </a:rPr>
              <a:t>Los objetos interactúan entre sí a través de los métodos definidos en sus clases. </a:t>
            </a:r>
          </a:p>
        </p:txBody>
      </p:sp>
      <p:sp>
        <p:nvSpPr>
          <p:cNvPr id="4" name="Google Shape;199;p35"/>
          <p:cNvSpPr txBox="1">
            <a:spLocks/>
          </p:cNvSpPr>
          <p:nvPr/>
        </p:nvSpPr>
        <p:spPr>
          <a:xfrm>
            <a:off x="1156100" y="130425"/>
            <a:ext cx="675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3200" b="1" dirty="0">
                <a:solidFill>
                  <a:schemeClr val="bg1"/>
                </a:solidFill>
              </a:rPr>
              <a:t>RELACIÓN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1156100" y="130425"/>
            <a:ext cx="675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3200" b="1" dirty="0">
                <a:solidFill>
                  <a:schemeClr val="bg1"/>
                </a:solidFill>
              </a:rPr>
              <a:t>CONCEPTOS FUNDAMENTALES</a:t>
            </a:r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311700" y="925974"/>
            <a:ext cx="8520600" cy="372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MX" sz="1600" b="1" dirty="0" smtClean="0">
                <a:solidFill>
                  <a:schemeClr val="bg1"/>
                </a:solidFill>
              </a:rPr>
              <a:t>Atributos</a:t>
            </a:r>
            <a:r>
              <a:rPr lang="es-MX" sz="1600" b="1" dirty="0">
                <a:solidFill>
                  <a:schemeClr val="bg1"/>
                </a:solidFill>
              </a:rPr>
              <a:t>:</a:t>
            </a:r>
            <a:r>
              <a:rPr lang="es-MX" sz="1600" dirty="0">
                <a:solidFill>
                  <a:schemeClr val="bg1"/>
                </a:solidFill>
              </a:rPr>
              <a:t> Variables que almacenan los datos de un objeto.</a:t>
            </a:r>
          </a:p>
          <a:p>
            <a:pPr fontAlgn="base"/>
            <a:r>
              <a:rPr lang="es-MX" sz="1600" b="1" dirty="0">
                <a:solidFill>
                  <a:schemeClr val="bg1"/>
                </a:solidFill>
              </a:rPr>
              <a:t>Métodos:</a:t>
            </a:r>
            <a:r>
              <a:rPr lang="es-MX" sz="1600" dirty="0">
                <a:solidFill>
                  <a:schemeClr val="bg1"/>
                </a:solidFill>
              </a:rPr>
              <a:t> Funciones que definen el comportamiento de un objeto.</a:t>
            </a:r>
          </a:p>
          <a:p>
            <a:pPr fontAlgn="base"/>
            <a:r>
              <a:rPr lang="es-MX" sz="1600" b="1" dirty="0">
                <a:solidFill>
                  <a:schemeClr val="bg1"/>
                </a:solidFill>
              </a:rPr>
              <a:t>Constructores:</a:t>
            </a:r>
            <a:r>
              <a:rPr lang="es-MX" sz="1600" dirty="0">
                <a:solidFill>
                  <a:schemeClr val="bg1"/>
                </a:solidFill>
              </a:rPr>
              <a:t> Métodos especiales que se utilizan para </a:t>
            </a:r>
            <a:r>
              <a:rPr lang="es-MX" sz="1600">
                <a:solidFill>
                  <a:schemeClr val="bg1"/>
                </a:solidFill>
              </a:rPr>
              <a:t>crear </a:t>
            </a:r>
            <a:r>
              <a:rPr lang="es-MX" sz="1600" smtClean="0">
                <a:solidFill>
                  <a:schemeClr val="bg1"/>
                </a:solidFill>
              </a:rPr>
              <a:t>e </a:t>
            </a:r>
            <a:r>
              <a:rPr lang="es-MX" sz="1600" dirty="0">
                <a:solidFill>
                  <a:schemeClr val="bg1"/>
                </a:solidFill>
              </a:rPr>
              <a:t>inicializar objetos.</a:t>
            </a:r>
          </a:p>
          <a:p>
            <a:pPr fontAlgn="base"/>
            <a:r>
              <a:rPr lang="es-MX" sz="1600" b="1" dirty="0">
                <a:solidFill>
                  <a:schemeClr val="bg1"/>
                </a:solidFill>
              </a:rPr>
              <a:t>Herencia:</a:t>
            </a:r>
            <a:r>
              <a:rPr lang="es-MX" sz="1600" dirty="0">
                <a:solidFill>
                  <a:schemeClr val="bg1"/>
                </a:solidFill>
              </a:rPr>
              <a:t> Permite que una clase herede atributos y métodos de otra clase, facilitando la reutilización de código.</a:t>
            </a:r>
          </a:p>
          <a:p>
            <a:pPr fontAlgn="base"/>
            <a:r>
              <a:rPr lang="es-MX" sz="1600" b="1" dirty="0">
                <a:solidFill>
                  <a:schemeClr val="bg1"/>
                </a:solidFill>
              </a:rPr>
              <a:t>Encapsulamiento:</a:t>
            </a:r>
            <a:r>
              <a:rPr lang="es-MX" sz="1600" dirty="0">
                <a:solidFill>
                  <a:schemeClr val="bg1"/>
                </a:solidFill>
              </a:rPr>
              <a:t> Oculta la implementación interna de un objeto y solo expone una interfaz pública.</a:t>
            </a:r>
          </a:p>
          <a:p>
            <a:r>
              <a:rPr lang="es-MX" sz="1600" b="1" dirty="0">
                <a:solidFill>
                  <a:schemeClr val="bg1"/>
                </a:solidFill>
              </a:rPr>
              <a:t>Polimorfismo:</a:t>
            </a:r>
            <a:r>
              <a:rPr lang="es-MX" sz="1600" dirty="0">
                <a:solidFill>
                  <a:schemeClr val="bg1"/>
                </a:solidFill>
              </a:rPr>
              <a:t> Permite que objetos de diferentes clases respondan de manera diferente a un mismo mensaje.</a:t>
            </a:r>
            <a:endParaRPr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166</Words>
  <Application>Microsoft Office PowerPoint</Application>
  <PresentationFormat>Presentación en pantalla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CLASE 4</vt:lpstr>
      <vt:lpstr>¿QUÉ SON LAS CLASES?</vt:lpstr>
      <vt:lpstr>DEFINICIÓN OBJETOS</vt:lpstr>
      <vt:lpstr>Presentación de PowerPoint</vt:lpstr>
      <vt:lpstr>CONCEPTOS FUNDAMENTALES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3</dc:title>
  <cp:lastModifiedBy>Belforte</cp:lastModifiedBy>
  <cp:revision>6</cp:revision>
  <dcterms:modified xsi:type="dcterms:W3CDTF">2025-09-10T00:24:31Z</dcterms:modified>
</cp:coreProperties>
</file>