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96E290-C66E-4D8E-80CB-4F52C8B49727}">
  <a:tblStyle styleId="{0C96E290-C66E-4D8E-80CB-4F52C8B49727}"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roximaNov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Conceptos</a:t>
            </a:r>
            <a:endParaRPr b="1"/>
          </a:p>
          <a:p>
            <a:pPr indent="-298450" lvl="0" marL="457200" rtl="0" algn="l">
              <a:lnSpc>
                <a:spcPct val="100000"/>
              </a:lnSpc>
              <a:spcBef>
                <a:spcPts val="0"/>
              </a:spcBef>
              <a:spcAft>
                <a:spcPts val="0"/>
              </a:spcAft>
              <a:buSzPts val="1100"/>
              <a:buChar char="●"/>
            </a:pPr>
            <a:r>
              <a:rPr b="1" lang="en"/>
              <a:t>Dato</a:t>
            </a:r>
            <a:r>
              <a:rPr lang="en"/>
              <a:t>: describen valores, hechos, condiciones, etc. (ej: valor, medida, descripción)</a:t>
            </a:r>
            <a:endParaRPr/>
          </a:p>
          <a:p>
            <a:pPr indent="-298450" lvl="0" marL="457200" rtl="0" algn="l">
              <a:lnSpc>
                <a:spcPct val="100000"/>
              </a:lnSpc>
              <a:spcBef>
                <a:spcPts val="0"/>
              </a:spcBef>
              <a:spcAft>
                <a:spcPts val="0"/>
              </a:spcAft>
              <a:buSzPts val="1100"/>
              <a:buChar char="●"/>
            </a:pPr>
            <a:r>
              <a:rPr b="1" lang="en"/>
              <a:t>Información</a:t>
            </a:r>
            <a:r>
              <a:rPr lang="en"/>
              <a:t>: conjunto de datos que, en un contexto, ofrecen significado, conocimiento, ideas o conclusiones. En otras palabras, es el resultado del procesamiento de datos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Archivos</a:t>
            </a:r>
            <a:endParaRPr b="1"/>
          </a:p>
          <a:p>
            <a:pPr indent="-298450" lvl="0" marL="457200" rtl="0" algn="l">
              <a:lnSpc>
                <a:spcPct val="100000"/>
              </a:lnSpc>
              <a:spcBef>
                <a:spcPts val="0"/>
              </a:spcBef>
              <a:spcAft>
                <a:spcPts val="0"/>
              </a:spcAft>
              <a:buSzPts val="1100"/>
              <a:buChar char="●"/>
            </a:pPr>
            <a:r>
              <a:rPr b="1" lang="en"/>
              <a:t>Texto</a:t>
            </a:r>
            <a:endParaRPr b="1"/>
          </a:p>
          <a:p>
            <a:pPr indent="-298450" lvl="1" marL="914400" rtl="0" algn="l">
              <a:lnSpc>
                <a:spcPct val="100000"/>
              </a:lnSpc>
              <a:spcBef>
                <a:spcPts val="0"/>
              </a:spcBef>
              <a:spcAft>
                <a:spcPts val="0"/>
              </a:spcAft>
              <a:buSzPts val="1100"/>
              <a:buChar char="○"/>
            </a:pPr>
            <a:r>
              <a:rPr lang="en"/>
              <a:t>Legibles mediante cualquier procesador de texto</a:t>
            </a:r>
            <a:endParaRPr/>
          </a:p>
          <a:p>
            <a:pPr indent="-298450" lvl="1" marL="914400" rtl="0" algn="l">
              <a:lnSpc>
                <a:spcPct val="100000"/>
              </a:lnSpc>
              <a:spcBef>
                <a:spcPts val="0"/>
              </a:spcBef>
              <a:spcAft>
                <a:spcPts val="0"/>
              </a:spcAft>
              <a:buSzPts val="1100"/>
              <a:buChar char="○"/>
            </a:pPr>
            <a:r>
              <a:rPr lang="en"/>
              <a:t>Mucho espacio de almacenamiento</a:t>
            </a:r>
            <a:endParaRPr/>
          </a:p>
          <a:p>
            <a:pPr indent="-298450" lvl="1" marL="914400" rtl="0" algn="l">
              <a:lnSpc>
                <a:spcPct val="100000"/>
              </a:lnSpc>
              <a:spcBef>
                <a:spcPts val="0"/>
              </a:spcBef>
              <a:spcAft>
                <a:spcPts val="0"/>
              </a:spcAft>
              <a:buSzPts val="1100"/>
              <a:buChar char="○"/>
            </a:pPr>
            <a:r>
              <a:rPr lang="en"/>
              <a:t>Encoding</a:t>
            </a:r>
            <a:endParaRPr/>
          </a:p>
          <a:p>
            <a:pPr indent="-298450" lvl="0" marL="457200" rtl="0" algn="l">
              <a:lnSpc>
                <a:spcPct val="100000"/>
              </a:lnSpc>
              <a:spcBef>
                <a:spcPts val="0"/>
              </a:spcBef>
              <a:spcAft>
                <a:spcPts val="0"/>
              </a:spcAft>
              <a:buSzPts val="1100"/>
              <a:buChar char="●"/>
            </a:pPr>
            <a:r>
              <a:rPr b="1" lang="en"/>
              <a:t>Binarios</a:t>
            </a:r>
            <a:endParaRPr b="1"/>
          </a:p>
          <a:p>
            <a:pPr indent="-298450" lvl="1" marL="914400" rtl="0" algn="l">
              <a:lnSpc>
                <a:spcPct val="100000"/>
              </a:lnSpc>
              <a:spcBef>
                <a:spcPts val="0"/>
              </a:spcBef>
              <a:spcAft>
                <a:spcPts val="0"/>
              </a:spcAft>
              <a:buSzPts val="1100"/>
              <a:buChar char="○"/>
            </a:pPr>
            <a:r>
              <a:rPr lang="en"/>
              <a:t>Mucho más rápidos para la lectura/escritura</a:t>
            </a:r>
            <a:endParaRPr/>
          </a:p>
          <a:p>
            <a:pPr indent="-298450" lvl="1" marL="914400" rtl="0" algn="l">
              <a:lnSpc>
                <a:spcPct val="100000"/>
              </a:lnSpc>
              <a:spcBef>
                <a:spcPts val="0"/>
              </a:spcBef>
              <a:spcAft>
                <a:spcPts val="0"/>
              </a:spcAft>
              <a:buSzPts val="1100"/>
              <a:buChar char="○"/>
            </a:pPr>
            <a:r>
              <a:rPr lang="en"/>
              <a:t>La aplicación que lo maneja es la única que conoce su formato</a:t>
            </a:r>
            <a:endParaRPr/>
          </a:p>
          <a:p>
            <a:pPr indent="-298450" lvl="1" marL="914400" rtl="0" algn="l">
              <a:lnSpc>
                <a:spcPct val="100000"/>
              </a:lnSpc>
              <a:spcBef>
                <a:spcPts val="0"/>
              </a:spcBef>
              <a:spcAft>
                <a:spcPts val="0"/>
              </a:spcAft>
              <a:buSzPts val="1100"/>
              <a:buChar char="○"/>
            </a:pPr>
            <a:r>
              <a:rPr lang="en"/>
              <a:t>Menor espacio de almacenamiento según la estructura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1"/>
          <p:cNvSpPr txBox="1"/>
          <p:nvPr>
            <p:ph hasCustomPrompt="1" type="title"/>
          </p:nvPr>
        </p:nvSpPr>
        <p:spPr>
          <a:xfrm>
            <a:off x="311700" y="991475"/>
            <a:ext cx="8520600" cy="1917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cxnSp>
        <p:nvCxnSpPr>
          <p:cNvPr id="20" name="Google Shape;20;p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21" name="Google Shape;21;p4"/>
          <p:cNvSpPr txBox="1"/>
          <p:nvPr>
            <p:ph type="title"/>
          </p:nvPr>
        </p:nvSpPr>
        <p:spPr>
          <a:xfrm>
            <a:off x="510450" y="2057400"/>
            <a:ext cx="8123100" cy="77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app.diagrams.net/" TargetMode="External"/><Relationship Id="rId4" Type="http://schemas.openxmlformats.org/officeDocument/2006/relationships/hyperlink" Target="https://mariadb.org/" TargetMode="External"/><Relationship Id="rId5" Type="http://schemas.openxmlformats.org/officeDocument/2006/relationships/hyperlink" Target="https://www.mysql.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3.png"/><Relationship Id="rId6"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Base de Datos I</a:t>
            </a:r>
            <a:endParaRPr/>
          </a:p>
        </p:txBody>
      </p:sp>
      <p:sp>
        <p:nvSpPr>
          <p:cNvPr id="60" name="Google Shape;60;p13"/>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Lineamientos de la Materia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Entidad</a:t>
            </a:r>
            <a:endParaRPr/>
          </a:p>
        </p:txBody>
      </p:sp>
      <p:sp>
        <p:nvSpPr>
          <p:cNvPr id="141" name="Google Shape;141;p22"/>
          <p:cNvSpPr txBox="1"/>
          <p:nvPr>
            <p:ph idx="1" type="body"/>
          </p:nvPr>
        </p:nvSpPr>
        <p:spPr>
          <a:xfrm>
            <a:off x="311700" y="1152475"/>
            <a:ext cx="8520600" cy="549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“Abstracción del dominio (cosa, objeto o concepto) que se distingue del resto”</a:t>
            </a:r>
            <a:endParaRPr/>
          </a:p>
        </p:txBody>
      </p:sp>
      <p:grpSp>
        <p:nvGrpSpPr>
          <p:cNvPr id="142" name="Google Shape;142;p22"/>
          <p:cNvGrpSpPr/>
          <p:nvPr/>
        </p:nvGrpSpPr>
        <p:grpSpPr>
          <a:xfrm>
            <a:off x="4359725" y="2204400"/>
            <a:ext cx="4428300" cy="1484825"/>
            <a:chOff x="4359725" y="2204400"/>
            <a:chExt cx="4428300" cy="1484825"/>
          </a:xfrm>
        </p:grpSpPr>
        <p:sp>
          <p:nvSpPr>
            <p:cNvPr id="143" name="Google Shape;143;p22"/>
            <p:cNvSpPr/>
            <p:nvPr/>
          </p:nvSpPr>
          <p:spPr>
            <a:xfrm>
              <a:off x="5790125" y="2204400"/>
              <a:ext cx="1567500" cy="7347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Producto</a:t>
              </a:r>
              <a:endParaRPr b="0" i="0" sz="1400" u="none" cap="none" strike="noStrike">
                <a:solidFill>
                  <a:srgbClr val="000000"/>
                </a:solidFill>
                <a:latin typeface="Arial"/>
                <a:ea typeface="Arial"/>
                <a:cs typeface="Arial"/>
                <a:sym typeface="Arial"/>
              </a:endParaRPr>
            </a:p>
          </p:txBody>
        </p:sp>
        <p:sp>
          <p:nvSpPr>
            <p:cNvPr id="144" name="Google Shape;144;p22"/>
            <p:cNvSpPr/>
            <p:nvPr/>
          </p:nvSpPr>
          <p:spPr>
            <a:xfrm>
              <a:off x="4359725" y="235620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Código</a:t>
              </a:r>
              <a:endParaRPr b="0" i="0" sz="1200" u="none" cap="none" strike="noStrike">
                <a:solidFill>
                  <a:srgbClr val="000000"/>
                </a:solidFill>
                <a:latin typeface="Arial"/>
                <a:ea typeface="Arial"/>
                <a:cs typeface="Arial"/>
                <a:sym typeface="Arial"/>
              </a:endParaRPr>
            </a:p>
          </p:txBody>
        </p:sp>
        <p:sp>
          <p:nvSpPr>
            <p:cNvPr id="145" name="Google Shape;145;p22"/>
            <p:cNvSpPr/>
            <p:nvPr/>
          </p:nvSpPr>
          <p:spPr>
            <a:xfrm>
              <a:off x="4643850" y="32581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Nombre</a:t>
              </a:r>
              <a:endParaRPr b="0" i="0" sz="1200" u="none" cap="none" strike="noStrike">
                <a:solidFill>
                  <a:srgbClr val="000000"/>
                </a:solidFill>
                <a:latin typeface="Arial"/>
                <a:ea typeface="Arial"/>
                <a:cs typeface="Arial"/>
                <a:sym typeface="Arial"/>
              </a:endParaRPr>
            </a:p>
          </p:txBody>
        </p:sp>
        <p:sp>
          <p:nvSpPr>
            <p:cNvPr id="146" name="Google Shape;146;p22"/>
            <p:cNvSpPr/>
            <p:nvPr/>
          </p:nvSpPr>
          <p:spPr>
            <a:xfrm>
              <a:off x="6025175" y="32581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Marca</a:t>
              </a:r>
              <a:endParaRPr b="0" i="0" sz="1200" u="none" cap="none" strike="noStrike">
                <a:solidFill>
                  <a:srgbClr val="000000"/>
                </a:solidFill>
                <a:latin typeface="Arial"/>
                <a:ea typeface="Arial"/>
                <a:cs typeface="Arial"/>
                <a:sym typeface="Arial"/>
              </a:endParaRPr>
            </a:p>
          </p:txBody>
        </p:sp>
        <p:sp>
          <p:nvSpPr>
            <p:cNvPr id="147" name="Google Shape;147;p22"/>
            <p:cNvSpPr/>
            <p:nvPr/>
          </p:nvSpPr>
          <p:spPr>
            <a:xfrm>
              <a:off x="7406500" y="32581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Color</a:t>
              </a:r>
              <a:endParaRPr b="0" i="0" sz="1200" u="none" cap="none" strike="noStrike">
                <a:solidFill>
                  <a:srgbClr val="000000"/>
                </a:solidFill>
                <a:latin typeface="Arial"/>
                <a:ea typeface="Arial"/>
                <a:cs typeface="Arial"/>
                <a:sym typeface="Arial"/>
              </a:endParaRPr>
            </a:p>
          </p:txBody>
        </p:sp>
        <p:sp>
          <p:nvSpPr>
            <p:cNvPr id="148" name="Google Shape;148;p22"/>
            <p:cNvSpPr/>
            <p:nvPr/>
          </p:nvSpPr>
          <p:spPr>
            <a:xfrm>
              <a:off x="7690625" y="235620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Precio</a:t>
              </a:r>
              <a:endParaRPr b="0" i="0" sz="1200" u="none" cap="none" strike="noStrike">
                <a:solidFill>
                  <a:srgbClr val="000000"/>
                </a:solidFill>
                <a:latin typeface="Arial"/>
                <a:ea typeface="Arial"/>
                <a:cs typeface="Arial"/>
                <a:sym typeface="Arial"/>
              </a:endParaRPr>
            </a:p>
          </p:txBody>
        </p:sp>
        <p:cxnSp>
          <p:nvCxnSpPr>
            <p:cNvPr id="149" name="Google Shape;149;p22"/>
            <p:cNvCxnSpPr>
              <a:stCxn id="144" idx="6"/>
              <a:endCxn id="143" idx="1"/>
            </p:cNvCxnSpPr>
            <p:nvPr/>
          </p:nvCxnSpPr>
          <p:spPr>
            <a:xfrm>
              <a:off x="5457125" y="2571750"/>
              <a:ext cx="333000" cy="0"/>
            </a:xfrm>
            <a:prstGeom prst="straightConnector1">
              <a:avLst/>
            </a:prstGeom>
            <a:noFill/>
            <a:ln cap="flat" cmpd="sng" w="19050">
              <a:solidFill>
                <a:srgbClr val="434343"/>
              </a:solidFill>
              <a:prstDash val="solid"/>
              <a:round/>
              <a:headEnd len="sm" w="sm" type="none"/>
              <a:tailEnd len="sm" w="sm" type="none"/>
            </a:ln>
          </p:spPr>
        </p:cxnSp>
        <p:cxnSp>
          <p:nvCxnSpPr>
            <p:cNvPr id="150" name="Google Shape;150;p22"/>
            <p:cNvCxnSpPr>
              <a:stCxn id="145" idx="0"/>
            </p:cNvCxnSpPr>
            <p:nvPr/>
          </p:nvCxnSpPr>
          <p:spPr>
            <a:xfrm flipH="1" rot="10800000">
              <a:off x="5192550" y="2782325"/>
              <a:ext cx="607500" cy="475800"/>
            </a:xfrm>
            <a:prstGeom prst="straightConnector1">
              <a:avLst/>
            </a:prstGeom>
            <a:noFill/>
            <a:ln cap="flat" cmpd="sng" w="19050">
              <a:solidFill>
                <a:srgbClr val="434343"/>
              </a:solidFill>
              <a:prstDash val="solid"/>
              <a:round/>
              <a:headEnd len="sm" w="sm" type="none"/>
              <a:tailEnd len="sm" w="sm" type="none"/>
            </a:ln>
          </p:spPr>
        </p:cxnSp>
        <p:cxnSp>
          <p:nvCxnSpPr>
            <p:cNvPr id="151" name="Google Shape;151;p22"/>
            <p:cNvCxnSpPr>
              <a:stCxn id="143" idx="2"/>
              <a:endCxn id="146" idx="0"/>
            </p:cNvCxnSpPr>
            <p:nvPr/>
          </p:nvCxnSpPr>
          <p:spPr>
            <a:xfrm>
              <a:off x="6573875" y="2939100"/>
              <a:ext cx="0" cy="318900"/>
            </a:xfrm>
            <a:prstGeom prst="straightConnector1">
              <a:avLst/>
            </a:prstGeom>
            <a:noFill/>
            <a:ln cap="flat" cmpd="sng" w="19050">
              <a:solidFill>
                <a:srgbClr val="434343"/>
              </a:solidFill>
              <a:prstDash val="solid"/>
              <a:round/>
              <a:headEnd len="sm" w="sm" type="none"/>
              <a:tailEnd len="sm" w="sm" type="none"/>
            </a:ln>
          </p:spPr>
        </p:cxnSp>
        <p:cxnSp>
          <p:nvCxnSpPr>
            <p:cNvPr id="152" name="Google Shape;152;p22"/>
            <p:cNvCxnSpPr>
              <a:stCxn id="143" idx="3"/>
              <a:endCxn id="148" idx="2"/>
            </p:cNvCxnSpPr>
            <p:nvPr/>
          </p:nvCxnSpPr>
          <p:spPr>
            <a:xfrm>
              <a:off x="7357625" y="2571750"/>
              <a:ext cx="333000" cy="0"/>
            </a:xfrm>
            <a:prstGeom prst="straightConnector1">
              <a:avLst/>
            </a:prstGeom>
            <a:noFill/>
            <a:ln cap="flat" cmpd="sng" w="19050">
              <a:solidFill>
                <a:srgbClr val="434343"/>
              </a:solidFill>
              <a:prstDash val="solid"/>
              <a:round/>
              <a:headEnd len="sm" w="sm" type="none"/>
              <a:tailEnd len="sm" w="sm" type="none"/>
            </a:ln>
          </p:spPr>
        </p:cxnSp>
        <p:cxnSp>
          <p:nvCxnSpPr>
            <p:cNvPr id="153" name="Google Shape;153;p22"/>
            <p:cNvCxnSpPr>
              <a:stCxn id="147" idx="0"/>
            </p:cNvCxnSpPr>
            <p:nvPr/>
          </p:nvCxnSpPr>
          <p:spPr>
            <a:xfrm rot="10800000">
              <a:off x="7367500" y="2772725"/>
              <a:ext cx="587700" cy="485400"/>
            </a:xfrm>
            <a:prstGeom prst="straightConnector1">
              <a:avLst/>
            </a:prstGeom>
            <a:noFill/>
            <a:ln cap="flat" cmpd="sng" w="19050">
              <a:solidFill>
                <a:srgbClr val="434343"/>
              </a:solidFill>
              <a:prstDash val="solid"/>
              <a:round/>
              <a:headEnd len="sm" w="sm" type="none"/>
              <a:tailEnd len="sm" w="sm" type="none"/>
            </a:ln>
          </p:spPr>
        </p:cxnSp>
        <p:cxnSp>
          <p:nvCxnSpPr>
            <p:cNvPr id="154" name="Google Shape;154;p22"/>
            <p:cNvCxnSpPr>
              <a:stCxn id="144" idx="3"/>
              <a:endCxn id="144" idx="5"/>
            </p:cNvCxnSpPr>
            <p:nvPr/>
          </p:nvCxnSpPr>
          <p:spPr>
            <a:xfrm>
              <a:off x="4520436" y="2724167"/>
              <a:ext cx="776100" cy="0"/>
            </a:xfrm>
            <a:prstGeom prst="straightConnector1">
              <a:avLst/>
            </a:prstGeom>
            <a:noFill/>
            <a:ln cap="flat" cmpd="sng" w="19050">
              <a:solidFill>
                <a:srgbClr val="434343"/>
              </a:solidFill>
              <a:prstDash val="solid"/>
              <a:round/>
              <a:headEnd len="sm" w="sm" type="none"/>
              <a:tailEnd len="sm" w="sm" type="none"/>
            </a:ln>
          </p:spPr>
        </p:cxnSp>
      </p:grpSp>
      <p:sp>
        <p:nvSpPr>
          <p:cNvPr id="155" name="Google Shape;155;p22"/>
          <p:cNvSpPr txBox="1"/>
          <p:nvPr>
            <p:ph idx="1" type="body"/>
          </p:nvPr>
        </p:nvSpPr>
        <p:spPr>
          <a:xfrm>
            <a:off x="311700" y="1701600"/>
            <a:ext cx="3740700" cy="2793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Conjunto de entidades</a:t>
            </a:r>
            <a:endParaRPr/>
          </a:p>
          <a:p>
            <a:pPr indent="-342900" lvl="0" marL="457200" rtl="0" algn="l">
              <a:lnSpc>
                <a:spcPct val="115000"/>
              </a:lnSpc>
              <a:spcBef>
                <a:spcPts val="0"/>
              </a:spcBef>
              <a:spcAft>
                <a:spcPts val="0"/>
              </a:spcAft>
              <a:buSzPts val="1800"/>
              <a:buChar char="●"/>
            </a:pPr>
            <a:r>
              <a:rPr lang="en"/>
              <a:t>Sustantivo/Singular</a:t>
            </a:r>
            <a:endParaRPr/>
          </a:p>
          <a:p>
            <a:pPr indent="-342900" lvl="0" marL="457200" rtl="0" algn="l">
              <a:lnSpc>
                <a:spcPct val="115000"/>
              </a:lnSpc>
              <a:spcBef>
                <a:spcPts val="0"/>
              </a:spcBef>
              <a:spcAft>
                <a:spcPts val="0"/>
              </a:spcAft>
              <a:buSzPts val="1800"/>
              <a:buChar char="●"/>
            </a:pPr>
            <a:r>
              <a:rPr lang="en"/>
              <a:t>Atributos</a:t>
            </a:r>
            <a:endParaRPr/>
          </a:p>
          <a:p>
            <a:pPr indent="-317500" lvl="1" marL="914400" rtl="0" algn="l">
              <a:lnSpc>
                <a:spcPct val="115000"/>
              </a:lnSpc>
              <a:spcBef>
                <a:spcPts val="0"/>
              </a:spcBef>
              <a:spcAft>
                <a:spcPts val="0"/>
              </a:spcAft>
              <a:buSzPts val="1400"/>
              <a:buChar char="○"/>
            </a:pPr>
            <a:r>
              <a:rPr lang="en"/>
              <a:t>Simple</a:t>
            </a:r>
            <a:endParaRPr/>
          </a:p>
          <a:p>
            <a:pPr indent="-317500" lvl="1" marL="914400" rtl="0" algn="l">
              <a:lnSpc>
                <a:spcPct val="115000"/>
              </a:lnSpc>
              <a:spcBef>
                <a:spcPts val="0"/>
              </a:spcBef>
              <a:spcAft>
                <a:spcPts val="0"/>
              </a:spcAft>
              <a:buSzPts val="1400"/>
              <a:buChar char="○"/>
            </a:pPr>
            <a:r>
              <a:rPr lang="en"/>
              <a:t>Identificador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10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animEffect filter="fade" transition="in">
                                      <p:cBhvr>
                                        <p:cTn dur="1000"/>
                                        <p:tgtEl>
                                          <p:spTgt spid="1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animEffect filter="fade" transition="in">
                                      <p:cBhvr>
                                        <p:cTn dur="1000"/>
                                        <p:tgtEl>
                                          <p:spTgt spid="15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animEffect filter="fade" transition="in">
                                      <p:cBhvr>
                                        <p:cTn dur="1000"/>
                                        <p:tgtEl>
                                          <p:spTgt spid="15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animEffect filter="fade" transition="in">
                                      <p:cBhvr>
                                        <p:cTn dur="1000"/>
                                        <p:tgtEl>
                                          <p:spTgt spid="15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animEffect filter="fade" transition="in">
                                      <p:cBhvr>
                                        <p:cTn dur="1000"/>
                                        <p:tgtEl>
                                          <p:spTgt spid="155">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Relación</a:t>
            </a:r>
            <a:endParaRPr/>
          </a:p>
        </p:txBody>
      </p:sp>
      <p:sp>
        <p:nvSpPr>
          <p:cNvPr id="161" name="Google Shape;161;p23"/>
          <p:cNvSpPr txBox="1"/>
          <p:nvPr>
            <p:ph idx="1" type="body"/>
          </p:nvPr>
        </p:nvSpPr>
        <p:spPr>
          <a:xfrm>
            <a:off x="311700" y="1152475"/>
            <a:ext cx="8520600" cy="4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“Vínculo entre instancias de uno o más conjuntos de entidades”</a:t>
            </a:r>
            <a:endParaRPr/>
          </a:p>
        </p:txBody>
      </p:sp>
      <p:grpSp>
        <p:nvGrpSpPr>
          <p:cNvPr id="162" name="Google Shape;162;p23"/>
          <p:cNvGrpSpPr/>
          <p:nvPr/>
        </p:nvGrpSpPr>
        <p:grpSpPr>
          <a:xfrm>
            <a:off x="3615150" y="2493325"/>
            <a:ext cx="8484475" cy="1226700"/>
            <a:chOff x="3615150" y="2493325"/>
            <a:chExt cx="8484475" cy="1226700"/>
          </a:xfrm>
        </p:grpSpPr>
        <p:sp>
          <p:nvSpPr>
            <p:cNvPr id="163" name="Google Shape;163;p23"/>
            <p:cNvSpPr/>
            <p:nvPr/>
          </p:nvSpPr>
          <p:spPr>
            <a:xfrm>
              <a:off x="3615150" y="2493325"/>
              <a:ext cx="1567500" cy="7347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Proveedor</a:t>
              </a:r>
              <a:endParaRPr b="0" i="0" sz="1400" u="none" cap="none" strike="noStrike">
                <a:solidFill>
                  <a:srgbClr val="000000"/>
                </a:solidFill>
                <a:latin typeface="Arial"/>
                <a:ea typeface="Arial"/>
                <a:cs typeface="Arial"/>
                <a:sym typeface="Arial"/>
              </a:endParaRPr>
            </a:p>
          </p:txBody>
        </p:sp>
        <p:sp>
          <p:nvSpPr>
            <p:cNvPr id="164" name="Google Shape;164;p23"/>
            <p:cNvSpPr/>
            <p:nvPr/>
          </p:nvSpPr>
          <p:spPr>
            <a:xfrm>
              <a:off x="6775300" y="2493325"/>
              <a:ext cx="1567500" cy="7347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Producto</a:t>
              </a:r>
              <a:endParaRPr b="0" i="0" sz="1400" u="none" cap="none" strike="noStrike">
                <a:solidFill>
                  <a:srgbClr val="000000"/>
                </a:solidFill>
                <a:latin typeface="Arial"/>
                <a:ea typeface="Arial"/>
                <a:cs typeface="Arial"/>
                <a:sym typeface="Arial"/>
              </a:endParaRPr>
            </a:p>
          </p:txBody>
        </p:sp>
        <p:sp>
          <p:nvSpPr>
            <p:cNvPr id="165" name="Google Shape;165;p23"/>
            <p:cNvSpPr/>
            <p:nvPr/>
          </p:nvSpPr>
          <p:spPr>
            <a:xfrm>
              <a:off x="5773175" y="2659825"/>
              <a:ext cx="411600" cy="401700"/>
            </a:xfrm>
            <a:prstGeom prst="diamond">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6" name="Google Shape;166;p23"/>
            <p:cNvCxnSpPr>
              <a:stCxn id="165" idx="1"/>
              <a:endCxn id="163" idx="3"/>
            </p:cNvCxnSpPr>
            <p:nvPr/>
          </p:nvCxnSpPr>
          <p:spPr>
            <a:xfrm rot="10800000">
              <a:off x="5182775" y="2860675"/>
              <a:ext cx="590400" cy="0"/>
            </a:xfrm>
            <a:prstGeom prst="straightConnector1">
              <a:avLst/>
            </a:prstGeom>
            <a:noFill/>
            <a:ln cap="flat" cmpd="sng" w="19050">
              <a:solidFill>
                <a:srgbClr val="434343"/>
              </a:solidFill>
              <a:prstDash val="solid"/>
              <a:round/>
              <a:headEnd len="sm" w="sm" type="none"/>
              <a:tailEnd len="sm" w="sm" type="none"/>
            </a:ln>
          </p:spPr>
        </p:cxnSp>
        <p:cxnSp>
          <p:nvCxnSpPr>
            <p:cNvPr id="167" name="Google Shape;167;p23"/>
            <p:cNvCxnSpPr>
              <a:stCxn id="165" idx="3"/>
              <a:endCxn id="164" idx="1"/>
            </p:cNvCxnSpPr>
            <p:nvPr/>
          </p:nvCxnSpPr>
          <p:spPr>
            <a:xfrm>
              <a:off x="6184775" y="2860675"/>
              <a:ext cx="590400" cy="0"/>
            </a:xfrm>
            <a:prstGeom prst="straightConnector1">
              <a:avLst/>
            </a:prstGeom>
            <a:noFill/>
            <a:ln cap="flat" cmpd="sng" w="19050">
              <a:solidFill>
                <a:srgbClr val="434343"/>
              </a:solidFill>
              <a:prstDash val="solid"/>
              <a:round/>
              <a:headEnd len="sm" w="sm" type="none"/>
              <a:tailEnd len="sm" w="sm" type="none"/>
            </a:ln>
          </p:spPr>
        </p:cxnSp>
        <p:sp>
          <p:nvSpPr>
            <p:cNvPr id="168" name="Google Shape;168;p23"/>
            <p:cNvSpPr txBox="1"/>
            <p:nvPr/>
          </p:nvSpPr>
          <p:spPr>
            <a:xfrm>
              <a:off x="5613775" y="3061525"/>
              <a:ext cx="5643300" cy="6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Provee</a:t>
              </a:r>
              <a:endParaRPr b="0" i="0" sz="1400" u="none" cap="none" strike="noStrike">
                <a:solidFill>
                  <a:srgbClr val="000000"/>
                </a:solidFill>
                <a:latin typeface="Proxima Nova"/>
                <a:ea typeface="Proxima Nova"/>
                <a:cs typeface="Proxima Nova"/>
                <a:sym typeface="Proxima Nova"/>
              </a:endParaRPr>
            </a:p>
          </p:txBody>
        </p:sp>
        <p:sp>
          <p:nvSpPr>
            <p:cNvPr id="169" name="Google Shape;169;p23"/>
            <p:cNvSpPr txBox="1"/>
            <p:nvPr/>
          </p:nvSpPr>
          <p:spPr>
            <a:xfrm>
              <a:off x="5251275" y="2493325"/>
              <a:ext cx="5643300" cy="6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a:t>
              </a:r>
              <a:endParaRPr b="0" i="0" sz="1400" u="none" cap="none" strike="noStrike">
                <a:solidFill>
                  <a:srgbClr val="000000"/>
                </a:solidFill>
                <a:latin typeface="Proxima Nova"/>
                <a:ea typeface="Proxima Nova"/>
                <a:cs typeface="Proxima Nova"/>
                <a:sym typeface="Proxima Nova"/>
              </a:endParaRPr>
            </a:p>
          </p:txBody>
        </p:sp>
        <p:sp>
          <p:nvSpPr>
            <p:cNvPr id="170" name="Google Shape;170;p23"/>
            <p:cNvSpPr txBox="1"/>
            <p:nvPr/>
          </p:nvSpPr>
          <p:spPr>
            <a:xfrm>
              <a:off x="6456325" y="2493325"/>
              <a:ext cx="5643300" cy="65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N</a:t>
              </a:r>
              <a:endParaRPr b="0" i="0" sz="1400" u="none" cap="none" strike="noStrike">
                <a:solidFill>
                  <a:srgbClr val="000000"/>
                </a:solidFill>
                <a:latin typeface="Proxima Nova"/>
                <a:ea typeface="Proxima Nova"/>
                <a:cs typeface="Proxima Nova"/>
                <a:sym typeface="Proxima Nova"/>
              </a:endParaRPr>
            </a:p>
          </p:txBody>
        </p:sp>
      </p:grpSp>
      <p:sp>
        <p:nvSpPr>
          <p:cNvPr id="171" name="Google Shape;171;p23"/>
          <p:cNvSpPr txBox="1"/>
          <p:nvPr>
            <p:ph idx="1" type="body"/>
          </p:nvPr>
        </p:nvSpPr>
        <p:spPr>
          <a:xfrm>
            <a:off x="311700" y="1646050"/>
            <a:ext cx="3177900" cy="2986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Verbo/Frase verbal</a:t>
            </a:r>
            <a:endParaRPr/>
          </a:p>
          <a:p>
            <a:pPr indent="-342900" lvl="0" marL="457200" rtl="0" algn="l">
              <a:lnSpc>
                <a:spcPct val="115000"/>
              </a:lnSpc>
              <a:spcBef>
                <a:spcPts val="0"/>
              </a:spcBef>
              <a:spcAft>
                <a:spcPts val="0"/>
              </a:spcAft>
              <a:buSzPts val="1800"/>
              <a:buChar char="●"/>
            </a:pPr>
            <a:r>
              <a:rPr lang="en"/>
              <a:t>Grado</a:t>
            </a:r>
            <a:endParaRPr/>
          </a:p>
          <a:p>
            <a:pPr indent="-317500" lvl="1" marL="914400" rtl="0" algn="l">
              <a:lnSpc>
                <a:spcPct val="115000"/>
              </a:lnSpc>
              <a:spcBef>
                <a:spcPts val="0"/>
              </a:spcBef>
              <a:spcAft>
                <a:spcPts val="0"/>
              </a:spcAft>
              <a:buSzPts val="1400"/>
              <a:buChar char="○"/>
            </a:pPr>
            <a:r>
              <a:rPr lang="en"/>
              <a:t>Unaria (1)</a:t>
            </a:r>
            <a:endParaRPr/>
          </a:p>
          <a:p>
            <a:pPr indent="-317500" lvl="1" marL="914400" rtl="0" algn="l">
              <a:lnSpc>
                <a:spcPct val="115000"/>
              </a:lnSpc>
              <a:spcBef>
                <a:spcPts val="0"/>
              </a:spcBef>
              <a:spcAft>
                <a:spcPts val="0"/>
              </a:spcAft>
              <a:buSzPts val="1400"/>
              <a:buChar char="○"/>
            </a:pPr>
            <a:r>
              <a:rPr lang="en"/>
              <a:t>Binaria (2)</a:t>
            </a:r>
            <a:endParaRPr/>
          </a:p>
          <a:p>
            <a:pPr indent="-317500" lvl="1" marL="914400" rtl="0" algn="l">
              <a:lnSpc>
                <a:spcPct val="115000"/>
              </a:lnSpc>
              <a:spcBef>
                <a:spcPts val="0"/>
              </a:spcBef>
              <a:spcAft>
                <a:spcPts val="0"/>
              </a:spcAft>
              <a:buSzPts val="1400"/>
              <a:buChar char="○"/>
            </a:pPr>
            <a:r>
              <a:rPr lang="en"/>
              <a:t>Ternaria (3)</a:t>
            </a:r>
            <a:endParaRPr/>
          </a:p>
          <a:p>
            <a:pPr indent="-342900" lvl="0" marL="457200" rtl="0" algn="l">
              <a:lnSpc>
                <a:spcPct val="115000"/>
              </a:lnSpc>
              <a:spcBef>
                <a:spcPts val="0"/>
              </a:spcBef>
              <a:spcAft>
                <a:spcPts val="0"/>
              </a:spcAft>
              <a:buSzPts val="1800"/>
              <a:buChar char="●"/>
            </a:pPr>
            <a:r>
              <a:rPr lang="en"/>
              <a:t>Cardinalidad</a:t>
            </a:r>
            <a:endParaRPr/>
          </a:p>
          <a:p>
            <a:pPr indent="-317500" lvl="1" marL="914400" rtl="0" algn="l">
              <a:lnSpc>
                <a:spcPct val="115000"/>
              </a:lnSpc>
              <a:spcBef>
                <a:spcPts val="0"/>
              </a:spcBef>
              <a:spcAft>
                <a:spcPts val="0"/>
              </a:spcAft>
              <a:buSzPts val="1400"/>
              <a:buChar char="○"/>
            </a:pPr>
            <a:r>
              <a:rPr lang="en"/>
              <a:t>Uno (1)</a:t>
            </a:r>
            <a:endParaRPr/>
          </a:p>
          <a:p>
            <a:pPr indent="-317500" lvl="1" marL="914400" rtl="0" algn="l">
              <a:lnSpc>
                <a:spcPct val="115000"/>
              </a:lnSpc>
              <a:spcBef>
                <a:spcPts val="0"/>
              </a:spcBef>
              <a:spcAft>
                <a:spcPts val="0"/>
              </a:spcAft>
              <a:buSzPts val="1400"/>
              <a:buChar char="○"/>
            </a:pPr>
            <a:r>
              <a:rPr lang="en"/>
              <a:t>Muchos (N)</a:t>
            </a:r>
            <a:endParaRPr/>
          </a:p>
          <a:p>
            <a:pPr indent="-342900" lvl="0" marL="457200" rtl="0" algn="l">
              <a:lnSpc>
                <a:spcPct val="115000"/>
              </a:lnSpc>
              <a:spcBef>
                <a:spcPts val="0"/>
              </a:spcBef>
              <a:spcAft>
                <a:spcPts val="0"/>
              </a:spcAft>
              <a:buSzPts val="1800"/>
              <a:buChar char="●"/>
            </a:pPr>
            <a:r>
              <a:rPr lang="en"/>
              <a:t>Atributos de relación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10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10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10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1000"/>
                                        <p:tgtEl>
                                          <p:spTgt spid="17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4" st="4"/>
                                            </p:txEl>
                                          </p:spTgt>
                                        </p:tgtEl>
                                        <p:attrNameLst>
                                          <p:attrName>style.visibility</p:attrName>
                                        </p:attrNameLst>
                                      </p:cBhvr>
                                      <p:to>
                                        <p:strVal val="visible"/>
                                      </p:to>
                                    </p:set>
                                    <p:animEffect filter="fade" transition="in">
                                      <p:cBhvr>
                                        <p:cTn dur="1000"/>
                                        <p:tgtEl>
                                          <p:spTgt spid="17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5" st="5"/>
                                            </p:txEl>
                                          </p:spTgt>
                                        </p:tgtEl>
                                        <p:attrNameLst>
                                          <p:attrName>style.visibility</p:attrName>
                                        </p:attrNameLst>
                                      </p:cBhvr>
                                      <p:to>
                                        <p:strVal val="visible"/>
                                      </p:to>
                                    </p:set>
                                    <p:animEffect filter="fade" transition="in">
                                      <p:cBhvr>
                                        <p:cTn dur="1000"/>
                                        <p:tgtEl>
                                          <p:spTgt spid="17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6" st="6"/>
                                            </p:txEl>
                                          </p:spTgt>
                                        </p:tgtEl>
                                        <p:attrNameLst>
                                          <p:attrName>style.visibility</p:attrName>
                                        </p:attrNameLst>
                                      </p:cBhvr>
                                      <p:to>
                                        <p:strVal val="visible"/>
                                      </p:to>
                                    </p:set>
                                    <p:animEffect filter="fade" transition="in">
                                      <p:cBhvr>
                                        <p:cTn dur="1000"/>
                                        <p:tgtEl>
                                          <p:spTgt spid="171">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7" st="7"/>
                                            </p:txEl>
                                          </p:spTgt>
                                        </p:tgtEl>
                                        <p:attrNameLst>
                                          <p:attrName>style.visibility</p:attrName>
                                        </p:attrNameLst>
                                      </p:cBhvr>
                                      <p:to>
                                        <p:strVal val="visible"/>
                                      </p:to>
                                    </p:set>
                                    <p:animEffect filter="fade" transition="in">
                                      <p:cBhvr>
                                        <p:cTn dur="1000"/>
                                        <p:tgtEl>
                                          <p:spTgt spid="171">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8" st="8"/>
                                            </p:txEl>
                                          </p:spTgt>
                                        </p:tgtEl>
                                        <p:attrNameLst>
                                          <p:attrName>style.visibility</p:attrName>
                                        </p:attrNameLst>
                                      </p:cBhvr>
                                      <p:to>
                                        <p:strVal val="visible"/>
                                      </p:to>
                                    </p:set>
                                    <p:animEffect filter="fade" transition="in">
                                      <p:cBhvr>
                                        <p:cTn dur="1000"/>
                                        <p:tgtEl>
                                          <p:spTgt spid="171">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Ejercicio Práctico - Videoclub</a:t>
            </a:r>
            <a:endParaRPr/>
          </a:p>
        </p:txBody>
      </p:sp>
      <p:sp>
        <p:nvSpPr>
          <p:cNvPr id="177" name="Google Shape;17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“Un videoclub requiere informatizar el registro de sus clientes y alquileres de sus películas. Por cada cliente se conoce su documento, nombre, domicilio, edad y teléfono. Se necesitan conocer las películas que estos alquilan, de las cuales se registra su título y género. También se mantiene registro de los proveedores de películas, de quienes se conoce su CUIT, nombre, domicilio y teléfono. Una película es provista por un único proveedor. Es requerido también almacenar su e-mail para poder realizar pedidos en forma automática. Por otra parte, los clientes pueden tener a otros clientes como extensiones de su cuenta, pero un cliente solo puede ser extensión de un único titular. Se requiere también saber la fecha en que se realizó el alquiler de cada película”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Videoclub - Entidades y Atributos</a:t>
            </a:r>
            <a:endParaRPr/>
          </a:p>
        </p:txBody>
      </p:sp>
      <p:sp>
        <p:nvSpPr>
          <p:cNvPr id="183" name="Google Shape;183;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“Un videoclub requiere informatizar el registro de sus clientes y alquileres de sus películas. Por cada </a:t>
            </a:r>
            <a:r>
              <a:rPr b="1" lang="en">
                <a:solidFill>
                  <a:srgbClr val="4A86E8"/>
                </a:solidFill>
              </a:rPr>
              <a:t>cliente</a:t>
            </a:r>
            <a:r>
              <a:rPr lang="en"/>
              <a:t> se conoce su </a:t>
            </a:r>
            <a:r>
              <a:rPr b="1" i="1" lang="en">
                <a:solidFill>
                  <a:srgbClr val="4A86E8"/>
                </a:solidFill>
              </a:rPr>
              <a:t>documento, nombre, domicilio, edad y teléfono</a:t>
            </a:r>
            <a:r>
              <a:rPr lang="en"/>
              <a:t>. Se necesitan conocer las </a:t>
            </a:r>
            <a:r>
              <a:rPr b="1" lang="en">
                <a:solidFill>
                  <a:srgbClr val="FF9900"/>
                </a:solidFill>
              </a:rPr>
              <a:t>películas</a:t>
            </a:r>
            <a:r>
              <a:rPr lang="en"/>
              <a:t> que estos alquilan, de las cuales se registra su </a:t>
            </a:r>
            <a:r>
              <a:rPr b="1" i="1" lang="en">
                <a:solidFill>
                  <a:srgbClr val="FF9900"/>
                </a:solidFill>
              </a:rPr>
              <a:t>título y género</a:t>
            </a:r>
            <a:r>
              <a:rPr lang="en"/>
              <a:t>. También se mantiene registro de los </a:t>
            </a:r>
            <a:r>
              <a:rPr b="1" lang="en">
                <a:solidFill>
                  <a:srgbClr val="6AA84F"/>
                </a:solidFill>
              </a:rPr>
              <a:t>proveedores</a:t>
            </a:r>
            <a:r>
              <a:rPr lang="en"/>
              <a:t> de películas, de quienes se conoce su </a:t>
            </a:r>
            <a:r>
              <a:rPr b="1" i="1" lang="en">
                <a:solidFill>
                  <a:srgbClr val="6AA84F"/>
                </a:solidFill>
              </a:rPr>
              <a:t>CUIT</a:t>
            </a:r>
            <a:r>
              <a:rPr i="1" lang="en"/>
              <a:t>, </a:t>
            </a:r>
            <a:r>
              <a:rPr b="1" i="1" lang="en">
                <a:solidFill>
                  <a:srgbClr val="6AA84F"/>
                </a:solidFill>
              </a:rPr>
              <a:t>nombre, domicilio y teléfono</a:t>
            </a:r>
            <a:r>
              <a:rPr lang="en"/>
              <a:t>. Una película es provista por un único proveedor. Es requerido también almacenar su </a:t>
            </a:r>
            <a:r>
              <a:rPr b="1" i="1" lang="en">
                <a:solidFill>
                  <a:srgbClr val="6AA84F"/>
                </a:solidFill>
              </a:rPr>
              <a:t>e-mail</a:t>
            </a:r>
            <a:r>
              <a:rPr lang="en"/>
              <a:t> para poder realizar pedidos en forma automática. Por otra parte, los clientes pueden tener a otros clientes como extensiones de su cuenta, pero un cliente solo puede ser extensión de un único titular. Se requiere también saber la fecha en que se realizó el alquiler de cada película”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Videoclub - Entidades y Atributos</a:t>
            </a:r>
            <a:endParaRPr/>
          </a:p>
        </p:txBody>
      </p:sp>
      <p:grpSp>
        <p:nvGrpSpPr>
          <p:cNvPr id="189" name="Google Shape;189;p26"/>
          <p:cNvGrpSpPr/>
          <p:nvPr/>
        </p:nvGrpSpPr>
        <p:grpSpPr>
          <a:xfrm>
            <a:off x="5207750" y="1089325"/>
            <a:ext cx="3682700" cy="1976925"/>
            <a:chOff x="5207750" y="1089325"/>
            <a:chExt cx="3682700" cy="1976925"/>
          </a:xfrm>
        </p:grpSpPr>
        <p:sp>
          <p:nvSpPr>
            <p:cNvPr id="190" name="Google Shape;190;p26"/>
            <p:cNvSpPr/>
            <p:nvPr/>
          </p:nvSpPr>
          <p:spPr>
            <a:xfrm>
              <a:off x="5922950" y="1703625"/>
              <a:ext cx="1567500" cy="7347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Proveedor</a:t>
              </a:r>
              <a:endParaRPr b="0" i="0" sz="1400" u="none" cap="none" strike="noStrike">
                <a:solidFill>
                  <a:srgbClr val="000000"/>
                </a:solidFill>
                <a:latin typeface="Arial"/>
                <a:ea typeface="Arial"/>
                <a:cs typeface="Arial"/>
                <a:sym typeface="Arial"/>
              </a:endParaRPr>
            </a:p>
          </p:txBody>
        </p:sp>
        <p:sp>
          <p:nvSpPr>
            <p:cNvPr id="191" name="Google Shape;191;p26"/>
            <p:cNvSpPr/>
            <p:nvPr/>
          </p:nvSpPr>
          <p:spPr>
            <a:xfrm>
              <a:off x="5207750" y="10893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cuit</a:t>
              </a:r>
              <a:endParaRPr b="0" i="0" sz="1200" u="none" cap="none" strike="noStrike">
                <a:solidFill>
                  <a:srgbClr val="000000"/>
                </a:solidFill>
                <a:latin typeface="Arial"/>
                <a:ea typeface="Arial"/>
                <a:cs typeface="Arial"/>
                <a:sym typeface="Arial"/>
              </a:endParaRPr>
            </a:p>
          </p:txBody>
        </p:sp>
        <p:sp>
          <p:nvSpPr>
            <p:cNvPr id="192" name="Google Shape;192;p26"/>
            <p:cNvSpPr/>
            <p:nvPr/>
          </p:nvSpPr>
          <p:spPr>
            <a:xfrm>
              <a:off x="7539325" y="26351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mail</a:t>
              </a:r>
              <a:endParaRPr b="0" i="0" sz="1200" u="none" cap="none" strike="noStrike">
                <a:solidFill>
                  <a:srgbClr val="000000"/>
                </a:solidFill>
                <a:latin typeface="Arial"/>
                <a:ea typeface="Arial"/>
                <a:cs typeface="Arial"/>
                <a:sym typeface="Arial"/>
              </a:endParaRPr>
            </a:p>
          </p:txBody>
        </p:sp>
        <p:sp>
          <p:nvSpPr>
            <p:cNvPr id="193" name="Google Shape;193;p26"/>
            <p:cNvSpPr/>
            <p:nvPr/>
          </p:nvSpPr>
          <p:spPr>
            <a:xfrm>
              <a:off x="7793050" y="2017163"/>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telefono</a:t>
              </a:r>
              <a:endParaRPr b="0" i="0" sz="1200" u="none" cap="none" strike="noStrike">
                <a:solidFill>
                  <a:srgbClr val="000000"/>
                </a:solidFill>
                <a:latin typeface="Arial"/>
                <a:ea typeface="Arial"/>
                <a:cs typeface="Arial"/>
                <a:sym typeface="Arial"/>
              </a:endParaRPr>
            </a:p>
          </p:txBody>
        </p:sp>
        <p:sp>
          <p:nvSpPr>
            <p:cNvPr id="194" name="Google Shape;194;p26"/>
            <p:cNvSpPr/>
            <p:nvPr/>
          </p:nvSpPr>
          <p:spPr>
            <a:xfrm>
              <a:off x="7793050" y="13649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domicilio</a:t>
              </a:r>
              <a:endParaRPr b="0" i="0" sz="1200" u="none" cap="none" strike="noStrike">
                <a:solidFill>
                  <a:srgbClr val="000000"/>
                </a:solidFill>
                <a:latin typeface="Arial"/>
                <a:ea typeface="Arial"/>
                <a:cs typeface="Arial"/>
                <a:sym typeface="Arial"/>
              </a:endParaRPr>
            </a:p>
          </p:txBody>
        </p:sp>
        <p:sp>
          <p:nvSpPr>
            <p:cNvPr id="195" name="Google Shape;195;p26"/>
            <p:cNvSpPr/>
            <p:nvPr/>
          </p:nvSpPr>
          <p:spPr>
            <a:xfrm>
              <a:off x="6588900" y="10893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nombre</a:t>
              </a:r>
              <a:endParaRPr b="0" i="0" sz="1200" u="none" cap="none" strike="noStrike">
                <a:solidFill>
                  <a:srgbClr val="000000"/>
                </a:solidFill>
                <a:latin typeface="Arial"/>
                <a:ea typeface="Arial"/>
                <a:cs typeface="Arial"/>
                <a:sym typeface="Arial"/>
              </a:endParaRPr>
            </a:p>
          </p:txBody>
        </p:sp>
        <p:cxnSp>
          <p:nvCxnSpPr>
            <p:cNvPr id="196" name="Google Shape;196;p26"/>
            <p:cNvCxnSpPr>
              <a:stCxn id="191" idx="5"/>
            </p:cNvCxnSpPr>
            <p:nvPr/>
          </p:nvCxnSpPr>
          <p:spPr>
            <a:xfrm>
              <a:off x="6144439" y="1457292"/>
              <a:ext cx="272700" cy="247500"/>
            </a:xfrm>
            <a:prstGeom prst="straightConnector1">
              <a:avLst/>
            </a:prstGeom>
            <a:noFill/>
            <a:ln cap="flat" cmpd="sng" w="19050">
              <a:solidFill>
                <a:srgbClr val="434343"/>
              </a:solidFill>
              <a:prstDash val="solid"/>
              <a:round/>
              <a:headEnd len="sm" w="sm" type="none"/>
              <a:tailEnd len="sm" w="sm" type="none"/>
            </a:ln>
          </p:spPr>
        </p:cxnSp>
        <p:cxnSp>
          <p:nvCxnSpPr>
            <p:cNvPr id="197" name="Google Shape;197;p26"/>
            <p:cNvCxnSpPr>
              <a:stCxn id="192" idx="1"/>
            </p:cNvCxnSpPr>
            <p:nvPr/>
          </p:nvCxnSpPr>
          <p:spPr>
            <a:xfrm rot="10800000">
              <a:off x="7238636" y="2438483"/>
              <a:ext cx="461400" cy="259800"/>
            </a:xfrm>
            <a:prstGeom prst="straightConnector1">
              <a:avLst/>
            </a:prstGeom>
            <a:noFill/>
            <a:ln cap="flat" cmpd="sng" w="19050">
              <a:solidFill>
                <a:srgbClr val="434343"/>
              </a:solidFill>
              <a:prstDash val="solid"/>
              <a:round/>
              <a:headEnd len="sm" w="sm" type="none"/>
              <a:tailEnd len="sm" w="sm" type="none"/>
            </a:ln>
          </p:spPr>
        </p:cxnSp>
        <p:cxnSp>
          <p:nvCxnSpPr>
            <p:cNvPr id="198" name="Google Shape;198;p26"/>
            <p:cNvCxnSpPr>
              <a:stCxn id="190" idx="3"/>
              <a:endCxn id="193" idx="2"/>
            </p:cNvCxnSpPr>
            <p:nvPr/>
          </p:nvCxnSpPr>
          <p:spPr>
            <a:xfrm>
              <a:off x="7490450" y="2070975"/>
              <a:ext cx="302700" cy="161700"/>
            </a:xfrm>
            <a:prstGeom prst="straightConnector1">
              <a:avLst/>
            </a:prstGeom>
            <a:noFill/>
            <a:ln cap="flat" cmpd="sng" w="19050">
              <a:solidFill>
                <a:srgbClr val="434343"/>
              </a:solidFill>
              <a:prstDash val="solid"/>
              <a:round/>
              <a:headEnd len="sm" w="sm" type="none"/>
              <a:tailEnd len="sm" w="sm" type="none"/>
            </a:ln>
          </p:spPr>
        </p:cxnSp>
        <p:cxnSp>
          <p:nvCxnSpPr>
            <p:cNvPr id="199" name="Google Shape;199;p26"/>
            <p:cNvCxnSpPr>
              <a:stCxn id="190" idx="0"/>
              <a:endCxn id="195" idx="3"/>
            </p:cNvCxnSpPr>
            <p:nvPr/>
          </p:nvCxnSpPr>
          <p:spPr>
            <a:xfrm flipH="1" rot="10800000">
              <a:off x="6706700" y="1457325"/>
              <a:ext cx="42900" cy="246300"/>
            </a:xfrm>
            <a:prstGeom prst="straightConnector1">
              <a:avLst/>
            </a:prstGeom>
            <a:noFill/>
            <a:ln cap="flat" cmpd="sng" w="19050">
              <a:solidFill>
                <a:srgbClr val="434343"/>
              </a:solidFill>
              <a:prstDash val="solid"/>
              <a:round/>
              <a:headEnd len="sm" w="sm" type="none"/>
              <a:tailEnd len="sm" w="sm" type="none"/>
            </a:ln>
          </p:spPr>
        </p:cxnSp>
        <p:cxnSp>
          <p:nvCxnSpPr>
            <p:cNvPr id="200" name="Google Shape;200;p26"/>
            <p:cNvCxnSpPr>
              <a:stCxn id="194" idx="3"/>
            </p:cNvCxnSpPr>
            <p:nvPr/>
          </p:nvCxnSpPr>
          <p:spPr>
            <a:xfrm flipH="1">
              <a:off x="7494761" y="1732892"/>
              <a:ext cx="459000" cy="138300"/>
            </a:xfrm>
            <a:prstGeom prst="straightConnector1">
              <a:avLst/>
            </a:prstGeom>
            <a:noFill/>
            <a:ln cap="flat" cmpd="sng" w="19050">
              <a:solidFill>
                <a:srgbClr val="434343"/>
              </a:solidFill>
              <a:prstDash val="solid"/>
              <a:round/>
              <a:headEnd len="sm" w="sm" type="none"/>
              <a:tailEnd len="sm" w="sm" type="none"/>
            </a:ln>
          </p:spPr>
        </p:cxnSp>
        <p:cxnSp>
          <p:nvCxnSpPr>
            <p:cNvPr id="201" name="Google Shape;201;p26"/>
            <p:cNvCxnSpPr>
              <a:stCxn id="191" idx="3"/>
              <a:endCxn id="191" idx="5"/>
            </p:cNvCxnSpPr>
            <p:nvPr/>
          </p:nvCxnSpPr>
          <p:spPr>
            <a:xfrm>
              <a:off x="5368461" y="1457292"/>
              <a:ext cx="776100" cy="0"/>
            </a:xfrm>
            <a:prstGeom prst="straightConnector1">
              <a:avLst/>
            </a:prstGeom>
            <a:noFill/>
            <a:ln cap="flat" cmpd="sng" w="19050">
              <a:solidFill>
                <a:srgbClr val="434343"/>
              </a:solidFill>
              <a:prstDash val="solid"/>
              <a:round/>
              <a:headEnd len="sm" w="sm" type="none"/>
              <a:tailEnd len="sm" w="sm" type="none"/>
            </a:ln>
          </p:spPr>
        </p:cxnSp>
      </p:grpSp>
      <p:grpSp>
        <p:nvGrpSpPr>
          <p:cNvPr id="202" name="Google Shape;202;p26"/>
          <p:cNvGrpSpPr/>
          <p:nvPr/>
        </p:nvGrpSpPr>
        <p:grpSpPr>
          <a:xfrm>
            <a:off x="5944400" y="3316925"/>
            <a:ext cx="2976450" cy="1484825"/>
            <a:chOff x="5944400" y="3316925"/>
            <a:chExt cx="2976450" cy="1484825"/>
          </a:xfrm>
        </p:grpSpPr>
        <p:sp>
          <p:nvSpPr>
            <p:cNvPr id="203" name="Google Shape;203;p26"/>
            <p:cNvSpPr/>
            <p:nvPr/>
          </p:nvSpPr>
          <p:spPr>
            <a:xfrm>
              <a:off x="5944400" y="3316925"/>
              <a:ext cx="1567500" cy="7347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Pelicula</a:t>
              </a:r>
              <a:endParaRPr b="0" i="0" sz="1400" u="none" cap="none" strike="noStrike">
                <a:solidFill>
                  <a:srgbClr val="000000"/>
                </a:solidFill>
                <a:latin typeface="Arial"/>
                <a:ea typeface="Arial"/>
                <a:cs typeface="Arial"/>
                <a:sym typeface="Arial"/>
              </a:endParaRPr>
            </a:p>
          </p:txBody>
        </p:sp>
        <p:sp>
          <p:nvSpPr>
            <p:cNvPr id="204" name="Google Shape;204;p26"/>
            <p:cNvSpPr/>
            <p:nvPr/>
          </p:nvSpPr>
          <p:spPr>
            <a:xfrm>
              <a:off x="6144450" y="43706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cod_pel</a:t>
              </a:r>
              <a:endParaRPr b="0" i="0" sz="1200" u="none" cap="none" strike="noStrike">
                <a:solidFill>
                  <a:srgbClr val="000000"/>
                </a:solidFill>
                <a:latin typeface="Arial"/>
                <a:ea typeface="Arial"/>
                <a:cs typeface="Arial"/>
                <a:sym typeface="Arial"/>
              </a:endParaRPr>
            </a:p>
          </p:txBody>
        </p:sp>
        <p:sp>
          <p:nvSpPr>
            <p:cNvPr id="205" name="Google Shape;205;p26"/>
            <p:cNvSpPr/>
            <p:nvPr/>
          </p:nvSpPr>
          <p:spPr>
            <a:xfrm>
              <a:off x="7539325" y="43706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titulo</a:t>
              </a:r>
              <a:endParaRPr b="0" i="0" sz="1200" u="none" cap="none" strike="noStrike">
                <a:solidFill>
                  <a:srgbClr val="000000"/>
                </a:solidFill>
                <a:latin typeface="Arial"/>
                <a:ea typeface="Arial"/>
                <a:cs typeface="Arial"/>
                <a:sym typeface="Arial"/>
              </a:endParaRPr>
            </a:p>
          </p:txBody>
        </p:sp>
        <p:sp>
          <p:nvSpPr>
            <p:cNvPr id="206" name="Google Shape;206;p26"/>
            <p:cNvSpPr/>
            <p:nvPr/>
          </p:nvSpPr>
          <p:spPr>
            <a:xfrm>
              <a:off x="7823450" y="34687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genero</a:t>
              </a:r>
              <a:endParaRPr b="0" i="0" sz="1200" u="none" cap="none" strike="noStrike">
                <a:solidFill>
                  <a:srgbClr val="000000"/>
                </a:solidFill>
                <a:latin typeface="Arial"/>
                <a:ea typeface="Arial"/>
                <a:cs typeface="Arial"/>
                <a:sym typeface="Arial"/>
              </a:endParaRPr>
            </a:p>
          </p:txBody>
        </p:sp>
        <p:cxnSp>
          <p:nvCxnSpPr>
            <p:cNvPr id="207" name="Google Shape;207;p26"/>
            <p:cNvCxnSpPr>
              <a:stCxn id="204" idx="0"/>
              <a:endCxn id="203" idx="2"/>
            </p:cNvCxnSpPr>
            <p:nvPr/>
          </p:nvCxnSpPr>
          <p:spPr>
            <a:xfrm flipH="1" rot="10800000">
              <a:off x="6693150" y="4051750"/>
              <a:ext cx="35100" cy="318900"/>
            </a:xfrm>
            <a:prstGeom prst="straightConnector1">
              <a:avLst/>
            </a:prstGeom>
            <a:noFill/>
            <a:ln cap="flat" cmpd="sng" w="19050">
              <a:solidFill>
                <a:srgbClr val="434343"/>
              </a:solidFill>
              <a:prstDash val="solid"/>
              <a:round/>
              <a:headEnd len="sm" w="sm" type="none"/>
              <a:tailEnd len="sm" w="sm" type="none"/>
            </a:ln>
          </p:spPr>
        </p:cxnSp>
        <p:cxnSp>
          <p:nvCxnSpPr>
            <p:cNvPr id="208" name="Google Shape;208;p26"/>
            <p:cNvCxnSpPr>
              <a:stCxn id="203" idx="3"/>
              <a:endCxn id="206" idx="2"/>
            </p:cNvCxnSpPr>
            <p:nvPr/>
          </p:nvCxnSpPr>
          <p:spPr>
            <a:xfrm>
              <a:off x="7511900" y="3684275"/>
              <a:ext cx="311700" cy="0"/>
            </a:xfrm>
            <a:prstGeom prst="straightConnector1">
              <a:avLst/>
            </a:prstGeom>
            <a:noFill/>
            <a:ln cap="flat" cmpd="sng" w="19050">
              <a:solidFill>
                <a:srgbClr val="434343"/>
              </a:solidFill>
              <a:prstDash val="solid"/>
              <a:round/>
              <a:headEnd len="sm" w="sm" type="none"/>
              <a:tailEnd len="sm" w="sm" type="none"/>
            </a:ln>
          </p:spPr>
        </p:cxnSp>
        <p:cxnSp>
          <p:nvCxnSpPr>
            <p:cNvPr id="209" name="Google Shape;209;p26"/>
            <p:cNvCxnSpPr>
              <a:stCxn id="205" idx="0"/>
            </p:cNvCxnSpPr>
            <p:nvPr/>
          </p:nvCxnSpPr>
          <p:spPr>
            <a:xfrm rot="10800000">
              <a:off x="7500325" y="3885250"/>
              <a:ext cx="587700" cy="485400"/>
            </a:xfrm>
            <a:prstGeom prst="straightConnector1">
              <a:avLst/>
            </a:prstGeom>
            <a:noFill/>
            <a:ln cap="flat" cmpd="sng" w="19050">
              <a:solidFill>
                <a:srgbClr val="434343"/>
              </a:solidFill>
              <a:prstDash val="solid"/>
              <a:round/>
              <a:headEnd len="sm" w="sm" type="none"/>
              <a:tailEnd len="sm" w="sm" type="none"/>
            </a:ln>
          </p:spPr>
        </p:cxnSp>
        <p:cxnSp>
          <p:nvCxnSpPr>
            <p:cNvPr id="210" name="Google Shape;210;p26"/>
            <p:cNvCxnSpPr>
              <a:stCxn id="204" idx="3"/>
              <a:endCxn id="204" idx="5"/>
            </p:cNvCxnSpPr>
            <p:nvPr/>
          </p:nvCxnSpPr>
          <p:spPr>
            <a:xfrm>
              <a:off x="6305161" y="4738617"/>
              <a:ext cx="776100" cy="0"/>
            </a:xfrm>
            <a:prstGeom prst="straightConnector1">
              <a:avLst/>
            </a:prstGeom>
            <a:noFill/>
            <a:ln cap="flat" cmpd="sng" w="19050">
              <a:solidFill>
                <a:srgbClr val="434343"/>
              </a:solidFill>
              <a:prstDash val="solid"/>
              <a:round/>
              <a:headEnd len="sm" w="sm" type="none"/>
              <a:tailEnd len="sm" w="sm" type="none"/>
            </a:ln>
          </p:spPr>
        </p:cxnSp>
      </p:grpSp>
      <p:grpSp>
        <p:nvGrpSpPr>
          <p:cNvPr id="211" name="Google Shape;211;p26"/>
          <p:cNvGrpSpPr/>
          <p:nvPr/>
        </p:nvGrpSpPr>
        <p:grpSpPr>
          <a:xfrm>
            <a:off x="425425" y="1081425"/>
            <a:ext cx="4429850" cy="1971200"/>
            <a:chOff x="425425" y="1081425"/>
            <a:chExt cx="4429850" cy="1971200"/>
          </a:xfrm>
        </p:grpSpPr>
        <p:sp>
          <p:nvSpPr>
            <p:cNvPr id="212" name="Google Shape;212;p26"/>
            <p:cNvSpPr/>
            <p:nvPr/>
          </p:nvSpPr>
          <p:spPr>
            <a:xfrm>
              <a:off x="1856588" y="1703625"/>
              <a:ext cx="1567500" cy="7347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Cliente</a:t>
              </a:r>
              <a:endParaRPr b="0" i="0" sz="1400" u="none" cap="none" strike="noStrike">
                <a:solidFill>
                  <a:srgbClr val="000000"/>
                </a:solidFill>
                <a:latin typeface="Arial"/>
                <a:ea typeface="Arial"/>
                <a:cs typeface="Arial"/>
                <a:sym typeface="Arial"/>
              </a:endParaRPr>
            </a:p>
          </p:txBody>
        </p:sp>
        <p:sp>
          <p:nvSpPr>
            <p:cNvPr id="213" name="Google Shape;213;p26"/>
            <p:cNvSpPr/>
            <p:nvPr/>
          </p:nvSpPr>
          <p:spPr>
            <a:xfrm>
              <a:off x="425425" y="17036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docum</a:t>
              </a:r>
              <a:endParaRPr b="0" i="0" sz="1200" u="none" cap="none" strike="noStrike">
                <a:solidFill>
                  <a:srgbClr val="000000"/>
                </a:solidFill>
                <a:latin typeface="Arial"/>
                <a:ea typeface="Arial"/>
                <a:cs typeface="Arial"/>
                <a:sym typeface="Arial"/>
              </a:endParaRPr>
            </a:p>
          </p:txBody>
        </p:sp>
        <p:sp>
          <p:nvSpPr>
            <p:cNvPr id="214" name="Google Shape;214;p26"/>
            <p:cNvSpPr/>
            <p:nvPr/>
          </p:nvSpPr>
          <p:spPr>
            <a:xfrm>
              <a:off x="3757875" y="185610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domicilio</a:t>
              </a:r>
              <a:endParaRPr b="0" i="0" sz="1200" u="none" cap="none" strike="noStrike">
                <a:solidFill>
                  <a:srgbClr val="000000"/>
                </a:solidFill>
                <a:latin typeface="Arial"/>
                <a:ea typeface="Arial"/>
                <a:cs typeface="Arial"/>
                <a:sym typeface="Arial"/>
              </a:endParaRPr>
            </a:p>
          </p:txBody>
        </p:sp>
        <p:sp>
          <p:nvSpPr>
            <p:cNvPr id="215" name="Google Shape;215;p26"/>
            <p:cNvSpPr/>
            <p:nvPr/>
          </p:nvSpPr>
          <p:spPr>
            <a:xfrm>
              <a:off x="3390050" y="26215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edad</a:t>
              </a:r>
              <a:endParaRPr b="0" i="0" sz="1200" u="none" cap="none" strike="noStrike">
                <a:solidFill>
                  <a:srgbClr val="000000"/>
                </a:solidFill>
                <a:latin typeface="Arial"/>
                <a:ea typeface="Arial"/>
                <a:cs typeface="Arial"/>
                <a:sym typeface="Arial"/>
              </a:endParaRPr>
            </a:p>
          </p:txBody>
        </p:sp>
        <p:sp>
          <p:nvSpPr>
            <p:cNvPr id="216" name="Google Shape;216;p26"/>
            <p:cNvSpPr/>
            <p:nvPr/>
          </p:nvSpPr>
          <p:spPr>
            <a:xfrm>
              <a:off x="3606763" y="11451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telefono</a:t>
              </a:r>
              <a:endParaRPr b="0" i="0" sz="1200" u="none" cap="none" strike="noStrike">
                <a:solidFill>
                  <a:srgbClr val="000000"/>
                </a:solidFill>
                <a:latin typeface="Arial"/>
                <a:ea typeface="Arial"/>
                <a:cs typeface="Arial"/>
                <a:sym typeface="Arial"/>
              </a:endParaRPr>
            </a:p>
          </p:txBody>
        </p:sp>
        <p:cxnSp>
          <p:nvCxnSpPr>
            <p:cNvPr id="217" name="Google Shape;217;p26"/>
            <p:cNvCxnSpPr>
              <a:stCxn id="213" idx="6"/>
            </p:cNvCxnSpPr>
            <p:nvPr/>
          </p:nvCxnSpPr>
          <p:spPr>
            <a:xfrm flipH="1" rot="10800000">
              <a:off x="1522825" y="1916775"/>
              <a:ext cx="336900" cy="2400"/>
            </a:xfrm>
            <a:prstGeom prst="straightConnector1">
              <a:avLst/>
            </a:prstGeom>
            <a:noFill/>
            <a:ln cap="flat" cmpd="sng" w="19050">
              <a:solidFill>
                <a:srgbClr val="434343"/>
              </a:solidFill>
              <a:prstDash val="solid"/>
              <a:round/>
              <a:headEnd len="sm" w="sm" type="none"/>
              <a:tailEnd len="sm" w="sm" type="none"/>
            </a:ln>
          </p:spPr>
        </p:cxnSp>
        <p:cxnSp>
          <p:nvCxnSpPr>
            <p:cNvPr id="218" name="Google Shape;218;p26"/>
            <p:cNvCxnSpPr>
              <a:endCxn id="214" idx="2"/>
            </p:cNvCxnSpPr>
            <p:nvPr/>
          </p:nvCxnSpPr>
          <p:spPr>
            <a:xfrm>
              <a:off x="3429075" y="1862850"/>
              <a:ext cx="328800" cy="208800"/>
            </a:xfrm>
            <a:prstGeom prst="straightConnector1">
              <a:avLst/>
            </a:prstGeom>
            <a:noFill/>
            <a:ln cap="flat" cmpd="sng" w="19050">
              <a:solidFill>
                <a:srgbClr val="434343"/>
              </a:solidFill>
              <a:prstDash val="solid"/>
              <a:round/>
              <a:headEnd len="sm" w="sm" type="none"/>
              <a:tailEnd len="sm" w="sm" type="none"/>
            </a:ln>
          </p:spPr>
        </p:cxnSp>
        <p:cxnSp>
          <p:nvCxnSpPr>
            <p:cNvPr id="219" name="Google Shape;219;p26"/>
            <p:cNvCxnSpPr>
              <a:endCxn id="216" idx="3"/>
            </p:cNvCxnSpPr>
            <p:nvPr/>
          </p:nvCxnSpPr>
          <p:spPr>
            <a:xfrm flipH="1" rot="10800000">
              <a:off x="3228974" y="1513092"/>
              <a:ext cx="538500" cy="192000"/>
            </a:xfrm>
            <a:prstGeom prst="straightConnector1">
              <a:avLst/>
            </a:prstGeom>
            <a:noFill/>
            <a:ln cap="flat" cmpd="sng" w="19050">
              <a:solidFill>
                <a:srgbClr val="434343"/>
              </a:solidFill>
              <a:prstDash val="solid"/>
              <a:round/>
              <a:headEnd len="sm" w="sm" type="none"/>
              <a:tailEnd len="sm" w="sm" type="none"/>
            </a:ln>
          </p:spPr>
        </p:cxnSp>
        <p:cxnSp>
          <p:nvCxnSpPr>
            <p:cNvPr id="220" name="Google Shape;220;p26"/>
            <p:cNvCxnSpPr>
              <a:stCxn id="215" idx="0"/>
              <a:endCxn id="212" idx="3"/>
            </p:cNvCxnSpPr>
            <p:nvPr/>
          </p:nvCxnSpPr>
          <p:spPr>
            <a:xfrm rot="10800000">
              <a:off x="3423950" y="2071025"/>
              <a:ext cx="514800" cy="550500"/>
            </a:xfrm>
            <a:prstGeom prst="straightConnector1">
              <a:avLst/>
            </a:prstGeom>
            <a:noFill/>
            <a:ln cap="flat" cmpd="sng" w="19050">
              <a:solidFill>
                <a:srgbClr val="434343"/>
              </a:solidFill>
              <a:prstDash val="solid"/>
              <a:round/>
              <a:headEnd len="sm" w="sm" type="none"/>
              <a:tailEnd len="sm" w="sm" type="none"/>
            </a:ln>
          </p:spPr>
        </p:cxnSp>
        <p:cxnSp>
          <p:nvCxnSpPr>
            <p:cNvPr id="221" name="Google Shape;221;p26"/>
            <p:cNvCxnSpPr>
              <a:stCxn id="213" idx="3"/>
              <a:endCxn id="213" idx="5"/>
            </p:cNvCxnSpPr>
            <p:nvPr/>
          </p:nvCxnSpPr>
          <p:spPr>
            <a:xfrm>
              <a:off x="586136" y="2071592"/>
              <a:ext cx="776100" cy="0"/>
            </a:xfrm>
            <a:prstGeom prst="straightConnector1">
              <a:avLst/>
            </a:prstGeom>
            <a:noFill/>
            <a:ln cap="flat" cmpd="sng" w="19050">
              <a:solidFill>
                <a:srgbClr val="434343"/>
              </a:solidFill>
              <a:prstDash val="solid"/>
              <a:round/>
              <a:headEnd len="sm" w="sm" type="none"/>
              <a:tailEnd len="sm" w="sm" type="none"/>
            </a:ln>
          </p:spPr>
        </p:cxnSp>
        <p:sp>
          <p:nvSpPr>
            <p:cNvPr id="222" name="Google Shape;222;p26"/>
            <p:cNvSpPr/>
            <p:nvPr/>
          </p:nvSpPr>
          <p:spPr>
            <a:xfrm>
              <a:off x="1686438" y="10814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nombre</a:t>
              </a:r>
              <a:endParaRPr b="0" i="0" sz="1200" u="none" cap="none" strike="noStrike">
                <a:solidFill>
                  <a:srgbClr val="000000"/>
                </a:solidFill>
                <a:latin typeface="Arial"/>
                <a:ea typeface="Arial"/>
                <a:cs typeface="Arial"/>
                <a:sym typeface="Arial"/>
              </a:endParaRPr>
            </a:p>
          </p:txBody>
        </p:sp>
        <p:cxnSp>
          <p:nvCxnSpPr>
            <p:cNvPr id="223" name="Google Shape;223;p26"/>
            <p:cNvCxnSpPr>
              <a:stCxn id="222" idx="4"/>
              <a:endCxn id="212" idx="0"/>
            </p:cNvCxnSpPr>
            <p:nvPr/>
          </p:nvCxnSpPr>
          <p:spPr>
            <a:xfrm>
              <a:off x="2235138" y="1512525"/>
              <a:ext cx="405300" cy="191100"/>
            </a:xfrm>
            <a:prstGeom prst="straightConnector1">
              <a:avLst/>
            </a:prstGeom>
            <a:noFill/>
            <a:ln cap="flat" cmpd="sng" w="19050">
              <a:solidFill>
                <a:srgbClr val="434343"/>
              </a:solidFill>
              <a:prstDash val="solid"/>
              <a:round/>
              <a:headEnd len="sm" w="sm" type="none"/>
              <a:tailEnd len="sm" w="sm" type="none"/>
            </a:ln>
          </p:spPr>
        </p:cxnSp>
        <p:sp>
          <p:nvSpPr>
            <p:cNvPr id="224" name="Google Shape;224;p26"/>
            <p:cNvSpPr txBox="1"/>
            <p:nvPr/>
          </p:nvSpPr>
          <p:spPr>
            <a:xfrm>
              <a:off x="1932766" y="2436471"/>
              <a:ext cx="2751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Videoclub - Documento duplicado</a:t>
            </a:r>
            <a:endParaRPr/>
          </a:p>
        </p:txBody>
      </p:sp>
      <p:sp>
        <p:nvSpPr>
          <p:cNvPr id="230" name="Google Shape;230;p27"/>
          <p:cNvSpPr/>
          <p:nvPr/>
        </p:nvSpPr>
        <p:spPr>
          <a:xfrm>
            <a:off x="2228938" y="2422350"/>
            <a:ext cx="1567500" cy="7347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Cliente</a:t>
            </a:r>
            <a:endParaRPr b="0" i="0" sz="1400" u="none" cap="none" strike="noStrike">
              <a:solidFill>
                <a:srgbClr val="000000"/>
              </a:solidFill>
              <a:latin typeface="Arial"/>
              <a:ea typeface="Arial"/>
              <a:cs typeface="Arial"/>
              <a:sym typeface="Arial"/>
            </a:endParaRPr>
          </a:p>
        </p:txBody>
      </p:sp>
      <p:sp>
        <p:nvSpPr>
          <p:cNvPr id="231" name="Google Shape;231;p27"/>
          <p:cNvSpPr/>
          <p:nvPr/>
        </p:nvSpPr>
        <p:spPr>
          <a:xfrm>
            <a:off x="794650" y="25741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docum</a:t>
            </a:r>
            <a:endParaRPr b="0" i="0" sz="1200" u="none" cap="none" strike="noStrike">
              <a:solidFill>
                <a:srgbClr val="000000"/>
              </a:solidFill>
              <a:latin typeface="Arial"/>
              <a:ea typeface="Arial"/>
              <a:cs typeface="Arial"/>
              <a:sym typeface="Arial"/>
            </a:endParaRPr>
          </a:p>
        </p:txBody>
      </p:sp>
      <p:sp>
        <p:nvSpPr>
          <p:cNvPr id="232" name="Google Shape;232;p27"/>
          <p:cNvSpPr/>
          <p:nvPr/>
        </p:nvSpPr>
        <p:spPr>
          <a:xfrm>
            <a:off x="4130225" y="25748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domicilio</a:t>
            </a:r>
            <a:endParaRPr b="0" i="0" sz="1200" u="none" cap="none" strike="noStrike">
              <a:solidFill>
                <a:srgbClr val="000000"/>
              </a:solidFill>
              <a:latin typeface="Arial"/>
              <a:ea typeface="Arial"/>
              <a:cs typeface="Arial"/>
              <a:sym typeface="Arial"/>
            </a:endParaRPr>
          </a:p>
        </p:txBody>
      </p:sp>
      <p:sp>
        <p:nvSpPr>
          <p:cNvPr id="233" name="Google Shape;233;p27"/>
          <p:cNvSpPr/>
          <p:nvPr/>
        </p:nvSpPr>
        <p:spPr>
          <a:xfrm>
            <a:off x="3762400" y="33402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edad</a:t>
            </a:r>
            <a:endParaRPr b="0" i="0" sz="1200" u="none" cap="none" strike="noStrike">
              <a:solidFill>
                <a:srgbClr val="000000"/>
              </a:solidFill>
              <a:latin typeface="Arial"/>
              <a:ea typeface="Arial"/>
              <a:cs typeface="Arial"/>
              <a:sym typeface="Arial"/>
            </a:endParaRPr>
          </a:p>
        </p:txBody>
      </p:sp>
      <p:sp>
        <p:nvSpPr>
          <p:cNvPr id="234" name="Google Shape;234;p27"/>
          <p:cNvSpPr/>
          <p:nvPr/>
        </p:nvSpPr>
        <p:spPr>
          <a:xfrm>
            <a:off x="3979113" y="18638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telefono</a:t>
            </a:r>
            <a:endParaRPr b="0" i="0" sz="1200" u="none" cap="none" strike="noStrike">
              <a:solidFill>
                <a:srgbClr val="000000"/>
              </a:solidFill>
              <a:latin typeface="Arial"/>
              <a:ea typeface="Arial"/>
              <a:cs typeface="Arial"/>
              <a:sym typeface="Arial"/>
            </a:endParaRPr>
          </a:p>
        </p:txBody>
      </p:sp>
      <p:cxnSp>
        <p:nvCxnSpPr>
          <p:cNvPr id="235" name="Google Shape;235;p27"/>
          <p:cNvCxnSpPr>
            <a:stCxn id="231" idx="6"/>
          </p:cNvCxnSpPr>
          <p:nvPr/>
        </p:nvCxnSpPr>
        <p:spPr>
          <a:xfrm flipH="1" rot="10800000">
            <a:off x="1892050" y="2787300"/>
            <a:ext cx="336900" cy="2400"/>
          </a:xfrm>
          <a:prstGeom prst="straightConnector1">
            <a:avLst/>
          </a:prstGeom>
          <a:noFill/>
          <a:ln cap="flat" cmpd="sng" w="19050">
            <a:solidFill>
              <a:srgbClr val="434343"/>
            </a:solidFill>
            <a:prstDash val="solid"/>
            <a:round/>
            <a:headEnd len="sm" w="sm" type="none"/>
            <a:tailEnd len="sm" w="sm" type="none"/>
          </a:ln>
        </p:spPr>
      </p:cxnSp>
      <p:cxnSp>
        <p:nvCxnSpPr>
          <p:cNvPr id="236" name="Google Shape;236;p27"/>
          <p:cNvCxnSpPr>
            <a:endCxn id="232" idx="2"/>
          </p:cNvCxnSpPr>
          <p:nvPr/>
        </p:nvCxnSpPr>
        <p:spPr>
          <a:xfrm>
            <a:off x="3801425" y="2581575"/>
            <a:ext cx="328800" cy="208800"/>
          </a:xfrm>
          <a:prstGeom prst="straightConnector1">
            <a:avLst/>
          </a:prstGeom>
          <a:noFill/>
          <a:ln cap="flat" cmpd="sng" w="19050">
            <a:solidFill>
              <a:srgbClr val="434343"/>
            </a:solidFill>
            <a:prstDash val="solid"/>
            <a:round/>
            <a:headEnd len="sm" w="sm" type="none"/>
            <a:tailEnd len="sm" w="sm" type="none"/>
          </a:ln>
        </p:spPr>
      </p:cxnSp>
      <p:cxnSp>
        <p:nvCxnSpPr>
          <p:cNvPr id="237" name="Google Shape;237;p27"/>
          <p:cNvCxnSpPr>
            <a:endCxn id="234" idx="3"/>
          </p:cNvCxnSpPr>
          <p:nvPr/>
        </p:nvCxnSpPr>
        <p:spPr>
          <a:xfrm flipH="1" rot="10800000">
            <a:off x="3601324" y="2231817"/>
            <a:ext cx="538500" cy="192000"/>
          </a:xfrm>
          <a:prstGeom prst="straightConnector1">
            <a:avLst/>
          </a:prstGeom>
          <a:noFill/>
          <a:ln cap="flat" cmpd="sng" w="19050">
            <a:solidFill>
              <a:srgbClr val="434343"/>
            </a:solidFill>
            <a:prstDash val="solid"/>
            <a:round/>
            <a:headEnd len="sm" w="sm" type="none"/>
            <a:tailEnd len="sm" w="sm" type="none"/>
          </a:ln>
        </p:spPr>
      </p:cxnSp>
      <p:cxnSp>
        <p:nvCxnSpPr>
          <p:cNvPr id="238" name="Google Shape;238;p27"/>
          <p:cNvCxnSpPr>
            <a:stCxn id="233" idx="0"/>
            <a:endCxn id="230" idx="3"/>
          </p:cNvCxnSpPr>
          <p:nvPr/>
        </p:nvCxnSpPr>
        <p:spPr>
          <a:xfrm rot="10800000">
            <a:off x="3796300" y="2789750"/>
            <a:ext cx="514800" cy="550500"/>
          </a:xfrm>
          <a:prstGeom prst="straightConnector1">
            <a:avLst/>
          </a:prstGeom>
          <a:noFill/>
          <a:ln cap="flat" cmpd="sng" w="19050">
            <a:solidFill>
              <a:srgbClr val="434343"/>
            </a:solidFill>
            <a:prstDash val="solid"/>
            <a:round/>
            <a:headEnd len="sm" w="sm" type="none"/>
            <a:tailEnd len="sm" w="sm" type="none"/>
          </a:ln>
        </p:spPr>
      </p:cxnSp>
      <p:cxnSp>
        <p:nvCxnSpPr>
          <p:cNvPr id="239" name="Google Shape;239;p27"/>
          <p:cNvCxnSpPr>
            <a:stCxn id="231" idx="3"/>
            <a:endCxn id="231" idx="5"/>
          </p:cNvCxnSpPr>
          <p:nvPr/>
        </p:nvCxnSpPr>
        <p:spPr>
          <a:xfrm>
            <a:off x="955361" y="2942117"/>
            <a:ext cx="776100" cy="0"/>
          </a:xfrm>
          <a:prstGeom prst="straightConnector1">
            <a:avLst/>
          </a:prstGeom>
          <a:noFill/>
          <a:ln cap="flat" cmpd="sng" w="19050">
            <a:solidFill>
              <a:srgbClr val="434343"/>
            </a:solidFill>
            <a:prstDash val="solid"/>
            <a:round/>
            <a:headEnd len="sm" w="sm" type="none"/>
            <a:tailEnd len="sm" w="sm" type="none"/>
          </a:ln>
        </p:spPr>
      </p:cxnSp>
      <p:sp>
        <p:nvSpPr>
          <p:cNvPr id="240" name="Google Shape;240;p27"/>
          <p:cNvSpPr/>
          <p:nvPr/>
        </p:nvSpPr>
        <p:spPr>
          <a:xfrm>
            <a:off x="2058788" y="18001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nombre</a:t>
            </a:r>
            <a:endParaRPr b="0" i="0" sz="1200" u="none" cap="none" strike="noStrike">
              <a:solidFill>
                <a:srgbClr val="000000"/>
              </a:solidFill>
              <a:latin typeface="Arial"/>
              <a:ea typeface="Arial"/>
              <a:cs typeface="Arial"/>
              <a:sym typeface="Arial"/>
            </a:endParaRPr>
          </a:p>
        </p:txBody>
      </p:sp>
      <p:cxnSp>
        <p:nvCxnSpPr>
          <p:cNvPr id="241" name="Google Shape;241;p27"/>
          <p:cNvCxnSpPr>
            <a:stCxn id="240" idx="4"/>
            <a:endCxn id="230" idx="0"/>
          </p:cNvCxnSpPr>
          <p:nvPr/>
        </p:nvCxnSpPr>
        <p:spPr>
          <a:xfrm>
            <a:off x="2607488" y="2231250"/>
            <a:ext cx="405300" cy="191100"/>
          </a:xfrm>
          <a:prstGeom prst="straightConnector1">
            <a:avLst/>
          </a:prstGeom>
          <a:noFill/>
          <a:ln cap="flat" cmpd="sng" w="19050">
            <a:solidFill>
              <a:srgbClr val="434343"/>
            </a:solidFill>
            <a:prstDash val="solid"/>
            <a:round/>
            <a:headEnd len="sm" w="sm" type="none"/>
            <a:tailEnd len="sm" w="sm" type="none"/>
          </a:ln>
        </p:spPr>
      </p:cxnSp>
      <p:sp>
        <p:nvSpPr>
          <p:cNvPr id="242" name="Google Shape;242;p27"/>
          <p:cNvSpPr txBox="1"/>
          <p:nvPr/>
        </p:nvSpPr>
        <p:spPr>
          <a:xfrm>
            <a:off x="2305116" y="3155196"/>
            <a:ext cx="2751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graphicFrame>
        <p:nvGraphicFramePr>
          <p:cNvPr id="243" name="Google Shape;243;p27"/>
          <p:cNvGraphicFramePr/>
          <p:nvPr/>
        </p:nvGraphicFramePr>
        <p:xfrm>
          <a:off x="6458650" y="1751138"/>
          <a:ext cx="3000000" cy="3000000"/>
        </p:xfrm>
        <a:graphic>
          <a:graphicData uri="http://schemas.openxmlformats.org/drawingml/2006/table">
            <a:tbl>
              <a:tblPr>
                <a:noFill/>
                <a:tableStyleId>{0C96E290-C66E-4D8E-80CB-4F52C8B49727}</a:tableStyleId>
              </a:tblPr>
              <a:tblGrid>
                <a:gridCol w="1448250"/>
              </a:tblGrid>
              <a:tr h="5186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documento</a:t>
                      </a:r>
                      <a:endParaRPr b="1" sz="1400" u="none" cap="none" strike="noStrike"/>
                    </a:p>
                  </a:txBody>
                  <a:tcPr marT="91425" marB="91425" marR="91425" marL="91425">
                    <a:solidFill>
                      <a:srgbClr val="B7B7B7"/>
                    </a:solidFill>
                  </a:tcPr>
                </a:tc>
              </a:tr>
              <a:tr h="5186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123456</a:t>
                      </a:r>
                      <a:endParaRPr sz="1400" u="none" cap="none" strike="noStrike"/>
                    </a:p>
                  </a:txBody>
                  <a:tcPr marT="91425" marB="91425" marR="91425" marL="91425"/>
                </a:tc>
              </a:tr>
              <a:tr h="5186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567890</a:t>
                      </a:r>
                      <a:endParaRPr sz="1400" u="none" cap="none" strike="noStrike"/>
                    </a:p>
                  </a:txBody>
                  <a:tcPr marT="91425" marB="91425" marR="91425" marL="91425"/>
                </a:tc>
              </a:tr>
              <a:tr h="5186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123456</a:t>
                      </a:r>
                      <a:endParaRPr sz="1400" u="none" cap="none" strike="noStrike"/>
                    </a:p>
                  </a:txBody>
                  <a:tcPr marT="91425" marB="91425" marR="91425" marL="91425"/>
                </a:tc>
              </a:tr>
            </a:tbl>
          </a:graphicData>
        </a:graphic>
      </p:graphicFrame>
      <p:cxnSp>
        <p:nvCxnSpPr>
          <p:cNvPr id="244" name="Google Shape;244;p27"/>
          <p:cNvCxnSpPr/>
          <p:nvPr/>
        </p:nvCxnSpPr>
        <p:spPr>
          <a:xfrm>
            <a:off x="6211575" y="3494275"/>
            <a:ext cx="1932300" cy="11700"/>
          </a:xfrm>
          <a:prstGeom prst="straightConnector1">
            <a:avLst/>
          </a:prstGeom>
          <a:noFill/>
          <a:ln cap="flat" cmpd="sng" w="19050">
            <a:solidFill>
              <a:srgbClr val="434343"/>
            </a:solidFill>
            <a:prstDash val="solid"/>
            <a:round/>
            <a:headEnd len="sm" w="sm" type="none"/>
            <a:tailEnd len="sm" w="sm" type="none"/>
          </a:ln>
        </p:spPr>
      </p:cxnSp>
      <p:grpSp>
        <p:nvGrpSpPr>
          <p:cNvPr id="245" name="Google Shape;245;p27"/>
          <p:cNvGrpSpPr/>
          <p:nvPr/>
        </p:nvGrpSpPr>
        <p:grpSpPr>
          <a:xfrm>
            <a:off x="991650" y="2488450"/>
            <a:ext cx="703500" cy="603837"/>
            <a:chOff x="274750" y="3813675"/>
            <a:chExt cx="703500" cy="603837"/>
          </a:xfrm>
        </p:grpSpPr>
        <p:cxnSp>
          <p:nvCxnSpPr>
            <p:cNvPr id="246" name="Google Shape;246;p27"/>
            <p:cNvCxnSpPr/>
            <p:nvPr/>
          </p:nvCxnSpPr>
          <p:spPr>
            <a:xfrm>
              <a:off x="274750" y="3813675"/>
              <a:ext cx="703500" cy="587400"/>
            </a:xfrm>
            <a:prstGeom prst="straightConnector1">
              <a:avLst/>
            </a:prstGeom>
            <a:noFill/>
            <a:ln cap="flat" cmpd="sng" w="28575">
              <a:solidFill>
                <a:srgbClr val="CC0000"/>
              </a:solidFill>
              <a:prstDash val="solid"/>
              <a:round/>
              <a:headEnd len="sm" w="sm" type="none"/>
              <a:tailEnd len="sm" w="sm" type="none"/>
            </a:ln>
          </p:spPr>
        </p:cxnSp>
        <p:cxnSp>
          <p:nvCxnSpPr>
            <p:cNvPr id="247" name="Google Shape;247;p27"/>
            <p:cNvCxnSpPr/>
            <p:nvPr/>
          </p:nvCxnSpPr>
          <p:spPr>
            <a:xfrm flipH="1">
              <a:off x="282842" y="3821712"/>
              <a:ext cx="663600" cy="595800"/>
            </a:xfrm>
            <a:prstGeom prst="straightConnector1">
              <a:avLst/>
            </a:prstGeom>
            <a:noFill/>
            <a:ln cap="flat" cmpd="sng" w="28575">
              <a:solidFill>
                <a:srgbClr val="CC0000"/>
              </a:solidFill>
              <a:prstDash val="solid"/>
              <a:round/>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0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10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Videoclub - Identificador Compuesto</a:t>
            </a:r>
            <a:endParaRPr/>
          </a:p>
        </p:txBody>
      </p:sp>
      <p:sp>
        <p:nvSpPr>
          <p:cNvPr id="253" name="Google Shape;253;p28"/>
          <p:cNvSpPr/>
          <p:nvPr/>
        </p:nvSpPr>
        <p:spPr>
          <a:xfrm>
            <a:off x="2228938" y="2422350"/>
            <a:ext cx="1567500" cy="7347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Cliente</a:t>
            </a:r>
            <a:endParaRPr b="0" i="0" sz="1400" u="none" cap="none" strike="noStrike">
              <a:solidFill>
                <a:srgbClr val="000000"/>
              </a:solidFill>
              <a:latin typeface="Arial"/>
              <a:ea typeface="Arial"/>
              <a:cs typeface="Arial"/>
              <a:sym typeface="Arial"/>
            </a:endParaRPr>
          </a:p>
        </p:txBody>
      </p:sp>
      <p:sp>
        <p:nvSpPr>
          <p:cNvPr id="254" name="Google Shape;254;p28"/>
          <p:cNvSpPr/>
          <p:nvPr/>
        </p:nvSpPr>
        <p:spPr>
          <a:xfrm>
            <a:off x="4130225" y="25748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domicilio</a:t>
            </a:r>
            <a:endParaRPr b="0" i="0" sz="1200" u="none" cap="none" strike="noStrike">
              <a:solidFill>
                <a:srgbClr val="000000"/>
              </a:solidFill>
              <a:latin typeface="Arial"/>
              <a:ea typeface="Arial"/>
              <a:cs typeface="Arial"/>
              <a:sym typeface="Arial"/>
            </a:endParaRPr>
          </a:p>
        </p:txBody>
      </p:sp>
      <p:sp>
        <p:nvSpPr>
          <p:cNvPr id="255" name="Google Shape;255;p28"/>
          <p:cNvSpPr/>
          <p:nvPr/>
        </p:nvSpPr>
        <p:spPr>
          <a:xfrm>
            <a:off x="3762400" y="33402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edad</a:t>
            </a:r>
            <a:endParaRPr b="0" i="0" sz="1200" u="none" cap="none" strike="noStrike">
              <a:solidFill>
                <a:srgbClr val="000000"/>
              </a:solidFill>
              <a:latin typeface="Arial"/>
              <a:ea typeface="Arial"/>
              <a:cs typeface="Arial"/>
              <a:sym typeface="Arial"/>
            </a:endParaRPr>
          </a:p>
        </p:txBody>
      </p:sp>
      <p:sp>
        <p:nvSpPr>
          <p:cNvPr id="256" name="Google Shape;256;p28"/>
          <p:cNvSpPr/>
          <p:nvPr/>
        </p:nvSpPr>
        <p:spPr>
          <a:xfrm>
            <a:off x="3979113" y="18638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telefono</a:t>
            </a:r>
            <a:endParaRPr b="0" i="0" sz="1200" u="none" cap="none" strike="noStrike">
              <a:solidFill>
                <a:srgbClr val="000000"/>
              </a:solidFill>
              <a:latin typeface="Arial"/>
              <a:ea typeface="Arial"/>
              <a:cs typeface="Arial"/>
              <a:sym typeface="Arial"/>
            </a:endParaRPr>
          </a:p>
        </p:txBody>
      </p:sp>
      <p:cxnSp>
        <p:nvCxnSpPr>
          <p:cNvPr id="257" name="Google Shape;257;p28"/>
          <p:cNvCxnSpPr>
            <a:endCxn id="254" idx="2"/>
          </p:cNvCxnSpPr>
          <p:nvPr/>
        </p:nvCxnSpPr>
        <p:spPr>
          <a:xfrm>
            <a:off x="3801425" y="2581575"/>
            <a:ext cx="328800" cy="208800"/>
          </a:xfrm>
          <a:prstGeom prst="straightConnector1">
            <a:avLst/>
          </a:prstGeom>
          <a:noFill/>
          <a:ln cap="flat" cmpd="sng" w="19050">
            <a:solidFill>
              <a:srgbClr val="434343"/>
            </a:solidFill>
            <a:prstDash val="solid"/>
            <a:round/>
            <a:headEnd len="sm" w="sm" type="none"/>
            <a:tailEnd len="sm" w="sm" type="none"/>
          </a:ln>
        </p:spPr>
      </p:cxnSp>
      <p:cxnSp>
        <p:nvCxnSpPr>
          <p:cNvPr id="258" name="Google Shape;258;p28"/>
          <p:cNvCxnSpPr>
            <a:endCxn id="256" idx="3"/>
          </p:cNvCxnSpPr>
          <p:nvPr/>
        </p:nvCxnSpPr>
        <p:spPr>
          <a:xfrm flipH="1" rot="10800000">
            <a:off x="3601324" y="2231817"/>
            <a:ext cx="538500" cy="192000"/>
          </a:xfrm>
          <a:prstGeom prst="straightConnector1">
            <a:avLst/>
          </a:prstGeom>
          <a:noFill/>
          <a:ln cap="flat" cmpd="sng" w="19050">
            <a:solidFill>
              <a:srgbClr val="434343"/>
            </a:solidFill>
            <a:prstDash val="solid"/>
            <a:round/>
            <a:headEnd len="sm" w="sm" type="none"/>
            <a:tailEnd len="sm" w="sm" type="none"/>
          </a:ln>
        </p:spPr>
      </p:cxnSp>
      <p:cxnSp>
        <p:nvCxnSpPr>
          <p:cNvPr id="259" name="Google Shape;259;p28"/>
          <p:cNvCxnSpPr>
            <a:stCxn id="255" idx="0"/>
            <a:endCxn id="253" idx="3"/>
          </p:cNvCxnSpPr>
          <p:nvPr/>
        </p:nvCxnSpPr>
        <p:spPr>
          <a:xfrm rot="10800000">
            <a:off x="3796300" y="2789750"/>
            <a:ext cx="514800" cy="550500"/>
          </a:xfrm>
          <a:prstGeom prst="straightConnector1">
            <a:avLst/>
          </a:prstGeom>
          <a:noFill/>
          <a:ln cap="flat" cmpd="sng" w="19050">
            <a:solidFill>
              <a:srgbClr val="434343"/>
            </a:solidFill>
            <a:prstDash val="solid"/>
            <a:round/>
            <a:headEnd len="sm" w="sm" type="none"/>
            <a:tailEnd len="sm" w="sm" type="none"/>
          </a:ln>
        </p:spPr>
      </p:cxnSp>
      <p:sp>
        <p:nvSpPr>
          <p:cNvPr id="260" name="Google Shape;260;p28"/>
          <p:cNvSpPr/>
          <p:nvPr/>
        </p:nvSpPr>
        <p:spPr>
          <a:xfrm>
            <a:off x="2058788" y="18001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nombre</a:t>
            </a:r>
            <a:endParaRPr b="0" i="0" sz="1200" u="none" cap="none" strike="noStrike">
              <a:solidFill>
                <a:srgbClr val="000000"/>
              </a:solidFill>
              <a:latin typeface="Arial"/>
              <a:ea typeface="Arial"/>
              <a:cs typeface="Arial"/>
              <a:sym typeface="Arial"/>
            </a:endParaRPr>
          </a:p>
        </p:txBody>
      </p:sp>
      <p:cxnSp>
        <p:nvCxnSpPr>
          <p:cNvPr id="261" name="Google Shape;261;p28"/>
          <p:cNvCxnSpPr>
            <a:stCxn id="260" idx="4"/>
            <a:endCxn id="253" idx="0"/>
          </p:cNvCxnSpPr>
          <p:nvPr/>
        </p:nvCxnSpPr>
        <p:spPr>
          <a:xfrm>
            <a:off x="2607488" y="2231250"/>
            <a:ext cx="405300" cy="191100"/>
          </a:xfrm>
          <a:prstGeom prst="straightConnector1">
            <a:avLst/>
          </a:prstGeom>
          <a:noFill/>
          <a:ln cap="flat" cmpd="sng" w="19050">
            <a:solidFill>
              <a:srgbClr val="434343"/>
            </a:solidFill>
            <a:prstDash val="solid"/>
            <a:round/>
            <a:headEnd len="sm" w="sm" type="none"/>
            <a:tailEnd len="sm" w="sm" type="none"/>
          </a:ln>
        </p:spPr>
      </p:cxnSp>
      <p:sp>
        <p:nvSpPr>
          <p:cNvPr id="262" name="Google Shape;262;p28"/>
          <p:cNvSpPr txBox="1"/>
          <p:nvPr/>
        </p:nvSpPr>
        <p:spPr>
          <a:xfrm>
            <a:off x="2305116" y="3155196"/>
            <a:ext cx="2751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Proxima Nova"/>
              <a:ea typeface="Proxima Nova"/>
              <a:cs typeface="Proxima Nova"/>
              <a:sym typeface="Proxima Nova"/>
            </a:endParaRPr>
          </a:p>
        </p:txBody>
      </p:sp>
      <p:sp>
        <p:nvSpPr>
          <p:cNvPr id="263" name="Google Shape;263;p28"/>
          <p:cNvSpPr/>
          <p:nvPr/>
        </p:nvSpPr>
        <p:spPr>
          <a:xfrm>
            <a:off x="699050" y="211227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tipo_doc</a:t>
            </a:r>
            <a:endParaRPr b="0" i="0" sz="1200" u="none" cap="none" strike="noStrike">
              <a:solidFill>
                <a:srgbClr val="000000"/>
              </a:solidFill>
              <a:latin typeface="Arial"/>
              <a:ea typeface="Arial"/>
              <a:cs typeface="Arial"/>
              <a:sym typeface="Arial"/>
            </a:endParaRPr>
          </a:p>
        </p:txBody>
      </p:sp>
      <p:cxnSp>
        <p:nvCxnSpPr>
          <p:cNvPr id="264" name="Google Shape;264;p28"/>
          <p:cNvCxnSpPr>
            <a:stCxn id="263" idx="6"/>
          </p:cNvCxnSpPr>
          <p:nvPr/>
        </p:nvCxnSpPr>
        <p:spPr>
          <a:xfrm>
            <a:off x="1796450" y="2327825"/>
            <a:ext cx="437700" cy="270000"/>
          </a:xfrm>
          <a:prstGeom prst="straightConnector1">
            <a:avLst/>
          </a:prstGeom>
          <a:noFill/>
          <a:ln cap="flat" cmpd="sng" w="19050">
            <a:solidFill>
              <a:srgbClr val="434343"/>
            </a:solidFill>
            <a:prstDash val="solid"/>
            <a:round/>
            <a:headEnd len="sm" w="sm" type="none"/>
            <a:tailEnd len="sm" w="sm" type="none"/>
          </a:ln>
        </p:spPr>
      </p:cxnSp>
      <p:cxnSp>
        <p:nvCxnSpPr>
          <p:cNvPr id="265" name="Google Shape;265;p28"/>
          <p:cNvCxnSpPr>
            <a:stCxn id="263" idx="3"/>
            <a:endCxn id="263" idx="5"/>
          </p:cNvCxnSpPr>
          <p:nvPr/>
        </p:nvCxnSpPr>
        <p:spPr>
          <a:xfrm>
            <a:off x="859761" y="2480242"/>
            <a:ext cx="776100" cy="0"/>
          </a:xfrm>
          <a:prstGeom prst="straightConnector1">
            <a:avLst/>
          </a:prstGeom>
          <a:noFill/>
          <a:ln cap="flat" cmpd="sng" w="19050">
            <a:solidFill>
              <a:srgbClr val="434343"/>
            </a:solidFill>
            <a:prstDash val="solid"/>
            <a:round/>
            <a:headEnd len="sm" w="sm" type="none"/>
            <a:tailEnd len="sm" w="sm" type="none"/>
          </a:ln>
        </p:spPr>
      </p:cxnSp>
      <p:sp>
        <p:nvSpPr>
          <p:cNvPr id="266" name="Google Shape;266;p28"/>
          <p:cNvSpPr/>
          <p:nvPr/>
        </p:nvSpPr>
        <p:spPr>
          <a:xfrm>
            <a:off x="699050" y="30991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nro_doc</a:t>
            </a:r>
            <a:endParaRPr b="0" i="0" sz="1200" u="none" cap="none" strike="noStrike">
              <a:solidFill>
                <a:srgbClr val="000000"/>
              </a:solidFill>
              <a:latin typeface="Arial"/>
              <a:ea typeface="Arial"/>
              <a:cs typeface="Arial"/>
              <a:sym typeface="Arial"/>
            </a:endParaRPr>
          </a:p>
        </p:txBody>
      </p:sp>
      <p:cxnSp>
        <p:nvCxnSpPr>
          <p:cNvPr id="267" name="Google Shape;267;p28"/>
          <p:cNvCxnSpPr>
            <a:stCxn id="266" idx="6"/>
          </p:cNvCxnSpPr>
          <p:nvPr/>
        </p:nvCxnSpPr>
        <p:spPr>
          <a:xfrm flipH="1" rot="10800000">
            <a:off x="1796450" y="3048000"/>
            <a:ext cx="437700" cy="266700"/>
          </a:xfrm>
          <a:prstGeom prst="straightConnector1">
            <a:avLst/>
          </a:prstGeom>
          <a:noFill/>
          <a:ln cap="flat" cmpd="sng" w="19050">
            <a:solidFill>
              <a:srgbClr val="434343"/>
            </a:solidFill>
            <a:prstDash val="solid"/>
            <a:round/>
            <a:headEnd len="sm" w="sm" type="none"/>
            <a:tailEnd len="sm" w="sm" type="none"/>
          </a:ln>
        </p:spPr>
      </p:cxnSp>
      <p:cxnSp>
        <p:nvCxnSpPr>
          <p:cNvPr id="268" name="Google Shape;268;p28"/>
          <p:cNvCxnSpPr>
            <a:stCxn id="266" idx="3"/>
            <a:endCxn id="266" idx="5"/>
          </p:cNvCxnSpPr>
          <p:nvPr/>
        </p:nvCxnSpPr>
        <p:spPr>
          <a:xfrm>
            <a:off x="859761" y="3467117"/>
            <a:ext cx="776100" cy="0"/>
          </a:xfrm>
          <a:prstGeom prst="straightConnector1">
            <a:avLst/>
          </a:prstGeom>
          <a:noFill/>
          <a:ln cap="flat" cmpd="sng" w="19050">
            <a:solidFill>
              <a:srgbClr val="434343"/>
            </a:solidFill>
            <a:prstDash val="solid"/>
            <a:round/>
            <a:headEnd len="sm" w="sm" type="none"/>
            <a:tailEnd len="sm" w="sm" type="none"/>
          </a:ln>
        </p:spPr>
      </p:cxnSp>
      <p:graphicFrame>
        <p:nvGraphicFramePr>
          <p:cNvPr id="269" name="Google Shape;269;p28"/>
          <p:cNvGraphicFramePr/>
          <p:nvPr/>
        </p:nvGraphicFramePr>
        <p:xfrm>
          <a:off x="5697500" y="1800138"/>
          <a:ext cx="3000000" cy="3000000"/>
        </p:xfrm>
        <a:graphic>
          <a:graphicData uri="http://schemas.openxmlformats.org/drawingml/2006/table">
            <a:tbl>
              <a:tblPr>
                <a:noFill/>
                <a:tableStyleId>{0C96E290-C66E-4D8E-80CB-4F52C8B49727}</a:tableStyleId>
              </a:tblPr>
              <a:tblGrid>
                <a:gridCol w="1448250"/>
                <a:gridCol w="1448250"/>
              </a:tblGrid>
              <a:tr h="518675">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tipo_doc</a:t>
                      </a:r>
                      <a:endParaRPr b="1" sz="1400" u="none" cap="none" strike="noStrike"/>
                    </a:p>
                  </a:txBody>
                  <a:tcPr marT="91425" marB="91425" marR="91425" marL="91425">
                    <a:solidFill>
                      <a:srgbClr val="B7B7B7"/>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1" lang="en" sz="1400" u="none" cap="none" strike="noStrike"/>
                        <a:t>nro_doc</a:t>
                      </a:r>
                      <a:endParaRPr b="1" sz="1400" u="none" cap="none" strike="noStrike"/>
                    </a:p>
                  </a:txBody>
                  <a:tcPr marT="91425" marB="91425" marR="91425" marL="91425">
                    <a:solidFill>
                      <a:srgbClr val="B7B7B7"/>
                    </a:solidFill>
                  </a:tcPr>
                </a:tc>
              </a:tr>
              <a:tr h="5186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DNI</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123456</a:t>
                      </a:r>
                      <a:endParaRPr sz="1400" u="none" cap="none" strike="noStrike"/>
                    </a:p>
                  </a:txBody>
                  <a:tcPr marT="91425" marB="91425" marR="91425" marL="91425"/>
                </a:tc>
              </a:tr>
              <a:tr h="5186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LC</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567890</a:t>
                      </a:r>
                      <a:endParaRPr sz="1400" u="none" cap="none" strike="noStrike"/>
                    </a:p>
                  </a:txBody>
                  <a:tcPr marT="91425" marB="91425" marR="91425" marL="91425"/>
                </a:tc>
              </a:tr>
              <a:tr h="518675">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LC</a:t>
                      </a:r>
                      <a:endParaRPr sz="1400" u="none" cap="none" strike="noStrike"/>
                    </a:p>
                  </a:txBody>
                  <a:tcPr marT="91425" marB="91425" marR="91425" marL="91425"/>
                </a:tc>
                <a:tc>
                  <a:txBody>
                    <a:bodyPr/>
                    <a:lstStyle/>
                    <a:p>
                      <a:pPr indent="0" lvl="0" marL="0" marR="0" rtl="0" algn="ctr">
                        <a:lnSpc>
                          <a:spcPct val="100000"/>
                        </a:lnSpc>
                        <a:spcBef>
                          <a:spcPts val="0"/>
                        </a:spcBef>
                        <a:spcAft>
                          <a:spcPts val="0"/>
                        </a:spcAft>
                        <a:buClr>
                          <a:srgbClr val="000000"/>
                        </a:buClr>
                        <a:buSzPts val="1400"/>
                        <a:buFont typeface="Arial"/>
                        <a:buNone/>
                      </a:pPr>
                      <a:r>
                        <a:rPr lang="en" sz="1400" u="none" cap="none" strike="noStrike"/>
                        <a:t>123456</a:t>
                      </a:r>
                      <a:endParaRPr sz="1400" u="none" cap="none" strike="noStrike"/>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par>
                                <p:cTn fill="hold" nodeType="with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Videoclub - Relaciones</a:t>
            </a:r>
            <a:endParaRPr/>
          </a:p>
        </p:txBody>
      </p:sp>
      <p:sp>
        <p:nvSpPr>
          <p:cNvPr id="275" name="Google Shape;275;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“Un videoclub requiere informatizar el registro de sus clientes y alquileres de sus películas. Por cada cliente se conoce su documento, nombre, domicilio, edad y teléfono. Se necesitan conocer las películas que estos </a:t>
            </a:r>
            <a:r>
              <a:rPr b="1" lang="en">
                <a:solidFill>
                  <a:srgbClr val="4A86E8"/>
                </a:solidFill>
              </a:rPr>
              <a:t>alquilan</a:t>
            </a:r>
            <a:r>
              <a:rPr lang="en"/>
              <a:t>, de las cuales se registra su título y género. También se mantiene registro de los proveedores de películas, de quienes se conoce su CUIT, nombre, domicilio y teléfono. </a:t>
            </a:r>
            <a:r>
              <a:rPr b="1" lang="en">
                <a:solidFill>
                  <a:srgbClr val="FF9900"/>
                </a:solidFill>
              </a:rPr>
              <a:t>Una película es provista por un único proveedor</a:t>
            </a:r>
            <a:r>
              <a:rPr lang="en"/>
              <a:t>. Es requerido también almacenar su e-mail para poder realizar pedidos en forma automática. Por otra parte, </a:t>
            </a:r>
            <a:r>
              <a:rPr b="1" lang="en">
                <a:solidFill>
                  <a:srgbClr val="6AA84F"/>
                </a:solidFill>
              </a:rPr>
              <a:t>los clientes pueden tener a otros clientes como extensiones</a:t>
            </a:r>
            <a:r>
              <a:rPr lang="en"/>
              <a:t> de su cuenta, pero </a:t>
            </a:r>
            <a:r>
              <a:rPr b="1" lang="en">
                <a:solidFill>
                  <a:srgbClr val="6AA84F"/>
                </a:solidFill>
              </a:rPr>
              <a:t>un cliente solo puede ser extensión de un único titular</a:t>
            </a:r>
            <a:r>
              <a:rPr lang="en"/>
              <a:t>. Se requiere también saber la fecha en que se realizó el alquiler de cada película”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Videoclub - Relaciones</a:t>
            </a:r>
            <a:endParaRPr/>
          </a:p>
        </p:txBody>
      </p:sp>
      <p:sp>
        <p:nvSpPr>
          <p:cNvPr id="281" name="Google Shape;281;p30"/>
          <p:cNvSpPr/>
          <p:nvPr/>
        </p:nvSpPr>
        <p:spPr>
          <a:xfrm>
            <a:off x="1856588" y="1703625"/>
            <a:ext cx="1567500" cy="7347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Cliente</a:t>
            </a:r>
            <a:endParaRPr b="0" i="0" sz="1400" u="none" cap="none" strike="noStrike">
              <a:solidFill>
                <a:srgbClr val="000000"/>
              </a:solidFill>
              <a:latin typeface="Arial"/>
              <a:ea typeface="Arial"/>
              <a:cs typeface="Arial"/>
              <a:sym typeface="Arial"/>
            </a:endParaRPr>
          </a:p>
        </p:txBody>
      </p:sp>
      <p:sp>
        <p:nvSpPr>
          <p:cNvPr id="282" name="Google Shape;282;p30"/>
          <p:cNvSpPr/>
          <p:nvPr/>
        </p:nvSpPr>
        <p:spPr>
          <a:xfrm>
            <a:off x="911175" y="1145113"/>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tipo_doc</a:t>
            </a:r>
            <a:endParaRPr b="0" i="0" sz="1200" u="none" cap="none" strike="noStrike">
              <a:solidFill>
                <a:srgbClr val="000000"/>
              </a:solidFill>
              <a:latin typeface="Arial"/>
              <a:ea typeface="Arial"/>
              <a:cs typeface="Arial"/>
              <a:sym typeface="Arial"/>
            </a:endParaRPr>
          </a:p>
        </p:txBody>
      </p:sp>
      <p:sp>
        <p:nvSpPr>
          <p:cNvPr id="283" name="Google Shape;283;p30"/>
          <p:cNvSpPr/>
          <p:nvPr/>
        </p:nvSpPr>
        <p:spPr>
          <a:xfrm>
            <a:off x="425425" y="17036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nro_doc</a:t>
            </a:r>
            <a:endParaRPr b="0" i="0" sz="1200" u="none" cap="none" strike="noStrike">
              <a:solidFill>
                <a:srgbClr val="000000"/>
              </a:solidFill>
              <a:latin typeface="Arial"/>
              <a:ea typeface="Arial"/>
              <a:cs typeface="Arial"/>
              <a:sym typeface="Arial"/>
            </a:endParaRPr>
          </a:p>
        </p:txBody>
      </p:sp>
      <p:sp>
        <p:nvSpPr>
          <p:cNvPr id="284" name="Google Shape;284;p30"/>
          <p:cNvSpPr/>
          <p:nvPr/>
        </p:nvSpPr>
        <p:spPr>
          <a:xfrm>
            <a:off x="3757875" y="185610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domicilio</a:t>
            </a:r>
            <a:endParaRPr b="0" i="0" sz="1200" u="none" cap="none" strike="noStrike">
              <a:solidFill>
                <a:srgbClr val="000000"/>
              </a:solidFill>
              <a:latin typeface="Arial"/>
              <a:ea typeface="Arial"/>
              <a:cs typeface="Arial"/>
              <a:sym typeface="Arial"/>
            </a:endParaRPr>
          </a:p>
        </p:txBody>
      </p:sp>
      <p:sp>
        <p:nvSpPr>
          <p:cNvPr id="285" name="Google Shape;285;p30"/>
          <p:cNvSpPr/>
          <p:nvPr/>
        </p:nvSpPr>
        <p:spPr>
          <a:xfrm>
            <a:off x="3390050" y="26215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edad</a:t>
            </a:r>
            <a:endParaRPr b="0" i="0" sz="1200" u="none" cap="none" strike="noStrike">
              <a:solidFill>
                <a:srgbClr val="000000"/>
              </a:solidFill>
              <a:latin typeface="Arial"/>
              <a:ea typeface="Arial"/>
              <a:cs typeface="Arial"/>
              <a:sym typeface="Arial"/>
            </a:endParaRPr>
          </a:p>
        </p:txBody>
      </p:sp>
      <p:sp>
        <p:nvSpPr>
          <p:cNvPr id="286" name="Google Shape;286;p30"/>
          <p:cNvSpPr/>
          <p:nvPr/>
        </p:nvSpPr>
        <p:spPr>
          <a:xfrm>
            <a:off x="3606763" y="11451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telefono</a:t>
            </a:r>
            <a:endParaRPr b="0" i="0" sz="1200" u="none" cap="none" strike="noStrike">
              <a:solidFill>
                <a:srgbClr val="000000"/>
              </a:solidFill>
              <a:latin typeface="Arial"/>
              <a:ea typeface="Arial"/>
              <a:cs typeface="Arial"/>
              <a:sym typeface="Arial"/>
            </a:endParaRPr>
          </a:p>
        </p:txBody>
      </p:sp>
      <p:cxnSp>
        <p:nvCxnSpPr>
          <p:cNvPr id="287" name="Google Shape;287;p30"/>
          <p:cNvCxnSpPr>
            <a:stCxn id="282" idx="5"/>
          </p:cNvCxnSpPr>
          <p:nvPr/>
        </p:nvCxnSpPr>
        <p:spPr>
          <a:xfrm>
            <a:off x="1847864" y="1513080"/>
            <a:ext cx="444900" cy="191700"/>
          </a:xfrm>
          <a:prstGeom prst="straightConnector1">
            <a:avLst/>
          </a:prstGeom>
          <a:noFill/>
          <a:ln cap="flat" cmpd="sng" w="19050">
            <a:solidFill>
              <a:srgbClr val="434343"/>
            </a:solidFill>
            <a:prstDash val="solid"/>
            <a:round/>
            <a:headEnd len="sm" w="sm" type="none"/>
            <a:tailEnd len="sm" w="sm" type="none"/>
          </a:ln>
        </p:spPr>
      </p:cxnSp>
      <p:cxnSp>
        <p:nvCxnSpPr>
          <p:cNvPr id="288" name="Google Shape;288;p30"/>
          <p:cNvCxnSpPr>
            <a:stCxn id="283" idx="6"/>
          </p:cNvCxnSpPr>
          <p:nvPr/>
        </p:nvCxnSpPr>
        <p:spPr>
          <a:xfrm flipH="1" rot="10800000">
            <a:off x="1522825" y="1916775"/>
            <a:ext cx="336900" cy="2400"/>
          </a:xfrm>
          <a:prstGeom prst="straightConnector1">
            <a:avLst/>
          </a:prstGeom>
          <a:noFill/>
          <a:ln cap="flat" cmpd="sng" w="19050">
            <a:solidFill>
              <a:srgbClr val="434343"/>
            </a:solidFill>
            <a:prstDash val="solid"/>
            <a:round/>
            <a:headEnd len="sm" w="sm" type="none"/>
            <a:tailEnd len="sm" w="sm" type="none"/>
          </a:ln>
        </p:spPr>
      </p:cxnSp>
      <p:cxnSp>
        <p:nvCxnSpPr>
          <p:cNvPr id="289" name="Google Shape;289;p30"/>
          <p:cNvCxnSpPr>
            <a:endCxn id="284" idx="2"/>
          </p:cNvCxnSpPr>
          <p:nvPr/>
        </p:nvCxnSpPr>
        <p:spPr>
          <a:xfrm>
            <a:off x="3429075" y="1862850"/>
            <a:ext cx="328800" cy="208800"/>
          </a:xfrm>
          <a:prstGeom prst="straightConnector1">
            <a:avLst/>
          </a:prstGeom>
          <a:noFill/>
          <a:ln cap="flat" cmpd="sng" w="19050">
            <a:solidFill>
              <a:srgbClr val="434343"/>
            </a:solidFill>
            <a:prstDash val="solid"/>
            <a:round/>
            <a:headEnd len="sm" w="sm" type="none"/>
            <a:tailEnd len="sm" w="sm" type="none"/>
          </a:ln>
        </p:spPr>
      </p:cxnSp>
      <p:cxnSp>
        <p:nvCxnSpPr>
          <p:cNvPr id="290" name="Google Shape;290;p30"/>
          <p:cNvCxnSpPr>
            <a:endCxn id="286" idx="3"/>
          </p:cNvCxnSpPr>
          <p:nvPr/>
        </p:nvCxnSpPr>
        <p:spPr>
          <a:xfrm flipH="1" rot="10800000">
            <a:off x="3228974" y="1513092"/>
            <a:ext cx="538500" cy="192000"/>
          </a:xfrm>
          <a:prstGeom prst="straightConnector1">
            <a:avLst/>
          </a:prstGeom>
          <a:noFill/>
          <a:ln cap="flat" cmpd="sng" w="19050">
            <a:solidFill>
              <a:srgbClr val="434343"/>
            </a:solidFill>
            <a:prstDash val="solid"/>
            <a:round/>
            <a:headEnd len="sm" w="sm" type="none"/>
            <a:tailEnd len="sm" w="sm" type="none"/>
          </a:ln>
        </p:spPr>
      </p:cxnSp>
      <p:cxnSp>
        <p:nvCxnSpPr>
          <p:cNvPr id="291" name="Google Shape;291;p30"/>
          <p:cNvCxnSpPr>
            <a:stCxn id="285" idx="0"/>
            <a:endCxn id="281" idx="3"/>
          </p:cNvCxnSpPr>
          <p:nvPr/>
        </p:nvCxnSpPr>
        <p:spPr>
          <a:xfrm rot="10800000">
            <a:off x="3423950" y="2071025"/>
            <a:ext cx="514800" cy="550500"/>
          </a:xfrm>
          <a:prstGeom prst="straightConnector1">
            <a:avLst/>
          </a:prstGeom>
          <a:noFill/>
          <a:ln cap="flat" cmpd="sng" w="19050">
            <a:solidFill>
              <a:srgbClr val="434343"/>
            </a:solidFill>
            <a:prstDash val="solid"/>
            <a:round/>
            <a:headEnd len="sm" w="sm" type="none"/>
            <a:tailEnd len="sm" w="sm" type="none"/>
          </a:ln>
        </p:spPr>
      </p:cxnSp>
      <p:cxnSp>
        <p:nvCxnSpPr>
          <p:cNvPr id="292" name="Google Shape;292;p30"/>
          <p:cNvCxnSpPr>
            <a:stCxn id="282" idx="3"/>
            <a:endCxn id="282" idx="5"/>
          </p:cNvCxnSpPr>
          <p:nvPr/>
        </p:nvCxnSpPr>
        <p:spPr>
          <a:xfrm>
            <a:off x="1071886" y="1513080"/>
            <a:ext cx="776100" cy="0"/>
          </a:xfrm>
          <a:prstGeom prst="straightConnector1">
            <a:avLst/>
          </a:prstGeom>
          <a:noFill/>
          <a:ln cap="flat" cmpd="sng" w="19050">
            <a:solidFill>
              <a:srgbClr val="434343"/>
            </a:solidFill>
            <a:prstDash val="solid"/>
            <a:round/>
            <a:headEnd len="sm" w="sm" type="none"/>
            <a:tailEnd len="sm" w="sm" type="none"/>
          </a:ln>
        </p:spPr>
      </p:cxnSp>
      <p:sp>
        <p:nvSpPr>
          <p:cNvPr id="293" name="Google Shape;293;p30"/>
          <p:cNvSpPr/>
          <p:nvPr/>
        </p:nvSpPr>
        <p:spPr>
          <a:xfrm>
            <a:off x="5922950" y="1703625"/>
            <a:ext cx="1567500" cy="7347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Proveedor</a:t>
            </a:r>
            <a:endParaRPr b="0" i="0" sz="1400" u="none" cap="none" strike="noStrike">
              <a:solidFill>
                <a:srgbClr val="000000"/>
              </a:solidFill>
              <a:latin typeface="Arial"/>
              <a:ea typeface="Arial"/>
              <a:cs typeface="Arial"/>
              <a:sym typeface="Arial"/>
            </a:endParaRPr>
          </a:p>
        </p:txBody>
      </p:sp>
      <p:sp>
        <p:nvSpPr>
          <p:cNvPr id="294" name="Google Shape;294;p30"/>
          <p:cNvSpPr/>
          <p:nvPr/>
        </p:nvSpPr>
        <p:spPr>
          <a:xfrm>
            <a:off x="5207750" y="10893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cuit</a:t>
            </a:r>
            <a:endParaRPr b="0" i="0" sz="1200" u="none" cap="none" strike="noStrike">
              <a:solidFill>
                <a:srgbClr val="000000"/>
              </a:solidFill>
              <a:latin typeface="Arial"/>
              <a:ea typeface="Arial"/>
              <a:cs typeface="Arial"/>
              <a:sym typeface="Arial"/>
            </a:endParaRPr>
          </a:p>
        </p:txBody>
      </p:sp>
      <p:sp>
        <p:nvSpPr>
          <p:cNvPr id="295" name="Google Shape;295;p30"/>
          <p:cNvSpPr/>
          <p:nvPr/>
        </p:nvSpPr>
        <p:spPr>
          <a:xfrm>
            <a:off x="7539325" y="26351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mail</a:t>
            </a:r>
            <a:endParaRPr b="0" i="0" sz="1200" u="none" cap="none" strike="noStrike">
              <a:solidFill>
                <a:srgbClr val="000000"/>
              </a:solidFill>
              <a:latin typeface="Arial"/>
              <a:ea typeface="Arial"/>
              <a:cs typeface="Arial"/>
              <a:sym typeface="Arial"/>
            </a:endParaRPr>
          </a:p>
        </p:txBody>
      </p:sp>
      <p:sp>
        <p:nvSpPr>
          <p:cNvPr id="296" name="Google Shape;296;p30"/>
          <p:cNvSpPr/>
          <p:nvPr/>
        </p:nvSpPr>
        <p:spPr>
          <a:xfrm>
            <a:off x="7793050" y="2017163"/>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telefono</a:t>
            </a:r>
            <a:endParaRPr b="0" i="0" sz="1200" u="none" cap="none" strike="noStrike">
              <a:solidFill>
                <a:srgbClr val="000000"/>
              </a:solidFill>
              <a:latin typeface="Arial"/>
              <a:ea typeface="Arial"/>
              <a:cs typeface="Arial"/>
              <a:sym typeface="Arial"/>
            </a:endParaRPr>
          </a:p>
        </p:txBody>
      </p:sp>
      <p:sp>
        <p:nvSpPr>
          <p:cNvPr id="297" name="Google Shape;297;p30"/>
          <p:cNvSpPr/>
          <p:nvPr/>
        </p:nvSpPr>
        <p:spPr>
          <a:xfrm>
            <a:off x="7793050" y="13649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domicilio</a:t>
            </a:r>
            <a:endParaRPr b="0" i="0" sz="1200" u="none" cap="none" strike="noStrike">
              <a:solidFill>
                <a:srgbClr val="000000"/>
              </a:solidFill>
              <a:latin typeface="Arial"/>
              <a:ea typeface="Arial"/>
              <a:cs typeface="Arial"/>
              <a:sym typeface="Arial"/>
            </a:endParaRPr>
          </a:p>
        </p:txBody>
      </p:sp>
      <p:sp>
        <p:nvSpPr>
          <p:cNvPr id="298" name="Google Shape;298;p30"/>
          <p:cNvSpPr/>
          <p:nvPr/>
        </p:nvSpPr>
        <p:spPr>
          <a:xfrm>
            <a:off x="6588900" y="10893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nombre</a:t>
            </a:r>
            <a:endParaRPr b="0" i="0" sz="1200" u="none" cap="none" strike="noStrike">
              <a:solidFill>
                <a:srgbClr val="000000"/>
              </a:solidFill>
              <a:latin typeface="Arial"/>
              <a:ea typeface="Arial"/>
              <a:cs typeface="Arial"/>
              <a:sym typeface="Arial"/>
            </a:endParaRPr>
          </a:p>
        </p:txBody>
      </p:sp>
      <p:cxnSp>
        <p:nvCxnSpPr>
          <p:cNvPr id="299" name="Google Shape;299;p30"/>
          <p:cNvCxnSpPr>
            <a:stCxn id="294" idx="5"/>
          </p:cNvCxnSpPr>
          <p:nvPr/>
        </p:nvCxnSpPr>
        <p:spPr>
          <a:xfrm>
            <a:off x="6144439" y="1457292"/>
            <a:ext cx="272700" cy="247500"/>
          </a:xfrm>
          <a:prstGeom prst="straightConnector1">
            <a:avLst/>
          </a:prstGeom>
          <a:noFill/>
          <a:ln cap="flat" cmpd="sng" w="19050">
            <a:solidFill>
              <a:srgbClr val="434343"/>
            </a:solidFill>
            <a:prstDash val="solid"/>
            <a:round/>
            <a:headEnd len="sm" w="sm" type="none"/>
            <a:tailEnd len="sm" w="sm" type="none"/>
          </a:ln>
        </p:spPr>
      </p:cxnSp>
      <p:cxnSp>
        <p:nvCxnSpPr>
          <p:cNvPr id="300" name="Google Shape;300;p30"/>
          <p:cNvCxnSpPr>
            <a:stCxn id="295" idx="1"/>
          </p:cNvCxnSpPr>
          <p:nvPr/>
        </p:nvCxnSpPr>
        <p:spPr>
          <a:xfrm rot="10800000">
            <a:off x="7238636" y="2438483"/>
            <a:ext cx="461400" cy="259800"/>
          </a:xfrm>
          <a:prstGeom prst="straightConnector1">
            <a:avLst/>
          </a:prstGeom>
          <a:noFill/>
          <a:ln cap="flat" cmpd="sng" w="19050">
            <a:solidFill>
              <a:srgbClr val="434343"/>
            </a:solidFill>
            <a:prstDash val="solid"/>
            <a:round/>
            <a:headEnd len="sm" w="sm" type="none"/>
            <a:tailEnd len="sm" w="sm" type="none"/>
          </a:ln>
        </p:spPr>
      </p:cxnSp>
      <p:cxnSp>
        <p:nvCxnSpPr>
          <p:cNvPr id="301" name="Google Shape;301;p30"/>
          <p:cNvCxnSpPr>
            <a:stCxn id="293" idx="3"/>
            <a:endCxn id="296" idx="2"/>
          </p:cNvCxnSpPr>
          <p:nvPr/>
        </p:nvCxnSpPr>
        <p:spPr>
          <a:xfrm>
            <a:off x="7490450" y="2070975"/>
            <a:ext cx="302700" cy="161700"/>
          </a:xfrm>
          <a:prstGeom prst="straightConnector1">
            <a:avLst/>
          </a:prstGeom>
          <a:noFill/>
          <a:ln cap="flat" cmpd="sng" w="19050">
            <a:solidFill>
              <a:srgbClr val="434343"/>
            </a:solidFill>
            <a:prstDash val="solid"/>
            <a:round/>
            <a:headEnd len="sm" w="sm" type="none"/>
            <a:tailEnd len="sm" w="sm" type="none"/>
          </a:ln>
        </p:spPr>
      </p:cxnSp>
      <p:cxnSp>
        <p:nvCxnSpPr>
          <p:cNvPr id="302" name="Google Shape;302;p30"/>
          <p:cNvCxnSpPr>
            <a:stCxn id="293" idx="0"/>
            <a:endCxn id="298" idx="3"/>
          </p:cNvCxnSpPr>
          <p:nvPr/>
        </p:nvCxnSpPr>
        <p:spPr>
          <a:xfrm flipH="1" rot="10800000">
            <a:off x="6706700" y="1457325"/>
            <a:ext cx="42900" cy="246300"/>
          </a:xfrm>
          <a:prstGeom prst="straightConnector1">
            <a:avLst/>
          </a:prstGeom>
          <a:noFill/>
          <a:ln cap="flat" cmpd="sng" w="19050">
            <a:solidFill>
              <a:srgbClr val="434343"/>
            </a:solidFill>
            <a:prstDash val="solid"/>
            <a:round/>
            <a:headEnd len="sm" w="sm" type="none"/>
            <a:tailEnd len="sm" w="sm" type="none"/>
          </a:ln>
        </p:spPr>
      </p:cxnSp>
      <p:cxnSp>
        <p:nvCxnSpPr>
          <p:cNvPr id="303" name="Google Shape;303;p30"/>
          <p:cNvCxnSpPr>
            <a:stCxn id="297" idx="3"/>
          </p:cNvCxnSpPr>
          <p:nvPr/>
        </p:nvCxnSpPr>
        <p:spPr>
          <a:xfrm flipH="1">
            <a:off x="7494761" y="1732892"/>
            <a:ext cx="459000" cy="138300"/>
          </a:xfrm>
          <a:prstGeom prst="straightConnector1">
            <a:avLst/>
          </a:prstGeom>
          <a:noFill/>
          <a:ln cap="flat" cmpd="sng" w="19050">
            <a:solidFill>
              <a:srgbClr val="434343"/>
            </a:solidFill>
            <a:prstDash val="solid"/>
            <a:round/>
            <a:headEnd len="sm" w="sm" type="none"/>
            <a:tailEnd len="sm" w="sm" type="none"/>
          </a:ln>
        </p:spPr>
      </p:cxnSp>
      <p:cxnSp>
        <p:nvCxnSpPr>
          <p:cNvPr id="304" name="Google Shape;304;p30"/>
          <p:cNvCxnSpPr>
            <a:stCxn id="294" idx="3"/>
            <a:endCxn id="294" idx="5"/>
          </p:cNvCxnSpPr>
          <p:nvPr/>
        </p:nvCxnSpPr>
        <p:spPr>
          <a:xfrm>
            <a:off x="5368461" y="1457292"/>
            <a:ext cx="776100" cy="0"/>
          </a:xfrm>
          <a:prstGeom prst="straightConnector1">
            <a:avLst/>
          </a:prstGeom>
          <a:noFill/>
          <a:ln cap="flat" cmpd="sng" w="19050">
            <a:solidFill>
              <a:srgbClr val="434343"/>
            </a:solidFill>
            <a:prstDash val="solid"/>
            <a:round/>
            <a:headEnd len="sm" w="sm" type="none"/>
            <a:tailEnd len="sm" w="sm" type="none"/>
          </a:ln>
        </p:spPr>
      </p:cxnSp>
      <p:sp>
        <p:nvSpPr>
          <p:cNvPr id="305" name="Google Shape;305;p30"/>
          <p:cNvSpPr/>
          <p:nvPr/>
        </p:nvSpPr>
        <p:spPr>
          <a:xfrm>
            <a:off x="5944400" y="3316925"/>
            <a:ext cx="1567500" cy="7347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Pelicula</a:t>
            </a:r>
            <a:endParaRPr b="0" i="0" sz="1400" u="none" cap="none" strike="noStrike">
              <a:solidFill>
                <a:srgbClr val="000000"/>
              </a:solidFill>
              <a:latin typeface="Arial"/>
              <a:ea typeface="Arial"/>
              <a:cs typeface="Arial"/>
              <a:sym typeface="Arial"/>
            </a:endParaRPr>
          </a:p>
        </p:txBody>
      </p:sp>
      <p:sp>
        <p:nvSpPr>
          <p:cNvPr id="306" name="Google Shape;306;p30"/>
          <p:cNvSpPr/>
          <p:nvPr/>
        </p:nvSpPr>
        <p:spPr>
          <a:xfrm>
            <a:off x="6144450" y="43706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cod_pel</a:t>
            </a:r>
            <a:endParaRPr b="0" i="0" sz="1200" u="none" cap="none" strike="noStrike">
              <a:solidFill>
                <a:srgbClr val="000000"/>
              </a:solidFill>
              <a:latin typeface="Arial"/>
              <a:ea typeface="Arial"/>
              <a:cs typeface="Arial"/>
              <a:sym typeface="Arial"/>
            </a:endParaRPr>
          </a:p>
        </p:txBody>
      </p:sp>
      <p:sp>
        <p:nvSpPr>
          <p:cNvPr id="307" name="Google Shape;307;p30"/>
          <p:cNvSpPr/>
          <p:nvPr/>
        </p:nvSpPr>
        <p:spPr>
          <a:xfrm>
            <a:off x="7539325" y="43706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titulo</a:t>
            </a:r>
            <a:endParaRPr b="0" i="0" sz="1200" u="none" cap="none" strike="noStrike">
              <a:solidFill>
                <a:srgbClr val="000000"/>
              </a:solidFill>
              <a:latin typeface="Arial"/>
              <a:ea typeface="Arial"/>
              <a:cs typeface="Arial"/>
              <a:sym typeface="Arial"/>
            </a:endParaRPr>
          </a:p>
        </p:txBody>
      </p:sp>
      <p:sp>
        <p:nvSpPr>
          <p:cNvPr id="308" name="Google Shape;308;p30"/>
          <p:cNvSpPr/>
          <p:nvPr/>
        </p:nvSpPr>
        <p:spPr>
          <a:xfrm>
            <a:off x="7823450" y="34687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genero</a:t>
            </a:r>
            <a:endParaRPr b="0" i="0" sz="1200" u="none" cap="none" strike="noStrike">
              <a:solidFill>
                <a:srgbClr val="000000"/>
              </a:solidFill>
              <a:latin typeface="Arial"/>
              <a:ea typeface="Arial"/>
              <a:cs typeface="Arial"/>
              <a:sym typeface="Arial"/>
            </a:endParaRPr>
          </a:p>
        </p:txBody>
      </p:sp>
      <p:cxnSp>
        <p:nvCxnSpPr>
          <p:cNvPr id="309" name="Google Shape;309;p30"/>
          <p:cNvCxnSpPr>
            <a:stCxn id="306" idx="0"/>
            <a:endCxn id="305" idx="2"/>
          </p:cNvCxnSpPr>
          <p:nvPr/>
        </p:nvCxnSpPr>
        <p:spPr>
          <a:xfrm flipH="1" rot="10800000">
            <a:off x="6693150" y="4051750"/>
            <a:ext cx="35100" cy="318900"/>
          </a:xfrm>
          <a:prstGeom prst="straightConnector1">
            <a:avLst/>
          </a:prstGeom>
          <a:noFill/>
          <a:ln cap="flat" cmpd="sng" w="19050">
            <a:solidFill>
              <a:srgbClr val="434343"/>
            </a:solidFill>
            <a:prstDash val="solid"/>
            <a:round/>
            <a:headEnd len="sm" w="sm" type="none"/>
            <a:tailEnd len="sm" w="sm" type="none"/>
          </a:ln>
        </p:spPr>
      </p:cxnSp>
      <p:cxnSp>
        <p:nvCxnSpPr>
          <p:cNvPr id="310" name="Google Shape;310;p30"/>
          <p:cNvCxnSpPr>
            <a:stCxn id="305" idx="3"/>
            <a:endCxn id="308" idx="2"/>
          </p:cNvCxnSpPr>
          <p:nvPr/>
        </p:nvCxnSpPr>
        <p:spPr>
          <a:xfrm>
            <a:off x="7511900" y="3684275"/>
            <a:ext cx="311700" cy="0"/>
          </a:xfrm>
          <a:prstGeom prst="straightConnector1">
            <a:avLst/>
          </a:prstGeom>
          <a:noFill/>
          <a:ln cap="flat" cmpd="sng" w="19050">
            <a:solidFill>
              <a:srgbClr val="434343"/>
            </a:solidFill>
            <a:prstDash val="solid"/>
            <a:round/>
            <a:headEnd len="sm" w="sm" type="none"/>
            <a:tailEnd len="sm" w="sm" type="none"/>
          </a:ln>
        </p:spPr>
      </p:cxnSp>
      <p:cxnSp>
        <p:nvCxnSpPr>
          <p:cNvPr id="311" name="Google Shape;311;p30"/>
          <p:cNvCxnSpPr>
            <a:stCxn id="307" idx="0"/>
          </p:cNvCxnSpPr>
          <p:nvPr/>
        </p:nvCxnSpPr>
        <p:spPr>
          <a:xfrm rot="10800000">
            <a:off x="7500325" y="3885250"/>
            <a:ext cx="587700" cy="485400"/>
          </a:xfrm>
          <a:prstGeom prst="straightConnector1">
            <a:avLst/>
          </a:prstGeom>
          <a:noFill/>
          <a:ln cap="flat" cmpd="sng" w="19050">
            <a:solidFill>
              <a:srgbClr val="434343"/>
            </a:solidFill>
            <a:prstDash val="solid"/>
            <a:round/>
            <a:headEnd len="sm" w="sm" type="none"/>
            <a:tailEnd len="sm" w="sm" type="none"/>
          </a:ln>
        </p:spPr>
      </p:cxnSp>
      <p:cxnSp>
        <p:nvCxnSpPr>
          <p:cNvPr id="312" name="Google Shape;312;p30"/>
          <p:cNvCxnSpPr>
            <a:stCxn id="306" idx="3"/>
            <a:endCxn id="306" idx="5"/>
          </p:cNvCxnSpPr>
          <p:nvPr/>
        </p:nvCxnSpPr>
        <p:spPr>
          <a:xfrm>
            <a:off x="6305161" y="4738617"/>
            <a:ext cx="776100" cy="0"/>
          </a:xfrm>
          <a:prstGeom prst="straightConnector1">
            <a:avLst/>
          </a:prstGeom>
          <a:noFill/>
          <a:ln cap="flat" cmpd="sng" w="19050">
            <a:solidFill>
              <a:srgbClr val="434343"/>
            </a:solidFill>
            <a:prstDash val="solid"/>
            <a:round/>
            <a:headEnd len="sm" w="sm" type="none"/>
            <a:tailEnd len="sm" w="sm" type="none"/>
          </a:ln>
        </p:spPr>
      </p:cxnSp>
      <p:cxnSp>
        <p:nvCxnSpPr>
          <p:cNvPr id="313" name="Google Shape;313;p30"/>
          <p:cNvCxnSpPr>
            <a:stCxn id="283" idx="3"/>
            <a:endCxn id="283" idx="5"/>
          </p:cNvCxnSpPr>
          <p:nvPr/>
        </p:nvCxnSpPr>
        <p:spPr>
          <a:xfrm>
            <a:off x="586136" y="2071592"/>
            <a:ext cx="776100" cy="0"/>
          </a:xfrm>
          <a:prstGeom prst="straightConnector1">
            <a:avLst/>
          </a:prstGeom>
          <a:noFill/>
          <a:ln cap="flat" cmpd="sng" w="19050">
            <a:solidFill>
              <a:srgbClr val="434343"/>
            </a:solidFill>
            <a:prstDash val="solid"/>
            <a:round/>
            <a:headEnd len="sm" w="sm" type="none"/>
            <a:tailEnd len="sm" w="sm" type="none"/>
          </a:ln>
        </p:spPr>
      </p:cxnSp>
      <p:grpSp>
        <p:nvGrpSpPr>
          <p:cNvPr id="314" name="Google Shape;314;p30"/>
          <p:cNvGrpSpPr/>
          <p:nvPr/>
        </p:nvGrpSpPr>
        <p:grpSpPr>
          <a:xfrm>
            <a:off x="5800950" y="2356196"/>
            <a:ext cx="1440900" cy="1064575"/>
            <a:chOff x="5800950" y="2356196"/>
            <a:chExt cx="1440900" cy="1064575"/>
          </a:xfrm>
        </p:grpSpPr>
        <p:sp>
          <p:nvSpPr>
            <p:cNvPr id="315" name="Google Shape;315;p30"/>
            <p:cNvSpPr/>
            <p:nvPr/>
          </p:nvSpPr>
          <p:spPr>
            <a:xfrm>
              <a:off x="6507800" y="2662075"/>
              <a:ext cx="440700" cy="431100"/>
            </a:xfrm>
            <a:prstGeom prst="flowChartDecision">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16" name="Google Shape;316;p30"/>
            <p:cNvCxnSpPr>
              <a:stCxn id="315" idx="2"/>
            </p:cNvCxnSpPr>
            <p:nvPr/>
          </p:nvCxnSpPr>
          <p:spPr>
            <a:xfrm flipH="1">
              <a:off x="6724550" y="3093175"/>
              <a:ext cx="3600" cy="224100"/>
            </a:xfrm>
            <a:prstGeom prst="straightConnector1">
              <a:avLst/>
            </a:prstGeom>
            <a:noFill/>
            <a:ln cap="flat" cmpd="sng" w="19050">
              <a:solidFill>
                <a:srgbClr val="434343"/>
              </a:solidFill>
              <a:prstDash val="solid"/>
              <a:round/>
              <a:headEnd len="sm" w="sm" type="none"/>
              <a:tailEnd len="sm" w="sm" type="none"/>
            </a:ln>
          </p:spPr>
        </p:cxnSp>
        <p:cxnSp>
          <p:nvCxnSpPr>
            <p:cNvPr id="317" name="Google Shape;317;p30"/>
            <p:cNvCxnSpPr>
              <a:stCxn id="315" idx="0"/>
            </p:cNvCxnSpPr>
            <p:nvPr/>
          </p:nvCxnSpPr>
          <p:spPr>
            <a:xfrm rot="10800000">
              <a:off x="6724550" y="2436475"/>
              <a:ext cx="3600" cy="225600"/>
            </a:xfrm>
            <a:prstGeom prst="straightConnector1">
              <a:avLst/>
            </a:prstGeom>
            <a:noFill/>
            <a:ln cap="flat" cmpd="sng" w="19050">
              <a:solidFill>
                <a:srgbClr val="434343"/>
              </a:solidFill>
              <a:prstDash val="solid"/>
              <a:round/>
              <a:headEnd len="sm" w="sm" type="none"/>
              <a:tailEnd len="sm" w="sm" type="none"/>
            </a:ln>
          </p:spPr>
        </p:cxnSp>
        <p:sp>
          <p:nvSpPr>
            <p:cNvPr id="318" name="Google Shape;318;p30"/>
            <p:cNvSpPr txBox="1"/>
            <p:nvPr/>
          </p:nvSpPr>
          <p:spPr>
            <a:xfrm>
              <a:off x="5800950" y="2669400"/>
              <a:ext cx="1440900" cy="64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Provee</a:t>
              </a:r>
              <a:endParaRPr b="0" i="0" sz="1400" u="none" cap="none" strike="noStrike">
                <a:solidFill>
                  <a:srgbClr val="000000"/>
                </a:solidFill>
                <a:latin typeface="Proxima Nova"/>
                <a:ea typeface="Proxima Nova"/>
                <a:cs typeface="Proxima Nova"/>
                <a:sym typeface="Proxima Nova"/>
              </a:endParaRPr>
            </a:p>
          </p:txBody>
        </p:sp>
        <p:sp>
          <p:nvSpPr>
            <p:cNvPr id="319" name="Google Shape;319;p30"/>
            <p:cNvSpPr txBox="1"/>
            <p:nvPr/>
          </p:nvSpPr>
          <p:spPr>
            <a:xfrm>
              <a:off x="6806150" y="2356196"/>
              <a:ext cx="2751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a:t>
              </a:r>
              <a:endParaRPr b="0" i="0" sz="1400" u="none" cap="none" strike="noStrike">
                <a:solidFill>
                  <a:srgbClr val="000000"/>
                </a:solidFill>
                <a:latin typeface="Proxima Nova"/>
                <a:ea typeface="Proxima Nova"/>
                <a:cs typeface="Proxima Nova"/>
                <a:sym typeface="Proxima Nova"/>
              </a:endParaRPr>
            </a:p>
          </p:txBody>
        </p:sp>
        <p:sp>
          <p:nvSpPr>
            <p:cNvPr id="320" name="Google Shape;320;p30"/>
            <p:cNvSpPr txBox="1"/>
            <p:nvPr/>
          </p:nvSpPr>
          <p:spPr>
            <a:xfrm>
              <a:off x="6806154" y="2989671"/>
              <a:ext cx="2751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N</a:t>
              </a:r>
              <a:endParaRPr b="0" i="0" sz="1400" u="none" cap="none" strike="noStrike">
                <a:solidFill>
                  <a:srgbClr val="000000"/>
                </a:solidFill>
                <a:latin typeface="Proxima Nova"/>
                <a:ea typeface="Proxima Nova"/>
                <a:cs typeface="Proxima Nova"/>
                <a:sym typeface="Proxima Nova"/>
              </a:endParaRPr>
            </a:p>
          </p:txBody>
        </p:sp>
      </p:grpSp>
      <p:grpSp>
        <p:nvGrpSpPr>
          <p:cNvPr id="321" name="Google Shape;321;p30"/>
          <p:cNvGrpSpPr/>
          <p:nvPr/>
        </p:nvGrpSpPr>
        <p:grpSpPr>
          <a:xfrm>
            <a:off x="2640338" y="2436471"/>
            <a:ext cx="6503662" cy="2095379"/>
            <a:chOff x="2640338" y="2436471"/>
            <a:chExt cx="6503662" cy="2095379"/>
          </a:xfrm>
        </p:grpSpPr>
        <p:sp>
          <p:nvSpPr>
            <p:cNvPr id="322" name="Google Shape;322;p30"/>
            <p:cNvSpPr txBox="1"/>
            <p:nvPr/>
          </p:nvSpPr>
          <p:spPr>
            <a:xfrm>
              <a:off x="3657600" y="3891650"/>
              <a:ext cx="5486400" cy="64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Alquila</a:t>
              </a:r>
              <a:endParaRPr b="0" i="0" sz="1400" u="none" cap="none" strike="noStrike">
                <a:solidFill>
                  <a:srgbClr val="000000"/>
                </a:solidFill>
                <a:latin typeface="Proxima Nova"/>
                <a:ea typeface="Proxima Nova"/>
                <a:cs typeface="Proxima Nova"/>
                <a:sym typeface="Proxima Nova"/>
              </a:endParaRPr>
            </a:p>
          </p:txBody>
        </p:sp>
        <p:grpSp>
          <p:nvGrpSpPr>
            <p:cNvPr id="323" name="Google Shape;323;p30"/>
            <p:cNvGrpSpPr/>
            <p:nvPr/>
          </p:nvGrpSpPr>
          <p:grpSpPr>
            <a:xfrm>
              <a:off x="2640338" y="2436471"/>
              <a:ext cx="3304062" cy="1463354"/>
              <a:chOff x="2640338" y="2436471"/>
              <a:chExt cx="3304062" cy="1463354"/>
            </a:xfrm>
          </p:grpSpPr>
          <p:sp>
            <p:nvSpPr>
              <p:cNvPr id="324" name="Google Shape;324;p30"/>
              <p:cNvSpPr/>
              <p:nvPr/>
            </p:nvSpPr>
            <p:spPr>
              <a:xfrm>
                <a:off x="3829700" y="3468725"/>
                <a:ext cx="440700" cy="431100"/>
              </a:xfrm>
              <a:prstGeom prst="flowChartDecision">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25" name="Google Shape;325;p30"/>
              <p:cNvCxnSpPr>
                <a:stCxn id="281" idx="2"/>
                <a:endCxn id="324" idx="1"/>
              </p:cNvCxnSpPr>
              <p:nvPr/>
            </p:nvCxnSpPr>
            <p:spPr>
              <a:xfrm flipH="1" rot="-5400000">
                <a:off x="2612138" y="2466525"/>
                <a:ext cx="1245900" cy="1189500"/>
              </a:xfrm>
              <a:prstGeom prst="bentConnector2">
                <a:avLst/>
              </a:prstGeom>
              <a:noFill/>
              <a:ln cap="flat" cmpd="sng" w="19050">
                <a:solidFill>
                  <a:srgbClr val="434343"/>
                </a:solidFill>
                <a:prstDash val="solid"/>
                <a:round/>
                <a:headEnd len="sm" w="sm" type="none"/>
                <a:tailEnd len="sm" w="sm" type="none"/>
              </a:ln>
            </p:spPr>
          </p:cxnSp>
          <p:cxnSp>
            <p:nvCxnSpPr>
              <p:cNvPr id="326" name="Google Shape;326;p30"/>
              <p:cNvCxnSpPr>
                <a:stCxn id="324" idx="3"/>
                <a:endCxn id="305" idx="1"/>
              </p:cNvCxnSpPr>
              <p:nvPr/>
            </p:nvCxnSpPr>
            <p:spPr>
              <a:xfrm>
                <a:off x="4270400" y="3684275"/>
                <a:ext cx="1674000" cy="600"/>
              </a:xfrm>
              <a:prstGeom prst="bentConnector3">
                <a:avLst>
                  <a:gd fmla="val 50000" name="adj1"/>
                </a:avLst>
              </a:prstGeom>
              <a:noFill/>
              <a:ln cap="flat" cmpd="sng" w="19050">
                <a:solidFill>
                  <a:srgbClr val="434343"/>
                </a:solidFill>
                <a:prstDash val="solid"/>
                <a:round/>
                <a:headEnd len="sm" w="sm" type="none"/>
                <a:tailEnd len="sm" w="sm" type="none"/>
              </a:ln>
            </p:spPr>
          </p:cxnSp>
          <p:sp>
            <p:nvSpPr>
              <p:cNvPr id="327" name="Google Shape;327;p30"/>
              <p:cNvSpPr txBox="1"/>
              <p:nvPr/>
            </p:nvSpPr>
            <p:spPr>
              <a:xfrm>
                <a:off x="5618954" y="3253771"/>
                <a:ext cx="2751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N</a:t>
                </a:r>
                <a:endParaRPr b="0" i="0" sz="1400" u="none" cap="none" strike="noStrike">
                  <a:solidFill>
                    <a:srgbClr val="000000"/>
                  </a:solidFill>
                  <a:latin typeface="Proxima Nova"/>
                  <a:ea typeface="Proxima Nova"/>
                  <a:cs typeface="Proxima Nova"/>
                  <a:sym typeface="Proxima Nova"/>
                </a:endParaRPr>
              </a:p>
            </p:txBody>
          </p:sp>
          <p:sp>
            <p:nvSpPr>
              <p:cNvPr id="328" name="Google Shape;328;p30"/>
              <p:cNvSpPr txBox="1"/>
              <p:nvPr/>
            </p:nvSpPr>
            <p:spPr>
              <a:xfrm>
                <a:off x="2640341" y="2436471"/>
                <a:ext cx="2751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N</a:t>
                </a:r>
                <a:endParaRPr b="0" i="0" sz="1400" u="none" cap="none" strike="noStrike">
                  <a:solidFill>
                    <a:srgbClr val="000000"/>
                  </a:solidFill>
                  <a:latin typeface="Proxima Nova"/>
                  <a:ea typeface="Proxima Nova"/>
                  <a:cs typeface="Proxima Nova"/>
                  <a:sym typeface="Proxima Nova"/>
                </a:endParaRPr>
              </a:p>
            </p:txBody>
          </p:sp>
        </p:grpSp>
      </p:grpSp>
      <p:sp>
        <p:nvSpPr>
          <p:cNvPr id="329" name="Google Shape;329;p30"/>
          <p:cNvSpPr/>
          <p:nvPr/>
        </p:nvSpPr>
        <p:spPr>
          <a:xfrm>
            <a:off x="2235138" y="11451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nombre</a:t>
            </a:r>
            <a:endParaRPr b="0" i="0" sz="1200" u="none" cap="none" strike="noStrike">
              <a:solidFill>
                <a:srgbClr val="000000"/>
              </a:solidFill>
              <a:latin typeface="Arial"/>
              <a:ea typeface="Arial"/>
              <a:cs typeface="Arial"/>
              <a:sym typeface="Arial"/>
            </a:endParaRPr>
          </a:p>
        </p:txBody>
      </p:sp>
      <p:cxnSp>
        <p:nvCxnSpPr>
          <p:cNvPr id="330" name="Google Shape;330;p30"/>
          <p:cNvCxnSpPr>
            <a:stCxn id="329" idx="4"/>
            <a:endCxn id="281" idx="0"/>
          </p:cNvCxnSpPr>
          <p:nvPr/>
        </p:nvCxnSpPr>
        <p:spPr>
          <a:xfrm flipH="1">
            <a:off x="2640438" y="1576225"/>
            <a:ext cx="143400" cy="127500"/>
          </a:xfrm>
          <a:prstGeom prst="straightConnector1">
            <a:avLst/>
          </a:prstGeom>
          <a:noFill/>
          <a:ln cap="flat" cmpd="sng" w="19050">
            <a:solidFill>
              <a:srgbClr val="434343"/>
            </a:solidFill>
            <a:prstDash val="solid"/>
            <a:round/>
            <a:headEnd len="sm" w="sm" type="none"/>
            <a:tailEnd len="sm" w="sm" type="none"/>
          </a:ln>
        </p:spPr>
      </p:cxnSp>
      <p:grpSp>
        <p:nvGrpSpPr>
          <p:cNvPr id="331" name="Google Shape;331;p30"/>
          <p:cNvGrpSpPr/>
          <p:nvPr/>
        </p:nvGrpSpPr>
        <p:grpSpPr>
          <a:xfrm>
            <a:off x="785825" y="2232671"/>
            <a:ext cx="1508700" cy="1577204"/>
            <a:chOff x="785825" y="2232671"/>
            <a:chExt cx="1508700" cy="1577204"/>
          </a:xfrm>
        </p:grpSpPr>
        <p:sp>
          <p:nvSpPr>
            <p:cNvPr id="332" name="Google Shape;332;p30"/>
            <p:cNvSpPr/>
            <p:nvPr/>
          </p:nvSpPr>
          <p:spPr>
            <a:xfrm>
              <a:off x="1286525" y="2972425"/>
              <a:ext cx="440700" cy="431100"/>
            </a:xfrm>
            <a:prstGeom prst="flowChartDecision">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3" name="Google Shape;333;p30"/>
            <p:cNvCxnSpPr>
              <a:endCxn id="332" idx="0"/>
            </p:cNvCxnSpPr>
            <p:nvPr/>
          </p:nvCxnSpPr>
          <p:spPr>
            <a:xfrm rot="5400000">
              <a:off x="1329425" y="2439775"/>
              <a:ext cx="710100" cy="355200"/>
            </a:xfrm>
            <a:prstGeom prst="bentConnector3">
              <a:avLst>
                <a:gd fmla="val -18" name="adj1"/>
              </a:avLst>
            </a:prstGeom>
            <a:noFill/>
            <a:ln cap="flat" cmpd="sng" w="19050">
              <a:solidFill>
                <a:srgbClr val="434343"/>
              </a:solidFill>
              <a:prstDash val="solid"/>
              <a:round/>
              <a:headEnd len="sm" w="sm" type="none"/>
              <a:tailEnd len="sm" w="sm" type="none"/>
            </a:ln>
          </p:spPr>
        </p:cxnSp>
        <p:cxnSp>
          <p:nvCxnSpPr>
            <p:cNvPr id="334" name="Google Shape;334;p30"/>
            <p:cNvCxnSpPr>
              <a:stCxn id="332" idx="3"/>
            </p:cNvCxnSpPr>
            <p:nvPr/>
          </p:nvCxnSpPr>
          <p:spPr>
            <a:xfrm flipH="1" rot="10800000">
              <a:off x="1727225" y="2438275"/>
              <a:ext cx="487500" cy="749700"/>
            </a:xfrm>
            <a:prstGeom prst="bentConnector2">
              <a:avLst/>
            </a:prstGeom>
            <a:noFill/>
            <a:ln cap="flat" cmpd="sng" w="19050">
              <a:solidFill>
                <a:srgbClr val="434343"/>
              </a:solidFill>
              <a:prstDash val="solid"/>
              <a:round/>
              <a:headEnd len="sm" w="sm" type="none"/>
              <a:tailEnd len="sm" w="sm" type="none"/>
            </a:ln>
          </p:spPr>
        </p:cxnSp>
        <p:sp>
          <p:nvSpPr>
            <p:cNvPr id="335" name="Google Shape;335;p30"/>
            <p:cNvSpPr txBox="1"/>
            <p:nvPr/>
          </p:nvSpPr>
          <p:spPr>
            <a:xfrm>
              <a:off x="1932766" y="2436471"/>
              <a:ext cx="2751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N</a:t>
              </a:r>
              <a:endParaRPr b="0" i="0" sz="1400" u="none" cap="none" strike="noStrike">
                <a:solidFill>
                  <a:srgbClr val="000000"/>
                </a:solidFill>
                <a:latin typeface="Proxima Nova"/>
                <a:ea typeface="Proxima Nova"/>
                <a:cs typeface="Proxima Nova"/>
                <a:sym typeface="Proxima Nova"/>
              </a:endParaRPr>
            </a:p>
          </p:txBody>
        </p:sp>
        <p:sp>
          <p:nvSpPr>
            <p:cNvPr id="336" name="Google Shape;336;p30"/>
            <p:cNvSpPr txBox="1"/>
            <p:nvPr/>
          </p:nvSpPr>
          <p:spPr>
            <a:xfrm>
              <a:off x="1572875" y="2232671"/>
              <a:ext cx="2751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a:t>
              </a:r>
              <a:endParaRPr b="0" i="0" sz="1400" u="none" cap="none" strike="noStrike">
                <a:solidFill>
                  <a:srgbClr val="000000"/>
                </a:solidFill>
                <a:latin typeface="Proxima Nova"/>
                <a:ea typeface="Proxima Nova"/>
                <a:cs typeface="Proxima Nova"/>
                <a:sym typeface="Proxima Nova"/>
              </a:endParaRPr>
            </a:p>
          </p:txBody>
        </p:sp>
        <p:sp>
          <p:nvSpPr>
            <p:cNvPr id="337" name="Google Shape;337;p30"/>
            <p:cNvSpPr txBox="1"/>
            <p:nvPr/>
          </p:nvSpPr>
          <p:spPr>
            <a:xfrm>
              <a:off x="785825" y="3420775"/>
              <a:ext cx="1508700" cy="3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Es extensión de</a:t>
              </a:r>
              <a:endParaRPr b="0" i="0" sz="1400" u="none" cap="none" strike="noStrike">
                <a:solidFill>
                  <a:srgbClr val="000000"/>
                </a:solidFill>
                <a:latin typeface="Proxima Nova"/>
                <a:ea typeface="Proxima Nova"/>
                <a:cs typeface="Proxima Nova"/>
                <a:sym typeface="Proxima Nova"/>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Videoclub - Atributos de Relación</a:t>
            </a:r>
            <a:endParaRPr/>
          </a:p>
        </p:txBody>
      </p:sp>
      <p:sp>
        <p:nvSpPr>
          <p:cNvPr id="343" name="Google Shape;343;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“Un videoclub requiere informatizar el registro de sus clientes y alquileres de sus películas. Por cada cliente se conoce su documento, nombre, domicilio, edad y teléfono. Se necesitan conocer las películas que estos alquilan, de las cuales se registra su título y género. También se mantiene registro de los proveedores de películas, de quienes se conoce su CUIT, nombre, domicilio y teléfono. Una película es provista por un único proveedor. Es requerido también almacenar su e-mail para poder realizar pedidos en forma automática. Por otra parte, los clientes pueden tener a otros clientes como extensiones de su cuenta, pero un cliente solo puede ser extensión de un único titular. Se requiere también saber la fecha en que se realizó el </a:t>
            </a:r>
            <a:r>
              <a:rPr b="1" lang="en">
                <a:solidFill>
                  <a:srgbClr val="4A86E8"/>
                </a:solidFill>
              </a:rPr>
              <a:t>alquiler</a:t>
            </a:r>
            <a:r>
              <a:rPr lang="en"/>
              <a:t> de cada película”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14356" y="-93436"/>
            <a:ext cx="4831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3600" u="sng"/>
              <a:t>Cronograma de Clases</a:t>
            </a:r>
            <a:endParaRPr/>
          </a:p>
        </p:txBody>
      </p:sp>
      <p:sp>
        <p:nvSpPr>
          <p:cNvPr id="66" name="Google Shape;66;p14"/>
          <p:cNvSpPr txBox="1"/>
          <p:nvPr>
            <p:ph idx="1" type="body"/>
          </p:nvPr>
        </p:nvSpPr>
        <p:spPr>
          <a:xfrm>
            <a:off x="14356" y="589606"/>
            <a:ext cx="5515587"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2400"/>
              <a:t>Dictado de Clases 100% Virtual</a:t>
            </a:r>
            <a:endParaRPr/>
          </a:p>
          <a:p>
            <a:pPr indent="-317500" lvl="1" marL="914400" rtl="0" algn="l">
              <a:lnSpc>
                <a:spcPct val="115000"/>
              </a:lnSpc>
              <a:spcBef>
                <a:spcPts val="1600"/>
              </a:spcBef>
              <a:spcAft>
                <a:spcPts val="0"/>
              </a:spcAft>
              <a:buSzPts val="1400"/>
              <a:buChar char="○"/>
            </a:pPr>
            <a:r>
              <a:rPr lang="en" sz="1800"/>
              <a:t>Clases Grabadas (Asincrónico)</a:t>
            </a:r>
            <a:endParaRPr/>
          </a:p>
          <a:p>
            <a:pPr indent="-228600" lvl="1" marL="914400" rtl="0" algn="l">
              <a:lnSpc>
                <a:spcPct val="115000"/>
              </a:lnSpc>
              <a:spcBef>
                <a:spcPts val="1600"/>
              </a:spcBef>
              <a:spcAft>
                <a:spcPts val="0"/>
              </a:spcAft>
              <a:buSzPts val="1400"/>
              <a:buNone/>
            </a:pPr>
            <a:r>
              <a:t/>
            </a:r>
            <a:endParaRPr/>
          </a:p>
          <a:p>
            <a:pPr indent="-342900" lvl="0" marL="457200" rtl="0" algn="l">
              <a:lnSpc>
                <a:spcPct val="115000"/>
              </a:lnSpc>
              <a:spcBef>
                <a:spcPts val="0"/>
              </a:spcBef>
              <a:spcAft>
                <a:spcPts val="0"/>
              </a:spcAft>
              <a:buSzPts val="1800"/>
              <a:buChar char="●"/>
            </a:pPr>
            <a:r>
              <a:rPr lang="en" sz="2400"/>
              <a:t>Exámenes (Presencial)</a:t>
            </a:r>
            <a:endParaRPr/>
          </a:p>
          <a:p>
            <a:pPr indent="-317500" lvl="1" marL="914400" rtl="0" algn="l">
              <a:lnSpc>
                <a:spcPct val="115000"/>
              </a:lnSpc>
              <a:spcBef>
                <a:spcPts val="1600"/>
              </a:spcBef>
              <a:spcAft>
                <a:spcPts val="0"/>
              </a:spcAft>
              <a:buSzPts val="1400"/>
              <a:buChar char="○"/>
            </a:pPr>
            <a:r>
              <a:rPr lang="en" sz="1800"/>
              <a:t>Teóricos / Prácticos</a:t>
            </a:r>
            <a:endParaRPr/>
          </a:p>
          <a:p>
            <a:pPr indent="-317500" lvl="2" marL="1371600" rtl="0" algn="l">
              <a:lnSpc>
                <a:spcPct val="115000"/>
              </a:lnSpc>
              <a:spcBef>
                <a:spcPts val="1600"/>
              </a:spcBef>
              <a:spcAft>
                <a:spcPts val="0"/>
              </a:spcAft>
              <a:buSzPts val="1400"/>
              <a:buChar char="■"/>
            </a:pPr>
            <a:r>
              <a:rPr lang="en" sz="1800"/>
              <a:t>1er Parcial – </a:t>
            </a:r>
            <a:endParaRPr/>
          </a:p>
          <a:p>
            <a:pPr indent="-317500" lvl="2" marL="1371600" rtl="0" algn="l">
              <a:lnSpc>
                <a:spcPct val="115000"/>
              </a:lnSpc>
              <a:spcBef>
                <a:spcPts val="1600"/>
              </a:spcBef>
              <a:spcAft>
                <a:spcPts val="0"/>
              </a:spcAft>
              <a:buSzPts val="1400"/>
              <a:buChar char="■"/>
            </a:pPr>
            <a:r>
              <a:rPr lang="en" sz="1800"/>
              <a:t>Recuperatorio 1er Parcial – </a:t>
            </a:r>
            <a:endParaRPr sz="1800"/>
          </a:p>
          <a:p>
            <a:pPr indent="-228600" lvl="2" marL="1371600" rtl="0" algn="l">
              <a:lnSpc>
                <a:spcPct val="115000"/>
              </a:lnSpc>
              <a:spcBef>
                <a:spcPts val="1600"/>
              </a:spcBef>
              <a:spcAft>
                <a:spcPts val="0"/>
              </a:spcAft>
              <a:buSzPts val="1400"/>
              <a:buNone/>
            </a:pPr>
            <a:r>
              <a:t/>
            </a:r>
            <a:endParaRPr sz="1800"/>
          </a:p>
          <a:p>
            <a:pPr indent="0" lvl="2" marL="1054100" rtl="0" algn="l">
              <a:lnSpc>
                <a:spcPct val="115000"/>
              </a:lnSpc>
              <a:spcBef>
                <a:spcPts val="1600"/>
              </a:spcBef>
              <a:spcAft>
                <a:spcPts val="0"/>
              </a:spcAft>
              <a:buSzPts val="1400"/>
              <a:buNone/>
            </a:pPr>
            <a:r>
              <a:t/>
            </a:r>
            <a:endParaRPr sz="1800"/>
          </a:p>
          <a:p>
            <a:pPr indent="-228600" lvl="0" marL="457200" rtl="0" algn="l">
              <a:lnSpc>
                <a:spcPct val="115000"/>
              </a:lnSpc>
              <a:spcBef>
                <a:spcPts val="0"/>
              </a:spcBef>
              <a:spcAft>
                <a:spcPts val="0"/>
              </a:spcAft>
              <a:buSzPts val="1800"/>
              <a:buNone/>
            </a:pPr>
            <a:r>
              <a:t/>
            </a:r>
            <a:endParaRPr/>
          </a:p>
        </p:txBody>
      </p:sp>
      <p:sp>
        <p:nvSpPr>
          <p:cNvPr id="67" name="Google Shape;67;p14"/>
          <p:cNvSpPr txBox="1"/>
          <p:nvPr/>
        </p:nvSpPr>
        <p:spPr>
          <a:xfrm>
            <a:off x="-88962" y="3956242"/>
            <a:ext cx="5911264" cy="1097538"/>
          </a:xfrm>
          <a:prstGeom prst="rect">
            <a:avLst/>
          </a:prstGeom>
          <a:noFill/>
          <a:ln>
            <a:noFill/>
          </a:ln>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chemeClr val="accent3"/>
              </a:buClr>
              <a:buSzPts val="1800"/>
              <a:buFont typeface="Proxima Nova"/>
              <a:buChar char="●"/>
            </a:pPr>
            <a:r>
              <a:rPr b="0" i="0" lang="en" sz="2400" u="none" cap="none" strike="noStrike">
                <a:solidFill>
                  <a:schemeClr val="accent3"/>
                </a:solidFill>
                <a:latin typeface="Proxima Nova"/>
                <a:ea typeface="Proxima Nova"/>
                <a:cs typeface="Proxima Nova"/>
                <a:sym typeface="Proxima Nova"/>
              </a:rPr>
              <a:t>Régimen de Promoción</a:t>
            </a:r>
            <a:endParaRPr/>
          </a:p>
          <a:p>
            <a:pPr indent="-317500" lvl="1" marL="914400" marR="0" rtl="0" algn="l">
              <a:lnSpc>
                <a:spcPct val="115000"/>
              </a:lnSpc>
              <a:spcBef>
                <a:spcPts val="1600"/>
              </a:spcBef>
              <a:spcAft>
                <a:spcPts val="0"/>
              </a:spcAft>
              <a:buClr>
                <a:schemeClr val="accent3"/>
              </a:buClr>
              <a:buSzPts val="1400"/>
              <a:buFont typeface="Proxima Nova"/>
              <a:buChar char="○"/>
            </a:pPr>
            <a:r>
              <a:rPr b="0" i="0" lang="en" sz="1800" u="none" cap="none" strike="noStrike">
                <a:solidFill>
                  <a:schemeClr val="accent3"/>
                </a:solidFill>
                <a:latin typeface="Proxima Nova"/>
                <a:ea typeface="Proxima Nova"/>
                <a:cs typeface="Proxima Nova"/>
                <a:sym typeface="Proxima Nova"/>
              </a:rPr>
              <a:t>Nota &gt; = 7 en Examenes Parcial o Recuperatorio</a:t>
            </a:r>
            <a:endParaRPr/>
          </a:p>
          <a:p>
            <a:pPr indent="0" lvl="2" marL="1054100" marR="0" rtl="0" algn="l">
              <a:lnSpc>
                <a:spcPct val="115000"/>
              </a:lnSpc>
              <a:spcBef>
                <a:spcPts val="1600"/>
              </a:spcBef>
              <a:spcAft>
                <a:spcPts val="0"/>
              </a:spcAft>
              <a:buClr>
                <a:schemeClr val="accent3"/>
              </a:buClr>
              <a:buSzPts val="1400"/>
              <a:buFont typeface="Proxima Nova"/>
              <a:buNone/>
            </a:pPr>
            <a:r>
              <a:t/>
            </a:r>
            <a:endParaRPr b="0" i="0" sz="1800" u="none" cap="none" strike="noStrike">
              <a:solidFill>
                <a:schemeClr val="accent3"/>
              </a:solidFill>
              <a:latin typeface="Proxima Nova"/>
              <a:ea typeface="Proxima Nova"/>
              <a:cs typeface="Proxima Nova"/>
              <a:sym typeface="Proxima Nova"/>
            </a:endParaRPr>
          </a:p>
          <a:p>
            <a:pPr indent="-228600" lvl="0" marL="457200" marR="0" rtl="0" algn="l">
              <a:lnSpc>
                <a:spcPct val="115000"/>
              </a:lnSpc>
              <a:spcBef>
                <a:spcPts val="0"/>
              </a:spcBef>
              <a:spcAft>
                <a:spcPts val="0"/>
              </a:spcAft>
              <a:buClr>
                <a:schemeClr val="accent3"/>
              </a:buClr>
              <a:buSzPts val="1800"/>
              <a:buFont typeface="Proxima Nova"/>
              <a:buNone/>
            </a:pPr>
            <a:r>
              <a:t/>
            </a:r>
            <a:endParaRPr b="0" i="0" sz="1800" u="none" cap="none" strike="noStrike">
              <a:solidFill>
                <a:schemeClr val="accent3"/>
              </a:solidFill>
              <a:latin typeface="Proxima Nova"/>
              <a:ea typeface="Proxima Nova"/>
              <a:cs typeface="Proxima Nova"/>
              <a:sym typeface="Proxima Nova"/>
            </a:endParaRPr>
          </a:p>
        </p:txBody>
      </p:sp>
      <p:cxnSp>
        <p:nvCxnSpPr>
          <p:cNvPr id="68" name="Google Shape;68;p14"/>
          <p:cNvCxnSpPr/>
          <p:nvPr/>
        </p:nvCxnSpPr>
        <p:spPr>
          <a:xfrm>
            <a:off x="5526833" y="983343"/>
            <a:ext cx="0" cy="3539412"/>
          </a:xfrm>
          <a:prstGeom prst="straightConnector1">
            <a:avLst/>
          </a:prstGeom>
          <a:noFill/>
          <a:ln cap="flat" cmpd="sng" w="9525">
            <a:solidFill>
              <a:srgbClr val="323442"/>
            </a:solidFill>
            <a:prstDash val="solid"/>
            <a:round/>
            <a:headEnd len="sm" w="sm" type="none"/>
            <a:tailEnd len="sm" w="sm" type="none"/>
          </a:ln>
        </p:spPr>
      </p:cxnSp>
      <p:sp>
        <p:nvSpPr>
          <p:cNvPr id="69" name="Google Shape;69;p14"/>
          <p:cNvSpPr txBox="1"/>
          <p:nvPr/>
        </p:nvSpPr>
        <p:spPr>
          <a:xfrm>
            <a:off x="5476232" y="1120215"/>
            <a:ext cx="3667768" cy="1097538"/>
          </a:xfrm>
          <a:prstGeom prst="rect">
            <a:avLst/>
          </a:prstGeom>
          <a:noFill/>
          <a:ln>
            <a:noFill/>
          </a:ln>
        </p:spPr>
        <p:txBody>
          <a:bodyPr anchorCtr="0" anchor="t" bIns="91425" lIns="91425" spcFirstLastPara="1" rIns="91425" wrap="square" tIns="91425">
            <a:noAutofit/>
          </a:bodyPr>
          <a:lstStyle/>
          <a:p>
            <a:pPr indent="0" lvl="0" marL="114300" marR="0" rtl="0" algn="l">
              <a:lnSpc>
                <a:spcPct val="115000"/>
              </a:lnSpc>
              <a:spcBef>
                <a:spcPts val="0"/>
              </a:spcBef>
              <a:spcAft>
                <a:spcPts val="0"/>
              </a:spcAft>
              <a:buClr>
                <a:schemeClr val="accent3"/>
              </a:buClr>
              <a:buSzPts val="1800"/>
              <a:buFont typeface="Proxima Nova"/>
              <a:buNone/>
            </a:pPr>
            <a:r>
              <a:rPr b="1" i="0" lang="en" sz="2400" u="sng" cap="none" strike="noStrike">
                <a:solidFill>
                  <a:schemeClr val="accent3"/>
                </a:solidFill>
                <a:latin typeface="Proxima Nova"/>
                <a:ea typeface="Proxima Nova"/>
                <a:cs typeface="Proxima Nova"/>
                <a:sym typeface="Proxima Nova"/>
              </a:rPr>
              <a:t>Herramientas a utilizar</a:t>
            </a:r>
            <a:endParaRPr b="1" i="0" sz="1800" u="sng" cap="none" strike="noStrike">
              <a:solidFill>
                <a:schemeClr val="accent3"/>
              </a:solidFill>
              <a:latin typeface="Proxima Nova"/>
              <a:ea typeface="Proxima Nova"/>
              <a:cs typeface="Proxima Nova"/>
              <a:sym typeface="Proxima Nova"/>
            </a:endParaRPr>
          </a:p>
          <a:p>
            <a:pPr indent="0" lvl="0" marL="114300" marR="0" rtl="0" algn="l">
              <a:lnSpc>
                <a:spcPct val="115000"/>
              </a:lnSpc>
              <a:spcBef>
                <a:spcPts val="0"/>
              </a:spcBef>
              <a:spcAft>
                <a:spcPts val="0"/>
              </a:spcAft>
              <a:buClr>
                <a:schemeClr val="accent3"/>
              </a:buClr>
              <a:buSzPts val="1800"/>
              <a:buFont typeface="Proxima Nova"/>
              <a:buNone/>
            </a:pPr>
            <a:r>
              <a:t/>
            </a:r>
            <a:endParaRPr b="0" i="0" sz="1800" u="none" cap="none" strike="noStrike">
              <a:solidFill>
                <a:schemeClr val="accent3"/>
              </a:solidFill>
              <a:latin typeface="Proxima Nova"/>
              <a:ea typeface="Proxima Nova"/>
              <a:cs typeface="Proxima Nova"/>
              <a:sym typeface="Proxima Nova"/>
            </a:endParaRPr>
          </a:p>
          <a:p>
            <a:pPr indent="0" lvl="0" marL="114300" marR="0" rtl="0" algn="l">
              <a:lnSpc>
                <a:spcPct val="115000"/>
              </a:lnSpc>
              <a:spcBef>
                <a:spcPts val="0"/>
              </a:spcBef>
              <a:spcAft>
                <a:spcPts val="0"/>
              </a:spcAft>
              <a:buClr>
                <a:schemeClr val="accent3"/>
              </a:buClr>
              <a:buSzPts val="1800"/>
              <a:buFont typeface="Proxima Nova"/>
              <a:buNone/>
            </a:pPr>
            <a:r>
              <a:rPr b="0" i="0" lang="en" sz="1800" u="sng" cap="none" strike="noStrike">
                <a:solidFill>
                  <a:schemeClr val="accent3"/>
                </a:solidFill>
                <a:latin typeface="Proxima Nova"/>
                <a:ea typeface="Proxima Nova"/>
                <a:cs typeface="Proxima Nova"/>
                <a:sym typeface="Proxima Nova"/>
              </a:rPr>
              <a:t>Modelado de Datos</a:t>
            </a:r>
            <a:endParaRPr/>
          </a:p>
          <a:p>
            <a:pPr indent="0" lvl="0" marL="114300" marR="0" rtl="0" algn="l">
              <a:lnSpc>
                <a:spcPct val="115000"/>
              </a:lnSpc>
              <a:spcBef>
                <a:spcPts val="0"/>
              </a:spcBef>
              <a:spcAft>
                <a:spcPts val="0"/>
              </a:spcAft>
              <a:buClr>
                <a:schemeClr val="accent3"/>
              </a:buClr>
              <a:buSzPts val="1800"/>
              <a:buFont typeface="Proxima Nova"/>
              <a:buNone/>
            </a:pPr>
            <a:r>
              <a:rPr b="0" i="0" lang="en" sz="1800" u="sng" cap="none" strike="noStrike">
                <a:solidFill>
                  <a:schemeClr val="hlink"/>
                </a:solidFill>
                <a:latin typeface="Proxima Nova"/>
                <a:ea typeface="Proxima Nova"/>
                <a:cs typeface="Proxima Nova"/>
                <a:sym typeface="Proxima Nova"/>
                <a:hlinkClick r:id="rId3"/>
              </a:rPr>
              <a:t>https://app.diagrams.net/</a:t>
            </a:r>
            <a:endParaRPr b="0" i="0" sz="1800" u="none" cap="none" strike="noStrike">
              <a:solidFill>
                <a:schemeClr val="accent3"/>
              </a:solidFill>
              <a:latin typeface="Proxima Nova"/>
              <a:ea typeface="Proxima Nova"/>
              <a:cs typeface="Proxima Nova"/>
              <a:sym typeface="Proxima Nova"/>
            </a:endParaRPr>
          </a:p>
          <a:p>
            <a:pPr indent="0" lvl="0" marL="114300" marR="0" rtl="0" algn="l">
              <a:lnSpc>
                <a:spcPct val="115000"/>
              </a:lnSpc>
              <a:spcBef>
                <a:spcPts val="0"/>
              </a:spcBef>
              <a:spcAft>
                <a:spcPts val="0"/>
              </a:spcAft>
              <a:buClr>
                <a:schemeClr val="accent3"/>
              </a:buClr>
              <a:buSzPts val="1800"/>
              <a:buFont typeface="Proxima Nova"/>
              <a:buNone/>
            </a:pPr>
            <a:r>
              <a:t/>
            </a:r>
            <a:endParaRPr b="0" i="0" sz="1800" u="none" cap="none" strike="noStrike">
              <a:solidFill>
                <a:schemeClr val="accent3"/>
              </a:solidFill>
              <a:latin typeface="Proxima Nova"/>
              <a:ea typeface="Proxima Nova"/>
              <a:cs typeface="Proxima Nova"/>
              <a:sym typeface="Proxima Nova"/>
            </a:endParaRPr>
          </a:p>
          <a:p>
            <a:pPr indent="0" lvl="0" marL="114300" marR="0" rtl="0" algn="l">
              <a:lnSpc>
                <a:spcPct val="115000"/>
              </a:lnSpc>
              <a:spcBef>
                <a:spcPts val="0"/>
              </a:spcBef>
              <a:spcAft>
                <a:spcPts val="0"/>
              </a:spcAft>
              <a:buClr>
                <a:schemeClr val="accent3"/>
              </a:buClr>
              <a:buSzPts val="1800"/>
              <a:buFont typeface="Proxima Nova"/>
              <a:buNone/>
            </a:pPr>
            <a:r>
              <a:rPr b="0" i="0" lang="en" sz="1800" u="sng" cap="none" strike="noStrike">
                <a:solidFill>
                  <a:schemeClr val="accent3"/>
                </a:solidFill>
                <a:latin typeface="Proxima Nova"/>
                <a:ea typeface="Proxima Nova"/>
                <a:cs typeface="Proxima Nova"/>
                <a:sym typeface="Proxima Nova"/>
              </a:rPr>
              <a:t>Base de Datos</a:t>
            </a:r>
            <a:endParaRPr/>
          </a:p>
          <a:p>
            <a:pPr indent="0" lvl="0" marL="114300" marR="0" rtl="0" algn="l">
              <a:lnSpc>
                <a:spcPct val="115000"/>
              </a:lnSpc>
              <a:spcBef>
                <a:spcPts val="0"/>
              </a:spcBef>
              <a:spcAft>
                <a:spcPts val="0"/>
              </a:spcAft>
              <a:buClr>
                <a:schemeClr val="accent3"/>
              </a:buClr>
              <a:buSzPts val="1800"/>
              <a:buFont typeface="Proxima Nova"/>
              <a:buNone/>
            </a:pPr>
            <a:r>
              <a:rPr b="0" i="0" lang="en" sz="1800" u="none" cap="none" strike="noStrike">
                <a:solidFill>
                  <a:schemeClr val="accent3"/>
                </a:solidFill>
                <a:latin typeface="Proxima Nova"/>
                <a:ea typeface="Proxima Nova"/>
                <a:cs typeface="Proxima Nova"/>
                <a:sym typeface="Proxima Nova"/>
              </a:rPr>
              <a:t>MariaDB - </a:t>
            </a:r>
            <a:r>
              <a:rPr b="0" i="0" lang="en" sz="1800" u="sng" cap="none" strike="noStrike">
                <a:solidFill>
                  <a:schemeClr val="hlink"/>
                </a:solidFill>
                <a:latin typeface="Proxima Nova"/>
                <a:ea typeface="Proxima Nova"/>
                <a:cs typeface="Proxima Nova"/>
                <a:sym typeface="Proxima Nova"/>
                <a:hlinkClick r:id="rId4"/>
              </a:rPr>
              <a:t>https://mariadb.org/</a:t>
            </a:r>
            <a:endParaRPr b="0" i="0" sz="1800" u="none" cap="none" strike="noStrike">
              <a:solidFill>
                <a:schemeClr val="accent3"/>
              </a:solidFill>
              <a:latin typeface="Proxima Nova"/>
              <a:ea typeface="Proxima Nova"/>
              <a:cs typeface="Proxima Nova"/>
              <a:sym typeface="Proxima Nova"/>
            </a:endParaRPr>
          </a:p>
          <a:p>
            <a:pPr indent="0" lvl="0" marL="114300" marR="0" rtl="0" algn="l">
              <a:lnSpc>
                <a:spcPct val="115000"/>
              </a:lnSpc>
              <a:spcBef>
                <a:spcPts val="0"/>
              </a:spcBef>
              <a:spcAft>
                <a:spcPts val="0"/>
              </a:spcAft>
              <a:buClr>
                <a:schemeClr val="accent3"/>
              </a:buClr>
              <a:buSzPts val="1800"/>
              <a:buFont typeface="Proxima Nova"/>
              <a:buNone/>
            </a:pPr>
            <a:r>
              <a:t/>
            </a:r>
            <a:endParaRPr b="0" i="0" sz="1800" u="none" cap="none" strike="noStrike">
              <a:solidFill>
                <a:schemeClr val="accent3"/>
              </a:solidFill>
              <a:latin typeface="Proxima Nova"/>
              <a:ea typeface="Proxima Nova"/>
              <a:cs typeface="Proxima Nova"/>
              <a:sym typeface="Proxima Nova"/>
            </a:endParaRPr>
          </a:p>
          <a:p>
            <a:pPr indent="0" lvl="0" marL="114300" marR="0" rtl="0" algn="l">
              <a:lnSpc>
                <a:spcPct val="115000"/>
              </a:lnSpc>
              <a:spcBef>
                <a:spcPts val="0"/>
              </a:spcBef>
              <a:spcAft>
                <a:spcPts val="0"/>
              </a:spcAft>
              <a:buClr>
                <a:schemeClr val="accent3"/>
              </a:buClr>
              <a:buSzPts val="1800"/>
              <a:buFont typeface="Proxima Nova"/>
              <a:buNone/>
            </a:pPr>
            <a:r>
              <a:rPr b="0" i="0" lang="en" sz="1800" u="none" cap="none" strike="noStrike">
                <a:solidFill>
                  <a:schemeClr val="accent3"/>
                </a:solidFill>
                <a:latin typeface="Proxima Nova"/>
                <a:ea typeface="Proxima Nova"/>
                <a:cs typeface="Proxima Nova"/>
                <a:sym typeface="Proxima Nova"/>
              </a:rPr>
              <a:t>MySQL - </a:t>
            </a:r>
            <a:r>
              <a:rPr b="0" i="0" lang="en" sz="1800" u="sng" cap="none" strike="noStrike">
                <a:solidFill>
                  <a:schemeClr val="hlink"/>
                </a:solidFill>
                <a:latin typeface="Proxima Nova"/>
                <a:ea typeface="Proxima Nova"/>
                <a:cs typeface="Proxima Nova"/>
                <a:sym typeface="Proxima Nova"/>
                <a:hlinkClick r:id="rId5"/>
              </a:rPr>
              <a:t>https://www.mysql.com/</a:t>
            </a:r>
            <a:endParaRPr b="0" i="0" sz="1800" u="none" cap="none" strike="noStrike">
              <a:solidFill>
                <a:schemeClr val="accent3"/>
              </a:solidFill>
              <a:latin typeface="Proxima Nova"/>
              <a:ea typeface="Proxima Nova"/>
              <a:cs typeface="Proxima Nova"/>
              <a:sym typeface="Proxima Nova"/>
            </a:endParaRPr>
          </a:p>
          <a:p>
            <a:pPr indent="0" lvl="0" marL="114300" marR="0" rtl="0" algn="l">
              <a:lnSpc>
                <a:spcPct val="115000"/>
              </a:lnSpc>
              <a:spcBef>
                <a:spcPts val="0"/>
              </a:spcBef>
              <a:spcAft>
                <a:spcPts val="0"/>
              </a:spcAft>
              <a:buClr>
                <a:schemeClr val="accent3"/>
              </a:buClr>
              <a:buSzPts val="1800"/>
              <a:buFont typeface="Proxima Nova"/>
              <a:buNone/>
            </a:pPr>
            <a:r>
              <a:t/>
            </a:r>
            <a:endParaRPr b="0" i="0" sz="1800" u="none" cap="none" strike="noStrike">
              <a:solidFill>
                <a:schemeClr val="accent3"/>
              </a:solidFill>
              <a:latin typeface="Proxima Nova"/>
              <a:ea typeface="Proxima Nova"/>
              <a:cs typeface="Proxima Nova"/>
              <a:sym typeface="Proxima Nova"/>
            </a:endParaRPr>
          </a:p>
          <a:p>
            <a:pPr indent="-228600" lvl="0" marL="457200" marR="0" rtl="0" algn="l">
              <a:lnSpc>
                <a:spcPct val="115000"/>
              </a:lnSpc>
              <a:spcBef>
                <a:spcPts val="0"/>
              </a:spcBef>
              <a:spcAft>
                <a:spcPts val="0"/>
              </a:spcAft>
              <a:buClr>
                <a:schemeClr val="accent3"/>
              </a:buClr>
              <a:buSzPts val="1800"/>
              <a:buFont typeface="Proxima Nova"/>
              <a:buNone/>
            </a:pPr>
            <a:r>
              <a:t/>
            </a:r>
            <a:endParaRPr b="0" i="0" sz="1800" u="none" cap="none" strike="noStrike">
              <a:solidFill>
                <a:schemeClr val="accent3"/>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Videoclub - Atributos de Relación</a:t>
            </a:r>
            <a:endParaRPr/>
          </a:p>
        </p:txBody>
      </p:sp>
      <p:sp>
        <p:nvSpPr>
          <p:cNvPr id="349" name="Google Shape;349;p32"/>
          <p:cNvSpPr/>
          <p:nvPr/>
        </p:nvSpPr>
        <p:spPr>
          <a:xfrm>
            <a:off x="1856588" y="1703625"/>
            <a:ext cx="1567500" cy="7347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Cliente</a:t>
            </a:r>
            <a:endParaRPr b="0" i="0" sz="1400" u="none" cap="none" strike="noStrike">
              <a:solidFill>
                <a:srgbClr val="000000"/>
              </a:solidFill>
              <a:latin typeface="Arial"/>
              <a:ea typeface="Arial"/>
              <a:cs typeface="Arial"/>
              <a:sym typeface="Arial"/>
            </a:endParaRPr>
          </a:p>
        </p:txBody>
      </p:sp>
      <p:sp>
        <p:nvSpPr>
          <p:cNvPr id="350" name="Google Shape;350;p32"/>
          <p:cNvSpPr/>
          <p:nvPr/>
        </p:nvSpPr>
        <p:spPr>
          <a:xfrm>
            <a:off x="911175" y="1145113"/>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tipo_doc</a:t>
            </a:r>
            <a:endParaRPr b="0" i="0" sz="1200" u="none" cap="none" strike="noStrike">
              <a:solidFill>
                <a:srgbClr val="000000"/>
              </a:solidFill>
              <a:latin typeface="Arial"/>
              <a:ea typeface="Arial"/>
              <a:cs typeface="Arial"/>
              <a:sym typeface="Arial"/>
            </a:endParaRPr>
          </a:p>
        </p:txBody>
      </p:sp>
      <p:sp>
        <p:nvSpPr>
          <p:cNvPr id="351" name="Google Shape;351;p32"/>
          <p:cNvSpPr/>
          <p:nvPr/>
        </p:nvSpPr>
        <p:spPr>
          <a:xfrm>
            <a:off x="425425" y="17036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nro_doc</a:t>
            </a:r>
            <a:endParaRPr b="0" i="0" sz="1200" u="none" cap="none" strike="noStrike">
              <a:solidFill>
                <a:srgbClr val="000000"/>
              </a:solidFill>
              <a:latin typeface="Arial"/>
              <a:ea typeface="Arial"/>
              <a:cs typeface="Arial"/>
              <a:sym typeface="Arial"/>
            </a:endParaRPr>
          </a:p>
        </p:txBody>
      </p:sp>
      <p:sp>
        <p:nvSpPr>
          <p:cNvPr id="352" name="Google Shape;352;p32"/>
          <p:cNvSpPr/>
          <p:nvPr/>
        </p:nvSpPr>
        <p:spPr>
          <a:xfrm>
            <a:off x="3757875" y="185610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domicilio</a:t>
            </a:r>
            <a:endParaRPr b="0" i="0" sz="1200" u="none" cap="none" strike="noStrike">
              <a:solidFill>
                <a:srgbClr val="000000"/>
              </a:solidFill>
              <a:latin typeface="Arial"/>
              <a:ea typeface="Arial"/>
              <a:cs typeface="Arial"/>
              <a:sym typeface="Arial"/>
            </a:endParaRPr>
          </a:p>
        </p:txBody>
      </p:sp>
      <p:sp>
        <p:nvSpPr>
          <p:cNvPr id="353" name="Google Shape;353;p32"/>
          <p:cNvSpPr/>
          <p:nvPr/>
        </p:nvSpPr>
        <p:spPr>
          <a:xfrm>
            <a:off x="3390050" y="26215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edad</a:t>
            </a:r>
            <a:endParaRPr b="0" i="0" sz="1200" u="none" cap="none" strike="noStrike">
              <a:solidFill>
                <a:srgbClr val="000000"/>
              </a:solidFill>
              <a:latin typeface="Arial"/>
              <a:ea typeface="Arial"/>
              <a:cs typeface="Arial"/>
              <a:sym typeface="Arial"/>
            </a:endParaRPr>
          </a:p>
        </p:txBody>
      </p:sp>
      <p:sp>
        <p:nvSpPr>
          <p:cNvPr id="354" name="Google Shape;354;p32"/>
          <p:cNvSpPr/>
          <p:nvPr/>
        </p:nvSpPr>
        <p:spPr>
          <a:xfrm>
            <a:off x="3606763" y="11451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telefono</a:t>
            </a:r>
            <a:endParaRPr b="0" i="0" sz="1200" u="none" cap="none" strike="noStrike">
              <a:solidFill>
                <a:srgbClr val="000000"/>
              </a:solidFill>
              <a:latin typeface="Arial"/>
              <a:ea typeface="Arial"/>
              <a:cs typeface="Arial"/>
              <a:sym typeface="Arial"/>
            </a:endParaRPr>
          </a:p>
        </p:txBody>
      </p:sp>
      <p:cxnSp>
        <p:nvCxnSpPr>
          <p:cNvPr id="355" name="Google Shape;355;p32"/>
          <p:cNvCxnSpPr>
            <a:stCxn id="350" idx="5"/>
          </p:cNvCxnSpPr>
          <p:nvPr/>
        </p:nvCxnSpPr>
        <p:spPr>
          <a:xfrm>
            <a:off x="1847864" y="1513080"/>
            <a:ext cx="444900" cy="191700"/>
          </a:xfrm>
          <a:prstGeom prst="straightConnector1">
            <a:avLst/>
          </a:prstGeom>
          <a:noFill/>
          <a:ln cap="flat" cmpd="sng" w="19050">
            <a:solidFill>
              <a:srgbClr val="434343"/>
            </a:solidFill>
            <a:prstDash val="solid"/>
            <a:round/>
            <a:headEnd len="sm" w="sm" type="none"/>
            <a:tailEnd len="sm" w="sm" type="none"/>
          </a:ln>
        </p:spPr>
      </p:cxnSp>
      <p:cxnSp>
        <p:nvCxnSpPr>
          <p:cNvPr id="356" name="Google Shape;356;p32"/>
          <p:cNvCxnSpPr>
            <a:stCxn id="351" idx="6"/>
          </p:cNvCxnSpPr>
          <p:nvPr/>
        </p:nvCxnSpPr>
        <p:spPr>
          <a:xfrm flipH="1" rot="10800000">
            <a:off x="1522825" y="1916775"/>
            <a:ext cx="336900" cy="2400"/>
          </a:xfrm>
          <a:prstGeom prst="straightConnector1">
            <a:avLst/>
          </a:prstGeom>
          <a:noFill/>
          <a:ln cap="flat" cmpd="sng" w="19050">
            <a:solidFill>
              <a:srgbClr val="434343"/>
            </a:solidFill>
            <a:prstDash val="solid"/>
            <a:round/>
            <a:headEnd len="sm" w="sm" type="none"/>
            <a:tailEnd len="sm" w="sm" type="none"/>
          </a:ln>
        </p:spPr>
      </p:cxnSp>
      <p:cxnSp>
        <p:nvCxnSpPr>
          <p:cNvPr id="357" name="Google Shape;357;p32"/>
          <p:cNvCxnSpPr>
            <a:endCxn id="352" idx="2"/>
          </p:cNvCxnSpPr>
          <p:nvPr/>
        </p:nvCxnSpPr>
        <p:spPr>
          <a:xfrm>
            <a:off x="3429075" y="1862850"/>
            <a:ext cx="328800" cy="208800"/>
          </a:xfrm>
          <a:prstGeom prst="straightConnector1">
            <a:avLst/>
          </a:prstGeom>
          <a:noFill/>
          <a:ln cap="flat" cmpd="sng" w="19050">
            <a:solidFill>
              <a:srgbClr val="434343"/>
            </a:solidFill>
            <a:prstDash val="solid"/>
            <a:round/>
            <a:headEnd len="sm" w="sm" type="none"/>
            <a:tailEnd len="sm" w="sm" type="none"/>
          </a:ln>
        </p:spPr>
      </p:cxnSp>
      <p:cxnSp>
        <p:nvCxnSpPr>
          <p:cNvPr id="358" name="Google Shape;358;p32"/>
          <p:cNvCxnSpPr>
            <a:endCxn id="354" idx="3"/>
          </p:cNvCxnSpPr>
          <p:nvPr/>
        </p:nvCxnSpPr>
        <p:spPr>
          <a:xfrm flipH="1" rot="10800000">
            <a:off x="3228974" y="1513092"/>
            <a:ext cx="538500" cy="192000"/>
          </a:xfrm>
          <a:prstGeom prst="straightConnector1">
            <a:avLst/>
          </a:prstGeom>
          <a:noFill/>
          <a:ln cap="flat" cmpd="sng" w="19050">
            <a:solidFill>
              <a:srgbClr val="434343"/>
            </a:solidFill>
            <a:prstDash val="solid"/>
            <a:round/>
            <a:headEnd len="sm" w="sm" type="none"/>
            <a:tailEnd len="sm" w="sm" type="none"/>
          </a:ln>
        </p:spPr>
      </p:cxnSp>
      <p:cxnSp>
        <p:nvCxnSpPr>
          <p:cNvPr id="359" name="Google Shape;359;p32"/>
          <p:cNvCxnSpPr>
            <a:stCxn id="353" idx="0"/>
            <a:endCxn id="349" idx="3"/>
          </p:cNvCxnSpPr>
          <p:nvPr/>
        </p:nvCxnSpPr>
        <p:spPr>
          <a:xfrm rot="10800000">
            <a:off x="3423950" y="2071025"/>
            <a:ext cx="514800" cy="550500"/>
          </a:xfrm>
          <a:prstGeom prst="straightConnector1">
            <a:avLst/>
          </a:prstGeom>
          <a:noFill/>
          <a:ln cap="flat" cmpd="sng" w="19050">
            <a:solidFill>
              <a:srgbClr val="434343"/>
            </a:solidFill>
            <a:prstDash val="solid"/>
            <a:round/>
            <a:headEnd len="sm" w="sm" type="none"/>
            <a:tailEnd len="sm" w="sm" type="none"/>
          </a:ln>
        </p:spPr>
      </p:cxnSp>
      <p:cxnSp>
        <p:nvCxnSpPr>
          <p:cNvPr id="360" name="Google Shape;360;p32"/>
          <p:cNvCxnSpPr>
            <a:stCxn id="350" idx="3"/>
            <a:endCxn id="350" idx="5"/>
          </p:cNvCxnSpPr>
          <p:nvPr/>
        </p:nvCxnSpPr>
        <p:spPr>
          <a:xfrm>
            <a:off x="1071886" y="1513080"/>
            <a:ext cx="776100" cy="0"/>
          </a:xfrm>
          <a:prstGeom prst="straightConnector1">
            <a:avLst/>
          </a:prstGeom>
          <a:noFill/>
          <a:ln cap="flat" cmpd="sng" w="19050">
            <a:solidFill>
              <a:srgbClr val="434343"/>
            </a:solidFill>
            <a:prstDash val="solid"/>
            <a:round/>
            <a:headEnd len="sm" w="sm" type="none"/>
            <a:tailEnd len="sm" w="sm" type="none"/>
          </a:ln>
        </p:spPr>
      </p:cxnSp>
      <p:sp>
        <p:nvSpPr>
          <p:cNvPr id="361" name="Google Shape;361;p32"/>
          <p:cNvSpPr/>
          <p:nvPr/>
        </p:nvSpPr>
        <p:spPr>
          <a:xfrm>
            <a:off x="5922950" y="1703625"/>
            <a:ext cx="1567500" cy="7347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Proveedor</a:t>
            </a:r>
            <a:endParaRPr b="0" i="0" sz="1400" u="none" cap="none" strike="noStrike">
              <a:solidFill>
                <a:srgbClr val="000000"/>
              </a:solidFill>
              <a:latin typeface="Arial"/>
              <a:ea typeface="Arial"/>
              <a:cs typeface="Arial"/>
              <a:sym typeface="Arial"/>
            </a:endParaRPr>
          </a:p>
        </p:txBody>
      </p:sp>
      <p:sp>
        <p:nvSpPr>
          <p:cNvPr id="362" name="Google Shape;362;p32"/>
          <p:cNvSpPr/>
          <p:nvPr/>
        </p:nvSpPr>
        <p:spPr>
          <a:xfrm>
            <a:off x="5207750" y="10893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cuit</a:t>
            </a:r>
            <a:endParaRPr b="0" i="0" sz="1200" u="none" cap="none" strike="noStrike">
              <a:solidFill>
                <a:srgbClr val="000000"/>
              </a:solidFill>
              <a:latin typeface="Arial"/>
              <a:ea typeface="Arial"/>
              <a:cs typeface="Arial"/>
              <a:sym typeface="Arial"/>
            </a:endParaRPr>
          </a:p>
        </p:txBody>
      </p:sp>
      <p:sp>
        <p:nvSpPr>
          <p:cNvPr id="363" name="Google Shape;363;p32"/>
          <p:cNvSpPr/>
          <p:nvPr/>
        </p:nvSpPr>
        <p:spPr>
          <a:xfrm>
            <a:off x="7539325" y="26351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mail</a:t>
            </a:r>
            <a:endParaRPr b="0" i="0" sz="1200" u="none" cap="none" strike="noStrike">
              <a:solidFill>
                <a:srgbClr val="000000"/>
              </a:solidFill>
              <a:latin typeface="Arial"/>
              <a:ea typeface="Arial"/>
              <a:cs typeface="Arial"/>
              <a:sym typeface="Arial"/>
            </a:endParaRPr>
          </a:p>
        </p:txBody>
      </p:sp>
      <p:sp>
        <p:nvSpPr>
          <p:cNvPr id="364" name="Google Shape;364;p32"/>
          <p:cNvSpPr/>
          <p:nvPr/>
        </p:nvSpPr>
        <p:spPr>
          <a:xfrm>
            <a:off x="7793050" y="2017163"/>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telefono</a:t>
            </a:r>
            <a:endParaRPr b="0" i="0" sz="1200" u="none" cap="none" strike="noStrike">
              <a:solidFill>
                <a:srgbClr val="000000"/>
              </a:solidFill>
              <a:latin typeface="Arial"/>
              <a:ea typeface="Arial"/>
              <a:cs typeface="Arial"/>
              <a:sym typeface="Arial"/>
            </a:endParaRPr>
          </a:p>
        </p:txBody>
      </p:sp>
      <p:sp>
        <p:nvSpPr>
          <p:cNvPr id="365" name="Google Shape;365;p32"/>
          <p:cNvSpPr/>
          <p:nvPr/>
        </p:nvSpPr>
        <p:spPr>
          <a:xfrm>
            <a:off x="7793050" y="13649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domicilio</a:t>
            </a:r>
            <a:endParaRPr b="0" i="0" sz="1200" u="none" cap="none" strike="noStrike">
              <a:solidFill>
                <a:srgbClr val="000000"/>
              </a:solidFill>
              <a:latin typeface="Arial"/>
              <a:ea typeface="Arial"/>
              <a:cs typeface="Arial"/>
              <a:sym typeface="Arial"/>
            </a:endParaRPr>
          </a:p>
        </p:txBody>
      </p:sp>
      <p:sp>
        <p:nvSpPr>
          <p:cNvPr id="366" name="Google Shape;366;p32"/>
          <p:cNvSpPr/>
          <p:nvPr/>
        </p:nvSpPr>
        <p:spPr>
          <a:xfrm>
            <a:off x="6588900" y="10893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nombre</a:t>
            </a:r>
            <a:endParaRPr b="0" i="0" sz="1200" u="none" cap="none" strike="noStrike">
              <a:solidFill>
                <a:srgbClr val="000000"/>
              </a:solidFill>
              <a:latin typeface="Arial"/>
              <a:ea typeface="Arial"/>
              <a:cs typeface="Arial"/>
              <a:sym typeface="Arial"/>
            </a:endParaRPr>
          </a:p>
        </p:txBody>
      </p:sp>
      <p:cxnSp>
        <p:nvCxnSpPr>
          <p:cNvPr id="367" name="Google Shape;367;p32"/>
          <p:cNvCxnSpPr>
            <a:stCxn id="362" idx="5"/>
          </p:cNvCxnSpPr>
          <p:nvPr/>
        </p:nvCxnSpPr>
        <p:spPr>
          <a:xfrm>
            <a:off x="6144439" y="1457292"/>
            <a:ext cx="272700" cy="247500"/>
          </a:xfrm>
          <a:prstGeom prst="straightConnector1">
            <a:avLst/>
          </a:prstGeom>
          <a:noFill/>
          <a:ln cap="flat" cmpd="sng" w="19050">
            <a:solidFill>
              <a:srgbClr val="434343"/>
            </a:solidFill>
            <a:prstDash val="solid"/>
            <a:round/>
            <a:headEnd len="sm" w="sm" type="none"/>
            <a:tailEnd len="sm" w="sm" type="none"/>
          </a:ln>
        </p:spPr>
      </p:cxnSp>
      <p:cxnSp>
        <p:nvCxnSpPr>
          <p:cNvPr id="368" name="Google Shape;368;p32"/>
          <p:cNvCxnSpPr>
            <a:stCxn id="363" idx="1"/>
          </p:cNvCxnSpPr>
          <p:nvPr/>
        </p:nvCxnSpPr>
        <p:spPr>
          <a:xfrm rot="10800000">
            <a:off x="7238636" y="2438483"/>
            <a:ext cx="461400" cy="259800"/>
          </a:xfrm>
          <a:prstGeom prst="straightConnector1">
            <a:avLst/>
          </a:prstGeom>
          <a:noFill/>
          <a:ln cap="flat" cmpd="sng" w="19050">
            <a:solidFill>
              <a:srgbClr val="434343"/>
            </a:solidFill>
            <a:prstDash val="solid"/>
            <a:round/>
            <a:headEnd len="sm" w="sm" type="none"/>
            <a:tailEnd len="sm" w="sm" type="none"/>
          </a:ln>
        </p:spPr>
      </p:cxnSp>
      <p:cxnSp>
        <p:nvCxnSpPr>
          <p:cNvPr id="369" name="Google Shape;369;p32"/>
          <p:cNvCxnSpPr>
            <a:stCxn id="361" idx="3"/>
            <a:endCxn id="364" idx="2"/>
          </p:cNvCxnSpPr>
          <p:nvPr/>
        </p:nvCxnSpPr>
        <p:spPr>
          <a:xfrm>
            <a:off x="7490450" y="2070975"/>
            <a:ext cx="302700" cy="161700"/>
          </a:xfrm>
          <a:prstGeom prst="straightConnector1">
            <a:avLst/>
          </a:prstGeom>
          <a:noFill/>
          <a:ln cap="flat" cmpd="sng" w="19050">
            <a:solidFill>
              <a:srgbClr val="434343"/>
            </a:solidFill>
            <a:prstDash val="solid"/>
            <a:round/>
            <a:headEnd len="sm" w="sm" type="none"/>
            <a:tailEnd len="sm" w="sm" type="none"/>
          </a:ln>
        </p:spPr>
      </p:cxnSp>
      <p:cxnSp>
        <p:nvCxnSpPr>
          <p:cNvPr id="370" name="Google Shape;370;p32"/>
          <p:cNvCxnSpPr>
            <a:stCxn id="361" idx="0"/>
            <a:endCxn id="366" idx="3"/>
          </p:cNvCxnSpPr>
          <p:nvPr/>
        </p:nvCxnSpPr>
        <p:spPr>
          <a:xfrm flipH="1" rot="10800000">
            <a:off x="6706700" y="1457325"/>
            <a:ext cx="42900" cy="246300"/>
          </a:xfrm>
          <a:prstGeom prst="straightConnector1">
            <a:avLst/>
          </a:prstGeom>
          <a:noFill/>
          <a:ln cap="flat" cmpd="sng" w="19050">
            <a:solidFill>
              <a:srgbClr val="434343"/>
            </a:solidFill>
            <a:prstDash val="solid"/>
            <a:round/>
            <a:headEnd len="sm" w="sm" type="none"/>
            <a:tailEnd len="sm" w="sm" type="none"/>
          </a:ln>
        </p:spPr>
      </p:cxnSp>
      <p:cxnSp>
        <p:nvCxnSpPr>
          <p:cNvPr id="371" name="Google Shape;371;p32"/>
          <p:cNvCxnSpPr>
            <a:stCxn id="365" idx="3"/>
          </p:cNvCxnSpPr>
          <p:nvPr/>
        </p:nvCxnSpPr>
        <p:spPr>
          <a:xfrm flipH="1">
            <a:off x="7494761" y="1732892"/>
            <a:ext cx="459000" cy="138300"/>
          </a:xfrm>
          <a:prstGeom prst="straightConnector1">
            <a:avLst/>
          </a:prstGeom>
          <a:noFill/>
          <a:ln cap="flat" cmpd="sng" w="19050">
            <a:solidFill>
              <a:srgbClr val="434343"/>
            </a:solidFill>
            <a:prstDash val="solid"/>
            <a:round/>
            <a:headEnd len="sm" w="sm" type="none"/>
            <a:tailEnd len="sm" w="sm" type="none"/>
          </a:ln>
        </p:spPr>
      </p:cxnSp>
      <p:cxnSp>
        <p:nvCxnSpPr>
          <p:cNvPr id="372" name="Google Shape;372;p32"/>
          <p:cNvCxnSpPr>
            <a:stCxn id="362" idx="3"/>
            <a:endCxn id="362" idx="5"/>
          </p:cNvCxnSpPr>
          <p:nvPr/>
        </p:nvCxnSpPr>
        <p:spPr>
          <a:xfrm>
            <a:off x="5368461" y="1457292"/>
            <a:ext cx="776100" cy="0"/>
          </a:xfrm>
          <a:prstGeom prst="straightConnector1">
            <a:avLst/>
          </a:prstGeom>
          <a:noFill/>
          <a:ln cap="flat" cmpd="sng" w="19050">
            <a:solidFill>
              <a:srgbClr val="434343"/>
            </a:solidFill>
            <a:prstDash val="solid"/>
            <a:round/>
            <a:headEnd len="sm" w="sm" type="none"/>
            <a:tailEnd len="sm" w="sm" type="none"/>
          </a:ln>
        </p:spPr>
      </p:cxnSp>
      <p:sp>
        <p:nvSpPr>
          <p:cNvPr id="373" name="Google Shape;373;p32"/>
          <p:cNvSpPr/>
          <p:nvPr/>
        </p:nvSpPr>
        <p:spPr>
          <a:xfrm>
            <a:off x="5944400" y="3316925"/>
            <a:ext cx="1567500" cy="734700"/>
          </a:xfrm>
          <a:prstGeom prst="rect">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Pelicula</a:t>
            </a:r>
            <a:endParaRPr b="0" i="0" sz="1400" u="none" cap="none" strike="noStrike">
              <a:solidFill>
                <a:srgbClr val="000000"/>
              </a:solidFill>
              <a:latin typeface="Arial"/>
              <a:ea typeface="Arial"/>
              <a:cs typeface="Arial"/>
              <a:sym typeface="Arial"/>
            </a:endParaRPr>
          </a:p>
        </p:txBody>
      </p:sp>
      <p:sp>
        <p:nvSpPr>
          <p:cNvPr id="374" name="Google Shape;374;p32"/>
          <p:cNvSpPr/>
          <p:nvPr/>
        </p:nvSpPr>
        <p:spPr>
          <a:xfrm>
            <a:off x="6144450" y="43706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cod_pel</a:t>
            </a:r>
            <a:endParaRPr b="0" i="0" sz="1200" u="none" cap="none" strike="noStrike">
              <a:solidFill>
                <a:srgbClr val="000000"/>
              </a:solidFill>
              <a:latin typeface="Arial"/>
              <a:ea typeface="Arial"/>
              <a:cs typeface="Arial"/>
              <a:sym typeface="Arial"/>
            </a:endParaRPr>
          </a:p>
        </p:txBody>
      </p:sp>
      <p:sp>
        <p:nvSpPr>
          <p:cNvPr id="375" name="Google Shape;375;p32"/>
          <p:cNvSpPr/>
          <p:nvPr/>
        </p:nvSpPr>
        <p:spPr>
          <a:xfrm>
            <a:off x="7539325" y="4370650"/>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titulo</a:t>
            </a:r>
            <a:endParaRPr b="0" i="0" sz="1200" u="none" cap="none" strike="noStrike">
              <a:solidFill>
                <a:srgbClr val="000000"/>
              </a:solidFill>
              <a:latin typeface="Arial"/>
              <a:ea typeface="Arial"/>
              <a:cs typeface="Arial"/>
              <a:sym typeface="Arial"/>
            </a:endParaRPr>
          </a:p>
        </p:txBody>
      </p:sp>
      <p:sp>
        <p:nvSpPr>
          <p:cNvPr id="376" name="Google Shape;376;p32"/>
          <p:cNvSpPr/>
          <p:nvPr/>
        </p:nvSpPr>
        <p:spPr>
          <a:xfrm>
            <a:off x="7823450" y="34687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genero</a:t>
            </a:r>
            <a:endParaRPr b="0" i="0" sz="1200" u="none" cap="none" strike="noStrike">
              <a:solidFill>
                <a:srgbClr val="000000"/>
              </a:solidFill>
              <a:latin typeface="Arial"/>
              <a:ea typeface="Arial"/>
              <a:cs typeface="Arial"/>
              <a:sym typeface="Arial"/>
            </a:endParaRPr>
          </a:p>
        </p:txBody>
      </p:sp>
      <p:cxnSp>
        <p:nvCxnSpPr>
          <p:cNvPr id="377" name="Google Shape;377;p32"/>
          <p:cNvCxnSpPr>
            <a:stCxn id="374" idx="0"/>
            <a:endCxn id="373" idx="2"/>
          </p:cNvCxnSpPr>
          <p:nvPr/>
        </p:nvCxnSpPr>
        <p:spPr>
          <a:xfrm flipH="1" rot="10800000">
            <a:off x="6693150" y="4051750"/>
            <a:ext cx="35100" cy="318900"/>
          </a:xfrm>
          <a:prstGeom prst="straightConnector1">
            <a:avLst/>
          </a:prstGeom>
          <a:noFill/>
          <a:ln cap="flat" cmpd="sng" w="19050">
            <a:solidFill>
              <a:srgbClr val="434343"/>
            </a:solidFill>
            <a:prstDash val="solid"/>
            <a:round/>
            <a:headEnd len="sm" w="sm" type="none"/>
            <a:tailEnd len="sm" w="sm" type="none"/>
          </a:ln>
        </p:spPr>
      </p:cxnSp>
      <p:cxnSp>
        <p:nvCxnSpPr>
          <p:cNvPr id="378" name="Google Shape;378;p32"/>
          <p:cNvCxnSpPr>
            <a:stCxn id="373" idx="3"/>
            <a:endCxn id="376" idx="2"/>
          </p:cNvCxnSpPr>
          <p:nvPr/>
        </p:nvCxnSpPr>
        <p:spPr>
          <a:xfrm>
            <a:off x="7511900" y="3684275"/>
            <a:ext cx="311700" cy="0"/>
          </a:xfrm>
          <a:prstGeom prst="straightConnector1">
            <a:avLst/>
          </a:prstGeom>
          <a:noFill/>
          <a:ln cap="flat" cmpd="sng" w="19050">
            <a:solidFill>
              <a:srgbClr val="434343"/>
            </a:solidFill>
            <a:prstDash val="solid"/>
            <a:round/>
            <a:headEnd len="sm" w="sm" type="none"/>
            <a:tailEnd len="sm" w="sm" type="none"/>
          </a:ln>
        </p:spPr>
      </p:cxnSp>
      <p:cxnSp>
        <p:nvCxnSpPr>
          <p:cNvPr id="379" name="Google Shape;379;p32"/>
          <p:cNvCxnSpPr>
            <a:stCxn id="375" idx="0"/>
          </p:cNvCxnSpPr>
          <p:nvPr/>
        </p:nvCxnSpPr>
        <p:spPr>
          <a:xfrm rot="10800000">
            <a:off x="7500325" y="3885250"/>
            <a:ext cx="587700" cy="485400"/>
          </a:xfrm>
          <a:prstGeom prst="straightConnector1">
            <a:avLst/>
          </a:prstGeom>
          <a:noFill/>
          <a:ln cap="flat" cmpd="sng" w="19050">
            <a:solidFill>
              <a:srgbClr val="434343"/>
            </a:solidFill>
            <a:prstDash val="solid"/>
            <a:round/>
            <a:headEnd len="sm" w="sm" type="none"/>
            <a:tailEnd len="sm" w="sm" type="none"/>
          </a:ln>
        </p:spPr>
      </p:cxnSp>
      <p:cxnSp>
        <p:nvCxnSpPr>
          <p:cNvPr id="380" name="Google Shape;380;p32"/>
          <p:cNvCxnSpPr>
            <a:stCxn id="374" idx="3"/>
            <a:endCxn id="374" idx="5"/>
          </p:cNvCxnSpPr>
          <p:nvPr/>
        </p:nvCxnSpPr>
        <p:spPr>
          <a:xfrm>
            <a:off x="6305161" y="4738617"/>
            <a:ext cx="776100" cy="0"/>
          </a:xfrm>
          <a:prstGeom prst="straightConnector1">
            <a:avLst/>
          </a:prstGeom>
          <a:noFill/>
          <a:ln cap="flat" cmpd="sng" w="19050">
            <a:solidFill>
              <a:srgbClr val="434343"/>
            </a:solidFill>
            <a:prstDash val="solid"/>
            <a:round/>
            <a:headEnd len="sm" w="sm" type="none"/>
            <a:tailEnd len="sm" w="sm" type="none"/>
          </a:ln>
        </p:spPr>
      </p:cxnSp>
      <p:cxnSp>
        <p:nvCxnSpPr>
          <p:cNvPr id="381" name="Google Shape;381;p32"/>
          <p:cNvCxnSpPr>
            <a:stCxn id="351" idx="3"/>
            <a:endCxn id="351" idx="5"/>
          </p:cNvCxnSpPr>
          <p:nvPr/>
        </p:nvCxnSpPr>
        <p:spPr>
          <a:xfrm>
            <a:off x="586136" y="2071592"/>
            <a:ext cx="776100" cy="0"/>
          </a:xfrm>
          <a:prstGeom prst="straightConnector1">
            <a:avLst/>
          </a:prstGeom>
          <a:noFill/>
          <a:ln cap="flat" cmpd="sng" w="19050">
            <a:solidFill>
              <a:srgbClr val="434343"/>
            </a:solidFill>
            <a:prstDash val="solid"/>
            <a:round/>
            <a:headEnd len="sm" w="sm" type="none"/>
            <a:tailEnd len="sm" w="sm" type="none"/>
          </a:ln>
        </p:spPr>
      </p:cxnSp>
      <p:sp>
        <p:nvSpPr>
          <p:cNvPr id="382" name="Google Shape;382;p32"/>
          <p:cNvSpPr/>
          <p:nvPr/>
        </p:nvSpPr>
        <p:spPr>
          <a:xfrm>
            <a:off x="6507800" y="2662075"/>
            <a:ext cx="440700" cy="431100"/>
          </a:xfrm>
          <a:prstGeom prst="flowChartDecision">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3" name="Google Shape;383;p32"/>
          <p:cNvCxnSpPr>
            <a:stCxn id="382" idx="0"/>
          </p:cNvCxnSpPr>
          <p:nvPr/>
        </p:nvCxnSpPr>
        <p:spPr>
          <a:xfrm rot="10800000">
            <a:off x="6724550" y="2436475"/>
            <a:ext cx="3600" cy="225600"/>
          </a:xfrm>
          <a:prstGeom prst="straightConnector1">
            <a:avLst/>
          </a:prstGeom>
          <a:noFill/>
          <a:ln cap="flat" cmpd="sng" w="19050">
            <a:solidFill>
              <a:srgbClr val="434343"/>
            </a:solidFill>
            <a:prstDash val="solid"/>
            <a:round/>
            <a:headEnd len="sm" w="sm" type="none"/>
            <a:tailEnd len="sm" w="sm" type="none"/>
          </a:ln>
        </p:spPr>
      </p:cxnSp>
      <p:cxnSp>
        <p:nvCxnSpPr>
          <p:cNvPr id="384" name="Google Shape;384;p32"/>
          <p:cNvCxnSpPr>
            <a:stCxn id="382" idx="2"/>
          </p:cNvCxnSpPr>
          <p:nvPr/>
        </p:nvCxnSpPr>
        <p:spPr>
          <a:xfrm flipH="1">
            <a:off x="6724550" y="3093175"/>
            <a:ext cx="3600" cy="224100"/>
          </a:xfrm>
          <a:prstGeom prst="straightConnector1">
            <a:avLst/>
          </a:prstGeom>
          <a:noFill/>
          <a:ln cap="flat" cmpd="sng" w="19050">
            <a:solidFill>
              <a:srgbClr val="434343"/>
            </a:solidFill>
            <a:prstDash val="solid"/>
            <a:round/>
            <a:headEnd len="sm" w="sm" type="none"/>
            <a:tailEnd len="sm" w="sm" type="none"/>
          </a:ln>
        </p:spPr>
      </p:cxnSp>
      <p:sp>
        <p:nvSpPr>
          <p:cNvPr id="385" name="Google Shape;385;p32"/>
          <p:cNvSpPr/>
          <p:nvPr/>
        </p:nvSpPr>
        <p:spPr>
          <a:xfrm>
            <a:off x="3829700" y="3468725"/>
            <a:ext cx="440700" cy="431100"/>
          </a:xfrm>
          <a:prstGeom prst="flowChartDecision">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6" name="Google Shape;386;p32"/>
          <p:cNvCxnSpPr>
            <a:stCxn id="349" idx="2"/>
            <a:endCxn id="385" idx="1"/>
          </p:cNvCxnSpPr>
          <p:nvPr/>
        </p:nvCxnSpPr>
        <p:spPr>
          <a:xfrm flipH="1" rot="-5400000">
            <a:off x="2612138" y="2466525"/>
            <a:ext cx="1245900" cy="1189500"/>
          </a:xfrm>
          <a:prstGeom prst="bentConnector2">
            <a:avLst/>
          </a:prstGeom>
          <a:noFill/>
          <a:ln cap="flat" cmpd="sng" w="19050">
            <a:solidFill>
              <a:srgbClr val="434343"/>
            </a:solidFill>
            <a:prstDash val="solid"/>
            <a:round/>
            <a:headEnd len="sm" w="sm" type="none"/>
            <a:tailEnd len="sm" w="sm" type="none"/>
          </a:ln>
        </p:spPr>
      </p:cxnSp>
      <p:cxnSp>
        <p:nvCxnSpPr>
          <p:cNvPr id="387" name="Google Shape;387;p32"/>
          <p:cNvCxnSpPr>
            <a:stCxn id="385" idx="3"/>
            <a:endCxn id="373" idx="1"/>
          </p:cNvCxnSpPr>
          <p:nvPr/>
        </p:nvCxnSpPr>
        <p:spPr>
          <a:xfrm>
            <a:off x="4270400" y="3684275"/>
            <a:ext cx="1674000" cy="600"/>
          </a:xfrm>
          <a:prstGeom prst="bentConnector3">
            <a:avLst>
              <a:gd fmla="val 50000" name="adj1"/>
            </a:avLst>
          </a:prstGeom>
          <a:noFill/>
          <a:ln cap="flat" cmpd="sng" w="19050">
            <a:solidFill>
              <a:srgbClr val="434343"/>
            </a:solidFill>
            <a:prstDash val="solid"/>
            <a:round/>
            <a:headEnd len="sm" w="sm" type="none"/>
            <a:tailEnd len="sm" w="sm" type="none"/>
          </a:ln>
        </p:spPr>
      </p:cxnSp>
      <p:sp>
        <p:nvSpPr>
          <p:cNvPr id="388" name="Google Shape;388;p32"/>
          <p:cNvSpPr txBox="1"/>
          <p:nvPr/>
        </p:nvSpPr>
        <p:spPr>
          <a:xfrm>
            <a:off x="3657600" y="3891650"/>
            <a:ext cx="1287600" cy="64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Alquila</a:t>
            </a:r>
            <a:endParaRPr b="0" i="0" sz="1400" u="none" cap="none" strike="noStrike">
              <a:solidFill>
                <a:srgbClr val="000000"/>
              </a:solidFill>
              <a:latin typeface="Proxima Nova"/>
              <a:ea typeface="Proxima Nova"/>
              <a:cs typeface="Proxima Nova"/>
              <a:sym typeface="Proxima Nova"/>
            </a:endParaRPr>
          </a:p>
        </p:txBody>
      </p:sp>
      <p:sp>
        <p:nvSpPr>
          <p:cNvPr id="389" name="Google Shape;389;p32"/>
          <p:cNvSpPr txBox="1"/>
          <p:nvPr/>
        </p:nvSpPr>
        <p:spPr>
          <a:xfrm>
            <a:off x="5800950" y="2669400"/>
            <a:ext cx="1440900" cy="64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Provee</a:t>
            </a:r>
            <a:endParaRPr b="0" i="0" sz="1400" u="none" cap="none" strike="noStrike">
              <a:solidFill>
                <a:srgbClr val="000000"/>
              </a:solidFill>
              <a:latin typeface="Proxima Nova"/>
              <a:ea typeface="Proxima Nova"/>
              <a:cs typeface="Proxima Nova"/>
              <a:sym typeface="Proxima Nova"/>
            </a:endParaRPr>
          </a:p>
        </p:txBody>
      </p:sp>
      <p:sp>
        <p:nvSpPr>
          <p:cNvPr id="390" name="Google Shape;390;p32"/>
          <p:cNvSpPr txBox="1"/>
          <p:nvPr/>
        </p:nvSpPr>
        <p:spPr>
          <a:xfrm>
            <a:off x="5618954" y="3253771"/>
            <a:ext cx="2751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N</a:t>
            </a:r>
            <a:endParaRPr b="0" i="0" sz="1400" u="none" cap="none" strike="noStrike">
              <a:solidFill>
                <a:srgbClr val="000000"/>
              </a:solidFill>
              <a:latin typeface="Proxima Nova"/>
              <a:ea typeface="Proxima Nova"/>
              <a:cs typeface="Proxima Nova"/>
              <a:sym typeface="Proxima Nova"/>
            </a:endParaRPr>
          </a:p>
        </p:txBody>
      </p:sp>
      <p:sp>
        <p:nvSpPr>
          <p:cNvPr id="391" name="Google Shape;391;p32"/>
          <p:cNvSpPr txBox="1"/>
          <p:nvPr/>
        </p:nvSpPr>
        <p:spPr>
          <a:xfrm>
            <a:off x="6806150" y="2356196"/>
            <a:ext cx="2751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a:t>
            </a:r>
            <a:endParaRPr b="0" i="0" sz="1400" u="none" cap="none" strike="noStrike">
              <a:solidFill>
                <a:srgbClr val="000000"/>
              </a:solidFill>
              <a:latin typeface="Proxima Nova"/>
              <a:ea typeface="Proxima Nova"/>
              <a:cs typeface="Proxima Nova"/>
              <a:sym typeface="Proxima Nova"/>
            </a:endParaRPr>
          </a:p>
        </p:txBody>
      </p:sp>
      <p:sp>
        <p:nvSpPr>
          <p:cNvPr id="392" name="Google Shape;392;p32"/>
          <p:cNvSpPr txBox="1"/>
          <p:nvPr/>
        </p:nvSpPr>
        <p:spPr>
          <a:xfrm>
            <a:off x="6806154" y="2989671"/>
            <a:ext cx="2751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N</a:t>
            </a:r>
            <a:endParaRPr b="0" i="0" sz="1400" u="none" cap="none" strike="noStrike">
              <a:solidFill>
                <a:srgbClr val="000000"/>
              </a:solidFill>
              <a:latin typeface="Proxima Nova"/>
              <a:ea typeface="Proxima Nova"/>
              <a:cs typeface="Proxima Nova"/>
              <a:sym typeface="Proxima Nova"/>
            </a:endParaRPr>
          </a:p>
        </p:txBody>
      </p:sp>
      <p:sp>
        <p:nvSpPr>
          <p:cNvPr id="393" name="Google Shape;393;p32"/>
          <p:cNvSpPr txBox="1"/>
          <p:nvPr/>
        </p:nvSpPr>
        <p:spPr>
          <a:xfrm>
            <a:off x="2640341" y="2436471"/>
            <a:ext cx="2751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N</a:t>
            </a:r>
            <a:endParaRPr b="0" i="0" sz="1400" u="none" cap="none" strike="noStrike">
              <a:solidFill>
                <a:srgbClr val="000000"/>
              </a:solidFill>
              <a:latin typeface="Proxima Nova"/>
              <a:ea typeface="Proxima Nova"/>
              <a:cs typeface="Proxima Nova"/>
              <a:sym typeface="Proxima Nova"/>
            </a:endParaRPr>
          </a:p>
        </p:txBody>
      </p:sp>
      <p:grpSp>
        <p:nvGrpSpPr>
          <p:cNvPr id="394" name="Google Shape;394;p32"/>
          <p:cNvGrpSpPr/>
          <p:nvPr/>
        </p:nvGrpSpPr>
        <p:grpSpPr>
          <a:xfrm>
            <a:off x="4157611" y="2989675"/>
            <a:ext cx="1410989" cy="582167"/>
            <a:chOff x="4157611" y="2989675"/>
            <a:chExt cx="1410989" cy="582167"/>
          </a:xfrm>
        </p:grpSpPr>
        <p:sp>
          <p:nvSpPr>
            <p:cNvPr id="395" name="Google Shape;395;p32"/>
            <p:cNvSpPr/>
            <p:nvPr/>
          </p:nvSpPr>
          <p:spPr>
            <a:xfrm>
              <a:off x="4471200" y="298967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fecha</a:t>
              </a:r>
              <a:endParaRPr b="0" i="0" sz="1200" u="none" cap="none" strike="noStrike">
                <a:solidFill>
                  <a:srgbClr val="000000"/>
                </a:solidFill>
                <a:latin typeface="Arial"/>
                <a:ea typeface="Arial"/>
                <a:cs typeface="Arial"/>
                <a:sym typeface="Arial"/>
              </a:endParaRPr>
            </a:p>
          </p:txBody>
        </p:sp>
        <p:cxnSp>
          <p:nvCxnSpPr>
            <p:cNvPr id="396" name="Google Shape;396;p32"/>
            <p:cNvCxnSpPr>
              <a:endCxn id="395" idx="3"/>
            </p:cNvCxnSpPr>
            <p:nvPr/>
          </p:nvCxnSpPr>
          <p:spPr>
            <a:xfrm flipH="1" rot="10800000">
              <a:off x="4157611" y="3357642"/>
              <a:ext cx="474300" cy="214200"/>
            </a:xfrm>
            <a:prstGeom prst="straightConnector1">
              <a:avLst/>
            </a:prstGeom>
            <a:noFill/>
            <a:ln cap="flat" cmpd="sng" w="19050">
              <a:solidFill>
                <a:srgbClr val="434343"/>
              </a:solidFill>
              <a:prstDash val="solid"/>
              <a:round/>
              <a:headEnd len="sm" w="sm" type="none"/>
              <a:tailEnd len="sm" w="sm" type="none"/>
            </a:ln>
          </p:spPr>
        </p:cxnSp>
      </p:grpSp>
      <p:sp>
        <p:nvSpPr>
          <p:cNvPr id="397" name="Google Shape;397;p32"/>
          <p:cNvSpPr/>
          <p:nvPr/>
        </p:nvSpPr>
        <p:spPr>
          <a:xfrm>
            <a:off x="2235138" y="1145125"/>
            <a:ext cx="1097400" cy="431100"/>
          </a:xfrm>
          <a:prstGeom prst="ellipse">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nombre</a:t>
            </a:r>
            <a:endParaRPr b="0" i="0" sz="1200" u="none" cap="none" strike="noStrike">
              <a:solidFill>
                <a:srgbClr val="000000"/>
              </a:solidFill>
              <a:latin typeface="Arial"/>
              <a:ea typeface="Arial"/>
              <a:cs typeface="Arial"/>
              <a:sym typeface="Arial"/>
            </a:endParaRPr>
          </a:p>
        </p:txBody>
      </p:sp>
      <p:cxnSp>
        <p:nvCxnSpPr>
          <p:cNvPr id="398" name="Google Shape;398;p32"/>
          <p:cNvCxnSpPr>
            <a:stCxn id="397" idx="4"/>
            <a:endCxn id="349" idx="0"/>
          </p:cNvCxnSpPr>
          <p:nvPr/>
        </p:nvCxnSpPr>
        <p:spPr>
          <a:xfrm flipH="1">
            <a:off x="2640438" y="1576225"/>
            <a:ext cx="143400" cy="127500"/>
          </a:xfrm>
          <a:prstGeom prst="straightConnector1">
            <a:avLst/>
          </a:prstGeom>
          <a:noFill/>
          <a:ln cap="flat" cmpd="sng" w="19050">
            <a:solidFill>
              <a:srgbClr val="434343"/>
            </a:solidFill>
            <a:prstDash val="solid"/>
            <a:round/>
            <a:headEnd len="sm" w="sm" type="none"/>
            <a:tailEnd len="sm" w="sm" type="none"/>
          </a:ln>
        </p:spPr>
      </p:cxnSp>
      <p:sp>
        <p:nvSpPr>
          <p:cNvPr id="399" name="Google Shape;399;p32"/>
          <p:cNvSpPr/>
          <p:nvPr/>
        </p:nvSpPr>
        <p:spPr>
          <a:xfrm>
            <a:off x="1286525" y="2972425"/>
            <a:ext cx="440700" cy="431100"/>
          </a:xfrm>
          <a:prstGeom prst="flowChartDecision">
            <a:avLst/>
          </a:prstGeom>
          <a:noFill/>
          <a:ln cap="flat" cmpd="sng" w="19050">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00" name="Google Shape;400;p32"/>
          <p:cNvCxnSpPr>
            <a:endCxn id="399" idx="0"/>
          </p:cNvCxnSpPr>
          <p:nvPr/>
        </p:nvCxnSpPr>
        <p:spPr>
          <a:xfrm rot="5400000">
            <a:off x="1329425" y="2439775"/>
            <a:ext cx="710100" cy="355200"/>
          </a:xfrm>
          <a:prstGeom prst="bentConnector3">
            <a:avLst>
              <a:gd fmla="val -18" name="adj1"/>
            </a:avLst>
          </a:prstGeom>
          <a:noFill/>
          <a:ln cap="flat" cmpd="sng" w="19050">
            <a:solidFill>
              <a:srgbClr val="434343"/>
            </a:solidFill>
            <a:prstDash val="solid"/>
            <a:round/>
            <a:headEnd len="sm" w="sm" type="none"/>
            <a:tailEnd len="sm" w="sm" type="none"/>
          </a:ln>
        </p:spPr>
      </p:cxnSp>
      <p:cxnSp>
        <p:nvCxnSpPr>
          <p:cNvPr id="401" name="Google Shape;401;p32"/>
          <p:cNvCxnSpPr>
            <a:stCxn id="399" idx="3"/>
          </p:cNvCxnSpPr>
          <p:nvPr/>
        </p:nvCxnSpPr>
        <p:spPr>
          <a:xfrm flipH="1" rot="10800000">
            <a:off x="1727225" y="2438275"/>
            <a:ext cx="487500" cy="749700"/>
          </a:xfrm>
          <a:prstGeom prst="bentConnector2">
            <a:avLst/>
          </a:prstGeom>
          <a:noFill/>
          <a:ln cap="flat" cmpd="sng" w="19050">
            <a:solidFill>
              <a:srgbClr val="434343"/>
            </a:solidFill>
            <a:prstDash val="solid"/>
            <a:round/>
            <a:headEnd len="sm" w="sm" type="none"/>
            <a:tailEnd len="sm" w="sm" type="none"/>
          </a:ln>
        </p:spPr>
      </p:cxnSp>
      <p:sp>
        <p:nvSpPr>
          <p:cNvPr id="402" name="Google Shape;402;p32"/>
          <p:cNvSpPr txBox="1"/>
          <p:nvPr/>
        </p:nvSpPr>
        <p:spPr>
          <a:xfrm>
            <a:off x="1932766" y="2436471"/>
            <a:ext cx="2751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N</a:t>
            </a:r>
            <a:endParaRPr b="0" i="0" sz="1400" u="none" cap="none" strike="noStrike">
              <a:solidFill>
                <a:srgbClr val="000000"/>
              </a:solidFill>
              <a:latin typeface="Proxima Nova"/>
              <a:ea typeface="Proxima Nova"/>
              <a:cs typeface="Proxima Nova"/>
              <a:sym typeface="Proxima Nova"/>
            </a:endParaRPr>
          </a:p>
        </p:txBody>
      </p:sp>
      <p:sp>
        <p:nvSpPr>
          <p:cNvPr id="403" name="Google Shape;403;p32"/>
          <p:cNvSpPr txBox="1"/>
          <p:nvPr/>
        </p:nvSpPr>
        <p:spPr>
          <a:xfrm>
            <a:off x="1572875" y="2232671"/>
            <a:ext cx="275100" cy="431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1</a:t>
            </a:r>
            <a:endParaRPr b="0" i="0" sz="1400" u="none" cap="none" strike="noStrike">
              <a:solidFill>
                <a:srgbClr val="000000"/>
              </a:solidFill>
              <a:latin typeface="Proxima Nova"/>
              <a:ea typeface="Proxima Nova"/>
              <a:cs typeface="Proxima Nova"/>
              <a:sym typeface="Proxima Nova"/>
            </a:endParaRPr>
          </a:p>
        </p:txBody>
      </p:sp>
      <p:sp>
        <p:nvSpPr>
          <p:cNvPr id="404" name="Google Shape;404;p32"/>
          <p:cNvSpPr txBox="1"/>
          <p:nvPr/>
        </p:nvSpPr>
        <p:spPr>
          <a:xfrm>
            <a:off x="785825" y="3420775"/>
            <a:ext cx="1508700" cy="38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Es extensión de</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000"/>
                                        <p:tgtEl>
                                          <p:spTgt spid="3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Ejercicio a Resolver</a:t>
            </a:r>
            <a:endParaRPr/>
          </a:p>
        </p:txBody>
      </p:sp>
      <p:sp>
        <p:nvSpPr>
          <p:cNvPr id="410" name="Google Shape;410;p3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“Se necesita una base de datos de los diferentes modelos de autos del mercado. Por cada modelo se desea saber la marca, nombre y precio actual. También se requiere conocer el motor que posee, el cual tiene su nombre propio, cilindrada, potencia y marca (que no tiene por que ser igual a la del auto). Las marcas se encuentran clasificadas según su nacionalidad. Cada modelo se compone además de diferentes accesorios y, de acuerdo al modelo, el accesorio puede estar incluido o ser opcional en la compra (ej: alarma). Cada accesorio tiene su propio código”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ctrTitle"/>
          </p:nvPr>
        </p:nvSpPr>
        <p:spPr>
          <a:xfrm>
            <a:off x="510450" y="1257300"/>
            <a:ext cx="8123100" cy="15885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800"/>
              <a:buNone/>
            </a:pPr>
            <a:r>
              <a:rPr lang="en"/>
              <a:t>Base de Datos I</a:t>
            </a:r>
            <a:endParaRPr/>
          </a:p>
        </p:txBody>
      </p:sp>
      <p:sp>
        <p:nvSpPr>
          <p:cNvPr id="75" name="Google Shape;75;p15"/>
          <p:cNvSpPr txBox="1"/>
          <p:nvPr>
            <p:ph idx="1" type="subTitle"/>
          </p:nvPr>
        </p:nvSpPr>
        <p:spPr>
          <a:xfrm>
            <a:off x="510450" y="3182313"/>
            <a:ext cx="8123100" cy="630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Introducción + Diagrama Entidad-Relación (Básico)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u="sng"/>
              <a:t>Conceptos</a:t>
            </a:r>
            <a:endParaRPr u="sng"/>
          </a:p>
        </p:txBody>
      </p:sp>
      <p:sp>
        <p:nvSpPr>
          <p:cNvPr id="81" name="Google Shape;81;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t>Dato</a:t>
            </a:r>
            <a:r>
              <a:rPr lang="en"/>
              <a:t>: </a:t>
            </a:r>
            <a:r>
              <a:rPr lang="en" sz="1600"/>
              <a:t>Un dato es un conjunto discreto, de factores objetivos sobre un hecho real. Dentro de un contexto empresarial, el concepto de dato es definido como un registro de transacciones. Un dato no dice nada sobre el porqué de las cosas, y por sí mismo tiene poca o ninguna relevancia o propósito. </a:t>
            </a:r>
            <a:endParaRPr sz="1600"/>
          </a:p>
          <a:p>
            <a:pPr indent="-228600" lvl="0" marL="4572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b="1" lang="en"/>
              <a:t>Información</a:t>
            </a:r>
            <a:r>
              <a:rPr lang="en"/>
              <a:t>: </a:t>
            </a:r>
            <a:r>
              <a:rPr lang="en" sz="1600"/>
              <a:t>la información tiene significado (relevancia y propósito). No sólo puede formar potencialmente al que la recibe, sino que esta organizada para algún propósito.</a:t>
            </a:r>
            <a:endParaRPr sz="1600"/>
          </a:p>
          <a:p>
            <a:pPr indent="0" lvl="0" marL="0" rtl="0" algn="l">
              <a:lnSpc>
                <a:spcPct val="115000"/>
              </a:lnSpc>
              <a:spcBef>
                <a:spcPts val="1600"/>
              </a:spcBef>
              <a:spcAft>
                <a:spcPts val="1600"/>
              </a:spcAft>
              <a:buSzPts val="1800"/>
              <a:buNone/>
            </a:pPr>
            <a:r>
              <a:t/>
            </a:r>
            <a:endParaRPr/>
          </a:p>
        </p:txBody>
      </p:sp>
      <p:pic>
        <p:nvPicPr>
          <p:cNvPr id="82" name="Google Shape;82;p16"/>
          <p:cNvPicPr preferRelativeResize="0"/>
          <p:nvPr/>
        </p:nvPicPr>
        <p:blipFill rotWithShape="1">
          <a:blip r:embed="rId3">
            <a:alphaModFix/>
          </a:blip>
          <a:srcRect b="0" l="0" r="0" t="0"/>
          <a:stretch/>
        </p:blipFill>
        <p:spPr>
          <a:xfrm>
            <a:off x="205740" y="3698350"/>
            <a:ext cx="8382000" cy="10191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animEffect filter="fade" transition="in">
                                      <p:cBhvr>
                                        <p:cTn dur="1000"/>
                                        <p:tgtEl>
                                          <p:spTgt spid="8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animEffect filter="fade" transition="in">
                                      <p:cBhvr>
                                        <p:cTn dur="1000"/>
                                        <p:tgtEl>
                                          <p:spTgt spid="8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animEffect filter="fade" transition="in">
                                      <p:cBhvr>
                                        <p:cTn dur="1000"/>
                                        <p:tgtEl>
                                          <p:spTgt spid="8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animEffect filter="fade" transition="in">
                                      <p:cBhvr>
                                        <p:cTn dur="1000"/>
                                        <p:tgtEl>
                                          <p:spTgt spid="8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Archivos</a:t>
            </a:r>
            <a:endParaRPr/>
          </a:p>
        </p:txBody>
      </p:sp>
      <p:sp>
        <p:nvSpPr>
          <p:cNvPr id="88" name="Google Shape;88;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Tipos</a:t>
            </a:r>
            <a:endParaRPr/>
          </a:p>
          <a:p>
            <a:pPr indent="-317500" lvl="1" marL="914400" rtl="0" algn="l">
              <a:lnSpc>
                <a:spcPct val="115000"/>
              </a:lnSpc>
              <a:spcBef>
                <a:spcPts val="0"/>
              </a:spcBef>
              <a:spcAft>
                <a:spcPts val="0"/>
              </a:spcAft>
              <a:buSzPts val="1400"/>
              <a:buChar char="○"/>
            </a:pPr>
            <a:r>
              <a:rPr lang="en"/>
              <a:t>Texto</a:t>
            </a:r>
            <a:endParaRPr/>
          </a:p>
          <a:p>
            <a:pPr indent="-317500" lvl="1" marL="914400" rtl="0" algn="l">
              <a:lnSpc>
                <a:spcPct val="115000"/>
              </a:lnSpc>
              <a:spcBef>
                <a:spcPts val="0"/>
              </a:spcBef>
              <a:spcAft>
                <a:spcPts val="0"/>
              </a:spcAft>
              <a:buSzPts val="1400"/>
              <a:buChar char="○"/>
            </a:pPr>
            <a:r>
              <a:rPr lang="en"/>
              <a:t>Binario</a:t>
            </a:r>
            <a:endParaRPr/>
          </a:p>
          <a:p>
            <a:pPr indent="0" lvl="1" marL="596900" rtl="0" algn="l">
              <a:lnSpc>
                <a:spcPct val="115000"/>
              </a:lnSpc>
              <a:spcBef>
                <a:spcPts val="0"/>
              </a:spcBef>
              <a:spcAft>
                <a:spcPts val="0"/>
              </a:spcAft>
              <a:buSzPts val="1400"/>
              <a:buNone/>
            </a:pPr>
            <a:r>
              <a:t/>
            </a:r>
            <a:endParaRPr/>
          </a:p>
          <a:p>
            <a:pPr indent="-342900" lvl="0" marL="457200" rtl="0" algn="l">
              <a:lnSpc>
                <a:spcPct val="115000"/>
              </a:lnSpc>
              <a:spcBef>
                <a:spcPts val="0"/>
              </a:spcBef>
              <a:spcAft>
                <a:spcPts val="0"/>
              </a:spcAft>
              <a:buSzPts val="1800"/>
              <a:buChar char="●"/>
            </a:pPr>
            <a:r>
              <a:rPr lang="en"/>
              <a:t>Problemas en el uso de archivos</a:t>
            </a:r>
            <a:endParaRPr/>
          </a:p>
          <a:p>
            <a:pPr indent="-317500" lvl="1" marL="914400" rtl="0" algn="l">
              <a:lnSpc>
                <a:spcPct val="115000"/>
              </a:lnSpc>
              <a:spcBef>
                <a:spcPts val="0"/>
              </a:spcBef>
              <a:spcAft>
                <a:spcPts val="0"/>
              </a:spcAft>
              <a:buSzPts val="1400"/>
              <a:buChar char="○"/>
            </a:pPr>
            <a:r>
              <a:rPr lang="en"/>
              <a:t>Redundancia</a:t>
            </a:r>
            <a:endParaRPr/>
          </a:p>
          <a:p>
            <a:pPr indent="-317500" lvl="1" marL="914400" rtl="0" algn="l">
              <a:lnSpc>
                <a:spcPct val="115000"/>
              </a:lnSpc>
              <a:spcBef>
                <a:spcPts val="0"/>
              </a:spcBef>
              <a:spcAft>
                <a:spcPts val="0"/>
              </a:spcAft>
              <a:buSzPts val="1400"/>
              <a:buChar char="○"/>
            </a:pPr>
            <a:r>
              <a:rPr lang="en"/>
              <a:t>Falta de integridad</a:t>
            </a:r>
            <a:endParaRPr/>
          </a:p>
          <a:p>
            <a:pPr indent="-317500" lvl="1" marL="914400" rtl="0" algn="l">
              <a:lnSpc>
                <a:spcPct val="115000"/>
              </a:lnSpc>
              <a:spcBef>
                <a:spcPts val="0"/>
              </a:spcBef>
              <a:spcAft>
                <a:spcPts val="0"/>
              </a:spcAft>
              <a:buSzPts val="1400"/>
              <a:buChar char="○"/>
            </a:pPr>
            <a:r>
              <a:rPr lang="en"/>
              <a:t>Dependencia de las aplicaciones que los utilizan</a:t>
            </a:r>
            <a:endParaRPr/>
          </a:p>
        </p:txBody>
      </p:sp>
      <p:pic>
        <p:nvPicPr>
          <p:cNvPr descr="Cómo trabajar con archivos binarios en un proyecto con git ..." id="89" name="Google Shape;89;p17"/>
          <p:cNvPicPr preferRelativeResize="0"/>
          <p:nvPr/>
        </p:nvPicPr>
        <p:blipFill rotWithShape="1">
          <a:blip r:embed="rId3">
            <a:alphaModFix/>
          </a:blip>
          <a:srcRect b="0" l="0" r="0" t="0"/>
          <a:stretch/>
        </p:blipFill>
        <p:spPr>
          <a:xfrm>
            <a:off x="5683335" y="2571750"/>
            <a:ext cx="2958465" cy="216473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0" st="0"/>
                                            </p:txEl>
                                          </p:spTgt>
                                        </p:tgtEl>
                                        <p:attrNameLst>
                                          <p:attrName>style.visibility</p:attrName>
                                        </p:attrNameLst>
                                      </p:cBhvr>
                                      <p:to>
                                        <p:strVal val="visible"/>
                                      </p:to>
                                    </p:set>
                                    <p:animEffect filter="fade" transition="in">
                                      <p:cBhvr>
                                        <p:cTn dur="1000"/>
                                        <p:tgtEl>
                                          <p:spTgt spid="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1" st="1"/>
                                            </p:txEl>
                                          </p:spTgt>
                                        </p:tgtEl>
                                        <p:attrNameLst>
                                          <p:attrName>style.visibility</p:attrName>
                                        </p:attrNameLst>
                                      </p:cBhvr>
                                      <p:to>
                                        <p:strVal val="visible"/>
                                      </p:to>
                                    </p:set>
                                    <p:animEffect filter="fade" transition="in">
                                      <p:cBhvr>
                                        <p:cTn dur="1000"/>
                                        <p:tgtEl>
                                          <p:spTgt spid="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2" st="2"/>
                                            </p:txEl>
                                          </p:spTgt>
                                        </p:tgtEl>
                                        <p:attrNameLst>
                                          <p:attrName>style.visibility</p:attrName>
                                        </p:attrNameLst>
                                      </p:cBhvr>
                                      <p:to>
                                        <p:strVal val="visible"/>
                                      </p:to>
                                    </p:set>
                                    <p:animEffect filter="fade" transition="in">
                                      <p:cBhvr>
                                        <p:cTn dur="1000"/>
                                        <p:tgtEl>
                                          <p:spTgt spid="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3" st="3"/>
                                            </p:txEl>
                                          </p:spTgt>
                                        </p:tgtEl>
                                        <p:attrNameLst>
                                          <p:attrName>style.visibility</p:attrName>
                                        </p:attrNameLst>
                                      </p:cBhvr>
                                      <p:to>
                                        <p:strVal val="visible"/>
                                      </p:to>
                                    </p:set>
                                    <p:animEffect filter="fade" transition="in">
                                      <p:cBhvr>
                                        <p:cTn dur="1000"/>
                                        <p:tgtEl>
                                          <p:spTgt spid="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4" st="4"/>
                                            </p:txEl>
                                          </p:spTgt>
                                        </p:tgtEl>
                                        <p:attrNameLst>
                                          <p:attrName>style.visibility</p:attrName>
                                        </p:attrNameLst>
                                      </p:cBhvr>
                                      <p:to>
                                        <p:strVal val="visible"/>
                                      </p:to>
                                    </p:set>
                                    <p:animEffect filter="fade" transition="in">
                                      <p:cBhvr>
                                        <p:cTn dur="1000"/>
                                        <p:tgtEl>
                                          <p:spTgt spid="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5" st="5"/>
                                            </p:txEl>
                                          </p:spTgt>
                                        </p:tgtEl>
                                        <p:attrNameLst>
                                          <p:attrName>style.visibility</p:attrName>
                                        </p:attrNameLst>
                                      </p:cBhvr>
                                      <p:to>
                                        <p:strVal val="visible"/>
                                      </p:to>
                                    </p:set>
                                    <p:animEffect filter="fade" transition="in">
                                      <p:cBhvr>
                                        <p:cTn dur="1000"/>
                                        <p:tgtEl>
                                          <p:spTgt spid="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6" st="6"/>
                                            </p:txEl>
                                          </p:spTgt>
                                        </p:tgtEl>
                                        <p:attrNameLst>
                                          <p:attrName>style.visibility</p:attrName>
                                        </p:attrNameLst>
                                      </p:cBhvr>
                                      <p:to>
                                        <p:strVal val="visible"/>
                                      </p:to>
                                    </p:set>
                                    <p:animEffect filter="fade" transition="in">
                                      <p:cBhvr>
                                        <p:cTn dur="1000"/>
                                        <p:tgtEl>
                                          <p:spTgt spid="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xEl>
                                              <p:pRg end="7" st="7"/>
                                            </p:txEl>
                                          </p:spTgt>
                                        </p:tgtEl>
                                        <p:attrNameLst>
                                          <p:attrName>style.visibility</p:attrName>
                                        </p:attrNameLst>
                                      </p:cBhvr>
                                      <p:to>
                                        <p:strVal val="visible"/>
                                      </p:to>
                                    </p:set>
                                    <p:animEffect filter="fade" transition="in">
                                      <p:cBhvr>
                                        <p:cTn dur="1000"/>
                                        <p:tgtEl>
                                          <p:spTgt spid="8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235500" y="27738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Bases de datos</a:t>
            </a:r>
            <a:endParaRPr/>
          </a:p>
        </p:txBody>
      </p:sp>
      <p:sp>
        <p:nvSpPr>
          <p:cNvPr id="95" name="Google Shape;95;p18"/>
          <p:cNvSpPr txBox="1"/>
          <p:nvPr>
            <p:ph idx="1" type="body"/>
          </p:nvPr>
        </p:nvSpPr>
        <p:spPr>
          <a:xfrm>
            <a:off x="235500" y="850085"/>
            <a:ext cx="8520600" cy="813485"/>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“Conjunto de datos almacenados en forma independiente de las aplicaciones que las utilizan. Poseen redundancia mínima y permiten el control de integridad”</a:t>
            </a:r>
            <a:endParaRPr/>
          </a:p>
        </p:txBody>
      </p:sp>
      <p:pic>
        <p:nvPicPr>
          <p:cNvPr descr="Qué Son Las Bases De Datos Relacionales Y Para Qué Sirven?" id="96" name="Google Shape;96;p18"/>
          <p:cNvPicPr preferRelativeResize="0"/>
          <p:nvPr/>
        </p:nvPicPr>
        <p:blipFill rotWithShape="1">
          <a:blip r:embed="rId3">
            <a:alphaModFix/>
          </a:blip>
          <a:srcRect b="26195" l="2339" r="3914" t="3716"/>
          <a:stretch/>
        </p:blipFill>
        <p:spPr>
          <a:xfrm>
            <a:off x="1242059" y="1737360"/>
            <a:ext cx="6339841" cy="30175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xEl>
                                              <p:pRg end="0" st="0"/>
                                            </p:txEl>
                                          </p:spTgt>
                                        </p:tgtEl>
                                        <p:attrNameLst>
                                          <p:attrName>style.visibility</p:attrName>
                                        </p:attrNameLst>
                                      </p:cBhvr>
                                      <p:to>
                                        <p:strVal val="visible"/>
                                      </p:to>
                                    </p:set>
                                    <p:animEffect filter="fade" transition="in">
                                      <p:cBhvr>
                                        <p:cTn dur="1000"/>
                                        <p:tgtEl>
                                          <p:spTgt spid="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5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Proceso de Diseño y Modelado</a:t>
            </a:r>
            <a:endParaRPr/>
          </a:p>
        </p:txBody>
      </p:sp>
      <p:sp>
        <p:nvSpPr>
          <p:cNvPr id="102" name="Google Shape;102;p19"/>
          <p:cNvSpPr/>
          <p:nvPr/>
        </p:nvSpPr>
        <p:spPr>
          <a:xfrm>
            <a:off x="956650" y="1503300"/>
            <a:ext cx="1689660" cy="1080864"/>
          </a:xfrm>
          <a:prstGeom prst="flowChartMultidocumen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Requerimientos</a:t>
            </a:r>
            <a:endParaRPr b="0" i="0" sz="1400" u="none" cap="none" strike="noStrike">
              <a:solidFill>
                <a:srgbClr val="000000"/>
              </a:solidFill>
              <a:latin typeface="Arial"/>
              <a:ea typeface="Arial"/>
              <a:cs typeface="Arial"/>
              <a:sym typeface="Arial"/>
            </a:endParaRPr>
          </a:p>
        </p:txBody>
      </p:sp>
      <p:sp>
        <p:nvSpPr>
          <p:cNvPr id="103" name="Google Shape;103;p19"/>
          <p:cNvSpPr/>
          <p:nvPr/>
        </p:nvSpPr>
        <p:spPr>
          <a:xfrm>
            <a:off x="5006875" y="3308075"/>
            <a:ext cx="1689600" cy="8946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Modelo </a:t>
            </a:r>
            <a:br>
              <a:rPr b="0" i="0" lang="en" sz="1400" u="none" cap="none" strike="noStrike">
                <a:solidFill>
                  <a:srgbClr val="000000"/>
                </a:solidFill>
                <a:latin typeface="Arial"/>
                <a:ea typeface="Arial"/>
                <a:cs typeface="Arial"/>
                <a:sym typeface="Arial"/>
              </a:rPr>
            </a:br>
            <a:r>
              <a:rPr b="0" i="0" lang="en" sz="1400" u="none" cap="none" strike="noStrike">
                <a:solidFill>
                  <a:srgbClr val="000000"/>
                </a:solidFill>
                <a:latin typeface="Arial"/>
                <a:ea typeface="Arial"/>
                <a:cs typeface="Arial"/>
                <a:sym typeface="Arial"/>
              </a:rPr>
              <a:t>Lógico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(MR)</a:t>
            </a:r>
            <a:endParaRPr b="0" i="0" sz="1400" u="none" cap="none" strike="noStrike">
              <a:solidFill>
                <a:srgbClr val="000000"/>
              </a:solidFill>
              <a:latin typeface="Arial"/>
              <a:ea typeface="Arial"/>
              <a:cs typeface="Arial"/>
              <a:sym typeface="Arial"/>
            </a:endParaRPr>
          </a:p>
        </p:txBody>
      </p:sp>
      <p:sp>
        <p:nvSpPr>
          <p:cNvPr id="104" name="Google Shape;104;p19"/>
          <p:cNvSpPr/>
          <p:nvPr/>
        </p:nvSpPr>
        <p:spPr>
          <a:xfrm>
            <a:off x="2413575" y="3308075"/>
            <a:ext cx="1689600" cy="8946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Modelo Conceptual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(DER)</a:t>
            </a:r>
            <a:endParaRPr b="0" i="0" sz="1400" u="none" cap="none" strike="noStrike">
              <a:solidFill>
                <a:srgbClr val="000000"/>
              </a:solidFill>
              <a:latin typeface="Arial"/>
              <a:ea typeface="Arial"/>
              <a:cs typeface="Arial"/>
              <a:sym typeface="Arial"/>
            </a:endParaRPr>
          </a:p>
        </p:txBody>
      </p:sp>
      <p:cxnSp>
        <p:nvCxnSpPr>
          <p:cNvPr id="105" name="Google Shape;105;p19"/>
          <p:cNvCxnSpPr>
            <a:stCxn id="102" idx="2"/>
            <a:endCxn id="104" idx="1"/>
          </p:cNvCxnSpPr>
          <p:nvPr/>
        </p:nvCxnSpPr>
        <p:spPr>
          <a:xfrm flipH="1" rot="-5400000">
            <a:off x="1442786" y="2784431"/>
            <a:ext cx="1212000" cy="729600"/>
          </a:xfrm>
          <a:prstGeom prst="curvedConnector2">
            <a:avLst/>
          </a:prstGeom>
          <a:noFill/>
          <a:ln cap="flat" cmpd="sng" w="28575">
            <a:solidFill>
              <a:schemeClr val="dk2"/>
            </a:solidFill>
            <a:prstDash val="solid"/>
            <a:round/>
            <a:headEnd len="sm" w="sm" type="none"/>
            <a:tailEnd len="med" w="med" type="triangle"/>
          </a:ln>
        </p:spPr>
      </p:cxnSp>
      <p:cxnSp>
        <p:nvCxnSpPr>
          <p:cNvPr id="106" name="Google Shape;106;p19"/>
          <p:cNvCxnSpPr>
            <a:stCxn id="104" idx="3"/>
            <a:endCxn id="103" idx="1"/>
          </p:cNvCxnSpPr>
          <p:nvPr/>
        </p:nvCxnSpPr>
        <p:spPr>
          <a:xfrm>
            <a:off x="4103175" y="3755375"/>
            <a:ext cx="903600" cy="600"/>
          </a:xfrm>
          <a:prstGeom prst="curvedConnector3">
            <a:avLst>
              <a:gd fmla="val 50006" name="adj1"/>
            </a:avLst>
          </a:prstGeom>
          <a:noFill/>
          <a:ln cap="flat" cmpd="sng" w="28575">
            <a:solidFill>
              <a:schemeClr val="dk2"/>
            </a:solidFill>
            <a:prstDash val="solid"/>
            <a:round/>
            <a:headEnd len="sm" w="sm" type="none"/>
            <a:tailEnd len="med" w="med" type="stealth"/>
          </a:ln>
        </p:spPr>
      </p:cxnSp>
      <p:sp>
        <p:nvSpPr>
          <p:cNvPr id="107" name="Google Shape;107;p19"/>
          <p:cNvSpPr/>
          <p:nvPr/>
        </p:nvSpPr>
        <p:spPr>
          <a:xfrm>
            <a:off x="7143775" y="1503300"/>
            <a:ext cx="1267250" cy="1080875"/>
          </a:xfrm>
          <a:prstGeom prst="flowChartMagneticDisk">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Modelo</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Físico</a:t>
            </a:r>
            <a:endParaRPr b="0" i="0" sz="1400" u="none" cap="none" strike="noStrike">
              <a:solidFill>
                <a:srgbClr val="000000"/>
              </a:solidFill>
              <a:latin typeface="Arial"/>
              <a:ea typeface="Arial"/>
              <a:cs typeface="Arial"/>
              <a:sym typeface="Arial"/>
            </a:endParaRPr>
          </a:p>
        </p:txBody>
      </p:sp>
      <p:cxnSp>
        <p:nvCxnSpPr>
          <p:cNvPr id="108" name="Google Shape;108;p19"/>
          <p:cNvCxnSpPr>
            <a:stCxn id="103" idx="3"/>
            <a:endCxn id="107" idx="3"/>
          </p:cNvCxnSpPr>
          <p:nvPr/>
        </p:nvCxnSpPr>
        <p:spPr>
          <a:xfrm flipH="1" rot="10800000">
            <a:off x="6696475" y="2584175"/>
            <a:ext cx="1080900" cy="1171200"/>
          </a:xfrm>
          <a:prstGeom prst="curvedConnector2">
            <a:avLst/>
          </a:prstGeom>
          <a:noFill/>
          <a:ln cap="flat" cmpd="sng" w="28575">
            <a:solidFill>
              <a:schemeClr val="dk2"/>
            </a:solidFill>
            <a:prstDash val="solid"/>
            <a:round/>
            <a:headEnd len="sm" w="sm" type="none"/>
            <a:tailEnd len="med" w="med" type="triangle"/>
          </a:ln>
        </p:spPr>
      </p:cxnSp>
      <p:cxnSp>
        <p:nvCxnSpPr>
          <p:cNvPr id="109" name="Google Shape;109;p19"/>
          <p:cNvCxnSpPr>
            <a:stCxn id="102" idx="3"/>
            <a:endCxn id="107" idx="2"/>
          </p:cNvCxnSpPr>
          <p:nvPr/>
        </p:nvCxnSpPr>
        <p:spPr>
          <a:xfrm>
            <a:off x="2646310" y="2043732"/>
            <a:ext cx="4497600" cy="600"/>
          </a:xfrm>
          <a:prstGeom prst="curvedConnector3">
            <a:avLst>
              <a:gd fmla="val 49998" name="adj1"/>
            </a:avLst>
          </a:prstGeom>
          <a:noFill/>
          <a:ln cap="flat" cmpd="sng" w="19050">
            <a:solidFill>
              <a:schemeClr val="dk2"/>
            </a:solidFill>
            <a:prstDash val="lgDash"/>
            <a:round/>
            <a:headEnd len="sm" w="sm" type="none"/>
            <a:tailEnd len="med" w="med" type="triangle"/>
          </a:ln>
        </p:spPr>
      </p:cxnSp>
      <p:sp>
        <p:nvSpPr>
          <p:cNvPr id="110" name="Google Shape;110;p19"/>
          <p:cNvSpPr/>
          <p:nvPr/>
        </p:nvSpPr>
        <p:spPr>
          <a:xfrm>
            <a:off x="4317300" y="1813771"/>
            <a:ext cx="509400" cy="460500"/>
          </a:xfrm>
          <a:prstGeom prst="mathMultiply">
            <a:avLst>
              <a:gd fmla="val 23520" name="adj1"/>
            </a:avLst>
          </a:prstGeom>
          <a:solidFill>
            <a:srgbClr val="FF0000"/>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9"/>
          <p:cNvSpPr txBox="1"/>
          <p:nvPr/>
        </p:nvSpPr>
        <p:spPr>
          <a:xfrm>
            <a:off x="1751800" y="2802375"/>
            <a:ext cx="7156200" cy="834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Análisis y Diseño</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descr="Bases de datos" id="116" name="Google Shape;116;p20"/>
          <p:cNvPicPr preferRelativeResize="0"/>
          <p:nvPr/>
        </p:nvPicPr>
        <p:blipFill rotWithShape="1">
          <a:blip r:embed="rId3">
            <a:alphaModFix/>
          </a:blip>
          <a:srcRect b="0" l="0" r="0" t="0"/>
          <a:stretch/>
        </p:blipFill>
        <p:spPr>
          <a:xfrm>
            <a:off x="6498066" y="1267691"/>
            <a:ext cx="2527605" cy="1516563"/>
          </a:xfrm>
          <a:prstGeom prst="rect">
            <a:avLst/>
          </a:prstGeom>
          <a:noFill/>
          <a:ln>
            <a:noFill/>
          </a:ln>
        </p:spPr>
      </p:pic>
      <p:pic>
        <p:nvPicPr>
          <p:cNvPr id="117" name="Google Shape;117;p20"/>
          <p:cNvPicPr preferRelativeResize="0"/>
          <p:nvPr/>
        </p:nvPicPr>
        <p:blipFill rotWithShape="1">
          <a:blip r:embed="rId4">
            <a:alphaModFix/>
          </a:blip>
          <a:srcRect b="0" l="0" r="0" t="0"/>
          <a:stretch/>
        </p:blipFill>
        <p:spPr>
          <a:xfrm>
            <a:off x="4269799" y="3009409"/>
            <a:ext cx="2754777" cy="1966831"/>
          </a:xfrm>
          <a:prstGeom prst="rect">
            <a:avLst/>
          </a:prstGeom>
          <a:noFill/>
          <a:ln>
            <a:noFill/>
          </a:ln>
        </p:spPr>
      </p:pic>
      <p:pic>
        <p:nvPicPr>
          <p:cNvPr id="118" name="Google Shape;118;p20"/>
          <p:cNvPicPr preferRelativeResize="0"/>
          <p:nvPr/>
        </p:nvPicPr>
        <p:blipFill rotWithShape="1">
          <a:blip r:embed="rId5">
            <a:alphaModFix/>
          </a:blip>
          <a:srcRect b="0" l="0" r="0" t="0"/>
          <a:stretch/>
        </p:blipFill>
        <p:spPr>
          <a:xfrm>
            <a:off x="1884459" y="3506357"/>
            <a:ext cx="1916462" cy="1308055"/>
          </a:xfrm>
          <a:prstGeom prst="rect">
            <a:avLst/>
          </a:prstGeom>
          <a:noFill/>
          <a:ln>
            <a:noFill/>
          </a:ln>
        </p:spPr>
      </p:pic>
      <p:sp>
        <p:nvSpPr>
          <p:cNvPr id="119" name="Google Shape;119;p20"/>
          <p:cNvSpPr txBox="1"/>
          <p:nvPr>
            <p:ph type="title"/>
          </p:nvPr>
        </p:nvSpPr>
        <p:spPr>
          <a:xfrm>
            <a:off x="145445" y="103813"/>
            <a:ext cx="5077719"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Proceso de Diseño y Modelado</a:t>
            </a:r>
            <a:endParaRPr/>
          </a:p>
        </p:txBody>
      </p:sp>
      <p:cxnSp>
        <p:nvCxnSpPr>
          <p:cNvPr id="120" name="Google Shape;120;p20"/>
          <p:cNvCxnSpPr/>
          <p:nvPr/>
        </p:nvCxnSpPr>
        <p:spPr>
          <a:xfrm flipH="1" rot="-5400000">
            <a:off x="1027150" y="3248562"/>
            <a:ext cx="1212000" cy="729600"/>
          </a:xfrm>
          <a:prstGeom prst="curvedConnector2">
            <a:avLst/>
          </a:prstGeom>
          <a:noFill/>
          <a:ln cap="flat" cmpd="sng" w="28575">
            <a:solidFill>
              <a:schemeClr val="dk2"/>
            </a:solidFill>
            <a:prstDash val="solid"/>
            <a:round/>
            <a:headEnd len="sm" w="sm" type="none"/>
            <a:tailEnd len="med" w="med" type="triangle"/>
          </a:ln>
        </p:spPr>
      </p:cxnSp>
      <p:cxnSp>
        <p:nvCxnSpPr>
          <p:cNvPr id="121" name="Google Shape;121;p20"/>
          <p:cNvCxnSpPr/>
          <p:nvPr/>
        </p:nvCxnSpPr>
        <p:spPr>
          <a:xfrm>
            <a:off x="3687539" y="4219506"/>
            <a:ext cx="903600" cy="600"/>
          </a:xfrm>
          <a:prstGeom prst="curvedConnector3">
            <a:avLst>
              <a:gd fmla="val 50006" name="adj1"/>
            </a:avLst>
          </a:prstGeom>
          <a:noFill/>
          <a:ln cap="flat" cmpd="sng" w="28575">
            <a:solidFill>
              <a:schemeClr val="dk2"/>
            </a:solidFill>
            <a:prstDash val="solid"/>
            <a:round/>
            <a:headEnd len="sm" w="sm" type="none"/>
            <a:tailEnd len="med" w="med" type="stealth"/>
          </a:ln>
        </p:spPr>
      </p:cxnSp>
      <p:cxnSp>
        <p:nvCxnSpPr>
          <p:cNvPr id="122" name="Google Shape;122;p20"/>
          <p:cNvCxnSpPr/>
          <p:nvPr/>
        </p:nvCxnSpPr>
        <p:spPr>
          <a:xfrm rot="-5400000">
            <a:off x="6235689" y="3093456"/>
            <a:ext cx="1171200" cy="1080900"/>
          </a:xfrm>
          <a:prstGeom prst="curvedConnector2">
            <a:avLst/>
          </a:prstGeom>
          <a:noFill/>
          <a:ln cap="flat" cmpd="sng" w="28575">
            <a:solidFill>
              <a:schemeClr val="dk2"/>
            </a:solidFill>
            <a:prstDash val="solid"/>
            <a:round/>
            <a:headEnd len="sm" w="sm" type="none"/>
            <a:tailEnd len="med" w="med" type="triangle"/>
          </a:ln>
        </p:spPr>
      </p:cxnSp>
      <p:cxnSp>
        <p:nvCxnSpPr>
          <p:cNvPr id="123" name="Google Shape;123;p20"/>
          <p:cNvCxnSpPr/>
          <p:nvPr/>
        </p:nvCxnSpPr>
        <p:spPr>
          <a:xfrm>
            <a:off x="2230674" y="2507863"/>
            <a:ext cx="4497600" cy="600"/>
          </a:xfrm>
          <a:prstGeom prst="curvedConnector3">
            <a:avLst>
              <a:gd fmla="val 49998" name="adj1"/>
            </a:avLst>
          </a:prstGeom>
          <a:noFill/>
          <a:ln cap="flat" cmpd="sng" w="19050">
            <a:solidFill>
              <a:schemeClr val="dk2"/>
            </a:solidFill>
            <a:prstDash val="lgDash"/>
            <a:round/>
            <a:headEnd len="sm" w="sm" type="none"/>
            <a:tailEnd len="med" w="med" type="triangle"/>
          </a:ln>
        </p:spPr>
      </p:cxnSp>
      <p:sp>
        <p:nvSpPr>
          <p:cNvPr id="124" name="Google Shape;124;p20"/>
          <p:cNvSpPr/>
          <p:nvPr/>
        </p:nvSpPr>
        <p:spPr>
          <a:xfrm>
            <a:off x="3901664" y="2277902"/>
            <a:ext cx="509400" cy="460500"/>
          </a:xfrm>
          <a:prstGeom prst="mathMultiply">
            <a:avLst>
              <a:gd fmla="val 23520" name="adj1"/>
            </a:avLst>
          </a:prstGeom>
          <a:solidFill>
            <a:srgbClr val="FF0000"/>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0"/>
          <p:cNvSpPr txBox="1"/>
          <p:nvPr/>
        </p:nvSpPr>
        <p:spPr>
          <a:xfrm>
            <a:off x="1336164" y="3266506"/>
            <a:ext cx="1684127" cy="3564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Análisis y Diseño</a:t>
            </a:r>
            <a:endParaRPr b="0" i="0" sz="1400" u="none" cap="none" strike="noStrike">
              <a:solidFill>
                <a:srgbClr val="000000"/>
              </a:solidFill>
              <a:latin typeface="Proxima Nova"/>
              <a:ea typeface="Proxima Nova"/>
              <a:cs typeface="Proxima Nova"/>
              <a:sym typeface="Proxima Nova"/>
            </a:endParaRPr>
          </a:p>
        </p:txBody>
      </p:sp>
      <p:pic>
        <p:nvPicPr>
          <p:cNvPr descr="PDF) Requerimiento para el Manejo de Flota Requerimiento para el Manejo de  Flota Propósito | Carlos Cux - Academia.edu" id="126" name="Google Shape;126;p20"/>
          <p:cNvPicPr preferRelativeResize="0"/>
          <p:nvPr/>
        </p:nvPicPr>
        <p:blipFill rotWithShape="1">
          <a:blip r:embed="rId6">
            <a:alphaModFix/>
          </a:blip>
          <a:srcRect b="0" l="0" r="0" t="0"/>
          <a:stretch/>
        </p:blipFill>
        <p:spPr>
          <a:xfrm>
            <a:off x="-38348" y="482210"/>
            <a:ext cx="2085109" cy="2696908"/>
          </a:xfrm>
          <a:prstGeom prst="rect">
            <a:avLst/>
          </a:prstGeom>
          <a:noFill/>
          <a:ln>
            <a:noFill/>
          </a:ln>
        </p:spPr>
      </p:pic>
      <p:sp>
        <p:nvSpPr>
          <p:cNvPr id="127" name="Google Shape;127;p20"/>
          <p:cNvSpPr txBox="1"/>
          <p:nvPr/>
        </p:nvSpPr>
        <p:spPr>
          <a:xfrm>
            <a:off x="2803057" y="4672554"/>
            <a:ext cx="710446" cy="3564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DER</a:t>
            </a:r>
            <a:endParaRPr b="0" i="0" sz="1400" u="none" cap="none" strike="noStrike">
              <a:solidFill>
                <a:srgbClr val="000000"/>
              </a:solidFill>
              <a:latin typeface="Proxima Nova"/>
              <a:ea typeface="Proxima Nova"/>
              <a:cs typeface="Proxima Nova"/>
              <a:sym typeface="Proxima Nova"/>
            </a:endParaRPr>
          </a:p>
        </p:txBody>
      </p:sp>
      <p:sp>
        <p:nvSpPr>
          <p:cNvPr id="128" name="Google Shape;128;p20"/>
          <p:cNvSpPr txBox="1"/>
          <p:nvPr/>
        </p:nvSpPr>
        <p:spPr>
          <a:xfrm>
            <a:off x="5223164" y="2778960"/>
            <a:ext cx="617043" cy="3564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MER</a:t>
            </a:r>
            <a:endParaRPr b="0" i="0" sz="1400" u="none" cap="none" strike="noStrike">
              <a:solidFill>
                <a:srgbClr val="000000"/>
              </a:solidFill>
              <a:latin typeface="Proxima Nova"/>
              <a:ea typeface="Proxima Nova"/>
              <a:cs typeface="Proxima Nova"/>
              <a:sym typeface="Proxima Nova"/>
            </a:endParaRPr>
          </a:p>
        </p:txBody>
      </p:sp>
      <p:sp>
        <p:nvSpPr>
          <p:cNvPr id="129" name="Google Shape;129;p20"/>
          <p:cNvSpPr txBox="1"/>
          <p:nvPr/>
        </p:nvSpPr>
        <p:spPr>
          <a:xfrm>
            <a:off x="7100455" y="1017494"/>
            <a:ext cx="1627908" cy="356458"/>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Proxima Nova"/>
                <a:ea typeface="Proxima Nova"/>
                <a:cs typeface="Proxima Nova"/>
                <a:sym typeface="Proxima Nova"/>
              </a:rPr>
              <a:t>MODELO FISICO</a:t>
            </a:r>
            <a:endParaRPr b="0" i="0" sz="1400" u="none" cap="none" strike="noStrike">
              <a:solidFill>
                <a:srgbClr val="000000"/>
              </a:solidFill>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5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5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5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Diagrama Entidad-Relación (DER)</a:t>
            </a:r>
            <a:endParaRPr/>
          </a:p>
        </p:txBody>
      </p:sp>
      <p:sp>
        <p:nvSpPr>
          <p:cNvPr id="135" name="Google Shape;135;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Modelo gráfico conceptual</a:t>
            </a:r>
            <a:endParaRPr/>
          </a:p>
          <a:p>
            <a:pPr indent="0" lvl="0" marL="1143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Resultado de análisis de requerimientos</a:t>
            </a:r>
            <a:endParaRPr/>
          </a:p>
          <a:p>
            <a:pPr indent="0" lvl="0" marL="114300" rtl="0" algn="l">
              <a:lnSpc>
                <a:spcPct val="115000"/>
              </a:lnSpc>
              <a:spcBef>
                <a:spcPts val="0"/>
              </a:spcBef>
              <a:spcAft>
                <a:spcPts val="0"/>
              </a:spcAft>
              <a:buSzPts val="1800"/>
              <a:buNone/>
            </a:pPr>
            <a:r>
              <a:t/>
            </a:r>
            <a:endParaRPr/>
          </a:p>
          <a:p>
            <a:pPr indent="-342900" lvl="0" marL="457200" rtl="0" algn="l">
              <a:lnSpc>
                <a:spcPct val="115000"/>
              </a:lnSpc>
              <a:spcBef>
                <a:spcPts val="0"/>
              </a:spcBef>
              <a:spcAft>
                <a:spcPts val="0"/>
              </a:spcAft>
              <a:buSzPts val="1800"/>
              <a:buChar char="●"/>
            </a:pPr>
            <a:r>
              <a:rPr lang="en"/>
              <a:t>Elementos</a:t>
            </a:r>
            <a:endParaRPr/>
          </a:p>
          <a:p>
            <a:pPr indent="0" lvl="0" marL="114300" rtl="0" algn="l">
              <a:lnSpc>
                <a:spcPct val="115000"/>
              </a:lnSpc>
              <a:spcBef>
                <a:spcPts val="0"/>
              </a:spcBef>
              <a:spcAft>
                <a:spcPts val="0"/>
              </a:spcAft>
              <a:buSzPts val="1800"/>
              <a:buNone/>
            </a:pPr>
            <a:r>
              <a:t/>
            </a:r>
            <a:endParaRPr/>
          </a:p>
          <a:p>
            <a:pPr indent="-317500" lvl="2" marL="1371600" rtl="0" algn="l">
              <a:lnSpc>
                <a:spcPct val="115000"/>
              </a:lnSpc>
              <a:spcBef>
                <a:spcPts val="0"/>
              </a:spcBef>
              <a:spcAft>
                <a:spcPts val="0"/>
              </a:spcAft>
              <a:buSzPts val="1400"/>
              <a:buChar char="○"/>
            </a:pPr>
            <a:r>
              <a:rPr b="1" lang="en" sz="2000">
                <a:solidFill>
                  <a:srgbClr val="FF0000"/>
                </a:solidFill>
              </a:rPr>
              <a:t>Entidad</a:t>
            </a:r>
            <a:endParaRPr b="1" sz="2000">
              <a:solidFill>
                <a:srgbClr val="FF0000"/>
              </a:solidFill>
            </a:endParaRPr>
          </a:p>
          <a:p>
            <a:pPr indent="-317500" lvl="2" marL="1371600" rtl="0" algn="l">
              <a:lnSpc>
                <a:spcPct val="115000"/>
              </a:lnSpc>
              <a:spcBef>
                <a:spcPts val="0"/>
              </a:spcBef>
              <a:spcAft>
                <a:spcPts val="0"/>
              </a:spcAft>
              <a:buSzPts val="1400"/>
              <a:buChar char="○"/>
            </a:pPr>
            <a:r>
              <a:rPr b="1" lang="en" sz="2000">
                <a:solidFill>
                  <a:srgbClr val="FF0000"/>
                </a:solidFill>
              </a:rPr>
              <a:t>Relación</a:t>
            </a:r>
            <a:endParaRPr b="1" sz="2000">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0" st="0"/>
                                            </p:txEl>
                                          </p:spTgt>
                                        </p:tgtEl>
                                        <p:attrNameLst>
                                          <p:attrName>style.visibility</p:attrName>
                                        </p:attrNameLst>
                                      </p:cBhvr>
                                      <p:to>
                                        <p:strVal val="visible"/>
                                      </p:to>
                                    </p:set>
                                    <p:animEffect filter="fade" transition="in">
                                      <p:cBhvr>
                                        <p:cTn dur="1000"/>
                                        <p:tgtEl>
                                          <p:spTgt spid="1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1" st="1"/>
                                            </p:txEl>
                                          </p:spTgt>
                                        </p:tgtEl>
                                        <p:attrNameLst>
                                          <p:attrName>style.visibility</p:attrName>
                                        </p:attrNameLst>
                                      </p:cBhvr>
                                      <p:to>
                                        <p:strVal val="visible"/>
                                      </p:to>
                                    </p:set>
                                    <p:animEffect filter="fade" transition="in">
                                      <p:cBhvr>
                                        <p:cTn dur="1000"/>
                                        <p:tgtEl>
                                          <p:spTgt spid="1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2" st="2"/>
                                            </p:txEl>
                                          </p:spTgt>
                                        </p:tgtEl>
                                        <p:attrNameLst>
                                          <p:attrName>style.visibility</p:attrName>
                                        </p:attrNameLst>
                                      </p:cBhvr>
                                      <p:to>
                                        <p:strVal val="visible"/>
                                      </p:to>
                                    </p:set>
                                    <p:animEffect filter="fade" transition="in">
                                      <p:cBhvr>
                                        <p:cTn dur="1000"/>
                                        <p:tgtEl>
                                          <p:spTgt spid="1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3" st="3"/>
                                            </p:txEl>
                                          </p:spTgt>
                                        </p:tgtEl>
                                        <p:attrNameLst>
                                          <p:attrName>style.visibility</p:attrName>
                                        </p:attrNameLst>
                                      </p:cBhvr>
                                      <p:to>
                                        <p:strVal val="visible"/>
                                      </p:to>
                                    </p:set>
                                    <p:animEffect filter="fade" transition="in">
                                      <p:cBhvr>
                                        <p:cTn dur="1000"/>
                                        <p:tgtEl>
                                          <p:spTgt spid="13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4" st="4"/>
                                            </p:txEl>
                                          </p:spTgt>
                                        </p:tgtEl>
                                        <p:attrNameLst>
                                          <p:attrName>style.visibility</p:attrName>
                                        </p:attrNameLst>
                                      </p:cBhvr>
                                      <p:to>
                                        <p:strVal val="visible"/>
                                      </p:to>
                                    </p:set>
                                    <p:animEffect filter="fade" transition="in">
                                      <p:cBhvr>
                                        <p:cTn dur="1000"/>
                                        <p:tgtEl>
                                          <p:spTgt spid="13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5" st="5"/>
                                            </p:txEl>
                                          </p:spTgt>
                                        </p:tgtEl>
                                        <p:attrNameLst>
                                          <p:attrName>style.visibility</p:attrName>
                                        </p:attrNameLst>
                                      </p:cBhvr>
                                      <p:to>
                                        <p:strVal val="visible"/>
                                      </p:to>
                                    </p:set>
                                    <p:animEffect filter="fade" transition="in">
                                      <p:cBhvr>
                                        <p:cTn dur="1000"/>
                                        <p:tgtEl>
                                          <p:spTgt spid="13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6" st="6"/>
                                            </p:txEl>
                                          </p:spTgt>
                                        </p:tgtEl>
                                        <p:attrNameLst>
                                          <p:attrName>style.visibility</p:attrName>
                                        </p:attrNameLst>
                                      </p:cBhvr>
                                      <p:to>
                                        <p:strVal val="visible"/>
                                      </p:to>
                                    </p:set>
                                    <p:animEffect filter="fade" transition="in">
                                      <p:cBhvr>
                                        <p:cTn dur="1000"/>
                                        <p:tgtEl>
                                          <p:spTgt spid="13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xEl>
                                              <p:pRg end="7" st="7"/>
                                            </p:txEl>
                                          </p:spTgt>
                                        </p:tgtEl>
                                        <p:attrNameLst>
                                          <p:attrName>style.visibility</p:attrName>
                                        </p:attrNameLst>
                                      </p:cBhvr>
                                      <p:to>
                                        <p:strVal val="visible"/>
                                      </p:to>
                                    </p:set>
                                    <p:animEffect filter="fade" transition="in">
                                      <p:cBhvr>
                                        <p:cTn dur="1000"/>
                                        <p:tgtEl>
                                          <p:spTgt spid="13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