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</p:sldIdLst>
  <p:sldSz cy="5143500" cx="9144000"/>
  <p:notesSz cx="6858000" cy="9144000"/>
  <p:embeddedFontLst>
    <p:embeddedFont>
      <p:font typeface="Proxima Nova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4E5B5F1-094B-4693-9D12-5E9B9AEB0EA2}">
  <a:tblStyle styleId="{14E5B5F1-094B-4693-9D12-5E9B9AEB0EA2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font" Target="fonts/ProximaNova-regular.fntdata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ProximaNova-italic.fntdata"/><Relationship Id="rId12" Type="http://schemas.openxmlformats.org/officeDocument/2006/relationships/slide" Target="slides/slide6.xml"/><Relationship Id="rId56" Type="http://schemas.openxmlformats.org/officeDocument/2006/relationships/font" Target="fonts/ProximaNova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ProximaNova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5" name="Google Shape;29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7" name="Google Shape;3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8" name="Google Shape;41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1" name="Google Shape;43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5" name="Google Shape;445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1" name="Google Shape;45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9" name="Google Shape;479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SQL - SELECT Simple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Lista de campos (SELECT)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&lt;campo1&gt; [ [AS] Alias1 ] , &lt;campo2&gt; [ [AS] Alias2 ] , … , &lt;campoN&gt; [ [AS] AliasN ]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y número de todos los empleados”</a:t>
            </a:r>
            <a:endParaRPr/>
          </a:p>
        </p:txBody>
      </p:sp>
      <p:sp>
        <p:nvSpPr>
          <p:cNvPr id="158" name="Google Shape;158;p23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nombre, nro AS </a:t>
            </a:r>
            <a:r>
              <a:rPr lang="en">
                <a:solidFill>
                  <a:srgbClr val="CC0000"/>
                </a:solidFill>
              </a:rPr>
              <a:t>numero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59" name="Google Shape;159;p23"/>
          <p:cNvGraphicFramePr/>
          <p:nvPr/>
        </p:nvGraphicFramePr>
        <p:xfrm>
          <a:off x="3629513" y="319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743325"/>
                <a:gridCol w="74332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CC4125"/>
                          </a:solidFill>
                        </a:rPr>
                        <a:t>numero</a:t>
                      </a:r>
                      <a:endParaRPr sz="1000" u="none" cap="none" strike="noStrike">
                        <a:solidFill>
                          <a:srgbClr val="CC4125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60" name="Google Shape;160;p23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todos los datos de todos los empleados”</a:t>
            </a:r>
            <a:endParaRPr/>
          </a:p>
        </p:txBody>
      </p:sp>
      <p:sp>
        <p:nvSpPr>
          <p:cNvPr id="168" name="Google Shape;168;p24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</a:t>
            </a:r>
            <a:endParaRPr/>
          </a:p>
        </p:txBody>
      </p:sp>
      <p:graphicFrame>
        <p:nvGraphicFramePr>
          <p:cNvPr id="169" name="Google Shape;169;p24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0" name="Google Shape;170;p24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todos los datos de todos los empleados”</a:t>
            </a:r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nro, nombre, cod_esp, nro_jefe, sueldo, f_ingreso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80" name="Google Shape;180;p25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1" name="Google Shape;181;p25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todos los datos de todos los empleados”</a:t>
            </a:r>
            <a:endParaRPr/>
          </a:p>
        </p:txBody>
      </p:sp>
      <p:sp>
        <p:nvSpPr>
          <p:cNvPr id="190" name="Google Shape;190;p26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*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91" name="Google Shape;191;p26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2" name="Google Shape;192;p26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todos los datos de todos los empleados”</a:t>
            </a:r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*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201" name="Google Shape;201;p27"/>
          <p:cNvGraphicFramePr/>
          <p:nvPr/>
        </p:nvGraphicFramePr>
        <p:xfrm>
          <a:off x="1989338" y="314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2" name="Google Shape;202;p27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los empleados, ordenados por sueldo”</a:t>
            </a:r>
            <a:endParaRPr/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</a:t>
            </a:r>
            <a:endParaRPr/>
          </a:p>
        </p:txBody>
      </p:sp>
      <p:graphicFrame>
        <p:nvGraphicFramePr>
          <p:cNvPr id="211" name="Google Shape;211;p28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2" name="Google Shape;212;p28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220" name="Google Shape;220;p29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los empleados, ordenados por sueldo”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ORDER BY sueldo</a:t>
            </a:r>
            <a:endParaRPr/>
          </a:p>
        </p:txBody>
      </p:sp>
      <p:graphicFrame>
        <p:nvGraphicFramePr>
          <p:cNvPr id="222" name="Google Shape;222;p29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3" name="Google Shape;223;p29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231" name="Google Shape;231;p30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los empleados, ordenados por sueldo”</a:t>
            </a:r>
            <a:endParaRPr/>
          </a:p>
        </p:txBody>
      </p:sp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ORDER BY sueldo;</a:t>
            </a:r>
            <a:endParaRPr/>
          </a:p>
        </p:txBody>
      </p:sp>
      <p:graphicFrame>
        <p:nvGraphicFramePr>
          <p:cNvPr id="233" name="Google Shape;233;p30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nro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cod_esp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nro_jefe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sueldo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f_ingreso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1002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2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2000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1/10/2009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1001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2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5000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1/5/2008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1/1/2000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4" name="Google Shape;234;p30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</a:t>
            </a:r>
            <a:endParaRPr/>
          </a:p>
        </p:txBody>
      </p:sp>
      <p:sp>
        <p:nvSpPr>
          <p:cNvPr id="241" name="Google Shape;241;p31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los empleados, ordenados por sueldo”</a:t>
            </a:r>
            <a:endParaRPr/>
          </a:p>
        </p:txBody>
      </p:sp>
      <p:sp>
        <p:nvSpPr>
          <p:cNvPr id="242" name="Google Shape;242;p31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ORDER BY sueldo;</a:t>
            </a:r>
            <a:endParaRPr/>
          </a:p>
        </p:txBody>
      </p:sp>
      <p:graphicFrame>
        <p:nvGraphicFramePr>
          <p:cNvPr id="243" name="Google Shape;243;p31"/>
          <p:cNvGraphicFramePr/>
          <p:nvPr/>
        </p:nvGraphicFramePr>
        <p:xfrm>
          <a:off x="3930363" y="3124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88497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244" name="Google Shape;244;p31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Modelo de datos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47113" y="170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nro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2430625" y="1231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6355081" y="170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784850"/>
                <a:gridCol w="754375"/>
                <a:gridCol w="75302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Id_trabaja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nro_emp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cod_area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69" name="Google Shape;69;p14"/>
          <p:cNvSpPr txBox="1"/>
          <p:nvPr/>
        </p:nvSpPr>
        <p:spPr>
          <a:xfrm>
            <a:off x="6666113" y="1231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Trabaja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973738" y="36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772100"/>
                <a:gridCol w="139037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cod_area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Area 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Area 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1" name="Google Shape;71;p14"/>
          <p:cNvSpPr txBox="1"/>
          <p:nvPr/>
        </p:nvSpPr>
        <p:spPr>
          <a:xfrm>
            <a:off x="1154988" y="3174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Area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2" name="Google Shape;72;p14"/>
          <p:cNvGraphicFramePr/>
          <p:nvPr/>
        </p:nvGraphicFramePr>
        <p:xfrm>
          <a:off x="3525025" y="36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772100"/>
                <a:gridCol w="139037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cod_esp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3" name="Google Shape;73;p14"/>
          <p:cNvSpPr txBox="1"/>
          <p:nvPr/>
        </p:nvSpPr>
        <p:spPr>
          <a:xfrm>
            <a:off x="3706275" y="3174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2426775" y="1968900"/>
            <a:ext cx="488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3265975" y="1968900"/>
            <a:ext cx="5115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7187370" y="1968900"/>
            <a:ext cx="5115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7954613" y="1968900"/>
            <a:ext cx="5115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311700" y="1152475"/>
            <a:ext cx="8520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los empleados ordenados por sueldo y, para mismo sueldo, ordenar por antigüedad, mostrando a los más nuevos primero”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Lista de campos (ORDER BY)</a:t>
            </a:r>
            <a:endParaRPr/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311700" y="1152475"/>
            <a:ext cx="8520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&lt;campo1&gt; [ </a:t>
            </a:r>
            <a:r>
              <a:rPr lang="en" u="sng"/>
              <a:t>ASC</a:t>
            </a:r>
            <a:r>
              <a:rPr lang="en"/>
              <a:t> | DESC ] , &lt;campo2&gt; [ </a:t>
            </a:r>
            <a:r>
              <a:rPr lang="en" u="sng"/>
              <a:t>ASC</a:t>
            </a:r>
            <a:r>
              <a:rPr lang="en"/>
              <a:t> | DESC ] , … , &lt;campoN&gt; [ </a:t>
            </a:r>
            <a:r>
              <a:rPr lang="en" u="sng"/>
              <a:t>ASC</a:t>
            </a:r>
            <a:r>
              <a:rPr lang="en"/>
              <a:t> | DESC ]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5</a:t>
            </a:r>
            <a:endParaRPr/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311700" y="1152475"/>
            <a:ext cx="8520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los empleados ordenados por sueldo y, para mismo sueldo, ordenar por antigüedad, mostrando a los más nuevos primero”</a:t>
            </a:r>
            <a:endParaRPr/>
          </a:p>
        </p:txBody>
      </p:sp>
      <p:sp>
        <p:nvSpPr>
          <p:cNvPr id="263" name="Google Shape;263;p34"/>
          <p:cNvSpPr txBox="1"/>
          <p:nvPr>
            <p:ph idx="1" type="body"/>
          </p:nvPr>
        </p:nvSpPr>
        <p:spPr>
          <a:xfrm>
            <a:off x="311700" y="19829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ORDER BY sueldo, f_ingreso DESC;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311700" y="1152475"/>
            <a:ext cx="8520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número y nombre de empleados con sueldo mayor a $3000”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Condición (WHERE)</a:t>
            </a:r>
            <a:endParaRPr/>
          </a:p>
        </p:txBody>
      </p:sp>
      <p:sp>
        <p:nvSpPr>
          <p:cNvPr id="275" name="Google Shape;275;p36"/>
          <p:cNvSpPr txBox="1"/>
          <p:nvPr>
            <p:ph idx="1" type="body"/>
          </p:nvPr>
        </p:nvSpPr>
        <p:spPr>
          <a:xfrm>
            <a:off x="311700" y="1152475"/>
            <a:ext cx="8520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Comparaciones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Literal ⇔ Variable (Campo)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 (Campo) ⇔ Variable (Campo)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trike="sngStrike"/>
              <a:t>Literal ⇔ Literal</a:t>
            </a:r>
            <a:endParaRPr strike="sngStrike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Comparadores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&gt;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&gt;=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&lt;=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=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&lt;&gt; o !=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Condición (WHERE)</a:t>
            </a:r>
            <a:endParaRPr/>
          </a:p>
        </p:txBody>
      </p:sp>
      <p:sp>
        <p:nvSpPr>
          <p:cNvPr id="281" name="Google Shape;281;p37"/>
          <p:cNvSpPr txBox="1"/>
          <p:nvPr>
            <p:ph idx="1" type="body"/>
          </p:nvPr>
        </p:nvSpPr>
        <p:spPr>
          <a:xfrm>
            <a:off x="311700" y="1152475"/>
            <a:ext cx="8520600" cy="7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Conectores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</a:t>
            </a:r>
            <a:endParaRPr strike="sngStrike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Precedencia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Implícita: AND sobre OR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Explicita: dada por ( 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8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288" name="Google Shape;288;p38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número y nombre de empleados con sueldo mayor a $3000”</a:t>
            </a:r>
            <a:endParaRPr/>
          </a:p>
        </p:txBody>
      </p:sp>
      <p:sp>
        <p:nvSpPr>
          <p:cNvPr id="289" name="Google Shape;289;p38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</a:t>
            </a:r>
            <a:endParaRPr/>
          </a:p>
        </p:txBody>
      </p:sp>
      <p:graphicFrame>
        <p:nvGraphicFramePr>
          <p:cNvPr id="290" name="Google Shape;290;p38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1" name="Google Shape;291;p38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2" name="Google Shape;292;p38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9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299" name="Google Shape;299;p39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número y nombre de empleados con sueldo mayor a $3000”</a:t>
            </a:r>
            <a:endParaRPr/>
          </a:p>
        </p:txBody>
      </p:sp>
      <p:sp>
        <p:nvSpPr>
          <p:cNvPr id="300" name="Google Shape;300;p39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sueldo &gt; 3000</a:t>
            </a:r>
            <a:endParaRPr/>
          </a:p>
        </p:txBody>
      </p:sp>
      <p:graphicFrame>
        <p:nvGraphicFramePr>
          <p:cNvPr id="301" name="Google Shape;301;p39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02" name="Google Shape;302;p39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39"/>
          <p:cNvSpPr/>
          <p:nvPr/>
        </p:nvSpPr>
        <p:spPr>
          <a:xfrm>
            <a:off x="1498050" y="3944225"/>
            <a:ext cx="4155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39"/>
          <p:cNvSpPr/>
          <p:nvPr/>
        </p:nvSpPr>
        <p:spPr>
          <a:xfrm>
            <a:off x="5074225" y="3818650"/>
            <a:ext cx="831300" cy="322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9"/>
          <p:cNvSpPr/>
          <p:nvPr/>
        </p:nvSpPr>
        <p:spPr>
          <a:xfrm>
            <a:off x="7031175" y="3871750"/>
            <a:ext cx="216600" cy="216600"/>
          </a:xfrm>
          <a:prstGeom prst="smileyFace">
            <a:avLst>
              <a:gd fmla="val 465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313" name="Google Shape;313;p40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número y nombre de empleados con sueldo mayor a $3000”</a:t>
            </a:r>
            <a:endParaRPr/>
          </a:p>
        </p:txBody>
      </p:sp>
      <p:sp>
        <p:nvSpPr>
          <p:cNvPr id="314" name="Google Shape;314;p40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sueldo &gt; 3000</a:t>
            </a:r>
            <a:endParaRPr/>
          </a:p>
        </p:txBody>
      </p:sp>
      <p:graphicFrame>
        <p:nvGraphicFramePr>
          <p:cNvPr id="315" name="Google Shape;315;p40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16" name="Google Shape;316;p40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40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40"/>
          <p:cNvSpPr/>
          <p:nvPr/>
        </p:nvSpPr>
        <p:spPr>
          <a:xfrm>
            <a:off x="1506700" y="4255950"/>
            <a:ext cx="4155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0"/>
          <p:cNvSpPr/>
          <p:nvPr/>
        </p:nvSpPr>
        <p:spPr>
          <a:xfrm>
            <a:off x="5057900" y="4128675"/>
            <a:ext cx="831300" cy="322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40"/>
          <p:cNvSpPr/>
          <p:nvPr/>
        </p:nvSpPr>
        <p:spPr>
          <a:xfrm>
            <a:off x="7039825" y="4181775"/>
            <a:ext cx="216600" cy="216600"/>
          </a:xfrm>
          <a:prstGeom prst="smileyFace">
            <a:avLst>
              <a:gd fmla="val 4653" name="adj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1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número y nombre de empleados con sueldo mayor a $3000”</a:t>
            </a:r>
            <a:endParaRPr/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sueldo &gt; 3000</a:t>
            </a:r>
            <a:endParaRPr/>
          </a:p>
        </p:txBody>
      </p:sp>
      <p:graphicFrame>
        <p:nvGraphicFramePr>
          <p:cNvPr id="329" name="Google Shape;329;p41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30" name="Google Shape;330;p41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41"/>
          <p:cNvSpPr/>
          <p:nvPr/>
        </p:nvSpPr>
        <p:spPr>
          <a:xfrm>
            <a:off x="1506700" y="4559000"/>
            <a:ext cx="415500" cy="1818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E59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1"/>
          <p:cNvSpPr/>
          <p:nvPr/>
        </p:nvSpPr>
        <p:spPr>
          <a:xfrm>
            <a:off x="5057900" y="4488500"/>
            <a:ext cx="831300" cy="3228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41"/>
          <p:cNvSpPr/>
          <p:nvPr/>
        </p:nvSpPr>
        <p:spPr>
          <a:xfrm>
            <a:off x="7018225" y="4518500"/>
            <a:ext cx="259800" cy="262800"/>
          </a:xfrm>
          <a:prstGeom prst="noSmoking">
            <a:avLst>
              <a:gd fmla="val 18750" name="adj"/>
            </a:avLst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Sintáxis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lang="en"/>
              <a:t>SELECT</a:t>
            </a:r>
            <a:r>
              <a:rPr lang="en"/>
              <a:t> [DISTINCT] * | &lt;lista_campos&gt;</a:t>
            </a:r>
            <a:br>
              <a:rPr lang="en"/>
            </a:br>
            <a:r>
              <a:rPr b="1" lang="en"/>
              <a:t>FROM</a:t>
            </a:r>
            <a:r>
              <a:rPr lang="en"/>
              <a:t> &lt;lista_tablas&gt;</a:t>
            </a:r>
            <a:br>
              <a:rPr lang="en"/>
            </a:br>
            <a:r>
              <a:rPr lang="en"/>
              <a:t>[</a:t>
            </a:r>
            <a:r>
              <a:rPr b="1" lang="en"/>
              <a:t>WHERE</a:t>
            </a:r>
            <a:r>
              <a:rPr lang="en"/>
              <a:t> &lt;condicion&gt;]</a:t>
            </a:r>
            <a:br>
              <a:rPr lang="en"/>
            </a:br>
            <a:r>
              <a:rPr lang="en"/>
              <a:t>[</a:t>
            </a:r>
            <a:r>
              <a:rPr b="1" lang="en"/>
              <a:t>GROUP BY </a:t>
            </a:r>
            <a:r>
              <a:rPr lang="en"/>
              <a:t>&lt;lista_campos_agrupamiento&gt;]</a:t>
            </a:r>
            <a:br>
              <a:rPr lang="en"/>
            </a:br>
            <a:r>
              <a:rPr lang="en"/>
              <a:t>[</a:t>
            </a:r>
            <a:r>
              <a:rPr b="1" lang="en"/>
              <a:t>HAVING</a:t>
            </a:r>
            <a:r>
              <a:rPr lang="en"/>
              <a:t> &lt;condicion_post_agrupamiento&gt;]</a:t>
            </a:r>
            <a:br>
              <a:rPr lang="en"/>
            </a:br>
            <a:r>
              <a:rPr lang="en"/>
              <a:t>[</a:t>
            </a:r>
            <a:r>
              <a:rPr b="1" lang="en"/>
              <a:t>ORDER BY</a:t>
            </a:r>
            <a:r>
              <a:rPr lang="en"/>
              <a:t> &lt;lista_campos_orden&gt;]</a:t>
            </a:r>
            <a:r>
              <a:rPr b="1" lang="en"/>
              <a:t>;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2"/>
          <p:cNvSpPr/>
          <p:nvPr/>
        </p:nvSpPr>
        <p:spPr>
          <a:xfrm>
            <a:off x="1766450" y="3117275"/>
            <a:ext cx="5212800" cy="153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341" name="Google Shape;341;p42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número y nombre de empleados con sueldo mayor a $3000”</a:t>
            </a:r>
            <a:endParaRPr/>
          </a:p>
        </p:txBody>
      </p:sp>
      <p:sp>
        <p:nvSpPr>
          <p:cNvPr id="342" name="Google Shape;342;p42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sueldo &gt; 3000</a:t>
            </a:r>
            <a:endParaRPr/>
          </a:p>
        </p:txBody>
      </p:sp>
      <p:graphicFrame>
        <p:nvGraphicFramePr>
          <p:cNvPr id="343" name="Google Shape;343;p42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44" name="Google Shape;344;p42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42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3"/>
          <p:cNvSpPr/>
          <p:nvPr/>
        </p:nvSpPr>
        <p:spPr>
          <a:xfrm>
            <a:off x="1766450" y="3117275"/>
            <a:ext cx="5212800" cy="1532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352" name="Google Shape;352;p43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número y nombre de empleados con sueldo mayor a $3000”</a:t>
            </a:r>
            <a:endParaRPr/>
          </a:p>
        </p:txBody>
      </p:sp>
      <p:sp>
        <p:nvSpPr>
          <p:cNvPr id="353" name="Google Shape;353;p43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nro,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sueldo &gt; 3000;</a:t>
            </a:r>
            <a:endParaRPr/>
          </a:p>
        </p:txBody>
      </p:sp>
      <p:graphicFrame>
        <p:nvGraphicFramePr>
          <p:cNvPr id="354" name="Google Shape;354;p43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cod_esp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nro_jefe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sueldo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f_ingreso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1/1/2000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2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5000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1/5/2008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355" name="Google Shape;355;p43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6" name="Google Shape;356;p43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6</a:t>
            </a:r>
            <a:endParaRPr/>
          </a:p>
        </p:txBody>
      </p:sp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número y nombre de empleados con sueldo mayor a $3000”</a:t>
            </a:r>
            <a:endParaRPr/>
          </a:p>
        </p:txBody>
      </p:sp>
      <p:sp>
        <p:nvSpPr>
          <p:cNvPr id="363" name="Google Shape;363;p44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nro,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sueldo &gt; 3000;</a:t>
            </a:r>
            <a:endParaRPr/>
          </a:p>
        </p:txBody>
      </p:sp>
      <p:graphicFrame>
        <p:nvGraphicFramePr>
          <p:cNvPr id="364" name="Google Shape;364;p44"/>
          <p:cNvGraphicFramePr/>
          <p:nvPr/>
        </p:nvGraphicFramePr>
        <p:xfrm>
          <a:off x="3684638" y="308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365" name="Google Shape;365;p44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7</a:t>
            </a:r>
            <a:endParaRPr/>
          </a:p>
        </p:txBody>
      </p:sp>
      <p:sp>
        <p:nvSpPr>
          <p:cNvPr id="371" name="Google Shape;371;p45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número y nombre de empleados con sueldo menor a $8000 cuyo nombre sea Pedro”</a:t>
            </a:r>
            <a:endParaRPr/>
          </a:p>
        </p:txBody>
      </p:sp>
      <p:sp>
        <p:nvSpPr>
          <p:cNvPr id="372" name="Google Shape;372;p45"/>
          <p:cNvSpPr txBox="1"/>
          <p:nvPr>
            <p:ph idx="1" type="body"/>
          </p:nvPr>
        </p:nvSpPr>
        <p:spPr>
          <a:xfrm>
            <a:off x="311700" y="1956950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nro,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sueldo &lt; 8000</a:t>
            </a:r>
            <a:br>
              <a:rPr lang="en"/>
            </a:br>
            <a:r>
              <a:rPr lang="en"/>
              <a:t>AND nombre = </a:t>
            </a:r>
            <a:r>
              <a:rPr b="1" lang="en"/>
              <a:t>‘</a:t>
            </a:r>
            <a:r>
              <a:rPr lang="en"/>
              <a:t>Pedro</a:t>
            </a:r>
            <a:r>
              <a:rPr b="1" lang="en"/>
              <a:t>’</a:t>
            </a:r>
            <a:r>
              <a:rPr lang="en"/>
              <a:t>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8</a:t>
            </a:r>
            <a:endParaRPr/>
          </a:p>
        </p:txBody>
      </p:sp>
      <p:sp>
        <p:nvSpPr>
          <p:cNvPr id="378" name="Google Shape;378;p46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nombre de empleados que ingresaron en el año 2008”</a:t>
            </a:r>
            <a:endParaRPr/>
          </a:p>
        </p:txBody>
      </p:sp>
      <p:sp>
        <p:nvSpPr>
          <p:cNvPr id="379" name="Google Shape;379;p46"/>
          <p:cNvSpPr txBox="1"/>
          <p:nvPr>
            <p:ph idx="1" type="body"/>
          </p:nvPr>
        </p:nvSpPr>
        <p:spPr>
          <a:xfrm>
            <a:off x="311700" y="17733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f_ingreso &gt;= ‘20080101’</a:t>
            </a:r>
            <a:br>
              <a:rPr lang="en"/>
            </a:br>
            <a:r>
              <a:rPr lang="en"/>
              <a:t>AND f_ingreso &lt;= ‘20081231’;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rPr lang="en"/>
              <a:t>Formato FECHA -&gt; ‘YYYYMMDD’ o ‘YYYY-MM-DD’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Operador BETWEEN</a:t>
            </a:r>
            <a:endParaRPr/>
          </a:p>
        </p:txBody>
      </p:sp>
      <p:sp>
        <p:nvSpPr>
          <p:cNvPr id="385" name="Google Shape;385;p47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&lt;campo&gt; [NOT] BETWEEN &lt;valor_desde&gt; AND &lt;valor_hasta&gt;</a:t>
            </a:r>
            <a:endParaRPr/>
          </a:p>
        </p:txBody>
      </p:sp>
      <p:sp>
        <p:nvSpPr>
          <p:cNvPr id="386" name="Google Shape;386;p47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Compara un intervalo de valores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Incluye los extremos (intervalo cerrado)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8</a:t>
            </a:r>
            <a:endParaRPr/>
          </a:p>
        </p:txBody>
      </p:sp>
      <p:sp>
        <p:nvSpPr>
          <p:cNvPr id="392" name="Google Shape;392;p48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nombre de empleados que ingresaron en el año 2008”</a:t>
            </a:r>
            <a:endParaRPr/>
          </a:p>
        </p:txBody>
      </p:sp>
      <p:sp>
        <p:nvSpPr>
          <p:cNvPr id="393" name="Google Shape;393;p48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f_ingreso BETWEEN ‘20080101’ AND ‘20081231’;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9</a:t>
            </a:r>
            <a:endParaRPr/>
          </a:p>
        </p:txBody>
      </p:sp>
      <p:sp>
        <p:nvSpPr>
          <p:cNvPr id="399" name="Google Shape;399;p49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nombre de empleados sin jefe”</a:t>
            </a:r>
            <a:endParaRPr/>
          </a:p>
        </p:txBody>
      </p:sp>
      <p:sp>
        <p:nvSpPr>
          <p:cNvPr id="400" name="Google Shape;400;p49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nro_jefe = NULL;</a:t>
            </a:r>
            <a:endParaRPr/>
          </a:p>
        </p:txBody>
      </p:sp>
      <p:cxnSp>
        <p:nvCxnSpPr>
          <p:cNvPr id="401" name="Google Shape;401;p49"/>
          <p:cNvCxnSpPr/>
          <p:nvPr/>
        </p:nvCxnSpPr>
        <p:spPr>
          <a:xfrm>
            <a:off x="2017575" y="2247075"/>
            <a:ext cx="918000" cy="7014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2" name="Google Shape;402;p49"/>
          <p:cNvCxnSpPr/>
          <p:nvPr/>
        </p:nvCxnSpPr>
        <p:spPr>
          <a:xfrm flipH="1" rot="10800000">
            <a:off x="2052225" y="2186400"/>
            <a:ext cx="840000" cy="770700"/>
          </a:xfrm>
          <a:prstGeom prst="straightConnector1">
            <a:avLst/>
          </a:prstGeom>
          <a:noFill/>
          <a:ln cap="flat" cmpd="sng" w="19050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Operador IS NULL</a:t>
            </a:r>
            <a:endParaRPr/>
          </a:p>
        </p:txBody>
      </p:sp>
      <p:sp>
        <p:nvSpPr>
          <p:cNvPr id="408" name="Google Shape;408;p50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&lt;campo&gt; IS [NOT] NULL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9</a:t>
            </a:r>
            <a:endParaRPr/>
          </a:p>
        </p:txBody>
      </p:sp>
      <p:sp>
        <p:nvSpPr>
          <p:cNvPr id="414" name="Google Shape;414;p51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nombre de empleados sin jefe”</a:t>
            </a:r>
            <a:endParaRPr/>
          </a:p>
        </p:txBody>
      </p:sp>
      <p:sp>
        <p:nvSpPr>
          <p:cNvPr id="415" name="Google Shape;415;p51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nro_jefe IS NULL;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todos los empleados”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</a:t>
            </a:r>
            <a:endParaRPr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3" name="Google Shape;93;p16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6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10</a:t>
            </a:r>
            <a:endParaRPr/>
          </a:p>
        </p:txBody>
      </p:sp>
      <p:sp>
        <p:nvSpPr>
          <p:cNvPr id="421" name="Google Shape;421;p52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nombre y sueldo de empleados cuyo nombre comienza con la letra A”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Operador LIKE</a:t>
            </a:r>
            <a:endParaRPr/>
          </a:p>
        </p:txBody>
      </p:sp>
      <p:sp>
        <p:nvSpPr>
          <p:cNvPr id="427" name="Google Shape;427;p53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&lt;campo&gt; [NOT] LIKE &lt;patron&gt;</a:t>
            </a:r>
            <a:endParaRPr/>
          </a:p>
        </p:txBody>
      </p:sp>
      <p:sp>
        <p:nvSpPr>
          <p:cNvPr id="428" name="Google Shape;428;p53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patrón es una cadena de caracteres que usa comodines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Comodines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% (ninguno, uno o muchos caracteres)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_ (uno y solo un caracter)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Ejemplos de patrones comunes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‘A%’ (Comienza con A) =&gt; Ana, Alejandro, 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‘%s’ (Termina con s) =&gt; Luis, Ines, 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‘%ana%’ (Contiene ana) =&gt; Banana, anastasia, ana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Otros ejemplos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‘_s_’ =&gt; Asa, Osa, Isa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‘A_C%’ =&gt; ABCdef, ACCd, AbC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10</a:t>
            </a:r>
            <a:endParaRPr/>
          </a:p>
        </p:txBody>
      </p:sp>
      <p:sp>
        <p:nvSpPr>
          <p:cNvPr id="434" name="Google Shape;434;p54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nombre y sueldo de empleados cuyo nombre comienza con la letra A”</a:t>
            </a:r>
            <a:endParaRPr/>
          </a:p>
        </p:txBody>
      </p:sp>
      <p:sp>
        <p:nvSpPr>
          <p:cNvPr id="435" name="Google Shape;435;p54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nombre, sueldo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nombre LIKE ‘A%’;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11</a:t>
            </a:r>
            <a:endParaRPr/>
          </a:p>
        </p:txBody>
      </p:sp>
      <p:sp>
        <p:nvSpPr>
          <p:cNvPr id="441" name="Google Shape;441;p55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nombre y sueldo de los empleados de número 1, 2, 5, 7 y 9”</a:t>
            </a:r>
            <a:endParaRPr/>
          </a:p>
        </p:txBody>
      </p:sp>
      <p:sp>
        <p:nvSpPr>
          <p:cNvPr id="442" name="Google Shape;442;p55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nombre, sueldo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nro = 1</a:t>
            </a:r>
            <a:br>
              <a:rPr lang="en"/>
            </a:br>
            <a:r>
              <a:rPr lang="en"/>
              <a:t>OR nro = 2</a:t>
            </a:r>
            <a:br>
              <a:rPr lang="en"/>
            </a:br>
            <a:r>
              <a:rPr lang="en"/>
              <a:t>OR nro = 5</a:t>
            </a:r>
            <a:br>
              <a:rPr lang="en"/>
            </a:br>
            <a:r>
              <a:rPr lang="en"/>
              <a:t>OR nro = 7</a:t>
            </a:r>
            <a:br>
              <a:rPr lang="en"/>
            </a:br>
            <a:r>
              <a:rPr lang="en"/>
              <a:t>OR nro = 9;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Operador IN</a:t>
            </a:r>
            <a:endParaRPr/>
          </a:p>
        </p:txBody>
      </p:sp>
      <p:sp>
        <p:nvSpPr>
          <p:cNvPr id="448" name="Google Shape;448;p56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&lt;campo&gt; [NOT] IN (&lt;lista_valores&gt;)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11</a:t>
            </a:r>
            <a:endParaRPr/>
          </a:p>
        </p:txBody>
      </p:sp>
      <p:sp>
        <p:nvSpPr>
          <p:cNvPr id="454" name="Google Shape;454;p57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nombre y sueldo de los empleados de número 1, 2, 5, 7 y 9”</a:t>
            </a:r>
            <a:endParaRPr/>
          </a:p>
        </p:txBody>
      </p:sp>
      <p:sp>
        <p:nvSpPr>
          <p:cNvPr id="455" name="Google Shape;455;p57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nombre, sueldo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nro IN (1, 2, 5, 7, 9);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12</a:t>
            </a:r>
            <a:endParaRPr/>
          </a:p>
        </p:txBody>
      </p:sp>
      <p:sp>
        <p:nvSpPr>
          <p:cNvPr id="461" name="Google Shape;461;p58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número de aquellos empleados que sean jefe”</a:t>
            </a:r>
            <a:endParaRPr/>
          </a:p>
        </p:txBody>
      </p:sp>
      <p:sp>
        <p:nvSpPr>
          <p:cNvPr id="462" name="Google Shape;462;p58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58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</a:t>
            </a:r>
            <a:endParaRPr/>
          </a:p>
        </p:txBody>
      </p:sp>
      <p:graphicFrame>
        <p:nvGraphicFramePr>
          <p:cNvPr id="464" name="Google Shape;464;p58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65" name="Google Shape;465;p58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6" name="Google Shape;466;p58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58"/>
          <p:cNvSpPr/>
          <p:nvPr/>
        </p:nvSpPr>
        <p:spPr>
          <a:xfrm>
            <a:off x="4210250" y="3470825"/>
            <a:ext cx="847800" cy="13410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12</a:t>
            </a:r>
            <a:endParaRPr/>
          </a:p>
        </p:txBody>
      </p:sp>
      <p:sp>
        <p:nvSpPr>
          <p:cNvPr id="473" name="Google Shape;473;p59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número de aquellos empleados que sean jefe”</a:t>
            </a:r>
            <a:endParaRPr/>
          </a:p>
        </p:txBody>
      </p:sp>
      <p:sp>
        <p:nvSpPr>
          <p:cNvPr id="474" name="Google Shape;474;p59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nro_jefe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nro_jefe IS NOT NULL;</a:t>
            </a:r>
            <a:endParaRPr/>
          </a:p>
        </p:txBody>
      </p:sp>
      <p:graphicFrame>
        <p:nvGraphicFramePr>
          <p:cNvPr id="475" name="Google Shape;475;p59"/>
          <p:cNvGraphicFramePr/>
          <p:nvPr/>
        </p:nvGraphicFramePr>
        <p:xfrm>
          <a:off x="3949013" y="308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76" name="Google Shape;476;p59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12</a:t>
            </a:r>
            <a:endParaRPr/>
          </a:p>
        </p:txBody>
      </p:sp>
      <p:sp>
        <p:nvSpPr>
          <p:cNvPr id="482" name="Google Shape;482;p60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número de aquellos empleados que sean jefe”</a:t>
            </a:r>
            <a:endParaRPr/>
          </a:p>
        </p:txBody>
      </p:sp>
      <p:sp>
        <p:nvSpPr>
          <p:cNvPr id="483" name="Google Shape;483;p60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</a:t>
            </a:r>
            <a:r>
              <a:rPr b="1" lang="en"/>
              <a:t>DISTINCT</a:t>
            </a:r>
            <a:r>
              <a:rPr lang="en"/>
              <a:t> nro_jefe</a:t>
            </a:r>
            <a:br>
              <a:rPr lang="en"/>
            </a:br>
            <a:r>
              <a:rPr lang="en"/>
              <a:t>FROM Empleado</a:t>
            </a:r>
            <a:br>
              <a:rPr lang="en"/>
            </a:br>
            <a:r>
              <a:rPr lang="en"/>
              <a:t>WHERE nro_jefe IS NOT NULL;</a:t>
            </a:r>
            <a:endParaRPr/>
          </a:p>
        </p:txBody>
      </p:sp>
      <p:graphicFrame>
        <p:nvGraphicFramePr>
          <p:cNvPr id="484" name="Google Shape;484;p60"/>
          <p:cNvGraphicFramePr/>
          <p:nvPr/>
        </p:nvGraphicFramePr>
        <p:xfrm>
          <a:off x="3949013" y="3084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485" name="Google Shape;485;p60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todos los empleados”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03" name="Google Shape;103;p17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nro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cod_esp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nro_jefe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sueldo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f_ingreso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1/1/2000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1001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2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5000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1/5/2008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1002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2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2000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1/10/2009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4" name="Google Shape;104;p17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todos los empleados”</a:t>
            </a:r>
            <a:endParaRPr/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nombre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13" name="Google Shape;113;p18"/>
          <p:cNvGraphicFramePr/>
          <p:nvPr/>
        </p:nvGraphicFramePr>
        <p:xfrm>
          <a:off x="3930350" y="319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88497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114" name="Google Shape;114;p18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y número de todos los empleados”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br>
              <a:rPr lang="en"/>
            </a:br>
            <a:r>
              <a:rPr lang="en"/>
              <a:t>FROM Empleado</a:t>
            </a:r>
            <a:endParaRPr/>
          </a:p>
        </p:txBody>
      </p:sp>
      <p:graphicFrame>
        <p:nvGraphicFramePr>
          <p:cNvPr id="123" name="Google Shape;123;p19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4" name="Google Shape;124;p19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/>
          <p:nvPr/>
        </p:nvSpPr>
        <p:spPr>
          <a:xfrm>
            <a:off x="1766450" y="3117275"/>
            <a:ext cx="5212800" cy="18357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132" name="Google Shape;132;p20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y número de todos los empleados”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nombre, nro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34" name="Google Shape;134;p20"/>
          <p:cNvGraphicFramePr/>
          <p:nvPr/>
        </p:nvGraphicFramePr>
        <p:xfrm>
          <a:off x="1986188" y="3470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cod_esp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nro_jefe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sueldo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f_ingreso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1/1/2000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2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5000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1/5/2008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2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2000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>
                          <a:solidFill>
                            <a:srgbClr val="D9D9D9"/>
                          </a:solidFill>
                        </a:rPr>
                        <a:t>1/10/2009</a:t>
                      </a:r>
                      <a:endParaRPr sz="1000" u="none" cap="none" strike="noStrike">
                        <a:solidFill>
                          <a:srgbClr val="D9D9D9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20"/>
          <p:cNvSpPr txBox="1"/>
          <p:nvPr/>
        </p:nvSpPr>
        <p:spPr>
          <a:xfrm>
            <a:off x="3469700" y="3084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Tabla Temporal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y número de todos los empleados”</a:t>
            </a:r>
            <a:endParaRPr/>
          </a:p>
        </p:txBody>
      </p:sp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311700" y="169717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nombre, nro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44" name="Google Shape;144;p21"/>
          <p:cNvGraphicFramePr/>
          <p:nvPr/>
        </p:nvGraphicFramePr>
        <p:xfrm>
          <a:off x="3629513" y="3190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{14E5B5F1-094B-4693-9D12-5E9B9AEB0EA2}</a:tableStyleId>
              </a:tblPr>
              <a:tblGrid>
                <a:gridCol w="743325"/>
                <a:gridCol w="74332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145" name="Google Shape;145;p21"/>
          <p:cNvSpPr txBox="1"/>
          <p:nvPr/>
        </p:nvSpPr>
        <p:spPr>
          <a:xfrm>
            <a:off x="3472850" y="26980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434343"/>
                </a:solidFill>
                <a:latin typeface="Proxima Nova"/>
                <a:ea typeface="Proxima Nova"/>
                <a:cs typeface="Proxima Nova"/>
                <a:sym typeface="Proxima Nova"/>
              </a:rPr>
              <a:t>Resultado</a:t>
            </a:r>
            <a:endParaRPr b="1" i="0" sz="1000" u="none" cap="none" strike="noStrike">
              <a:solidFill>
                <a:srgbClr val="43434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