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19F586-0268-4BD3-A919-1360C34C96EF}">
  <a:tblStyle styleId="{CC19F586-0268-4BD3-A919-1360C34C96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SQL - SELECT Multitabla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Junta explícita (JOIN)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Tipos de junta explícita más comunes: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 INNER ] JOIN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[ OUTER ] JOIN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&lt;tabla1&gt; [ INNER ] JOIN &lt;tabla2&gt; ON &lt;condicion_junta&gt;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11700" y="178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Resulta una tabla formada por la combinación de registros de tabla1 y tabla2 que cumplan con la condición de junta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 (con junta explícita)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y descripción de especialidad de todos los empleados”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178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EM.nombre, ES.descripcion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Especialidad ES ON EM.cod_esp = ES.cod_esp;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 (junta implícita)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aquellos empleados que trabajan en el área de código A1”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788525"/>
            <a:ext cx="71004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 EM,</a:t>
            </a:r>
            <a:br>
              <a:rPr lang="en"/>
            </a:br>
            <a:r>
              <a:rPr lang="en"/>
              <a:t>            Trabaja T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311700" y="1788525"/>
            <a:ext cx="4926900" cy="2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WHERE EM.nro = T.nro_emp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1788525"/>
            <a:ext cx="32040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AND T.cod_area = ‘A1’;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311700" y="1788525"/>
            <a:ext cx="32040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EM.nombre</a:t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232" y="1720182"/>
            <a:ext cx="5131637" cy="2270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 (junta explícita)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aquellos empleados que trabajan en el área de código A1”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788525"/>
            <a:ext cx="71004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EM.nombre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Trabaja T ON EM.nro = T.nro_emp</a:t>
            </a:r>
            <a:br>
              <a:rPr lang="en"/>
            </a:br>
            <a:r>
              <a:rPr lang="en"/>
              <a:t>WHERE T.cod_area = ‘A1’;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311700" y="1152750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todos los empleados junto al nombre de su jefe”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654300" y="2075725"/>
            <a:ext cx="7632600" cy="287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p28"/>
          <p:cNvGraphicFramePr/>
          <p:nvPr/>
        </p:nvGraphicFramePr>
        <p:xfrm>
          <a:off x="4478438" y="241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433350"/>
                <a:gridCol w="780375"/>
                <a:gridCol w="747450"/>
                <a:gridCol w="747450"/>
                <a:gridCol w="747450"/>
              </a:tblGrid>
              <a:tr h="24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...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9" name="Google Shape;2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25100" y="896675"/>
            <a:ext cx="57498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 EM,</a:t>
            </a:r>
            <a:br>
              <a:rPr lang="en"/>
            </a:br>
            <a:r>
              <a:rPr lang="en"/>
              <a:t>            Empleado J</a:t>
            </a:r>
            <a:br>
              <a:rPr lang="en"/>
            </a:br>
            <a:endParaRPr/>
          </a:p>
        </p:txBody>
      </p:sp>
      <p:graphicFrame>
        <p:nvGraphicFramePr>
          <p:cNvPr id="221" name="Google Shape;221;p28"/>
          <p:cNvGraphicFramePr/>
          <p:nvPr/>
        </p:nvGraphicFramePr>
        <p:xfrm>
          <a:off x="1022363" y="241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433350"/>
                <a:gridCol w="780375"/>
                <a:gridCol w="747450"/>
                <a:gridCol w="747450"/>
                <a:gridCol w="747450"/>
              </a:tblGrid>
              <a:tr h="24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...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2" name="Google Shape;222;p28"/>
          <p:cNvSpPr txBox="1"/>
          <p:nvPr/>
        </p:nvSpPr>
        <p:spPr>
          <a:xfrm>
            <a:off x="1850413" y="20757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 (EM)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3672000" y="1675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5306488" y="20255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 (J)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2983550" y="2906450"/>
            <a:ext cx="4329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2983550" y="3150475"/>
            <a:ext cx="4329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4478450" y="3150475"/>
            <a:ext cx="3879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4478438" y="2906450"/>
            <a:ext cx="3879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todos los empleados junto al nombre de su jefe”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311700" y="1788525"/>
            <a:ext cx="71004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EM.nombre, J.nombre jefe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Empleado J ON EM.nro_jefe = J.nro;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todos los empleados. Indicar además el nombre de su jefe (si es que tiene)”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LEFT OUTER JOIN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&lt;tabla1&gt; LEFT [ OUTER ] JOIN &lt;tabla2&gt; ON &lt;condicion_junta&gt;</a:t>
            </a:r>
            <a:endParaRPr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78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Resulta una tabla formada por la combinación de registros de tabla1 y tabla2 que cumplan con la condición de junta.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Si existe algún registro de tabla1 (izquierda) para el cual no se encontrara combinación alguna, se agrega el registro en la tabla resultante y se completa con valores nulos en los campos correspondientes a tabla2.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 de datos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47113" y="170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nro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2430625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6400800" y="170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853500"/>
                <a:gridCol w="776125"/>
                <a:gridCol w="8018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ID_Trabaja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nro_emp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cod_area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6666113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Trabaja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973738" y="36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772100"/>
                <a:gridCol w="13903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cod_area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Area 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Area 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1154988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Area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3525025" y="36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772100"/>
                <a:gridCol w="13903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cod_esp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3" name="Google Shape;73;p14"/>
          <p:cNvSpPr txBox="1"/>
          <p:nvPr/>
        </p:nvSpPr>
        <p:spPr>
          <a:xfrm>
            <a:off x="3706275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2426775" y="1968900"/>
            <a:ext cx="488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3265975" y="196890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8164000" y="195025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7370250" y="195025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/>
          <p:nvPr/>
        </p:nvSpPr>
        <p:spPr>
          <a:xfrm>
            <a:off x="628325" y="3210075"/>
            <a:ext cx="7632600" cy="1613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4" name="Google Shape;254;p32"/>
          <p:cNvGraphicFramePr/>
          <p:nvPr/>
        </p:nvGraphicFramePr>
        <p:xfrm>
          <a:off x="4452463" y="35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433350"/>
                <a:gridCol w="780375"/>
                <a:gridCol w="747450"/>
                <a:gridCol w="747450"/>
                <a:gridCol w="747450"/>
              </a:tblGrid>
              <a:tr h="24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...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5" name="Google Shape;25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653775"/>
            <a:ext cx="57498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r>
              <a:rPr lang="en"/>
              <a:t>FROM Empleado EM LEFT JOIN</a:t>
            </a:r>
            <a:br>
              <a:rPr lang="en"/>
            </a:br>
            <a:r>
              <a:rPr lang="en"/>
              <a:t>            Empleado J ON EM.nro_jefe = J.nro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graphicFrame>
        <p:nvGraphicFramePr>
          <p:cNvPr id="257" name="Google Shape;257;p32"/>
          <p:cNvGraphicFramePr/>
          <p:nvPr/>
        </p:nvGraphicFramePr>
        <p:xfrm>
          <a:off x="996388" y="355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433350"/>
                <a:gridCol w="780375"/>
                <a:gridCol w="747450"/>
                <a:gridCol w="747450"/>
                <a:gridCol w="747450"/>
              </a:tblGrid>
              <a:tr h="24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...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32"/>
          <p:cNvSpPr txBox="1"/>
          <p:nvPr/>
        </p:nvSpPr>
        <p:spPr>
          <a:xfrm>
            <a:off x="1824438" y="32100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 (EM)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3646025" y="2810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5280513" y="31599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 (J)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todos los empleados. Indicar además el nombre de su jefe (si es que tiene)”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67" name="Google Shape;267;p33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todos los empleados. Indicar además el nombre de su jefe (si es que tiene)”</a:t>
            </a:r>
            <a:endParaRPr/>
          </a:p>
        </p:txBody>
      </p:sp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311700" y="2037300"/>
            <a:ext cx="71004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EM.nombre, J.nombre jefe</a:t>
            </a:r>
            <a:br>
              <a:rPr lang="en"/>
            </a:br>
            <a:r>
              <a:rPr lang="en"/>
              <a:t>FROM Empleado EM LEFT JOIN</a:t>
            </a:r>
            <a:br>
              <a:rPr lang="en"/>
            </a:br>
            <a:r>
              <a:rPr lang="en"/>
              <a:t>            Empleado J ON EM.nro_jefe = J.nro;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los empleados que trabajan en el área de descripción Area 1 y que cobran más de $5000”</a:t>
            </a:r>
            <a:endParaRPr/>
          </a:p>
        </p:txBody>
      </p:sp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311700" y="2037300"/>
            <a:ext cx="71004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EM.nombre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Trabaja T ON EM.nro = T.nro_emp JOIN</a:t>
            </a:r>
            <a:br>
              <a:rPr lang="en"/>
            </a:br>
            <a:r>
              <a:rPr lang="en"/>
              <a:t>            Area A ON A.cod_area = T.cod_area</a:t>
            </a:r>
            <a:br>
              <a:rPr lang="en"/>
            </a:br>
            <a:r>
              <a:rPr lang="en"/>
              <a:t>WHERE A.descripcion LIKE ‘Area 1’</a:t>
            </a:r>
            <a:br>
              <a:rPr lang="en"/>
            </a:br>
            <a:r>
              <a:rPr lang="en"/>
              <a:t>AND EM.sueldo &gt; 5000;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Otras variantes de junta explícita</a:t>
            </a:r>
            <a:endParaRPr/>
          </a:p>
        </p:txBody>
      </p:sp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[ OUTER ] JOIN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Igual al LEFT JOIN pero se invierte el orden de las tablas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JOIN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requiere condición de junta (ON) y combina mediante los campos de mismo nombre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875700" y="2774025"/>
            <a:ext cx="7392600" cy="216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y descripción de especialidad de todos los empleados”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5737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Empleado,</a:t>
            </a:r>
            <a:br>
              <a:rPr lang="en"/>
            </a:br>
            <a:r>
              <a:rPr lang="en"/>
              <a:t>            Especialidad</a:t>
            </a:r>
            <a:endParaRPr/>
          </a:p>
        </p:txBody>
      </p:sp>
      <p:graphicFrame>
        <p:nvGraphicFramePr>
          <p:cNvPr id="86" name="Google Shape;86;p15"/>
          <p:cNvGraphicFramePr/>
          <p:nvPr/>
        </p:nvGraphicFramePr>
        <p:xfrm>
          <a:off x="1017488" y="31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" name="Google Shape;87;p15"/>
          <p:cNvSpPr txBox="1"/>
          <p:nvPr/>
        </p:nvSpPr>
        <p:spPr>
          <a:xfrm>
            <a:off x="2393900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672000" y="23785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89" name="Google Shape;89;p15"/>
          <p:cNvGraphicFramePr/>
          <p:nvPr/>
        </p:nvGraphicFramePr>
        <p:xfrm>
          <a:off x="5784488" y="31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868400"/>
                <a:gridCol w="14708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90" name="Google Shape;90;p15"/>
          <p:cNvSpPr txBox="1"/>
          <p:nvPr/>
        </p:nvSpPr>
        <p:spPr>
          <a:xfrm>
            <a:off x="6054125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875700" y="2774025"/>
            <a:ext cx="7392600" cy="216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y descripción de especialidad de todos los empleados”</a:t>
            </a:r>
            <a:endParaRPr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11700" y="15737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Empleado,</a:t>
            </a:r>
            <a:br>
              <a:rPr lang="en"/>
            </a:br>
            <a:r>
              <a:rPr lang="en"/>
              <a:t>            Especialidad</a:t>
            </a:r>
            <a:endParaRPr/>
          </a:p>
        </p:txBody>
      </p:sp>
      <p:graphicFrame>
        <p:nvGraphicFramePr>
          <p:cNvPr id="99" name="Google Shape;99;p16"/>
          <p:cNvGraphicFramePr/>
          <p:nvPr/>
        </p:nvGraphicFramePr>
        <p:xfrm>
          <a:off x="1017488" y="31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" name="Google Shape;100;p16"/>
          <p:cNvSpPr txBox="1"/>
          <p:nvPr/>
        </p:nvSpPr>
        <p:spPr>
          <a:xfrm>
            <a:off x="2393900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672000" y="23785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5784488" y="31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868400"/>
                <a:gridCol w="14708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03" name="Google Shape;103;p16"/>
          <p:cNvSpPr txBox="1"/>
          <p:nvPr/>
        </p:nvSpPr>
        <p:spPr>
          <a:xfrm>
            <a:off x="6054125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 rot="-5400000">
            <a:off x="-329050" y="3758025"/>
            <a:ext cx="16626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Producto</a:t>
            </a:r>
            <a:b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Cartesiano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2355275" y="33597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741225" y="33597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2355275" y="3604750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5741225" y="3604750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2355275" y="45742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741225" y="45742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Junta implícita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Producto cartesiano en FROM +</a:t>
            </a:r>
            <a:br>
              <a:rPr lang="en"/>
            </a:br>
            <a:r>
              <a:rPr lang="en"/>
              <a:t>Condición de junta en WHERE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/>
          <p:nvPr/>
        </p:nvSpPr>
        <p:spPr>
          <a:xfrm>
            <a:off x="875700" y="2774025"/>
            <a:ext cx="7392600" cy="216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94845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Empleado,</a:t>
            </a:r>
            <a:br>
              <a:rPr lang="en"/>
            </a:br>
            <a:r>
              <a:rPr lang="en"/>
              <a:t>            Especialidad</a:t>
            </a:r>
            <a:br>
              <a:rPr lang="en"/>
            </a:br>
            <a:r>
              <a:rPr lang="en"/>
              <a:t>WHERE cod_esp = cod_esp</a:t>
            </a:r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1017488" y="31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18"/>
          <p:cNvSpPr txBox="1"/>
          <p:nvPr/>
        </p:nvSpPr>
        <p:spPr>
          <a:xfrm>
            <a:off x="2393900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672000" y="23785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7" name="Google Shape;127;p18"/>
          <p:cNvGraphicFramePr/>
          <p:nvPr/>
        </p:nvGraphicFramePr>
        <p:xfrm>
          <a:off x="5784488" y="31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868400"/>
                <a:gridCol w="14708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28" name="Google Shape;128;p18"/>
          <p:cNvSpPr txBox="1"/>
          <p:nvPr/>
        </p:nvSpPr>
        <p:spPr>
          <a:xfrm>
            <a:off x="6054125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 rot="-5400000">
            <a:off x="-329050" y="3758025"/>
            <a:ext cx="16626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Producto</a:t>
            </a:r>
            <a:b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Cartesiano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355275" y="33597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741225" y="33597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2355275" y="3604750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5741225" y="3604750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2355275" y="45742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741225" y="45742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1177625" y="1948300"/>
            <a:ext cx="2063925" cy="3864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875700" y="2774025"/>
            <a:ext cx="7392600" cy="21618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94845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Empleado.nombre, Especialidad.descripcion</a:t>
            </a:r>
            <a:br>
              <a:rPr lang="en"/>
            </a:br>
            <a:r>
              <a:rPr lang="en"/>
              <a:t>FROM Empleado,</a:t>
            </a:r>
            <a:br>
              <a:rPr lang="en"/>
            </a:br>
            <a:r>
              <a:rPr lang="en"/>
              <a:t>            Especialidad</a:t>
            </a:r>
            <a:br>
              <a:rPr lang="en"/>
            </a:br>
            <a:r>
              <a:rPr lang="en"/>
              <a:t>WHERE Empleado.cod_esp = Especialidad.cod_esp</a:t>
            </a:r>
            <a:endParaRPr/>
          </a:p>
        </p:txBody>
      </p:sp>
      <p:graphicFrame>
        <p:nvGraphicFramePr>
          <p:cNvPr id="144" name="Google Shape;144;p19"/>
          <p:cNvGraphicFramePr/>
          <p:nvPr/>
        </p:nvGraphicFramePr>
        <p:xfrm>
          <a:off x="1017488" y="31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19"/>
          <p:cNvSpPr txBox="1"/>
          <p:nvPr/>
        </p:nvSpPr>
        <p:spPr>
          <a:xfrm>
            <a:off x="2393900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672000" y="23785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7" name="Google Shape;147;p19"/>
          <p:cNvGraphicFramePr/>
          <p:nvPr/>
        </p:nvGraphicFramePr>
        <p:xfrm>
          <a:off x="5784488" y="31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{CC19F586-0268-4BD3-A919-1360C34C96EF}</a:tableStyleId>
              </a:tblPr>
              <a:tblGrid>
                <a:gridCol w="868400"/>
                <a:gridCol w="14708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48" name="Google Shape;148;p19"/>
          <p:cNvSpPr txBox="1"/>
          <p:nvPr/>
        </p:nvSpPr>
        <p:spPr>
          <a:xfrm>
            <a:off x="6054125" y="27307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 rot="-5400000">
            <a:off x="-329050" y="3758025"/>
            <a:ext cx="16626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Producto</a:t>
            </a:r>
            <a:b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Cartesiano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2355275" y="33597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741225" y="33597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2355275" y="3604750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5741225" y="3604750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2355275" y="45742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5741225" y="4574225"/>
            <a:ext cx="251100" cy="242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Lista de tablas en FROM</a:t>
            </a:r>
            <a:endParaRPr/>
          </a:p>
        </p:txBody>
      </p:sp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&lt;tabla1&gt; [ [AS] Alias1 ] , &lt;tabla2&gt; [ [AS] Alias1 ] , … , &lt;tablaN&gt; [ [AS] AliasN 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y descripción de especialidad de todos los empleados”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78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EM.nombre, ES.descripcion</a:t>
            </a:r>
            <a:br>
              <a:rPr lang="en"/>
            </a:br>
            <a:r>
              <a:rPr lang="en"/>
              <a:t>FROM Empleado EM,</a:t>
            </a:r>
            <a:br>
              <a:rPr lang="en"/>
            </a:br>
            <a:r>
              <a:rPr lang="en"/>
              <a:t>            Especialidad ES</a:t>
            </a:r>
            <a:br>
              <a:rPr lang="en"/>
            </a:br>
            <a:r>
              <a:rPr lang="en"/>
              <a:t>WHERE EM.cod_esp = ES.cod_esp;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