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embeddedFontLst>
    <p:embeddedFont>
      <p:font typeface="Proxima Nova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8E28D1-24FB-43B3-943D-1E99DE67A100}">
  <a:tblStyle styleId="{8E8E28D1-24FB-43B3-943D-1E99DE67A100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ProximaNova-regular.fntdata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ProximaNova-italic.fntdata"/><Relationship Id="rId14" Type="http://schemas.openxmlformats.org/officeDocument/2006/relationships/slide" Target="slides/slide8.xml"/><Relationship Id="rId36" Type="http://schemas.openxmlformats.org/officeDocument/2006/relationships/font" Target="fonts/ProximaNova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schemas.openxmlformats.org/officeDocument/2006/relationships/font" Target="fonts/ProximaNova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1" name="Google Shape;24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" name="Google Shape;10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SQL - Subconsultas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Predicado EXISTS </a:t>
            </a:r>
            <a:endParaRPr/>
          </a:p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EXISTS ( &lt;subconsulta&gt; 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Verdadero: la subconsulta retorna algún registro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Falso: la subconsulta no retorna registro alguno (tabla vacía)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 negarse la lógica mediante NOT EXISTS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 (EXISTS)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</a:t>
            </a:r>
            <a:br>
              <a:rPr lang="en"/>
            </a:br>
            <a:r>
              <a:rPr lang="en"/>
              <a:t>WHERE EXISTS       (  SELECT T.nro_emp</a:t>
            </a:r>
            <a:br>
              <a:rPr lang="en"/>
            </a:br>
            <a:r>
              <a:rPr lang="en"/>
              <a:t>                                        FROM Trabaja T JOIN</a:t>
            </a:r>
            <a:br>
              <a:rPr lang="en"/>
            </a:br>
            <a:r>
              <a:rPr lang="en"/>
              <a:t>                                                    Area A ON T.cod_area = A.cod_area</a:t>
            </a:r>
            <a:br>
              <a:rPr lang="en"/>
            </a:br>
            <a:r>
              <a:rPr lang="en"/>
              <a:t>                                        WHERE A.descripcion LIKE ‘%S’ </a:t>
            </a:r>
            <a:br>
              <a:rPr lang="en"/>
            </a:br>
            <a:r>
              <a:rPr lang="en"/>
              <a:t>                                        AND </a:t>
            </a:r>
            <a:r>
              <a:rPr b="1" lang="en"/>
              <a:t>EM.nro = T.nro_emp</a:t>
            </a:r>
            <a:r>
              <a:rPr lang="en"/>
              <a:t>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 (EXISTS)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</a:t>
            </a:r>
            <a:br>
              <a:rPr lang="en"/>
            </a:br>
            <a:r>
              <a:rPr lang="en"/>
              <a:t>WHERE EXISTS       (  SELECT </a:t>
            </a:r>
            <a:r>
              <a:rPr b="1" lang="en"/>
              <a:t>1</a:t>
            </a:r>
            <a:br>
              <a:rPr lang="en"/>
            </a:br>
            <a:r>
              <a:rPr lang="en"/>
              <a:t>                                        FROM Trabaja T JOIN</a:t>
            </a:r>
            <a:br>
              <a:rPr lang="en"/>
            </a:br>
            <a:r>
              <a:rPr lang="en"/>
              <a:t>                                                    Area A ON T.cod_area = A.cod_area</a:t>
            </a:r>
            <a:br>
              <a:rPr lang="en"/>
            </a:br>
            <a:r>
              <a:rPr lang="en"/>
              <a:t>                                        WHERE A.descripcion LIKE ‘%S’ </a:t>
            </a:r>
            <a:br>
              <a:rPr lang="en"/>
            </a:br>
            <a:r>
              <a:rPr lang="en"/>
              <a:t>                                        AND EM.nro = T.nro_emp );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55" name="Google Shape;155;p25"/>
          <p:cNvGraphicFramePr/>
          <p:nvPr/>
        </p:nvGraphicFramePr>
        <p:xfrm>
          <a:off x="4080563" y="261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4914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62" name="Google Shape;162;p26"/>
          <p:cNvGraphicFramePr/>
          <p:nvPr/>
        </p:nvGraphicFramePr>
        <p:xfrm>
          <a:off x="3683338" y="26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888650"/>
                <a:gridCol w="888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nombre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nombre, 18 AS literal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69" name="Google Shape;169;p27"/>
          <p:cNvGraphicFramePr/>
          <p:nvPr/>
        </p:nvGraphicFramePr>
        <p:xfrm>
          <a:off x="3554813" y="2676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721950"/>
                <a:gridCol w="721950"/>
                <a:gridCol w="5904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nombre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literal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nro, nombre, 18 AS literal, ‘hola’ AS otro_literal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76" name="Google Shape;176;p28"/>
          <p:cNvGraphicFramePr/>
          <p:nvPr/>
        </p:nvGraphicFramePr>
        <p:xfrm>
          <a:off x="3128088" y="269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721950"/>
                <a:gridCol w="721950"/>
                <a:gridCol w="590450"/>
                <a:gridCol w="8534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nombre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literal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otro_literal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hola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hola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18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hola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Uso de literales en cláusula SELECT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407263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1</a:t>
            </a:r>
            <a:br>
              <a:rPr lang="en"/>
            </a:br>
            <a:r>
              <a:rPr lang="en"/>
              <a:t>FROM Empleado;</a:t>
            </a:r>
            <a:endParaRPr/>
          </a:p>
        </p:txBody>
      </p:sp>
      <p:graphicFrame>
        <p:nvGraphicFramePr>
          <p:cNvPr id="183" name="Google Shape;183;p29"/>
          <p:cNvGraphicFramePr/>
          <p:nvPr/>
        </p:nvGraphicFramePr>
        <p:xfrm>
          <a:off x="4211013" y="2661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7219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?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 (EXISTS)</a:t>
            </a:r>
            <a:endParaRPr/>
          </a:p>
        </p:txBody>
      </p:sp>
      <p:sp>
        <p:nvSpPr>
          <p:cNvPr id="189" name="Google Shape;189;p3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</a:t>
            </a:r>
            <a:br>
              <a:rPr lang="en"/>
            </a:br>
            <a:r>
              <a:rPr lang="en"/>
              <a:t>WHERE EXISTS       (  SELECT </a:t>
            </a:r>
            <a:r>
              <a:rPr b="1" lang="en"/>
              <a:t>1</a:t>
            </a:r>
            <a:br>
              <a:rPr lang="en"/>
            </a:br>
            <a:r>
              <a:rPr lang="en"/>
              <a:t>                                        FROM Trabaja T JOIN</a:t>
            </a:r>
            <a:br>
              <a:rPr lang="en"/>
            </a:br>
            <a:r>
              <a:rPr lang="en"/>
              <a:t>                                                    Area A ON T.cod_area = A.cod_area</a:t>
            </a:r>
            <a:br>
              <a:rPr lang="en"/>
            </a:br>
            <a:r>
              <a:rPr lang="en"/>
              <a:t>                                        WHERE A.descripcion LIKE ‘%S’ </a:t>
            </a:r>
            <a:br>
              <a:rPr lang="en"/>
            </a:br>
            <a:r>
              <a:rPr lang="en"/>
              <a:t>                                        AND EM.nro = T.nro_emp );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196" name="Google Shape;196;p3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ganan el sueldo máximo”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Modelo de datos</a:t>
            </a:r>
            <a:endParaRPr/>
          </a:p>
        </p:txBody>
      </p:sp>
      <p:graphicFrame>
        <p:nvGraphicFramePr>
          <p:cNvPr id="66" name="Google Shape;66;p14"/>
          <p:cNvGraphicFramePr/>
          <p:nvPr/>
        </p:nvGraphicFramePr>
        <p:xfrm>
          <a:off x="947113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491425"/>
                <a:gridCol w="884975"/>
                <a:gridCol w="847650"/>
                <a:gridCol w="847650"/>
                <a:gridCol w="847650"/>
                <a:gridCol w="84765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nombre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cod_esp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nro_jefe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sueldo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f_ingreso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Juan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1/1/2000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Pedro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5000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1/5/2008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Daniel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2000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1/10/2009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7" name="Google Shape;67;p14"/>
          <p:cNvSpPr txBox="1"/>
          <p:nvPr/>
        </p:nvSpPr>
        <p:spPr>
          <a:xfrm>
            <a:off x="2430625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Empleado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68" name="Google Shape;68;p14"/>
          <p:cNvGraphicFramePr/>
          <p:nvPr/>
        </p:nvGraphicFramePr>
        <p:xfrm>
          <a:off x="6484863" y="1704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592700"/>
                <a:gridCol w="907325"/>
                <a:gridCol w="752700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Cod_t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nro_emp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none" cap="none" strike="noStrike"/>
                        <a:t>cod_area</a:t>
                      </a:r>
                      <a:endParaRPr b="1"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3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4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69" name="Google Shape;69;p14"/>
          <p:cNvSpPr txBox="1"/>
          <p:nvPr/>
        </p:nvSpPr>
        <p:spPr>
          <a:xfrm>
            <a:off x="6666113" y="12314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Trabaja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0" name="Google Shape;70;p14"/>
          <p:cNvGraphicFramePr/>
          <p:nvPr/>
        </p:nvGraphicFramePr>
        <p:xfrm>
          <a:off x="973738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cod_area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1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Area 2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1" name="Google Shape;71;p14"/>
          <p:cNvSpPr txBox="1"/>
          <p:nvPr/>
        </p:nvSpPr>
        <p:spPr>
          <a:xfrm>
            <a:off x="1154988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Area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72" name="Google Shape;72;p14"/>
          <p:cNvGraphicFramePr/>
          <p:nvPr/>
        </p:nvGraphicFramePr>
        <p:xfrm>
          <a:off x="3525025" y="364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772100"/>
                <a:gridCol w="139037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cod_esp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descripcion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Gerente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2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Operario</a:t>
                      </a:r>
                      <a:endParaRPr sz="1000" u="none" cap="none" strike="noStrike"/>
                    </a:p>
                  </a:txBody>
                  <a:tcPr marT="91425" marB="91425" marR="91425" marL="91425"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</a:tr>
            </a:tbl>
          </a:graphicData>
        </a:graphic>
      </p:graphicFrame>
      <p:sp>
        <p:nvSpPr>
          <p:cNvPr id="73" name="Google Shape;73;p14"/>
          <p:cNvSpPr txBox="1"/>
          <p:nvPr/>
        </p:nvSpPr>
        <p:spPr>
          <a:xfrm>
            <a:off x="3706275" y="3174925"/>
            <a:ext cx="1800000" cy="3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616161"/>
                </a:solidFill>
                <a:latin typeface="Proxima Nova"/>
                <a:ea typeface="Proxima Nova"/>
                <a:cs typeface="Proxima Nova"/>
                <a:sym typeface="Proxima Nova"/>
              </a:rPr>
              <a:t>Especialidad</a:t>
            </a:r>
            <a:endParaRPr b="1" i="0" sz="10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2426775" y="1968900"/>
            <a:ext cx="4884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5" name="Google Shape;75;p14"/>
          <p:cNvCxnSpPr/>
          <p:nvPr/>
        </p:nvCxnSpPr>
        <p:spPr>
          <a:xfrm>
            <a:off x="3265975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6" name="Google Shape;76;p14"/>
          <p:cNvCxnSpPr/>
          <p:nvPr/>
        </p:nvCxnSpPr>
        <p:spPr>
          <a:xfrm>
            <a:off x="7287700" y="19701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77" name="Google Shape;77;p14"/>
          <p:cNvCxnSpPr/>
          <p:nvPr/>
        </p:nvCxnSpPr>
        <p:spPr>
          <a:xfrm>
            <a:off x="8132113" y="1968900"/>
            <a:ext cx="511500" cy="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dash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02" name="Google Shape;202;p3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  <p:sp>
        <p:nvSpPr>
          <p:cNvPr id="209" name="Google Shape;209;p33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sueldo = &lt;sueldo_maximo&gt;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2.1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“Cuál es el sueldo máximo?”</a:t>
            </a:r>
            <a:endParaRPr/>
          </a:p>
        </p:txBody>
      </p:sp>
      <p:sp>
        <p:nvSpPr>
          <p:cNvPr id="216" name="Google Shape;216;p34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MAX(EM2.sueldo)</a:t>
            </a:r>
            <a:br>
              <a:rPr lang="en"/>
            </a:br>
            <a:r>
              <a:rPr lang="en"/>
              <a:t>FROM Empleado EM2;</a:t>
            </a:r>
            <a:endParaRPr/>
          </a:p>
        </p:txBody>
      </p:sp>
      <p:graphicFrame>
        <p:nvGraphicFramePr>
          <p:cNvPr id="217" name="Google Shape;217;p34"/>
          <p:cNvGraphicFramePr/>
          <p:nvPr/>
        </p:nvGraphicFramePr>
        <p:xfrm>
          <a:off x="4140350" y="2001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6832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max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23" name="Google Shape;223;p3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  <p:sp>
        <p:nvSpPr>
          <p:cNvPr id="224" name="Google Shape;224;p35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sueldo =               </a:t>
            </a:r>
            <a:r>
              <a:rPr lang="en"/>
              <a:t>;</a:t>
            </a:r>
            <a:endParaRPr/>
          </a:p>
        </p:txBody>
      </p:sp>
      <p:graphicFrame>
        <p:nvGraphicFramePr>
          <p:cNvPr id="225" name="Google Shape;225;p35"/>
          <p:cNvGraphicFramePr/>
          <p:nvPr/>
        </p:nvGraphicFramePr>
        <p:xfrm>
          <a:off x="2144000" y="26516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6832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max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10000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2</a:t>
            </a:r>
            <a:endParaRPr/>
          </a:p>
        </p:txBody>
      </p:sp>
      <p:sp>
        <p:nvSpPr>
          <p:cNvPr id="231" name="Google Shape;231;p3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ganan el sueldo máximo</a:t>
            </a:r>
            <a:r>
              <a:rPr lang="en"/>
              <a:t>”</a:t>
            </a:r>
            <a:endParaRPr/>
          </a:p>
        </p:txBody>
      </p:sp>
      <p:sp>
        <p:nvSpPr>
          <p:cNvPr id="232" name="Google Shape;232;p36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sueldo = ( SELECT MAX(EM2.sueldo)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FROM Empleado EM2 ) </a:t>
            </a:r>
            <a:r>
              <a:rPr lang="en"/>
              <a:t>;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Subconsulta como valor</a:t>
            </a:r>
            <a:endParaRPr/>
          </a:p>
        </p:txBody>
      </p:sp>
      <p:sp>
        <p:nvSpPr>
          <p:cNvPr id="238" name="Google Shape;238;p3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 devolver un solo campo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tipo de dato del campo a devolver debe ser compatible con el tipo del campo que se está comparando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 retornar si o si un único registro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44" name="Google Shape;244;p3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la descripción de aquellas áreas sin empleados asignados”</a:t>
            </a:r>
            <a:endParaRPr/>
          </a:p>
        </p:txBody>
      </p:sp>
      <p:sp>
        <p:nvSpPr>
          <p:cNvPr id="245" name="Google Shape;245;p38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A.descripcion</a:t>
            </a:r>
            <a:br>
              <a:rPr lang="en"/>
            </a:br>
            <a:r>
              <a:rPr lang="en"/>
              <a:t>FROM Area A</a:t>
            </a:r>
            <a:br>
              <a:rPr lang="en"/>
            </a:br>
            <a:r>
              <a:rPr lang="en"/>
              <a:t>WHERE NOT EXISTS ( SELECT 1</a:t>
            </a:r>
            <a:br>
              <a:rPr lang="en"/>
            </a:br>
            <a:r>
              <a:rPr lang="en"/>
              <a:t>                                      FROM Trabaja T</a:t>
            </a:r>
            <a:br>
              <a:rPr lang="en"/>
            </a:br>
            <a:r>
              <a:rPr lang="en"/>
              <a:t>                                      WHERE T.cod_area = A.cod_area);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3</a:t>
            </a:r>
            <a:endParaRPr/>
          </a:p>
        </p:txBody>
      </p:sp>
      <p:sp>
        <p:nvSpPr>
          <p:cNvPr id="251" name="Google Shape;251;p3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“Indicar la descripción de aquellas áreas sin empleados asignados”</a:t>
            </a:r>
            <a:endParaRPr/>
          </a:p>
        </p:txBody>
      </p:sp>
      <p:sp>
        <p:nvSpPr>
          <p:cNvPr id="252" name="Google Shape;252;p39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A.descripcion</a:t>
            </a:r>
            <a:br>
              <a:rPr lang="en"/>
            </a:br>
            <a:r>
              <a:rPr lang="en"/>
              <a:t>FROM Area A</a:t>
            </a:r>
            <a:br>
              <a:rPr lang="en"/>
            </a:br>
            <a:r>
              <a:rPr lang="en"/>
              <a:t>WHERE A.cod_area NOT IN ( SELECT T.cod_area</a:t>
            </a:r>
            <a:br>
              <a:rPr lang="en"/>
            </a:br>
            <a:r>
              <a:rPr lang="en"/>
              <a:t>                                                  FROM Trabaja T);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4 (División)</a:t>
            </a:r>
            <a:endParaRPr/>
          </a:p>
        </p:txBody>
      </p:sp>
      <p:sp>
        <p:nvSpPr>
          <p:cNvPr id="258" name="Google Shape;258;p4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el nombre de los empleados que trabajan en todas las áreas de la empresa”</a:t>
            </a:r>
            <a:endParaRPr/>
          </a:p>
        </p:txBody>
      </p:sp>
      <p:sp>
        <p:nvSpPr>
          <p:cNvPr id="259" name="Google Shape;259;p40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SELECT EM.nro,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T.nro_emp = EM.nro</a:t>
            </a:r>
            <a:br>
              <a:rPr lang="en"/>
            </a:br>
            <a:r>
              <a:rPr lang="en"/>
              <a:t>GROUP BY EM.nro, EM.nombre</a:t>
            </a:r>
            <a:br>
              <a:rPr lang="en"/>
            </a:br>
            <a:r>
              <a:rPr lang="en"/>
              <a:t>HAVING COUNT(*) = ( SELECT COUNT(*)</a:t>
            </a:r>
            <a:br>
              <a:rPr lang="en"/>
            </a:br>
            <a:r>
              <a:rPr lang="en"/>
              <a:t>                                      FROM Area);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60" name="Google Shape;260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646" y="2949886"/>
            <a:ext cx="4150895" cy="191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trabajan en algún área que empieza con A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T.nro_emp = EM.nro JOIN</a:t>
            </a:r>
            <a:br>
              <a:rPr lang="en"/>
            </a:br>
            <a:r>
              <a:rPr lang="en"/>
              <a:t>            Area A ON T.cod_area = A.cod_area</a:t>
            </a:r>
            <a:br>
              <a:rPr lang="en"/>
            </a:br>
            <a:r>
              <a:rPr lang="en"/>
              <a:t>WHERE A.descripcion LIKE ‘A%’;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311700" y="38766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i="1" lang="en"/>
              <a:t>Problema 1</a:t>
            </a:r>
            <a:r>
              <a:rPr i="1" lang="en"/>
              <a:t>: qué sucede si un empleado trabaja en 2 o más áreas que terminan con la letra S y quiero 	que me lo liste una vez sola .. ?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</a:t>
            </a:r>
            <a:r>
              <a:rPr b="1" lang="en"/>
              <a:t>DISTINCT </a:t>
            </a:r>
            <a:r>
              <a:rPr lang="en"/>
              <a:t>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T.nro_emp = EM.nro JOIN</a:t>
            </a:r>
            <a:br>
              <a:rPr lang="en"/>
            </a:br>
            <a:r>
              <a:rPr lang="en"/>
              <a:t>            Area A ON T.cod_area = A.cod_area</a:t>
            </a:r>
            <a:br>
              <a:rPr lang="en"/>
            </a:br>
            <a:r>
              <a:rPr lang="en"/>
              <a:t>WHERE A.descripcion LIKE ‘%S’;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38766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b="1" i="1" lang="en"/>
              <a:t>Problema 2:</a:t>
            </a:r>
            <a:r>
              <a:rPr i="1" lang="en"/>
              <a:t> qué sucede si 2 o más empleados </a:t>
            </a:r>
            <a:r>
              <a:rPr i="1" lang="en" u="sng"/>
              <a:t>que se llaman igual </a:t>
            </a:r>
            <a:r>
              <a:rPr i="1" lang="en"/>
              <a:t>trabajan en áreas que terminan con la letra S?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“Listar los nombres de los empleados que trabajan en algún área que termina con la letra S”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SELECT </a:t>
            </a:r>
            <a:r>
              <a:rPr b="1" lang="en"/>
              <a:t>DISTINCT </a:t>
            </a:r>
            <a:r>
              <a:rPr lang="en"/>
              <a:t>EM.nro, EM.nombre</a:t>
            </a:r>
            <a:br>
              <a:rPr lang="en"/>
            </a:br>
            <a:r>
              <a:rPr lang="en"/>
              <a:t>FROM Empleado EM JOIN</a:t>
            </a:r>
            <a:br>
              <a:rPr lang="en"/>
            </a:br>
            <a:r>
              <a:rPr lang="en"/>
              <a:t>            Trabaja T ON T.nro_emp = EM.nro JOIN</a:t>
            </a:r>
            <a:br>
              <a:rPr lang="en"/>
            </a:br>
            <a:r>
              <a:rPr lang="en"/>
              <a:t>            Area A ON T.cod_area = A.cod_area</a:t>
            </a:r>
            <a:br>
              <a:rPr lang="en"/>
            </a:br>
            <a:r>
              <a:rPr lang="en"/>
              <a:t>WHERE A.descripcion LIKE ‘%S’</a:t>
            </a:r>
            <a:br>
              <a:rPr lang="en"/>
            </a:br>
            <a:r>
              <a:rPr lang="en"/>
              <a:t>GROUP BY EM.nro, EM.nombre;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trabajan en algún área que termina con la letra S</a:t>
            </a:r>
            <a:r>
              <a:rPr lang="en"/>
              <a:t>”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EM.nro IN ( &lt;nros_empleados_de_areas_terminan_s&gt; )</a:t>
            </a:r>
            <a:r>
              <a:rPr lang="en"/>
              <a:t>;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trabajan en algún área que termina con la letra S</a:t>
            </a:r>
            <a:r>
              <a:rPr lang="en"/>
              <a:t>”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EM.nro IN      (                )</a:t>
            </a:r>
            <a:r>
              <a:rPr lang="en"/>
              <a:t>;</a:t>
            </a:r>
            <a:endParaRPr>
              <a:solidFill>
                <a:srgbClr val="93C47D"/>
              </a:solidFill>
            </a:endParaRPr>
          </a:p>
        </p:txBody>
      </p:sp>
      <p:graphicFrame>
        <p:nvGraphicFramePr>
          <p:cNvPr id="115" name="Google Shape;115;p19"/>
          <p:cNvGraphicFramePr/>
          <p:nvPr/>
        </p:nvGraphicFramePr>
        <p:xfrm>
          <a:off x="2833863" y="2134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{8E8E28D1-24FB-43B3-943D-1E99DE67A100}</a:tableStyleId>
              </a:tblPr>
              <a:tblGrid>
                <a:gridCol w="491425"/>
              </a:tblGrid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en" sz="1000" u="sng" cap="none" strike="noStrike"/>
                        <a:t>nro</a:t>
                      </a:r>
                      <a:endParaRPr b="1" sz="1000" u="sng" cap="none" strike="noStrike"/>
                    </a:p>
                  </a:txBody>
                  <a:tcPr marT="91425" marB="91425" marR="91425" marL="91425">
                    <a:solidFill>
                      <a:srgbClr val="A4C2F4"/>
                    </a:solidFill>
                  </a:tcPr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1005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1006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  <a:tr h="305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 u="none" cap="none" strike="noStrike"/>
                        <a:t>1007</a:t>
                      </a:r>
                      <a:endParaRPr sz="10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Ejercicio 1</a:t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</a:t>
            </a:r>
            <a:r>
              <a:rPr lang="en">
                <a:solidFill>
                  <a:srgbClr val="E06666"/>
                </a:solidFill>
              </a:rPr>
              <a:t>Listar los nombres de los empleados</a:t>
            </a:r>
            <a:r>
              <a:rPr lang="en"/>
              <a:t> que </a:t>
            </a:r>
            <a:r>
              <a:rPr lang="en">
                <a:solidFill>
                  <a:srgbClr val="93C47D"/>
                </a:solidFill>
              </a:rPr>
              <a:t>trabajan en algún área que termina con la letra S</a:t>
            </a:r>
            <a:r>
              <a:rPr lang="en"/>
              <a:t>”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311700" y="1938525"/>
            <a:ext cx="8520600" cy="8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>
                <a:solidFill>
                  <a:srgbClr val="E06666"/>
                </a:solidFill>
              </a:rPr>
              <a:t>SELECT EM.nombre</a:t>
            </a:r>
            <a:br>
              <a:rPr lang="en">
                <a:solidFill>
                  <a:srgbClr val="E06666"/>
                </a:solidFill>
              </a:rPr>
            </a:br>
            <a:r>
              <a:rPr lang="en">
                <a:solidFill>
                  <a:srgbClr val="E06666"/>
                </a:solidFill>
              </a:rPr>
              <a:t>FROM Empleado EM</a:t>
            </a:r>
            <a:br>
              <a:rPr lang="en"/>
            </a:br>
            <a:r>
              <a:rPr lang="en"/>
              <a:t>WHERE </a:t>
            </a:r>
            <a:r>
              <a:rPr lang="en">
                <a:solidFill>
                  <a:srgbClr val="93C47D"/>
                </a:solidFill>
              </a:rPr>
              <a:t>EM.nro IN      (  SELECT T.nro_emp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        FROM Trabaja T JOIN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                    Area A ON T.cod_area = A.cod_area</a:t>
            </a:r>
            <a:br>
              <a:rPr lang="en">
                <a:solidFill>
                  <a:srgbClr val="93C47D"/>
                </a:solidFill>
              </a:rPr>
            </a:br>
            <a:r>
              <a:rPr lang="en">
                <a:solidFill>
                  <a:srgbClr val="93C47D"/>
                </a:solidFill>
              </a:rPr>
              <a:t>                                        WHERE A.descripcion LIKE ‘%S’  )</a:t>
            </a:r>
            <a:r>
              <a:rPr lang="en"/>
              <a:t>;</a:t>
            </a:r>
            <a:endParaRPr>
              <a:solidFill>
                <a:srgbClr val="93C47D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IN + Subconsulta</a:t>
            </a:r>
            <a:endParaRPr/>
          </a:p>
        </p:txBody>
      </p:sp>
      <p:sp>
        <p:nvSpPr>
          <p:cNvPr id="128" name="Google Shape;128;p2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Debe devolver un solo campo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tipo de dato del campo a devolver debe ser compatible con el tipo del campo que se está comparando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Puede retornar 0, 1  o muchos registros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