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Proxima Nova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C0C13A-B693-48AF-A0B8-BC8F3535616B}">
  <a:tblStyle styleId="{8BC0C13A-B693-48AF-A0B8-BC8F3535616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roximaNova-italic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ProximaNova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SQL - SELECT Agregación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606700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GROUP BY cod_esp;</a:t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el sueldo mínimo de los empleados por cada código de especialidad”</a:t>
            </a:r>
            <a:endParaRPr/>
          </a:p>
        </p:txBody>
      </p:sp>
      <p:graphicFrame>
        <p:nvGraphicFramePr>
          <p:cNvPr id="159" name="Google Shape;159;p22"/>
          <p:cNvGraphicFramePr/>
          <p:nvPr/>
        </p:nvGraphicFramePr>
        <p:xfrm>
          <a:off x="738963" y="329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0" name="Google Shape;160;p22"/>
          <p:cNvSpPr txBox="1"/>
          <p:nvPr/>
        </p:nvSpPr>
        <p:spPr>
          <a:xfrm>
            <a:off x="2115375" y="2912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61" name="Google Shape;161;p22"/>
          <p:cNvGraphicFramePr/>
          <p:nvPr/>
        </p:nvGraphicFramePr>
        <p:xfrm>
          <a:off x="6796925" y="344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974375"/>
                <a:gridCol w="974375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cod_esp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22"/>
          <p:cNvSpPr txBox="1"/>
          <p:nvPr/>
        </p:nvSpPr>
        <p:spPr>
          <a:xfrm>
            <a:off x="6871288" y="30825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22"/>
          <p:cNvSpPr/>
          <p:nvPr/>
        </p:nvSpPr>
        <p:spPr>
          <a:xfrm>
            <a:off x="5801269" y="3542800"/>
            <a:ext cx="73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169" name="Google Shape;169;p23"/>
          <p:cNvSpPr txBox="1"/>
          <p:nvPr>
            <p:ph idx="1" type="body"/>
          </p:nvPr>
        </p:nvSpPr>
        <p:spPr>
          <a:xfrm>
            <a:off x="311700" y="1606700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cod_esp, MIN(sueldo)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GROUP BY cod_esp;</a:t>
            </a:r>
            <a:endParaRPr/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el sueldo mínimo de los empleados por cada código de especialidad”</a:t>
            </a:r>
            <a:endParaRPr/>
          </a:p>
        </p:txBody>
      </p:sp>
      <p:graphicFrame>
        <p:nvGraphicFramePr>
          <p:cNvPr id="171" name="Google Shape;171;p23"/>
          <p:cNvGraphicFramePr/>
          <p:nvPr/>
        </p:nvGraphicFramePr>
        <p:xfrm>
          <a:off x="738963" y="329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2" name="Google Shape;172;p23"/>
          <p:cNvSpPr txBox="1"/>
          <p:nvPr/>
        </p:nvSpPr>
        <p:spPr>
          <a:xfrm>
            <a:off x="2115375" y="2912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73" name="Google Shape;173;p23"/>
          <p:cNvGraphicFramePr/>
          <p:nvPr/>
        </p:nvGraphicFramePr>
        <p:xfrm>
          <a:off x="6796925" y="344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974375"/>
                <a:gridCol w="974375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cod_esp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MIN(sueldo)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23"/>
          <p:cNvSpPr txBox="1"/>
          <p:nvPr/>
        </p:nvSpPr>
        <p:spPr>
          <a:xfrm>
            <a:off x="6871288" y="30825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5801269" y="3542800"/>
            <a:ext cx="73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181" name="Google Shape;181;p24"/>
          <p:cNvSpPr txBox="1"/>
          <p:nvPr>
            <p:ph idx="1" type="body"/>
          </p:nvPr>
        </p:nvSpPr>
        <p:spPr>
          <a:xfrm>
            <a:off x="311700" y="2014750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cod_esp, MIN(sueldo)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MIN(sueldo) &gt; 3000</a:t>
            </a:r>
            <a:br>
              <a:rPr lang="en"/>
            </a:br>
            <a:r>
              <a:rPr lang="en"/>
              <a:t>GROUP BY cod_esp;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el sueldo mínimo de los empleados por cada código de especialidad, sólo para aquellas especialidades cuyo mínimo sea mayor a 3000”</a:t>
            </a:r>
            <a:endParaRPr/>
          </a:p>
        </p:txBody>
      </p:sp>
      <p:graphicFrame>
        <p:nvGraphicFramePr>
          <p:cNvPr id="183" name="Google Shape;183;p24"/>
          <p:cNvGraphicFramePr/>
          <p:nvPr/>
        </p:nvGraphicFramePr>
        <p:xfrm>
          <a:off x="747613" y="394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p24"/>
          <p:cNvSpPr txBox="1"/>
          <p:nvPr/>
        </p:nvSpPr>
        <p:spPr>
          <a:xfrm>
            <a:off x="2124025" y="3562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85" name="Google Shape;185;p24"/>
          <p:cNvGraphicFramePr/>
          <p:nvPr/>
        </p:nvGraphicFramePr>
        <p:xfrm>
          <a:off x="6805575" y="409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974375"/>
                <a:gridCol w="974375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cod_esp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MIN(sueldo)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186" name="Google Shape;186;p24"/>
          <p:cNvSpPr txBox="1"/>
          <p:nvPr/>
        </p:nvSpPr>
        <p:spPr>
          <a:xfrm>
            <a:off x="6879938" y="37319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5809919" y="4192225"/>
            <a:ext cx="73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4"/>
          <p:cNvCxnSpPr/>
          <p:nvPr/>
        </p:nvCxnSpPr>
        <p:spPr>
          <a:xfrm flipH="1" rot="10800000">
            <a:off x="3273125" y="2900750"/>
            <a:ext cx="666900" cy="8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24"/>
          <p:cNvCxnSpPr/>
          <p:nvPr/>
        </p:nvCxnSpPr>
        <p:spPr>
          <a:xfrm flipH="1">
            <a:off x="3924025" y="2886250"/>
            <a:ext cx="15900" cy="845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24"/>
          <p:cNvCxnSpPr/>
          <p:nvPr/>
        </p:nvCxnSpPr>
        <p:spPr>
          <a:xfrm>
            <a:off x="329050" y="2718950"/>
            <a:ext cx="935100" cy="3378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24"/>
          <p:cNvCxnSpPr/>
          <p:nvPr/>
        </p:nvCxnSpPr>
        <p:spPr>
          <a:xfrm flipH="1" rot="10800000">
            <a:off x="370600" y="2718950"/>
            <a:ext cx="867600" cy="309900"/>
          </a:xfrm>
          <a:prstGeom prst="straightConnector1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311700" y="2014750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cod_esp, MIN(sueldo)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GROUP BY cod_esp</a:t>
            </a:r>
            <a:br>
              <a:rPr lang="en"/>
            </a:br>
            <a:r>
              <a:rPr lang="en"/>
              <a:t>HAVING MIN(sueldo) &gt; 3000;</a:t>
            </a:r>
            <a:endParaRPr/>
          </a:p>
        </p:txBody>
      </p:sp>
      <p:sp>
        <p:nvSpPr>
          <p:cNvPr id="198" name="Google Shape;198;p25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el sueldo mínimo de los empleados por cada código de especialidad, sólo para aquellas especialidades cuyo mínimo sea mayor a 3000”</a:t>
            </a:r>
            <a:endParaRPr/>
          </a:p>
        </p:txBody>
      </p:sp>
      <p:graphicFrame>
        <p:nvGraphicFramePr>
          <p:cNvPr id="199" name="Google Shape;199;p25"/>
          <p:cNvGraphicFramePr/>
          <p:nvPr/>
        </p:nvGraphicFramePr>
        <p:xfrm>
          <a:off x="747613" y="394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0" name="Google Shape;200;p25"/>
          <p:cNvSpPr txBox="1"/>
          <p:nvPr/>
        </p:nvSpPr>
        <p:spPr>
          <a:xfrm>
            <a:off x="2124025" y="3562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01" name="Google Shape;201;p25"/>
          <p:cNvGraphicFramePr/>
          <p:nvPr/>
        </p:nvGraphicFramePr>
        <p:xfrm>
          <a:off x="6805575" y="409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974375"/>
                <a:gridCol w="974375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cod_esp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MIN(sueldo)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202" name="Google Shape;202;p25"/>
          <p:cNvSpPr txBox="1"/>
          <p:nvPr/>
        </p:nvSpPr>
        <p:spPr>
          <a:xfrm>
            <a:off x="6879938" y="37319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5809919" y="4192225"/>
            <a:ext cx="73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25"/>
          <p:cNvCxnSpPr/>
          <p:nvPr/>
        </p:nvCxnSpPr>
        <p:spPr>
          <a:xfrm>
            <a:off x="3454950" y="3199688"/>
            <a:ext cx="449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5" name="Google Shape;205;p25"/>
          <p:cNvCxnSpPr/>
          <p:nvPr/>
        </p:nvCxnSpPr>
        <p:spPr>
          <a:xfrm>
            <a:off x="7935975" y="3189625"/>
            <a:ext cx="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311700" y="2014750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cod_esp, MIN(sueldo)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GROUP BY cod_esp</a:t>
            </a:r>
            <a:br>
              <a:rPr lang="en"/>
            </a:br>
            <a:r>
              <a:rPr lang="en"/>
              <a:t>HAVING MIN(sueldo) &gt; 3000;</a:t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el sueldo mínimo de los empleados por cada código de especialidad, sólo para aquellas especialidades cuyo mínimo sea mayor a 3000”</a:t>
            </a:r>
            <a:endParaRPr/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747613" y="3948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26"/>
          <p:cNvSpPr txBox="1"/>
          <p:nvPr/>
        </p:nvSpPr>
        <p:spPr>
          <a:xfrm>
            <a:off x="2124025" y="3562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15" name="Google Shape;215;p26"/>
          <p:cNvGraphicFramePr/>
          <p:nvPr/>
        </p:nvGraphicFramePr>
        <p:xfrm>
          <a:off x="6805575" y="4092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974375"/>
                <a:gridCol w="974375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cod_esp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MIN(sueldo)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</a:tr>
            </a:tbl>
          </a:graphicData>
        </a:graphic>
      </p:graphicFrame>
      <p:sp>
        <p:nvSpPr>
          <p:cNvPr id="216" name="Google Shape;216;p26"/>
          <p:cNvSpPr txBox="1"/>
          <p:nvPr/>
        </p:nvSpPr>
        <p:spPr>
          <a:xfrm>
            <a:off x="6879938" y="37319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26"/>
          <p:cNvSpPr/>
          <p:nvPr/>
        </p:nvSpPr>
        <p:spPr>
          <a:xfrm>
            <a:off x="5809919" y="4192225"/>
            <a:ext cx="73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26"/>
          <p:cNvCxnSpPr/>
          <p:nvPr/>
        </p:nvCxnSpPr>
        <p:spPr>
          <a:xfrm>
            <a:off x="3454950" y="3199688"/>
            <a:ext cx="4494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9" name="Google Shape;219;p26"/>
          <p:cNvCxnSpPr/>
          <p:nvPr/>
        </p:nvCxnSpPr>
        <p:spPr>
          <a:xfrm>
            <a:off x="7935975" y="3189625"/>
            <a:ext cx="0" cy="528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311700" y="2014750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cod_esp, MIN(sueldo)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GROUP BY cod_esp</a:t>
            </a:r>
            <a:br>
              <a:rPr lang="en"/>
            </a:br>
            <a:r>
              <a:rPr lang="en"/>
              <a:t>HAVING COUNT(*) &gt; 5;</a:t>
            </a:r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el sueldo mínimo de los empleados por cada código de especialidad, sólo para aquellas especialidades con más de 5 empleados”</a:t>
            </a:r>
            <a:endParaRPr/>
          </a:p>
        </p:txBody>
      </p:sp>
      <p:graphicFrame>
        <p:nvGraphicFramePr>
          <p:cNvPr id="227" name="Google Shape;227;p27"/>
          <p:cNvGraphicFramePr/>
          <p:nvPr/>
        </p:nvGraphicFramePr>
        <p:xfrm>
          <a:off x="3630960" y="282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nro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7</a:t>
            </a:r>
            <a:endParaRPr/>
          </a:p>
        </p:txBody>
      </p:sp>
      <p:sp>
        <p:nvSpPr>
          <p:cNvPr id="233" name="Google Shape;233;p28"/>
          <p:cNvSpPr txBox="1"/>
          <p:nvPr>
            <p:ph idx="1" type="body"/>
          </p:nvPr>
        </p:nvSpPr>
        <p:spPr>
          <a:xfrm>
            <a:off x="311700" y="16370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ES.descripcion, COUNT(*)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Especialidad ES ON EM.cod_esp = ES.cod_esp</a:t>
            </a:r>
            <a:br>
              <a:rPr lang="en"/>
            </a:br>
            <a:r>
              <a:rPr lang="en"/>
              <a:t>GROUP BY ES.descripcion;</a:t>
            </a:r>
            <a:endParaRPr/>
          </a:p>
        </p:txBody>
      </p:sp>
      <p:sp>
        <p:nvSpPr>
          <p:cNvPr id="234" name="Google Shape;234;p28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cantidad de empleados por cada descripción de especialidad”</a:t>
            </a:r>
            <a:endParaRPr/>
          </a:p>
        </p:txBody>
      </p:sp>
      <p:graphicFrame>
        <p:nvGraphicFramePr>
          <p:cNvPr id="235" name="Google Shape;235;p28"/>
          <p:cNvGraphicFramePr/>
          <p:nvPr/>
        </p:nvGraphicFramePr>
        <p:xfrm>
          <a:off x="232388" y="38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07275"/>
                <a:gridCol w="733450"/>
                <a:gridCol w="702500"/>
                <a:gridCol w="702500"/>
                <a:gridCol w="702500"/>
                <a:gridCol w="702500"/>
                <a:gridCol w="589925"/>
                <a:gridCol w="815075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236" name="Google Shape;236;p28"/>
          <p:cNvSpPr txBox="1"/>
          <p:nvPr/>
        </p:nvSpPr>
        <p:spPr>
          <a:xfrm>
            <a:off x="2253875" y="3293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37" name="Google Shape;237;p28"/>
          <p:cNvGraphicFramePr/>
          <p:nvPr/>
        </p:nvGraphicFramePr>
        <p:xfrm>
          <a:off x="6883550" y="392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974375"/>
                <a:gridCol w="974375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descripcion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COUNT(*)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238" name="Google Shape;238;p28"/>
          <p:cNvSpPr txBox="1"/>
          <p:nvPr/>
        </p:nvSpPr>
        <p:spPr>
          <a:xfrm>
            <a:off x="6957913" y="35674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5905531" y="3920025"/>
            <a:ext cx="73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 txBox="1"/>
          <p:nvPr/>
        </p:nvSpPr>
        <p:spPr>
          <a:xfrm>
            <a:off x="978125" y="3427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3968025" y="3427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7</a:t>
            </a:r>
            <a:endParaRPr/>
          </a:p>
        </p:txBody>
      </p:sp>
      <p:sp>
        <p:nvSpPr>
          <p:cNvPr id="247" name="Google Shape;247;p29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Problemas: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 sucede si dos o más especialidades tienen la misma descripción?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7</a:t>
            </a:r>
            <a:endParaRPr/>
          </a:p>
        </p:txBody>
      </p:sp>
      <p:sp>
        <p:nvSpPr>
          <p:cNvPr id="253" name="Google Shape;253;p30"/>
          <p:cNvSpPr txBox="1"/>
          <p:nvPr>
            <p:ph idx="1" type="body"/>
          </p:nvPr>
        </p:nvSpPr>
        <p:spPr>
          <a:xfrm>
            <a:off x="311700" y="16370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ES.cod_esp, ES.descripcion, COUNT(*)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Especialidad ES ON EM.cod_esp = ES.cod_esp</a:t>
            </a:r>
            <a:br>
              <a:rPr lang="en"/>
            </a:br>
            <a:r>
              <a:rPr lang="en"/>
              <a:t>GROUP BY ES.cod_esp, ES.descripcion;</a:t>
            </a:r>
            <a:endParaRPr/>
          </a:p>
        </p:txBody>
      </p:sp>
      <p:sp>
        <p:nvSpPr>
          <p:cNvPr id="254" name="Google Shape;254;p30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cantidad de empleados por cada descripción de especialidad”</a:t>
            </a:r>
            <a:endParaRPr/>
          </a:p>
        </p:txBody>
      </p:sp>
      <p:graphicFrame>
        <p:nvGraphicFramePr>
          <p:cNvPr id="255" name="Google Shape;255;p30"/>
          <p:cNvGraphicFramePr/>
          <p:nvPr/>
        </p:nvGraphicFramePr>
        <p:xfrm>
          <a:off x="232388" y="38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07275"/>
                <a:gridCol w="733450"/>
                <a:gridCol w="702500"/>
                <a:gridCol w="702500"/>
                <a:gridCol w="702500"/>
                <a:gridCol w="702500"/>
                <a:gridCol w="589925"/>
                <a:gridCol w="815075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p30"/>
          <p:cNvSpPr txBox="1"/>
          <p:nvPr/>
        </p:nvSpPr>
        <p:spPr>
          <a:xfrm>
            <a:off x="2253875" y="3293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57" name="Google Shape;257;p30"/>
          <p:cNvGraphicFramePr/>
          <p:nvPr/>
        </p:nvGraphicFramePr>
        <p:xfrm>
          <a:off x="6883550" y="392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974375"/>
                <a:gridCol w="974375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cod_esp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COUNT(*)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FFE599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30"/>
          <p:cNvSpPr txBox="1"/>
          <p:nvPr/>
        </p:nvSpPr>
        <p:spPr>
          <a:xfrm>
            <a:off x="6957913" y="35674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30"/>
          <p:cNvSpPr/>
          <p:nvPr/>
        </p:nvSpPr>
        <p:spPr>
          <a:xfrm>
            <a:off x="5905531" y="3920025"/>
            <a:ext cx="73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978125" y="3427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30"/>
          <p:cNvSpPr txBox="1"/>
          <p:nvPr/>
        </p:nvSpPr>
        <p:spPr>
          <a:xfrm>
            <a:off x="3968025" y="3427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7</a:t>
            </a:r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311700" y="16370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ES.cod_esp, ES.descripcion, COUNT(*)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Especialidad ES ON EM.cod_esp = ES.cod_esp</a:t>
            </a:r>
            <a:br>
              <a:rPr lang="en"/>
            </a:br>
            <a:r>
              <a:rPr lang="en"/>
              <a:t>GROUP BY ES.cod_esp, ES.descripcion;</a:t>
            </a:r>
            <a:endParaRPr/>
          </a:p>
        </p:txBody>
      </p:sp>
      <p:sp>
        <p:nvSpPr>
          <p:cNvPr id="268" name="Google Shape;268;p31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cantidad de empleados por cada descripción de especialidad”</a:t>
            </a:r>
            <a:endParaRPr/>
          </a:p>
        </p:txBody>
      </p:sp>
      <p:graphicFrame>
        <p:nvGraphicFramePr>
          <p:cNvPr id="269" name="Google Shape;269;p31"/>
          <p:cNvGraphicFramePr/>
          <p:nvPr/>
        </p:nvGraphicFramePr>
        <p:xfrm>
          <a:off x="232388" y="3813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07275"/>
                <a:gridCol w="733450"/>
                <a:gridCol w="702500"/>
                <a:gridCol w="702500"/>
                <a:gridCol w="702500"/>
                <a:gridCol w="702500"/>
                <a:gridCol w="589925"/>
                <a:gridCol w="815075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270" name="Google Shape;270;p31"/>
          <p:cNvSpPr txBox="1"/>
          <p:nvPr/>
        </p:nvSpPr>
        <p:spPr>
          <a:xfrm>
            <a:off x="2253875" y="3293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271" name="Google Shape;271;p31"/>
          <p:cNvGraphicFramePr/>
          <p:nvPr/>
        </p:nvGraphicFramePr>
        <p:xfrm>
          <a:off x="6749350" y="392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747725"/>
                <a:gridCol w="747725"/>
                <a:gridCol w="747725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cod_esp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COUNT(*)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FE599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EA9999"/>
                    </a:solidFill>
                  </a:tcPr>
                </a:tc>
              </a:tr>
            </a:tbl>
          </a:graphicData>
        </a:graphic>
      </p:graphicFrame>
      <p:sp>
        <p:nvSpPr>
          <p:cNvPr id="272" name="Google Shape;272;p31"/>
          <p:cNvSpPr txBox="1"/>
          <p:nvPr/>
        </p:nvSpPr>
        <p:spPr>
          <a:xfrm>
            <a:off x="6957913" y="35674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5905531" y="3920025"/>
            <a:ext cx="73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1"/>
          <p:cNvSpPr txBox="1"/>
          <p:nvPr/>
        </p:nvSpPr>
        <p:spPr>
          <a:xfrm>
            <a:off x="978125" y="3427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3968025" y="342727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Modelo de datos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47113" y="17575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nro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2430625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6477000" y="170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609375"/>
                <a:gridCol w="914800"/>
                <a:gridCol w="78087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Cod_t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nro_emp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cod_area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6666113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Trabaja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973738" y="36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772100"/>
                <a:gridCol w="139037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cod_area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Area 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Area 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1" name="Google Shape;71;p14"/>
          <p:cNvSpPr txBox="1"/>
          <p:nvPr/>
        </p:nvSpPr>
        <p:spPr>
          <a:xfrm>
            <a:off x="1154988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Area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2" name="Google Shape;72;p14"/>
          <p:cNvGraphicFramePr/>
          <p:nvPr/>
        </p:nvGraphicFramePr>
        <p:xfrm>
          <a:off x="3525025" y="36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772100"/>
                <a:gridCol w="139037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cod_esp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3" name="Google Shape;73;p14"/>
          <p:cNvSpPr txBox="1"/>
          <p:nvPr/>
        </p:nvSpPr>
        <p:spPr>
          <a:xfrm>
            <a:off x="3706275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2426775" y="1968900"/>
            <a:ext cx="488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3265975" y="1968900"/>
            <a:ext cx="511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7236900" y="1975650"/>
            <a:ext cx="511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8125763" y="1969300"/>
            <a:ext cx="511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7</a:t>
            </a:r>
            <a:endParaRPr/>
          </a:p>
        </p:txBody>
      </p:sp>
      <p:sp>
        <p:nvSpPr>
          <p:cNvPr id="281" name="Google Shape;281;p32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Solución: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Normalmente agruparemos por campos que sean claves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Sólo podremos devolver en la cláusula SELECT aquellos campos por los cuales hemos agrupado, o funciones de agregación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8</a:t>
            </a:r>
            <a:endParaRPr/>
          </a:p>
        </p:txBody>
      </p:sp>
      <p:sp>
        <p:nvSpPr>
          <p:cNvPr id="287" name="Google Shape;287;p33"/>
          <p:cNvSpPr txBox="1"/>
          <p:nvPr>
            <p:ph idx="1" type="body"/>
          </p:nvPr>
        </p:nvSpPr>
        <p:spPr>
          <a:xfrm>
            <a:off x="311700" y="16370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J.nro, J.nombre, COUNT(*)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Empleado J ON EM.nro_jefe = J.nro</a:t>
            </a:r>
            <a:br>
              <a:rPr lang="en"/>
            </a:br>
            <a:r>
              <a:rPr lang="en"/>
              <a:t>GROUP BY J.nro, J.nombre;</a:t>
            </a:r>
            <a:endParaRPr/>
          </a:p>
        </p:txBody>
      </p:sp>
      <p:sp>
        <p:nvSpPr>
          <p:cNvPr id="288" name="Google Shape;288;p33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cantidad de empleados a cargo de cada jefe, mostrando su nombre”</a:t>
            </a:r>
            <a:endParaRPr/>
          </a:p>
        </p:txBody>
      </p:sp>
      <p:graphicFrame>
        <p:nvGraphicFramePr>
          <p:cNvPr id="289" name="Google Shape;289;p33"/>
          <p:cNvGraphicFramePr/>
          <p:nvPr/>
        </p:nvGraphicFramePr>
        <p:xfrm>
          <a:off x="3851940" y="302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nro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9</a:t>
            </a:r>
            <a:endParaRPr/>
          </a:p>
        </p:txBody>
      </p:sp>
      <p:sp>
        <p:nvSpPr>
          <p:cNvPr id="295" name="Google Shape;295;p34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“Cuántos jefes hay?”</a:t>
            </a:r>
            <a:endParaRPr/>
          </a:p>
        </p:txBody>
      </p:sp>
      <p:graphicFrame>
        <p:nvGraphicFramePr>
          <p:cNvPr id="296" name="Google Shape;296;p34"/>
          <p:cNvGraphicFramePr/>
          <p:nvPr/>
        </p:nvGraphicFramePr>
        <p:xfrm>
          <a:off x="2188488" y="2174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1003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Alejandro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1500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1/1/2010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1004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Rafael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1003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1500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1/1/2010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1005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Leandro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1500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1/1/2010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1006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Marcos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1500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1/1/2010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7" name="Google Shape;297;p34"/>
          <p:cNvSpPr txBox="1"/>
          <p:nvPr/>
        </p:nvSpPr>
        <p:spPr>
          <a:xfrm>
            <a:off x="3564900" y="17885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Variantes de COUNT</a:t>
            </a:r>
            <a:endParaRPr/>
          </a:p>
        </p:txBody>
      </p:sp>
      <p:sp>
        <p:nvSpPr>
          <p:cNvPr id="303" name="Google Shape;303;p35"/>
          <p:cNvSpPr txBox="1"/>
          <p:nvPr>
            <p:ph idx="1" type="body"/>
          </p:nvPr>
        </p:nvSpPr>
        <p:spPr>
          <a:xfrm>
            <a:off x="311700" y="1152475"/>
            <a:ext cx="78798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(*): cantidad de registros del grupo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(&lt;campo&gt;): cantidad de registros del grupo, donde el campo indicado no sea NULL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(DISTINCT &lt;campo&gt;): cantidad de registros </a:t>
            </a:r>
            <a:r>
              <a:rPr b="1" lang="en"/>
              <a:t>únicos </a:t>
            </a:r>
            <a:r>
              <a:rPr lang="en"/>
              <a:t>del grupo, donde el campo indicado no sea NULL (no cuenta repetidos)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10</a:t>
            </a:r>
            <a:endParaRPr/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311700" y="16370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COUNT(DISTINCT nro_jefe)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sp>
        <p:nvSpPr>
          <p:cNvPr id="310" name="Google Shape;310;p36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“Cuántos jefes hay?”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la cantidad de empleados de la empresa”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0556" y="1877472"/>
            <a:ext cx="5345388" cy="21135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Funciones de agregación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 (*)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 (&lt;campo&gt;)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 (DISTINCT &lt;campo&gt;)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MAX(&lt;campo&gt;)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MIN(&lt;campo&gt;)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SUM(&lt;campo&gt;)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AVG(&lt;campo&gt;)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Proceso de agrupamiento</a:t>
            </a:r>
            <a:endParaRPr/>
          </a:p>
        </p:txBody>
      </p:sp>
      <p:graphicFrame>
        <p:nvGraphicFramePr>
          <p:cNvPr id="96" name="Google Shape;96;p17"/>
          <p:cNvGraphicFramePr/>
          <p:nvPr/>
        </p:nvGraphicFramePr>
        <p:xfrm>
          <a:off x="697275" y="211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08700"/>
                <a:gridCol w="736025"/>
                <a:gridCol w="704975"/>
                <a:gridCol w="704975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7"/>
          <p:cNvSpPr txBox="1"/>
          <p:nvPr/>
        </p:nvSpPr>
        <p:spPr>
          <a:xfrm>
            <a:off x="1074625" y="172715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5606375" y="2601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08700"/>
                <a:gridCol w="736025"/>
                <a:gridCol w="704975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/>
        </p:nvSpPr>
        <p:spPr>
          <a:xfrm>
            <a:off x="5631225" y="21511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3689663" y="2606700"/>
            <a:ext cx="1479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Agrupamiento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5477775" y="3448200"/>
            <a:ext cx="33546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 registro por </a:t>
            </a: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grupo</a:t>
            </a:r>
            <a:endParaRPr b="1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Proxima Nova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Aplicar funciones de agregación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la cantidad de empleados de la empresa”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606700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COUNT(*)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738963" y="329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0" name="Google Shape;110;p18"/>
          <p:cNvSpPr txBox="1"/>
          <p:nvPr/>
        </p:nvSpPr>
        <p:spPr>
          <a:xfrm>
            <a:off x="2115375" y="2912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11" name="Google Shape;111;p18"/>
          <p:cNvGraphicFramePr/>
          <p:nvPr/>
        </p:nvGraphicFramePr>
        <p:xfrm>
          <a:off x="6831575" y="36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1346900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COUNT(*)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3</a:t>
                      </a:r>
                      <a:endParaRPr sz="1400" u="none" cap="none" strike="noStrike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sp>
        <p:nvSpPr>
          <p:cNvPr id="112" name="Google Shape;112;p18"/>
          <p:cNvSpPr txBox="1"/>
          <p:nvPr/>
        </p:nvSpPr>
        <p:spPr>
          <a:xfrm>
            <a:off x="6605025" y="32990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5801269" y="3542800"/>
            <a:ext cx="73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la cantidad de empleados y sueldo máximo de la empresa”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311700" y="1606700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COUNT(*), MAX(sueldo)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21" name="Google Shape;121;p19"/>
          <p:cNvGraphicFramePr/>
          <p:nvPr/>
        </p:nvGraphicFramePr>
        <p:xfrm>
          <a:off x="738963" y="329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p19"/>
          <p:cNvSpPr txBox="1"/>
          <p:nvPr/>
        </p:nvSpPr>
        <p:spPr>
          <a:xfrm>
            <a:off x="2115375" y="2912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6831575" y="36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974375"/>
                <a:gridCol w="974375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COUNT(*)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MAX(sueldo)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3</a:t>
                      </a:r>
                      <a:endParaRPr sz="14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6905938" y="32990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5801269" y="3542800"/>
            <a:ext cx="73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“Cuántos empleados ganan más de $3000?”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606700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COUNT(*)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3000;</a:t>
            </a:r>
            <a:endParaRPr/>
          </a:p>
        </p:txBody>
      </p:sp>
      <p:graphicFrame>
        <p:nvGraphicFramePr>
          <p:cNvPr id="133" name="Google Shape;133;p20"/>
          <p:cNvGraphicFramePr/>
          <p:nvPr/>
        </p:nvGraphicFramePr>
        <p:xfrm>
          <a:off x="738963" y="353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4" name="Google Shape;134;p20"/>
          <p:cNvSpPr txBox="1"/>
          <p:nvPr/>
        </p:nvSpPr>
        <p:spPr>
          <a:xfrm>
            <a:off x="2115375" y="31453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5801269" y="3542800"/>
            <a:ext cx="73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6831575" y="36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1346900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COUNT(*)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2</a:t>
                      </a:r>
                      <a:endParaRPr sz="1400" u="none" cap="none" strike="noStrike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sp>
        <p:nvSpPr>
          <p:cNvPr id="137" name="Google Shape;137;p20"/>
          <p:cNvSpPr txBox="1"/>
          <p:nvPr/>
        </p:nvSpPr>
        <p:spPr>
          <a:xfrm>
            <a:off x="6605025" y="32990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606700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cod_esp, MIN(sueldo)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el sueldo mínimo de los empleados por cada código de especialidad”</a:t>
            </a:r>
            <a:endParaRPr/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738963" y="329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174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2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6" name="Google Shape;146;p21"/>
          <p:cNvSpPr txBox="1"/>
          <p:nvPr/>
        </p:nvSpPr>
        <p:spPr>
          <a:xfrm>
            <a:off x="2115375" y="29126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147" name="Google Shape;147;p21"/>
          <p:cNvGraphicFramePr/>
          <p:nvPr/>
        </p:nvGraphicFramePr>
        <p:xfrm>
          <a:off x="6831575" y="36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{8BC0C13A-B693-48AF-A0B8-BC8F3535616B}</a:tableStyleId>
              </a:tblPr>
              <a:tblGrid>
                <a:gridCol w="974375"/>
                <a:gridCol w="974375"/>
              </a:tblGrid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4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MIN(sueldo)</a:t>
                      </a:r>
                      <a:endParaRPr sz="1000" u="none" cap="none" strike="noStrike"/>
                    </a:p>
                  </a:txBody>
                  <a:tcPr marT="45700" marB="45700" marR="45700" marL="45700">
                    <a:solidFill>
                      <a:srgbClr val="B6D7A8"/>
                    </a:solidFill>
                  </a:tcPr>
                </a:tc>
              </a:tr>
              <a:tr h="150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 ?</a:t>
                      </a:r>
                      <a:endParaRPr sz="1400" u="none" cap="none" strike="noStrike"/>
                    </a:p>
                  </a:txBody>
                  <a:tcPr marT="45700" marB="45700" marR="45700" marL="457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45700" marB="45700" marR="45700" marL="45700"/>
                </a:tc>
              </a:tr>
            </a:tbl>
          </a:graphicData>
        </a:graphic>
      </p:graphicFrame>
      <p:sp>
        <p:nvSpPr>
          <p:cNvPr id="148" name="Google Shape;148;p21"/>
          <p:cNvSpPr txBox="1"/>
          <p:nvPr/>
        </p:nvSpPr>
        <p:spPr>
          <a:xfrm>
            <a:off x="6905938" y="3299000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Temporal Agrupada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5801269" y="3542800"/>
            <a:ext cx="735000" cy="72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21"/>
          <p:cNvCxnSpPr/>
          <p:nvPr/>
        </p:nvCxnSpPr>
        <p:spPr>
          <a:xfrm>
            <a:off x="6502975" y="2744925"/>
            <a:ext cx="2329200" cy="21387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1" name="Google Shape;151;p21"/>
          <p:cNvCxnSpPr/>
          <p:nvPr/>
        </p:nvCxnSpPr>
        <p:spPr>
          <a:xfrm flipH="1">
            <a:off x="6572200" y="2692975"/>
            <a:ext cx="2294700" cy="2199300"/>
          </a:xfrm>
          <a:prstGeom prst="straightConnector1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