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roxima Nova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roximaNova-regular.fntdata"/><Relationship Id="rId25" Type="http://schemas.openxmlformats.org/officeDocument/2006/relationships/slide" Target="slides/slide20.xml"/><Relationship Id="rId28" Type="http://schemas.openxmlformats.org/officeDocument/2006/relationships/font" Target="fonts/ProximaNova-italic.fntdata"/><Relationship Id="rId27" Type="http://schemas.openxmlformats.org/officeDocument/2006/relationships/font" Target="fonts/ProximaNov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roximaNova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4" name="Google Shape;3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5" name="Google Shape;39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9" name="Google Shape;5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6" name="Google Shape;5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1" name="Google Shape;58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8" name="Google Shape;5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Solapamiento con Parcial: Juana puede ser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Solo Persona: puede existir sin Ser ni docente , ni alumno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Solo Alumno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Solo Docente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Docente + Alumno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Solapamienton con Total: Juana puede ser 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Solo Alumno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Solo Docente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Docente+Alumno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NO puede existir sin Ser ni docente , ni alumno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1" name="Google Shape;64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Sin solapamiento: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Parcial - Juana puede ser: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Solo Alumno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Solo Docente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Solo Persona: puede existir sin ser docente o alumno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Nunca ambas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Total: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Solo Alumno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Solo Docente</a:t>
            </a:r>
            <a:endParaRPr/>
          </a:p>
          <a:p>
            <a:pPr indent="-2984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NO puede exisitir sin ser docente o alumno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Diagrama Entidad-Relación (Extendido)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2"/>
          <p:cNvSpPr txBox="1"/>
          <p:nvPr>
            <p:ph type="title"/>
          </p:nvPr>
        </p:nvSpPr>
        <p:spPr>
          <a:xfrm>
            <a:off x="311700" y="2518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Videoclub</a:t>
            </a:r>
            <a:endParaRPr/>
          </a:p>
        </p:txBody>
      </p:sp>
      <p:grpSp>
        <p:nvGrpSpPr>
          <p:cNvPr id="319" name="Google Shape;319;p22"/>
          <p:cNvGrpSpPr/>
          <p:nvPr/>
        </p:nvGrpSpPr>
        <p:grpSpPr>
          <a:xfrm>
            <a:off x="173050" y="1074375"/>
            <a:ext cx="3795350" cy="1913775"/>
            <a:chOff x="5595750" y="3119200"/>
            <a:chExt cx="3795350" cy="1913775"/>
          </a:xfrm>
        </p:grpSpPr>
        <p:sp>
          <p:nvSpPr>
            <p:cNvPr id="320" name="Google Shape;320;p22"/>
            <p:cNvSpPr/>
            <p:nvPr/>
          </p:nvSpPr>
          <p:spPr>
            <a:xfrm>
              <a:off x="5944400" y="33169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Pelicula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2"/>
            <p:cNvSpPr/>
            <p:nvPr/>
          </p:nvSpPr>
          <p:spPr>
            <a:xfrm>
              <a:off x="5595750" y="4370650"/>
              <a:ext cx="1097400" cy="4311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2"/>
            <p:cNvSpPr/>
            <p:nvPr/>
          </p:nvSpPr>
          <p:spPr>
            <a:xfrm>
              <a:off x="6598775" y="460187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titanic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2"/>
            <p:cNvSpPr/>
            <p:nvPr/>
          </p:nvSpPr>
          <p:spPr>
            <a:xfrm>
              <a:off x="8293700" y="311920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drama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4" name="Google Shape;324;p22"/>
            <p:cNvCxnSpPr>
              <a:stCxn id="321" idx="0"/>
              <a:endCxn id="320" idx="2"/>
            </p:cNvCxnSpPr>
            <p:nvPr/>
          </p:nvCxnSpPr>
          <p:spPr>
            <a:xfrm flipH="1" rot="10800000">
              <a:off x="6144450" y="4051750"/>
              <a:ext cx="583800" cy="318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p22"/>
            <p:cNvCxnSpPr>
              <a:stCxn id="320" idx="3"/>
              <a:endCxn id="323" idx="2"/>
            </p:cNvCxnSpPr>
            <p:nvPr/>
          </p:nvCxnSpPr>
          <p:spPr>
            <a:xfrm flipH="1" rot="10800000">
              <a:off x="7511900" y="3334775"/>
              <a:ext cx="781800" cy="349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6" name="Google Shape;326;p22"/>
            <p:cNvCxnSpPr>
              <a:stCxn id="322" idx="0"/>
            </p:cNvCxnSpPr>
            <p:nvPr/>
          </p:nvCxnSpPr>
          <p:spPr>
            <a:xfrm rot="10800000">
              <a:off x="7112675" y="4099975"/>
              <a:ext cx="34800" cy="501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7" name="Google Shape;327;p22"/>
            <p:cNvCxnSpPr>
              <a:stCxn id="321" idx="3"/>
              <a:endCxn id="321" idx="5"/>
            </p:cNvCxnSpPr>
            <p:nvPr/>
          </p:nvCxnSpPr>
          <p:spPr>
            <a:xfrm>
              <a:off x="5756461" y="4738617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28" name="Google Shape;32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37" y="1167746"/>
            <a:ext cx="909750" cy="958204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2"/>
          <p:cNvSpPr/>
          <p:nvPr/>
        </p:nvSpPr>
        <p:spPr>
          <a:xfrm>
            <a:off x="2871000" y="1605725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James cameron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2"/>
          <p:cNvSpPr/>
          <p:nvPr/>
        </p:nvSpPr>
        <p:spPr>
          <a:xfrm>
            <a:off x="2949925" y="2125950"/>
            <a:ext cx="12237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3horas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1" name="Google Shape;331;p22"/>
          <p:cNvCxnSpPr>
            <a:stCxn id="320" idx="3"/>
            <a:endCxn id="329" idx="2"/>
          </p:cNvCxnSpPr>
          <p:nvPr/>
        </p:nvCxnSpPr>
        <p:spPr>
          <a:xfrm>
            <a:off x="2089200" y="1639450"/>
            <a:ext cx="781800" cy="181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22"/>
          <p:cNvCxnSpPr>
            <a:stCxn id="320" idx="3"/>
            <a:endCxn id="330" idx="2"/>
          </p:cNvCxnSpPr>
          <p:nvPr/>
        </p:nvCxnSpPr>
        <p:spPr>
          <a:xfrm>
            <a:off x="2089200" y="1639450"/>
            <a:ext cx="860700" cy="702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33" name="Google Shape;333;p22"/>
          <p:cNvSpPr/>
          <p:nvPr/>
        </p:nvSpPr>
        <p:spPr>
          <a:xfrm>
            <a:off x="2499800" y="2646175"/>
            <a:ext cx="12237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dicaprio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4" name="Google Shape;334;p22"/>
          <p:cNvCxnSpPr/>
          <p:nvPr/>
        </p:nvCxnSpPr>
        <p:spPr>
          <a:xfrm>
            <a:off x="1913050" y="1990500"/>
            <a:ext cx="860700" cy="702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35" name="Google Shape;335;p22"/>
          <p:cNvGrpSpPr/>
          <p:nvPr/>
        </p:nvGrpSpPr>
        <p:grpSpPr>
          <a:xfrm>
            <a:off x="4831725" y="1029813"/>
            <a:ext cx="3795350" cy="1913775"/>
            <a:chOff x="5595750" y="3119200"/>
            <a:chExt cx="3795350" cy="1913775"/>
          </a:xfrm>
        </p:grpSpPr>
        <p:sp>
          <p:nvSpPr>
            <p:cNvPr id="336" name="Google Shape;336;p22"/>
            <p:cNvSpPr/>
            <p:nvPr/>
          </p:nvSpPr>
          <p:spPr>
            <a:xfrm>
              <a:off x="5944400" y="33169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Pelicula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5595750" y="4370650"/>
              <a:ext cx="1097400" cy="431100"/>
            </a:xfrm>
            <a:prstGeom prst="ellipse">
              <a:avLst/>
            </a:prstGeom>
            <a:solidFill>
              <a:schemeClr val="lt2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222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6598775" y="460187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titanic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8293700" y="311920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drama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40" name="Google Shape;340;p22"/>
            <p:cNvCxnSpPr>
              <a:stCxn id="337" idx="0"/>
              <a:endCxn id="336" idx="2"/>
            </p:cNvCxnSpPr>
            <p:nvPr/>
          </p:nvCxnSpPr>
          <p:spPr>
            <a:xfrm flipH="1" rot="10800000">
              <a:off x="6144450" y="4051750"/>
              <a:ext cx="583800" cy="318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1" name="Google Shape;341;p22"/>
            <p:cNvCxnSpPr>
              <a:stCxn id="336" idx="3"/>
              <a:endCxn id="339" idx="2"/>
            </p:cNvCxnSpPr>
            <p:nvPr/>
          </p:nvCxnSpPr>
          <p:spPr>
            <a:xfrm flipH="1" rot="10800000">
              <a:off x="7511900" y="3334775"/>
              <a:ext cx="781800" cy="349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2" name="Google Shape;342;p22"/>
            <p:cNvCxnSpPr>
              <a:stCxn id="338" idx="0"/>
            </p:cNvCxnSpPr>
            <p:nvPr/>
          </p:nvCxnSpPr>
          <p:spPr>
            <a:xfrm rot="10800000">
              <a:off x="7112675" y="4099975"/>
              <a:ext cx="34800" cy="501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43" name="Google Shape;343;p22"/>
            <p:cNvCxnSpPr>
              <a:stCxn id="337" idx="3"/>
              <a:endCxn id="337" idx="5"/>
            </p:cNvCxnSpPr>
            <p:nvPr/>
          </p:nvCxnSpPr>
          <p:spPr>
            <a:xfrm>
              <a:off x="5756461" y="4738617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344" name="Google Shape;3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5812" y="1123184"/>
            <a:ext cx="909750" cy="958204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2"/>
          <p:cNvSpPr/>
          <p:nvPr/>
        </p:nvSpPr>
        <p:spPr>
          <a:xfrm>
            <a:off x="7529675" y="1561163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James cameron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22"/>
          <p:cNvSpPr/>
          <p:nvPr/>
        </p:nvSpPr>
        <p:spPr>
          <a:xfrm>
            <a:off x="7608600" y="2081388"/>
            <a:ext cx="12237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3horas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7" name="Google Shape;347;p22"/>
          <p:cNvCxnSpPr>
            <a:stCxn id="336" idx="3"/>
            <a:endCxn id="345" idx="2"/>
          </p:cNvCxnSpPr>
          <p:nvPr/>
        </p:nvCxnSpPr>
        <p:spPr>
          <a:xfrm>
            <a:off x="6747875" y="1594888"/>
            <a:ext cx="781800" cy="1818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8" name="Google Shape;348;p22"/>
          <p:cNvCxnSpPr>
            <a:stCxn id="336" idx="3"/>
            <a:endCxn id="346" idx="2"/>
          </p:cNvCxnSpPr>
          <p:nvPr/>
        </p:nvCxnSpPr>
        <p:spPr>
          <a:xfrm>
            <a:off x="6747875" y="1594888"/>
            <a:ext cx="860700" cy="702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9" name="Google Shape;349;p22"/>
          <p:cNvSpPr/>
          <p:nvPr/>
        </p:nvSpPr>
        <p:spPr>
          <a:xfrm>
            <a:off x="7158475" y="2601613"/>
            <a:ext cx="12237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dicaprio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0" name="Google Shape;350;p22"/>
          <p:cNvCxnSpPr/>
          <p:nvPr/>
        </p:nvCxnSpPr>
        <p:spPr>
          <a:xfrm>
            <a:off x="6571725" y="1945938"/>
            <a:ext cx="860700" cy="702000"/>
          </a:xfrm>
          <a:prstGeom prst="straightConnector1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1" name="Google Shape;351;p22"/>
          <p:cNvSpPr txBox="1"/>
          <p:nvPr>
            <p:ph idx="1" type="body"/>
          </p:nvPr>
        </p:nvSpPr>
        <p:spPr>
          <a:xfrm>
            <a:off x="173050" y="3607825"/>
            <a:ext cx="8520600" cy="16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 quisiera tener más de una película con el mismo título, tendría que duplicar todo el resto de sus atributos. Lo que generaria redundancia, y complicaciones en la actualización de datos (ya que tengo el mismo dato varias veces)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Entidad Débil</a:t>
            </a:r>
            <a:endParaRPr/>
          </a:p>
        </p:txBody>
      </p:sp>
      <p:sp>
        <p:nvSpPr>
          <p:cNvPr id="357" name="Google Shape;357;p23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 entidad débil requiere de </a:t>
            </a:r>
            <a:r>
              <a:rPr b="1" lang="en"/>
              <a:t>otra</a:t>
            </a:r>
            <a:r>
              <a:rPr lang="en"/>
              <a:t> </a:t>
            </a:r>
            <a:r>
              <a:rPr b="1" lang="en"/>
              <a:t>entidad</a:t>
            </a:r>
            <a:r>
              <a:rPr lang="en"/>
              <a:t> para poder </a:t>
            </a:r>
            <a:r>
              <a:rPr b="1" lang="en"/>
              <a:t>identificarse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Posee además un </a:t>
            </a:r>
            <a:r>
              <a:rPr b="1" lang="en"/>
              <a:t>discriminante </a:t>
            </a:r>
            <a:r>
              <a:rPr lang="en"/>
              <a:t>y puede tener otros atributos</a:t>
            </a:r>
            <a:endParaRPr/>
          </a:p>
        </p:txBody>
      </p:sp>
      <p:grpSp>
        <p:nvGrpSpPr>
          <p:cNvPr id="358" name="Google Shape;358;p23"/>
          <p:cNvGrpSpPr/>
          <p:nvPr/>
        </p:nvGrpSpPr>
        <p:grpSpPr>
          <a:xfrm>
            <a:off x="2056613" y="2007463"/>
            <a:ext cx="6175687" cy="2654137"/>
            <a:chOff x="2056613" y="2007463"/>
            <a:chExt cx="6175687" cy="2654137"/>
          </a:xfrm>
        </p:grpSpPr>
        <p:cxnSp>
          <p:nvCxnSpPr>
            <p:cNvPr id="359" name="Google Shape;359;p23"/>
            <p:cNvCxnSpPr>
              <a:stCxn id="360" idx="3"/>
              <a:endCxn id="361" idx="1"/>
            </p:cNvCxnSpPr>
            <p:nvPr/>
          </p:nvCxnSpPr>
          <p:spPr>
            <a:xfrm>
              <a:off x="3624113" y="4055750"/>
              <a:ext cx="1253400" cy="600"/>
            </a:xfrm>
            <a:prstGeom prst="bentConnector3">
              <a:avLst>
                <a:gd fmla="val 49998" name="adj1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2" name="Google Shape;362;p23"/>
            <p:cNvSpPr txBox="1"/>
            <p:nvPr/>
          </p:nvSpPr>
          <p:spPr>
            <a:xfrm>
              <a:off x="4787313" y="4271300"/>
              <a:ext cx="714300" cy="3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Es de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363" name="Google Shape;363;p23"/>
            <p:cNvGrpSpPr/>
            <p:nvPr/>
          </p:nvGrpSpPr>
          <p:grpSpPr>
            <a:xfrm>
              <a:off x="2056613" y="2007463"/>
              <a:ext cx="6175687" cy="2415937"/>
              <a:chOff x="2056613" y="2007463"/>
              <a:chExt cx="6175687" cy="2415937"/>
            </a:xfrm>
          </p:grpSpPr>
          <p:sp>
            <p:nvSpPr>
              <p:cNvPr id="360" name="Google Shape;360;p23"/>
              <p:cNvSpPr/>
              <p:nvPr/>
            </p:nvSpPr>
            <p:spPr>
              <a:xfrm>
                <a:off x="2056613" y="3688400"/>
                <a:ext cx="1567500" cy="734700"/>
              </a:xfrm>
              <a:prstGeom prst="rect">
                <a:avLst/>
              </a:prstGeom>
              <a:noFill/>
              <a:ln cap="flat" cmpd="sng" w="19050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Copia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4" name="Google Shape;364;p23"/>
              <p:cNvSpPr/>
              <p:nvPr/>
            </p:nvSpPr>
            <p:spPr>
              <a:xfrm>
                <a:off x="6664800" y="3688700"/>
                <a:ext cx="1567500" cy="734700"/>
              </a:xfrm>
              <a:prstGeom prst="rect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Pelicula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1" name="Google Shape;361;p23"/>
              <p:cNvSpPr/>
              <p:nvPr/>
            </p:nvSpPr>
            <p:spPr>
              <a:xfrm>
                <a:off x="4877450" y="3840200"/>
                <a:ext cx="440700" cy="431100"/>
              </a:xfrm>
              <a:prstGeom prst="flowChartDecision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65" name="Google Shape;365;p23"/>
              <p:cNvCxnSpPr>
                <a:stCxn id="361" idx="3"/>
                <a:endCxn id="364" idx="1"/>
              </p:cNvCxnSpPr>
              <p:nvPr/>
            </p:nvCxnSpPr>
            <p:spPr>
              <a:xfrm>
                <a:off x="5318150" y="4055750"/>
                <a:ext cx="1346700" cy="600"/>
              </a:xfrm>
              <a:prstGeom prst="bentConnector3">
                <a:avLst>
                  <a:gd fmla="val 49998" name="adj1"/>
                </a:avLst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66" name="Google Shape;366;p23"/>
              <p:cNvSpPr txBox="1"/>
              <p:nvPr/>
            </p:nvSpPr>
            <p:spPr>
              <a:xfrm>
                <a:off x="6342079" y="3625246"/>
                <a:ext cx="275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367" name="Google Shape;367;p23"/>
              <p:cNvSpPr txBox="1"/>
              <p:nvPr/>
            </p:nvSpPr>
            <p:spPr>
              <a:xfrm>
                <a:off x="3624116" y="3625246"/>
                <a:ext cx="275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N</a:t>
                </a:r>
                <a:endParaRPr b="0" i="0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368" name="Google Shape;368;p23"/>
              <p:cNvSpPr/>
              <p:nvPr/>
            </p:nvSpPr>
            <p:spPr>
              <a:xfrm>
                <a:off x="2056613" y="2007463"/>
                <a:ext cx="1567500" cy="734700"/>
              </a:xfrm>
              <a:prstGeom prst="rect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69" name="Google Shape;369;p23"/>
              <p:cNvSpPr/>
              <p:nvPr/>
            </p:nvSpPr>
            <p:spPr>
              <a:xfrm>
                <a:off x="2620025" y="2999738"/>
                <a:ext cx="440700" cy="431100"/>
              </a:xfrm>
              <a:prstGeom prst="flowChartDecision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0" name="Google Shape;370;p23"/>
              <p:cNvCxnSpPr>
                <a:stCxn id="369" idx="0"/>
                <a:endCxn id="368" idx="2"/>
              </p:cNvCxnSpPr>
              <p:nvPr/>
            </p:nvCxnSpPr>
            <p:spPr>
              <a:xfrm rot="-5400000">
                <a:off x="2711825" y="2870588"/>
                <a:ext cx="257700" cy="600"/>
              </a:xfrm>
              <a:prstGeom prst="bentConnector3">
                <a:avLst>
                  <a:gd fmla="val 49976" name="adj1"/>
                </a:avLst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71" name="Google Shape;371;p23"/>
              <p:cNvCxnSpPr/>
              <p:nvPr/>
            </p:nvCxnSpPr>
            <p:spPr>
              <a:xfrm rot="-5400000">
                <a:off x="2711525" y="3559388"/>
                <a:ext cx="257700" cy="600"/>
              </a:xfrm>
              <a:prstGeom prst="bentConnector3">
                <a:avLst>
                  <a:gd fmla="val 49976" name="adj1"/>
                </a:avLst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372" name="Google Shape;372;p23"/>
              <p:cNvSpPr txBox="1"/>
              <p:nvPr/>
            </p:nvSpPr>
            <p:spPr>
              <a:xfrm>
                <a:off x="2890691" y="2701321"/>
                <a:ext cx="275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N</a:t>
                </a:r>
                <a:endParaRPr b="0" i="0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373" name="Google Shape;373;p23"/>
              <p:cNvSpPr txBox="1"/>
              <p:nvPr/>
            </p:nvSpPr>
            <p:spPr>
              <a:xfrm>
                <a:off x="2890691" y="3344146"/>
                <a:ext cx="275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N</a:t>
                </a:r>
                <a:endParaRPr b="0" i="0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374" name="Google Shape;374;p23"/>
              <p:cNvSpPr txBox="1"/>
              <p:nvPr/>
            </p:nvSpPr>
            <p:spPr>
              <a:xfrm>
                <a:off x="3184925" y="3020138"/>
                <a:ext cx="714300" cy="39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Alquila</a:t>
                </a:r>
                <a:endParaRPr b="0" i="0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375" name="Google Shape;375;p23"/>
              <p:cNvSpPr/>
              <p:nvPr/>
            </p:nvSpPr>
            <p:spPr>
              <a:xfrm>
                <a:off x="2119525" y="3752850"/>
                <a:ext cx="1438200" cy="609000"/>
              </a:xfrm>
              <a:prstGeom prst="rect">
                <a:avLst/>
              </a:prstGeom>
              <a:noFill/>
              <a:ln cap="flat" cmpd="sng" w="19050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376" name="Google Shape;376;p23"/>
          <p:cNvGrpSpPr/>
          <p:nvPr/>
        </p:nvGrpSpPr>
        <p:grpSpPr>
          <a:xfrm>
            <a:off x="606975" y="3296150"/>
            <a:ext cx="1433587" cy="516467"/>
            <a:chOff x="606975" y="3296150"/>
            <a:chExt cx="1433587" cy="516467"/>
          </a:xfrm>
        </p:grpSpPr>
        <p:grpSp>
          <p:nvGrpSpPr>
            <p:cNvPr id="377" name="Google Shape;377;p23"/>
            <p:cNvGrpSpPr/>
            <p:nvPr/>
          </p:nvGrpSpPr>
          <p:grpSpPr>
            <a:xfrm>
              <a:off x="606975" y="3296150"/>
              <a:ext cx="1213500" cy="431100"/>
              <a:chOff x="606975" y="3296150"/>
              <a:chExt cx="1213500" cy="431100"/>
            </a:xfrm>
          </p:grpSpPr>
          <p:sp>
            <p:nvSpPr>
              <p:cNvPr id="378" name="Google Shape;378;p23"/>
              <p:cNvSpPr/>
              <p:nvPr/>
            </p:nvSpPr>
            <p:spPr>
              <a:xfrm>
                <a:off x="606975" y="3296150"/>
                <a:ext cx="12135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nro_copia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379" name="Google Shape;379;p23"/>
              <p:cNvCxnSpPr>
                <a:stCxn id="378" idx="3"/>
                <a:endCxn id="378" idx="5"/>
              </p:cNvCxnSpPr>
              <p:nvPr/>
            </p:nvCxnSpPr>
            <p:spPr>
              <a:xfrm>
                <a:off x="784688" y="3664117"/>
                <a:ext cx="85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AA84F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380" name="Google Shape;380;p23"/>
            <p:cNvCxnSpPr>
              <a:stCxn id="378" idx="5"/>
            </p:cNvCxnSpPr>
            <p:nvPr/>
          </p:nvCxnSpPr>
          <p:spPr>
            <a:xfrm>
              <a:off x="1642762" y="3664117"/>
              <a:ext cx="397800" cy="148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81" name="Google Shape;381;p23"/>
          <p:cNvGrpSpPr/>
          <p:nvPr/>
        </p:nvGrpSpPr>
        <p:grpSpPr>
          <a:xfrm>
            <a:off x="623350" y="3840500"/>
            <a:ext cx="1433400" cy="975450"/>
            <a:chOff x="623350" y="3840500"/>
            <a:chExt cx="1433400" cy="975450"/>
          </a:xfrm>
        </p:grpSpPr>
        <p:sp>
          <p:nvSpPr>
            <p:cNvPr id="382" name="Google Shape;382;p23"/>
            <p:cNvSpPr/>
            <p:nvPr/>
          </p:nvSpPr>
          <p:spPr>
            <a:xfrm>
              <a:off x="623350" y="3840500"/>
              <a:ext cx="12135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formato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3"/>
            <p:cNvSpPr/>
            <p:nvPr/>
          </p:nvSpPr>
          <p:spPr>
            <a:xfrm>
              <a:off x="623350" y="4384850"/>
              <a:ext cx="11970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estado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4" name="Google Shape;384;p23"/>
            <p:cNvCxnSpPr>
              <a:stCxn id="382" idx="6"/>
              <a:endCxn id="360" idx="1"/>
            </p:cNvCxnSpPr>
            <p:nvPr/>
          </p:nvCxnSpPr>
          <p:spPr>
            <a:xfrm flipH="1" rot="10800000">
              <a:off x="1836850" y="4055750"/>
              <a:ext cx="219900" cy="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5" name="Google Shape;385;p23"/>
            <p:cNvCxnSpPr>
              <a:stCxn id="383" idx="7"/>
            </p:cNvCxnSpPr>
            <p:nvPr/>
          </p:nvCxnSpPr>
          <p:spPr>
            <a:xfrm flipH="1" rot="10800000">
              <a:off x="1645053" y="4314783"/>
              <a:ext cx="397800" cy="133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86" name="Google Shape;386;p23"/>
          <p:cNvGrpSpPr/>
          <p:nvPr/>
        </p:nvGrpSpPr>
        <p:grpSpPr>
          <a:xfrm>
            <a:off x="3626938" y="3752300"/>
            <a:ext cx="1698150" cy="614325"/>
            <a:chOff x="3626938" y="3752300"/>
            <a:chExt cx="1698150" cy="614325"/>
          </a:xfrm>
        </p:grpSpPr>
        <p:cxnSp>
          <p:nvCxnSpPr>
            <p:cNvPr id="387" name="Google Shape;387;p23"/>
            <p:cNvCxnSpPr/>
            <p:nvPr/>
          </p:nvCxnSpPr>
          <p:spPr>
            <a:xfrm>
              <a:off x="3629025" y="4138625"/>
              <a:ext cx="1247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8" name="Google Shape;388;p23"/>
            <p:cNvCxnSpPr/>
            <p:nvPr/>
          </p:nvCxnSpPr>
          <p:spPr>
            <a:xfrm>
              <a:off x="3626938" y="3973475"/>
              <a:ext cx="1247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9" name="Google Shape;389;p23"/>
            <p:cNvCxnSpPr/>
            <p:nvPr/>
          </p:nvCxnSpPr>
          <p:spPr>
            <a:xfrm flipH="1" rot="10800000">
              <a:off x="4875025" y="3752300"/>
              <a:ext cx="223200" cy="221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0" name="Google Shape;390;p23"/>
            <p:cNvCxnSpPr/>
            <p:nvPr/>
          </p:nvCxnSpPr>
          <p:spPr>
            <a:xfrm flipH="1" rot="10800000">
              <a:off x="5098300" y="4162325"/>
              <a:ext cx="206700" cy="2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1" name="Google Shape;391;p23"/>
            <p:cNvCxnSpPr/>
            <p:nvPr/>
          </p:nvCxnSpPr>
          <p:spPr>
            <a:xfrm rot="10800000">
              <a:off x="4874425" y="4138625"/>
              <a:ext cx="226800" cy="22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92" name="Google Shape;392;p23"/>
            <p:cNvCxnSpPr/>
            <p:nvPr/>
          </p:nvCxnSpPr>
          <p:spPr>
            <a:xfrm rot="10800000">
              <a:off x="5098288" y="3757550"/>
              <a:ext cx="226800" cy="22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Entidad Débil</a:t>
            </a:r>
            <a:endParaRPr/>
          </a:p>
        </p:txBody>
      </p:sp>
      <p:sp>
        <p:nvSpPr>
          <p:cNvPr id="398" name="Google Shape;398;p24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Una entidad débil requiere de </a:t>
            </a:r>
            <a:r>
              <a:rPr b="1" lang="en"/>
              <a:t>otra</a:t>
            </a:r>
            <a:r>
              <a:rPr lang="en"/>
              <a:t> </a:t>
            </a:r>
            <a:r>
              <a:rPr b="1" lang="en"/>
              <a:t>entidad</a:t>
            </a:r>
            <a:r>
              <a:rPr lang="en"/>
              <a:t> para poder </a:t>
            </a:r>
            <a:r>
              <a:rPr b="1" lang="en"/>
              <a:t>identificarse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Posee además un </a:t>
            </a:r>
            <a:r>
              <a:rPr b="1" lang="en"/>
              <a:t>discriminante </a:t>
            </a:r>
            <a:r>
              <a:rPr lang="en"/>
              <a:t>y puede tener otros atributos</a:t>
            </a:r>
            <a:endParaRPr/>
          </a:p>
        </p:txBody>
      </p:sp>
      <p:grpSp>
        <p:nvGrpSpPr>
          <p:cNvPr id="399" name="Google Shape;399;p24"/>
          <p:cNvGrpSpPr/>
          <p:nvPr/>
        </p:nvGrpSpPr>
        <p:grpSpPr>
          <a:xfrm>
            <a:off x="2056613" y="2007463"/>
            <a:ext cx="6175687" cy="2654137"/>
            <a:chOff x="2056613" y="2007463"/>
            <a:chExt cx="6175687" cy="2654137"/>
          </a:xfrm>
        </p:grpSpPr>
        <p:cxnSp>
          <p:nvCxnSpPr>
            <p:cNvPr id="400" name="Google Shape;400;p24"/>
            <p:cNvCxnSpPr>
              <a:stCxn id="401" idx="3"/>
              <a:endCxn id="402" idx="1"/>
            </p:cNvCxnSpPr>
            <p:nvPr/>
          </p:nvCxnSpPr>
          <p:spPr>
            <a:xfrm>
              <a:off x="3624113" y="4055750"/>
              <a:ext cx="1253400" cy="600"/>
            </a:xfrm>
            <a:prstGeom prst="bentConnector3">
              <a:avLst>
                <a:gd fmla="val 49998" name="adj1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03" name="Google Shape;403;p24"/>
            <p:cNvSpPr txBox="1"/>
            <p:nvPr/>
          </p:nvSpPr>
          <p:spPr>
            <a:xfrm>
              <a:off x="4787313" y="4271300"/>
              <a:ext cx="714300" cy="390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Es de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grpSp>
          <p:nvGrpSpPr>
            <p:cNvPr id="404" name="Google Shape;404;p24"/>
            <p:cNvGrpSpPr/>
            <p:nvPr/>
          </p:nvGrpSpPr>
          <p:grpSpPr>
            <a:xfrm>
              <a:off x="2056613" y="2007463"/>
              <a:ext cx="6175687" cy="2415937"/>
              <a:chOff x="2056613" y="2007463"/>
              <a:chExt cx="6175687" cy="2415937"/>
            </a:xfrm>
          </p:grpSpPr>
          <p:sp>
            <p:nvSpPr>
              <p:cNvPr id="401" name="Google Shape;401;p24"/>
              <p:cNvSpPr/>
              <p:nvPr/>
            </p:nvSpPr>
            <p:spPr>
              <a:xfrm>
                <a:off x="2056613" y="3688400"/>
                <a:ext cx="1567500" cy="734700"/>
              </a:xfrm>
              <a:prstGeom prst="rect">
                <a:avLst/>
              </a:prstGeom>
              <a:noFill/>
              <a:ln cap="flat" cmpd="sng" w="19050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Copia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24"/>
              <p:cNvSpPr/>
              <p:nvPr/>
            </p:nvSpPr>
            <p:spPr>
              <a:xfrm>
                <a:off x="6664800" y="3688700"/>
                <a:ext cx="1567500" cy="734700"/>
              </a:xfrm>
              <a:prstGeom prst="rect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Pelicula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24"/>
              <p:cNvSpPr/>
              <p:nvPr/>
            </p:nvSpPr>
            <p:spPr>
              <a:xfrm>
                <a:off x="4877450" y="3840200"/>
                <a:ext cx="440700" cy="431100"/>
              </a:xfrm>
              <a:prstGeom prst="flowChartDecision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6" name="Google Shape;406;p24"/>
              <p:cNvCxnSpPr>
                <a:stCxn id="402" idx="3"/>
                <a:endCxn id="405" idx="1"/>
              </p:cNvCxnSpPr>
              <p:nvPr/>
            </p:nvCxnSpPr>
            <p:spPr>
              <a:xfrm>
                <a:off x="5318150" y="4055750"/>
                <a:ext cx="1346700" cy="600"/>
              </a:xfrm>
              <a:prstGeom prst="bentConnector3">
                <a:avLst>
                  <a:gd fmla="val 49998" name="adj1"/>
                </a:avLst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07" name="Google Shape;407;p24"/>
              <p:cNvSpPr txBox="1"/>
              <p:nvPr/>
            </p:nvSpPr>
            <p:spPr>
              <a:xfrm>
                <a:off x="6342079" y="3625246"/>
                <a:ext cx="275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1</a:t>
                </a:r>
                <a:endParaRPr b="0" i="0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408" name="Google Shape;408;p24"/>
              <p:cNvSpPr txBox="1"/>
              <p:nvPr/>
            </p:nvSpPr>
            <p:spPr>
              <a:xfrm>
                <a:off x="3624116" y="3625246"/>
                <a:ext cx="275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N</a:t>
                </a:r>
                <a:endParaRPr b="0" i="0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409" name="Google Shape;409;p24"/>
              <p:cNvSpPr/>
              <p:nvPr/>
            </p:nvSpPr>
            <p:spPr>
              <a:xfrm>
                <a:off x="2056613" y="2007463"/>
                <a:ext cx="1567500" cy="734700"/>
              </a:xfrm>
              <a:prstGeom prst="rect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Cliente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0" name="Google Shape;410;p24"/>
              <p:cNvSpPr/>
              <p:nvPr/>
            </p:nvSpPr>
            <p:spPr>
              <a:xfrm>
                <a:off x="2620025" y="2999738"/>
                <a:ext cx="440700" cy="431100"/>
              </a:xfrm>
              <a:prstGeom prst="flowChartDecision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1" name="Google Shape;411;p24"/>
              <p:cNvCxnSpPr>
                <a:stCxn id="410" idx="0"/>
                <a:endCxn id="409" idx="2"/>
              </p:cNvCxnSpPr>
              <p:nvPr/>
            </p:nvCxnSpPr>
            <p:spPr>
              <a:xfrm rot="-5400000">
                <a:off x="2711825" y="2870588"/>
                <a:ext cx="257700" cy="600"/>
              </a:xfrm>
              <a:prstGeom prst="bentConnector3">
                <a:avLst>
                  <a:gd fmla="val 49976" name="adj1"/>
                </a:avLst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2" name="Google Shape;412;p24"/>
              <p:cNvCxnSpPr/>
              <p:nvPr/>
            </p:nvCxnSpPr>
            <p:spPr>
              <a:xfrm rot="-5400000">
                <a:off x="2711525" y="3559388"/>
                <a:ext cx="257700" cy="600"/>
              </a:xfrm>
              <a:prstGeom prst="bentConnector3">
                <a:avLst>
                  <a:gd fmla="val 49976" name="adj1"/>
                </a:avLst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13" name="Google Shape;413;p24"/>
              <p:cNvSpPr txBox="1"/>
              <p:nvPr/>
            </p:nvSpPr>
            <p:spPr>
              <a:xfrm>
                <a:off x="2890691" y="2701321"/>
                <a:ext cx="275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N</a:t>
                </a:r>
                <a:endParaRPr b="0" i="0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414" name="Google Shape;414;p24"/>
              <p:cNvSpPr txBox="1"/>
              <p:nvPr/>
            </p:nvSpPr>
            <p:spPr>
              <a:xfrm>
                <a:off x="2890691" y="3344146"/>
                <a:ext cx="275100" cy="431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N</a:t>
                </a:r>
                <a:endParaRPr b="0" i="0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415" name="Google Shape;415;p24"/>
              <p:cNvSpPr txBox="1"/>
              <p:nvPr/>
            </p:nvSpPr>
            <p:spPr>
              <a:xfrm>
                <a:off x="3184925" y="3020138"/>
                <a:ext cx="714300" cy="390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Alquila</a:t>
                </a:r>
                <a:endParaRPr b="0" i="0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  <p:sp>
            <p:nvSpPr>
              <p:cNvPr id="416" name="Google Shape;416;p24"/>
              <p:cNvSpPr/>
              <p:nvPr/>
            </p:nvSpPr>
            <p:spPr>
              <a:xfrm>
                <a:off x="2119525" y="3752850"/>
                <a:ext cx="1438200" cy="609000"/>
              </a:xfrm>
              <a:prstGeom prst="rect">
                <a:avLst/>
              </a:prstGeom>
              <a:noFill/>
              <a:ln cap="flat" cmpd="sng" w="19050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417" name="Google Shape;417;p24"/>
          <p:cNvGrpSpPr/>
          <p:nvPr/>
        </p:nvGrpSpPr>
        <p:grpSpPr>
          <a:xfrm>
            <a:off x="606975" y="3296150"/>
            <a:ext cx="1433587" cy="516467"/>
            <a:chOff x="606975" y="3296150"/>
            <a:chExt cx="1433587" cy="516467"/>
          </a:xfrm>
        </p:grpSpPr>
        <p:grpSp>
          <p:nvGrpSpPr>
            <p:cNvPr id="418" name="Google Shape;418;p24"/>
            <p:cNvGrpSpPr/>
            <p:nvPr/>
          </p:nvGrpSpPr>
          <p:grpSpPr>
            <a:xfrm>
              <a:off x="606975" y="3296150"/>
              <a:ext cx="1213500" cy="431100"/>
              <a:chOff x="606975" y="3296150"/>
              <a:chExt cx="1213500" cy="431100"/>
            </a:xfrm>
          </p:grpSpPr>
          <p:sp>
            <p:nvSpPr>
              <p:cNvPr id="419" name="Google Shape;419;p24"/>
              <p:cNvSpPr/>
              <p:nvPr/>
            </p:nvSpPr>
            <p:spPr>
              <a:xfrm>
                <a:off x="606975" y="3296150"/>
                <a:ext cx="1213500" cy="431100"/>
              </a:xfrm>
              <a:prstGeom prst="ellipse">
                <a:avLst/>
              </a:prstGeom>
              <a:noFill/>
              <a:ln cap="flat" cmpd="sng" w="19050">
                <a:solidFill>
                  <a:srgbClr val="6AA84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" sz="12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001</a:t>
                </a:r>
                <a:endParaRPr b="0" i="0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20" name="Google Shape;420;p24"/>
              <p:cNvCxnSpPr>
                <a:stCxn id="419" idx="3"/>
                <a:endCxn id="419" idx="5"/>
              </p:cNvCxnSpPr>
              <p:nvPr/>
            </p:nvCxnSpPr>
            <p:spPr>
              <a:xfrm>
                <a:off x="784688" y="3664117"/>
                <a:ext cx="8580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6AA84F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421" name="Google Shape;421;p24"/>
            <p:cNvCxnSpPr>
              <a:stCxn id="419" idx="5"/>
            </p:cNvCxnSpPr>
            <p:nvPr/>
          </p:nvCxnSpPr>
          <p:spPr>
            <a:xfrm>
              <a:off x="1642762" y="3664117"/>
              <a:ext cx="397800" cy="148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22" name="Google Shape;422;p24"/>
          <p:cNvGrpSpPr/>
          <p:nvPr/>
        </p:nvGrpSpPr>
        <p:grpSpPr>
          <a:xfrm>
            <a:off x="623350" y="3840500"/>
            <a:ext cx="1433400" cy="975450"/>
            <a:chOff x="623350" y="3840500"/>
            <a:chExt cx="1433400" cy="975450"/>
          </a:xfrm>
        </p:grpSpPr>
        <p:sp>
          <p:nvSpPr>
            <p:cNvPr id="423" name="Google Shape;423;p24"/>
            <p:cNvSpPr/>
            <p:nvPr/>
          </p:nvSpPr>
          <p:spPr>
            <a:xfrm>
              <a:off x="623350" y="3840500"/>
              <a:ext cx="12135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VHS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4"/>
            <p:cNvSpPr/>
            <p:nvPr/>
          </p:nvSpPr>
          <p:spPr>
            <a:xfrm>
              <a:off x="623350" y="4384850"/>
              <a:ext cx="11970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Alquilada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25" name="Google Shape;425;p24"/>
            <p:cNvCxnSpPr>
              <a:stCxn id="423" idx="6"/>
              <a:endCxn id="401" idx="1"/>
            </p:cNvCxnSpPr>
            <p:nvPr/>
          </p:nvCxnSpPr>
          <p:spPr>
            <a:xfrm flipH="1" rot="10800000">
              <a:off x="1836850" y="4055750"/>
              <a:ext cx="219900" cy="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6" name="Google Shape;426;p24"/>
            <p:cNvCxnSpPr>
              <a:stCxn id="424" idx="7"/>
            </p:cNvCxnSpPr>
            <p:nvPr/>
          </p:nvCxnSpPr>
          <p:spPr>
            <a:xfrm flipH="1" rot="10800000">
              <a:off x="1645053" y="4314783"/>
              <a:ext cx="397800" cy="133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27" name="Google Shape;427;p24"/>
          <p:cNvGrpSpPr/>
          <p:nvPr/>
        </p:nvGrpSpPr>
        <p:grpSpPr>
          <a:xfrm>
            <a:off x="3626938" y="3752300"/>
            <a:ext cx="1698150" cy="614325"/>
            <a:chOff x="3626938" y="3752300"/>
            <a:chExt cx="1698150" cy="614325"/>
          </a:xfrm>
        </p:grpSpPr>
        <p:cxnSp>
          <p:nvCxnSpPr>
            <p:cNvPr id="428" name="Google Shape;428;p24"/>
            <p:cNvCxnSpPr/>
            <p:nvPr/>
          </p:nvCxnSpPr>
          <p:spPr>
            <a:xfrm>
              <a:off x="3629025" y="4138625"/>
              <a:ext cx="1247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29" name="Google Shape;429;p24"/>
            <p:cNvCxnSpPr/>
            <p:nvPr/>
          </p:nvCxnSpPr>
          <p:spPr>
            <a:xfrm>
              <a:off x="3626938" y="3973475"/>
              <a:ext cx="1247700" cy="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0" name="Google Shape;430;p24"/>
            <p:cNvCxnSpPr/>
            <p:nvPr/>
          </p:nvCxnSpPr>
          <p:spPr>
            <a:xfrm flipH="1" rot="10800000">
              <a:off x="4875025" y="3752300"/>
              <a:ext cx="223200" cy="221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1" name="Google Shape;431;p24"/>
            <p:cNvCxnSpPr/>
            <p:nvPr/>
          </p:nvCxnSpPr>
          <p:spPr>
            <a:xfrm flipH="1" rot="10800000">
              <a:off x="5098300" y="4162325"/>
              <a:ext cx="206700" cy="2043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2" name="Google Shape;432;p24"/>
            <p:cNvCxnSpPr/>
            <p:nvPr/>
          </p:nvCxnSpPr>
          <p:spPr>
            <a:xfrm rot="10800000">
              <a:off x="4874425" y="4138625"/>
              <a:ext cx="226800" cy="22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33" name="Google Shape;433;p24"/>
            <p:cNvCxnSpPr/>
            <p:nvPr/>
          </p:nvCxnSpPr>
          <p:spPr>
            <a:xfrm rot="10800000">
              <a:off x="5098288" y="3757550"/>
              <a:ext cx="226800" cy="2280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id="434" name="Google Shape;43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79975" y="4234250"/>
            <a:ext cx="645875" cy="680275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24"/>
          <p:cNvSpPr/>
          <p:nvPr/>
        </p:nvSpPr>
        <p:spPr>
          <a:xfrm>
            <a:off x="6808500" y="2727413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titanic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6" name="Google Shape;436;p24"/>
          <p:cNvCxnSpPr>
            <a:stCxn id="405" idx="0"/>
            <a:endCxn id="435" idx="4"/>
          </p:cNvCxnSpPr>
          <p:nvPr/>
        </p:nvCxnSpPr>
        <p:spPr>
          <a:xfrm rot="10800000">
            <a:off x="7357350" y="3158600"/>
            <a:ext cx="91200" cy="53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7" name="Google Shape;437;p24"/>
          <p:cNvSpPr/>
          <p:nvPr/>
        </p:nvSpPr>
        <p:spPr>
          <a:xfrm>
            <a:off x="7963625" y="3024300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1111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8" name="Google Shape;438;p24"/>
          <p:cNvCxnSpPr>
            <a:stCxn id="437" idx="4"/>
            <a:endCxn id="405" idx="0"/>
          </p:cNvCxnSpPr>
          <p:nvPr/>
        </p:nvCxnSpPr>
        <p:spPr>
          <a:xfrm flipH="1">
            <a:off x="7448525" y="3455400"/>
            <a:ext cx="1063800" cy="23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39" name="Google Shape;439;p24"/>
          <p:cNvSpPr/>
          <p:nvPr/>
        </p:nvSpPr>
        <p:spPr>
          <a:xfrm>
            <a:off x="5527075" y="2865050"/>
            <a:ext cx="12237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dicaprio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0" name="Google Shape;440;p24"/>
          <p:cNvCxnSpPr>
            <a:stCxn id="439" idx="4"/>
            <a:endCxn id="405" idx="0"/>
          </p:cNvCxnSpPr>
          <p:nvPr/>
        </p:nvCxnSpPr>
        <p:spPr>
          <a:xfrm>
            <a:off x="6138925" y="3296150"/>
            <a:ext cx="1309500" cy="39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25"/>
          <p:cNvSpPr txBox="1"/>
          <p:nvPr>
            <p:ph type="title"/>
          </p:nvPr>
        </p:nvSpPr>
        <p:spPr>
          <a:xfrm>
            <a:off x="311700" y="928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Jerarquía</a:t>
            </a:r>
            <a:endParaRPr/>
          </a:p>
        </p:txBody>
      </p:sp>
      <p:sp>
        <p:nvSpPr>
          <p:cNvPr id="446" name="Google Shape;446;p25"/>
          <p:cNvSpPr txBox="1"/>
          <p:nvPr>
            <p:ph idx="1" type="body"/>
          </p:nvPr>
        </p:nvSpPr>
        <p:spPr>
          <a:xfrm>
            <a:off x="311700" y="750050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Cuando tengo </a:t>
            </a:r>
            <a:r>
              <a:rPr b="1" lang="en"/>
              <a:t>entidades </a:t>
            </a:r>
            <a:r>
              <a:rPr lang="en"/>
              <a:t>que comparten atributos generales pero tienen otros atributos que los diferencia, puedo definir una jerarquía.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Supraentidad: posee </a:t>
            </a:r>
            <a:r>
              <a:rPr b="1" lang="en"/>
              <a:t>identificador</a:t>
            </a:r>
            <a:r>
              <a:rPr lang="en"/>
              <a:t> y atributos </a:t>
            </a:r>
            <a:r>
              <a:rPr b="1" lang="en"/>
              <a:t>comunes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Subentidad: tiene atributos </a:t>
            </a:r>
            <a:r>
              <a:rPr b="1" lang="en"/>
              <a:t>específicos </a:t>
            </a:r>
            <a:r>
              <a:rPr lang="en"/>
              <a:t>y hereda los de la supraentidad</a:t>
            </a:r>
            <a:endParaRPr/>
          </a:p>
        </p:txBody>
      </p:sp>
      <p:sp>
        <p:nvSpPr>
          <p:cNvPr id="447" name="Google Shape;447;p25"/>
          <p:cNvSpPr/>
          <p:nvPr/>
        </p:nvSpPr>
        <p:spPr>
          <a:xfrm>
            <a:off x="3800813" y="2390375"/>
            <a:ext cx="1567500" cy="7347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Supraentidad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8" name="Google Shape;448;p25"/>
          <p:cNvGrpSpPr/>
          <p:nvPr/>
        </p:nvGrpSpPr>
        <p:grpSpPr>
          <a:xfrm>
            <a:off x="2581613" y="3125075"/>
            <a:ext cx="4005900" cy="1683750"/>
            <a:chOff x="2569038" y="2873550"/>
            <a:chExt cx="4005900" cy="1683750"/>
          </a:xfrm>
        </p:grpSpPr>
        <p:sp>
          <p:nvSpPr>
            <p:cNvPr id="449" name="Google Shape;449;p25"/>
            <p:cNvSpPr/>
            <p:nvPr/>
          </p:nvSpPr>
          <p:spPr>
            <a:xfrm>
              <a:off x="5007438" y="3822600"/>
              <a:ext cx="1567500" cy="734700"/>
            </a:xfrm>
            <a:prstGeom prst="rect">
              <a:avLst/>
            </a:prstGeom>
            <a:solidFill>
              <a:srgbClr val="FCE5CD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Subentidad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" name="Google Shape;450;p25"/>
            <p:cNvSpPr/>
            <p:nvPr/>
          </p:nvSpPr>
          <p:spPr>
            <a:xfrm>
              <a:off x="2569038" y="3822600"/>
              <a:ext cx="1567500" cy="734700"/>
            </a:xfrm>
            <a:prstGeom prst="rect">
              <a:avLst/>
            </a:prstGeom>
            <a:solidFill>
              <a:srgbClr val="FCE5CD"/>
            </a:solidFill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Subentidad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1" name="Google Shape;451;p25"/>
            <p:cNvCxnSpPr>
              <a:stCxn id="447" idx="2"/>
            </p:cNvCxnSpPr>
            <p:nvPr/>
          </p:nvCxnSpPr>
          <p:spPr>
            <a:xfrm>
              <a:off x="4571988" y="287355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2" name="Google Shape;452;p25"/>
            <p:cNvCxnSpPr/>
            <p:nvPr/>
          </p:nvCxnSpPr>
          <p:spPr>
            <a:xfrm>
              <a:off x="3352800" y="3352800"/>
              <a:ext cx="24384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3" name="Google Shape;453;p25"/>
            <p:cNvCxnSpPr/>
            <p:nvPr/>
          </p:nvCxnSpPr>
          <p:spPr>
            <a:xfrm>
              <a:off x="3352788" y="335280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54" name="Google Shape;454;p25"/>
            <p:cNvCxnSpPr/>
            <p:nvPr/>
          </p:nvCxnSpPr>
          <p:spPr>
            <a:xfrm>
              <a:off x="5791188" y="335280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55" name="Google Shape;455;p25"/>
          <p:cNvGrpSpPr/>
          <p:nvPr/>
        </p:nvGrpSpPr>
        <p:grpSpPr>
          <a:xfrm>
            <a:off x="555500" y="2528000"/>
            <a:ext cx="4389000" cy="2280825"/>
            <a:chOff x="542925" y="2276475"/>
            <a:chExt cx="4389000" cy="2280825"/>
          </a:xfrm>
        </p:grpSpPr>
        <p:sp>
          <p:nvSpPr>
            <p:cNvPr id="456" name="Google Shape;456;p25"/>
            <p:cNvSpPr/>
            <p:nvPr/>
          </p:nvSpPr>
          <p:spPr>
            <a:xfrm>
              <a:off x="1838325" y="2324100"/>
              <a:ext cx="219000" cy="2233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5"/>
            <p:cNvSpPr txBox="1"/>
            <p:nvPr/>
          </p:nvSpPr>
          <p:spPr>
            <a:xfrm rot="-5400000">
              <a:off x="688275" y="3096750"/>
              <a:ext cx="21309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Especialización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58" name="Google Shape;458;p25"/>
            <p:cNvSpPr txBox="1"/>
            <p:nvPr/>
          </p:nvSpPr>
          <p:spPr>
            <a:xfrm>
              <a:off x="542925" y="2276475"/>
              <a:ext cx="43890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59" name="Google Shape;459;p25"/>
          <p:cNvGrpSpPr/>
          <p:nvPr/>
        </p:nvGrpSpPr>
        <p:grpSpPr>
          <a:xfrm>
            <a:off x="5908550" y="2463900"/>
            <a:ext cx="4389000" cy="2280825"/>
            <a:chOff x="5895975" y="2212375"/>
            <a:chExt cx="4389000" cy="2280825"/>
          </a:xfrm>
        </p:grpSpPr>
        <p:sp>
          <p:nvSpPr>
            <p:cNvPr id="460" name="Google Shape;460;p25"/>
            <p:cNvSpPr/>
            <p:nvPr/>
          </p:nvSpPr>
          <p:spPr>
            <a:xfrm rot="10800000">
              <a:off x="7191375" y="2260000"/>
              <a:ext cx="219000" cy="2233200"/>
            </a:xfrm>
            <a:prstGeom prst="downArrow">
              <a:avLst>
                <a:gd fmla="val 50000" name="adj1"/>
                <a:gd fmla="val 50000" name="adj2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Google Shape;461;p25"/>
            <p:cNvSpPr txBox="1"/>
            <p:nvPr/>
          </p:nvSpPr>
          <p:spPr>
            <a:xfrm rot="-5400000">
              <a:off x="6041325" y="3032650"/>
              <a:ext cx="21309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Generalización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462" name="Google Shape;462;p25"/>
            <p:cNvSpPr txBox="1"/>
            <p:nvPr/>
          </p:nvSpPr>
          <p:spPr>
            <a:xfrm>
              <a:off x="5895975" y="2212375"/>
              <a:ext cx="43890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6"/>
          <p:cNvSpPr txBox="1"/>
          <p:nvPr>
            <p:ph type="title"/>
          </p:nvPr>
        </p:nvSpPr>
        <p:spPr>
          <a:xfrm>
            <a:off x="311700" y="283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Jerarquía - </a:t>
            </a:r>
            <a:r>
              <a:rPr b="1" lang="en"/>
              <a:t>Solapamiento</a:t>
            </a:r>
            <a:endParaRPr b="1"/>
          </a:p>
        </p:txBody>
      </p:sp>
      <p:sp>
        <p:nvSpPr>
          <p:cNvPr id="468" name="Google Shape;468;p26"/>
          <p:cNvSpPr txBox="1"/>
          <p:nvPr>
            <p:ph idx="1" type="body"/>
          </p:nvPr>
        </p:nvSpPr>
        <p:spPr>
          <a:xfrm>
            <a:off x="311700" y="916425"/>
            <a:ext cx="83337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Existe solapamiento cuando una instancia de una supraentidad puede ser a su vez una instancia de dos o más subentidades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 solapamiento o Exclusividad: solo puede pertenecer a una subEntidad</a:t>
            </a:r>
            <a:endParaRPr/>
          </a:p>
        </p:txBody>
      </p:sp>
      <p:grpSp>
        <p:nvGrpSpPr>
          <p:cNvPr id="469" name="Google Shape;469;p26"/>
          <p:cNvGrpSpPr/>
          <p:nvPr/>
        </p:nvGrpSpPr>
        <p:grpSpPr>
          <a:xfrm>
            <a:off x="498508" y="2284998"/>
            <a:ext cx="3917770" cy="2697057"/>
            <a:chOff x="425913" y="2148300"/>
            <a:chExt cx="4005900" cy="2947925"/>
          </a:xfrm>
        </p:grpSpPr>
        <p:sp>
          <p:nvSpPr>
            <p:cNvPr id="470" name="Google Shape;470;p26"/>
            <p:cNvSpPr/>
            <p:nvPr/>
          </p:nvSpPr>
          <p:spPr>
            <a:xfrm>
              <a:off x="1645113" y="214830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1" name="Google Shape;471;p26"/>
            <p:cNvSpPr/>
            <p:nvPr/>
          </p:nvSpPr>
          <p:spPr>
            <a:xfrm>
              <a:off x="2864313" y="383205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Docente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2" name="Google Shape;472;p26"/>
            <p:cNvSpPr/>
            <p:nvPr/>
          </p:nvSpPr>
          <p:spPr>
            <a:xfrm>
              <a:off x="425913" y="383205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Alumno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73" name="Google Shape;473;p26"/>
            <p:cNvCxnSpPr>
              <a:stCxn id="470" idx="2"/>
            </p:cNvCxnSpPr>
            <p:nvPr/>
          </p:nvCxnSpPr>
          <p:spPr>
            <a:xfrm>
              <a:off x="2428863" y="288300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4" name="Google Shape;474;p26"/>
            <p:cNvCxnSpPr/>
            <p:nvPr/>
          </p:nvCxnSpPr>
          <p:spPr>
            <a:xfrm>
              <a:off x="1209675" y="3362250"/>
              <a:ext cx="24384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5" name="Google Shape;475;p26"/>
            <p:cNvCxnSpPr/>
            <p:nvPr/>
          </p:nvCxnSpPr>
          <p:spPr>
            <a:xfrm>
              <a:off x="1209663" y="336225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76" name="Google Shape;476;p26"/>
            <p:cNvCxnSpPr/>
            <p:nvPr/>
          </p:nvCxnSpPr>
          <p:spPr>
            <a:xfrm>
              <a:off x="3648063" y="336225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77" name="Google Shape;477;p26"/>
            <p:cNvSpPr txBox="1"/>
            <p:nvPr/>
          </p:nvSpPr>
          <p:spPr>
            <a:xfrm>
              <a:off x="1476375" y="4584125"/>
              <a:ext cx="19050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Con Solapamiento</a:t>
              </a:r>
              <a:endParaRPr b="1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478" name="Google Shape;478;p26"/>
          <p:cNvGrpSpPr/>
          <p:nvPr/>
        </p:nvGrpSpPr>
        <p:grpSpPr>
          <a:xfrm>
            <a:off x="4727722" y="2289321"/>
            <a:ext cx="3917770" cy="2692734"/>
            <a:chOff x="4750263" y="2153025"/>
            <a:chExt cx="4005900" cy="2943200"/>
          </a:xfrm>
        </p:grpSpPr>
        <p:sp>
          <p:nvSpPr>
            <p:cNvPr id="479" name="Google Shape;479;p26"/>
            <p:cNvSpPr/>
            <p:nvPr/>
          </p:nvSpPr>
          <p:spPr>
            <a:xfrm>
              <a:off x="6286500" y="3205088"/>
              <a:ext cx="933450" cy="314325"/>
            </a:xfrm>
            <a:custGeom>
              <a:rect b="b" l="l" r="r" t="t"/>
              <a:pathLst>
                <a:path extrusionOk="0" h="12573" w="37338">
                  <a:moveTo>
                    <a:pt x="0" y="0"/>
                  </a:moveTo>
                  <a:cubicBezTo>
                    <a:pt x="3048" y="2096"/>
                    <a:pt x="12065" y="12510"/>
                    <a:pt x="18288" y="12573"/>
                  </a:cubicBezTo>
                  <a:cubicBezTo>
                    <a:pt x="24511" y="12637"/>
                    <a:pt x="34163" y="2413"/>
                    <a:pt x="37338" y="381"/>
                  </a:cubicBezTo>
                </a:path>
              </a:pathLst>
            </a:custGeom>
            <a:noFill/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80" name="Google Shape;480;p26"/>
            <p:cNvGrpSpPr/>
            <p:nvPr/>
          </p:nvGrpSpPr>
          <p:grpSpPr>
            <a:xfrm>
              <a:off x="4750263" y="2153025"/>
              <a:ext cx="4005900" cy="2943200"/>
              <a:chOff x="4750263" y="2153025"/>
              <a:chExt cx="4005900" cy="2943200"/>
            </a:xfrm>
          </p:grpSpPr>
          <p:sp>
            <p:nvSpPr>
              <p:cNvPr id="481" name="Google Shape;481;p26"/>
              <p:cNvSpPr/>
              <p:nvPr/>
            </p:nvSpPr>
            <p:spPr>
              <a:xfrm>
                <a:off x="5969463" y="2153025"/>
                <a:ext cx="1567500" cy="734700"/>
              </a:xfrm>
              <a:prstGeom prst="rect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Vehículo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2" name="Google Shape;482;p26"/>
              <p:cNvSpPr/>
              <p:nvPr/>
            </p:nvSpPr>
            <p:spPr>
              <a:xfrm>
                <a:off x="7188663" y="3836775"/>
                <a:ext cx="1567500" cy="734700"/>
              </a:xfrm>
              <a:prstGeom prst="rect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Moto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26"/>
              <p:cNvSpPr/>
              <p:nvPr/>
            </p:nvSpPr>
            <p:spPr>
              <a:xfrm>
                <a:off x="4750263" y="3836775"/>
                <a:ext cx="1567500" cy="734700"/>
              </a:xfrm>
              <a:prstGeom prst="rect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Auto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84" name="Google Shape;484;p26"/>
              <p:cNvCxnSpPr>
                <a:stCxn id="481" idx="2"/>
              </p:cNvCxnSpPr>
              <p:nvPr/>
            </p:nvCxnSpPr>
            <p:spPr>
              <a:xfrm>
                <a:off x="6753213" y="2887725"/>
                <a:ext cx="0" cy="469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5" name="Google Shape;485;p26"/>
              <p:cNvCxnSpPr/>
              <p:nvPr/>
            </p:nvCxnSpPr>
            <p:spPr>
              <a:xfrm>
                <a:off x="5534025" y="3366975"/>
                <a:ext cx="2438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6" name="Google Shape;486;p26"/>
              <p:cNvCxnSpPr/>
              <p:nvPr/>
            </p:nvCxnSpPr>
            <p:spPr>
              <a:xfrm>
                <a:off x="5534013" y="3366975"/>
                <a:ext cx="0" cy="469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87" name="Google Shape;487;p26"/>
              <p:cNvCxnSpPr/>
              <p:nvPr/>
            </p:nvCxnSpPr>
            <p:spPr>
              <a:xfrm>
                <a:off x="7972413" y="3366975"/>
                <a:ext cx="0" cy="469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488" name="Google Shape;488;p26"/>
              <p:cNvSpPr txBox="1"/>
              <p:nvPr/>
            </p:nvSpPr>
            <p:spPr>
              <a:xfrm>
                <a:off x="5800725" y="4584125"/>
                <a:ext cx="1905000" cy="51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" sz="140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Sin Solapamiento</a:t>
                </a:r>
                <a:endParaRPr b="1" i="0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3" name="Google Shape;493;p27"/>
          <p:cNvGrpSpPr/>
          <p:nvPr/>
        </p:nvGrpSpPr>
        <p:grpSpPr>
          <a:xfrm>
            <a:off x="498508" y="1223223"/>
            <a:ext cx="3917770" cy="2697057"/>
            <a:chOff x="425913" y="2148300"/>
            <a:chExt cx="4005900" cy="2947925"/>
          </a:xfrm>
        </p:grpSpPr>
        <p:sp>
          <p:nvSpPr>
            <p:cNvPr id="494" name="Google Shape;494;p27"/>
            <p:cNvSpPr/>
            <p:nvPr/>
          </p:nvSpPr>
          <p:spPr>
            <a:xfrm>
              <a:off x="1645113" y="214830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27"/>
            <p:cNvSpPr/>
            <p:nvPr/>
          </p:nvSpPr>
          <p:spPr>
            <a:xfrm>
              <a:off x="2864313" y="383205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Docente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27"/>
            <p:cNvSpPr/>
            <p:nvPr/>
          </p:nvSpPr>
          <p:spPr>
            <a:xfrm>
              <a:off x="425913" y="383205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Alumno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97" name="Google Shape;497;p27"/>
            <p:cNvCxnSpPr>
              <a:stCxn id="494" idx="2"/>
            </p:cNvCxnSpPr>
            <p:nvPr/>
          </p:nvCxnSpPr>
          <p:spPr>
            <a:xfrm>
              <a:off x="2428863" y="288300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8" name="Google Shape;498;p27"/>
            <p:cNvCxnSpPr/>
            <p:nvPr/>
          </p:nvCxnSpPr>
          <p:spPr>
            <a:xfrm>
              <a:off x="1209675" y="3362250"/>
              <a:ext cx="24384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9" name="Google Shape;499;p27"/>
            <p:cNvCxnSpPr/>
            <p:nvPr/>
          </p:nvCxnSpPr>
          <p:spPr>
            <a:xfrm>
              <a:off x="1209663" y="336225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00" name="Google Shape;500;p27"/>
            <p:cNvCxnSpPr/>
            <p:nvPr/>
          </p:nvCxnSpPr>
          <p:spPr>
            <a:xfrm>
              <a:off x="3648063" y="336225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01" name="Google Shape;501;p27"/>
            <p:cNvSpPr txBox="1"/>
            <p:nvPr/>
          </p:nvSpPr>
          <p:spPr>
            <a:xfrm>
              <a:off x="1476375" y="4584125"/>
              <a:ext cx="19050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Con Solapamiento</a:t>
              </a:r>
              <a:endParaRPr b="1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502" name="Google Shape;502;p27"/>
          <p:cNvGrpSpPr/>
          <p:nvPr/>
        </p:nvGrpSpPr>
        <p:grpSpPr>
          <a:xfrm>
            <a:off x="4727722" y="1227546"/>
            <a:ext cx="3917770" cy="2692734"/>
            <a:chOff x="4750263" y="2153025"/>
            <a:chExt cx="4005900" cy="2943200"/>
          </a:xfrm>
        </p:grpSpPr>
        <p:sp>
          <p:nvSpPr>
            <p:cNvPr id="503" name="Google Shape;503;p27"/>
            <p:cNvSpPr/>
            <p:nvPr/>
          </p:nvSpPr>
          <p:spPr>
            <a:xfrm>
              <a:off x="6286500" y="3205088"/>
              <a:ext cx="933450" cy="314325"/>
            </a:xfrm>
            <a:custGeom>
              <a:rect b="b" l="l" r="r" t="t"/>
              <a:pathLst>
                <a:path extrusionOk="0" h="12573" w="37338">
                  <a:moveTo>
                    <a:pt x="0" y="0"/>
                  </a:moveTo>
                  <a:cubicBezTo>
                    <a:pt x="3048" y="2096"/>
                    <a:pt x="12065" y="12510"/>
                    <a:pt x="18288" y="12573"/>
                  </a:cubicBezTo>
                  <a:cubicBezTo>
                    <a:pt x="24511" y="12637"/>
                    <a:pt x="34163" y="2413"/>
                    <a:pt x="37338" y="381"/>
                  </a:cubicBezTo>
                </a:path>
              </a:pathLst>
            </a:custGeom>
            <a:noFill/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4" name="Google Shape;504;p27"/>
            <p:cNvGrpSpPr/>
            <p:nvPr/>
          </p:nvGrpSpPr>
          <p:grpSpPr>
            <a:xfrm>
              <a:off x="4750263" y="2153025"/>
              <a:ext cx="4005900" cy="2943200"/>
              <a:chOff x="4750263" y="2153025"/>
              <a:chExt cx="4005900" cy="2943200"/>
            </a:xfrm>
          </p:grpSpPr>
          <p:sp>
            <p:nvSpPr>
              <p:cNvPr id="505" name="Google Shape;505;p27"/>
              <p:cNvSpPr/>
              <p:nvPr/>
            </p:nvSpPr>
            <p:spPr>
              <a:xfrm>
                <a:off x="5969463" y="2153025"/>
                <a:ext cx="1567500" cy="734700"/>
              </a:xfrm>
              <a:prstGeom prst="rect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Vehículo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27"/>
              <p:cNvSpPr/>
              <p:nvPr/>
            </p:nvSpPr>
            <p:spPr>
              <a:xfrm>
                <a:off x="7188663" y="3836775"/>
                <a:ext cx="1567500" cy="734700"/>
              </a:xfrm>
              <a:prstGeom prst="rect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Moto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27"/>
              <p:cNvSpPr/>
              <p:nvPr/>
            </p:nvSpPr>
            <p:spPr>
              <a:xfrm>
                <a:off x="4750263" y="3836775"/>
                <a:ext cx="1567500" cy="734700"/>
              </a:xfrm>
              <a:prstGeom prst="rect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n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Auto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508" name="Google Shape;508;p27"/>
              <p:cNvCxnSpPr>
                <a:stCxn id="505" idx="2"/>
              </p:cNvCxnSpPr>
              <p:nvPr/>
            </p:nvCxnSpPr>
            <p:spPr>
              <a:xfrm>
                <a:off x="6753213" y="2887725"/>
                <a:ext cx="0" cy="469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09" name="Google Shape;509;p27"/>
              <p:cNvCxnSpPr/>
              <p:nvPr/>
            </p:nvCxnSpPr>
            <p:spPr>
              <a:xfrm>
                <a:off x="5534025" y="3366975"/>
                <a:ext cx="2438400" cy="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0" name="Google Shape;510;p27"/>
              <p:cNvCxnSpPr/>
              <p:nvPr/>
            </p:nvCxnSpPr>
            <p:spPr>
              <a:xfrm>
                <a:off x="5534013" y="3366975"/>
                <a:ext cx="0" cy="469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11" name="Google Shape;511;p27"/>
              <p:cNvCxnSpPr/>
              <p:nvPr/>
            </p:nvCxnSpPr>
            <p:spPr>
              <a:xfrm>
                <a:off x="7972413" y="3366975"/>
                <a:ext cx="0" cy="469800"/>
              </a:xfrm>
              <a:prstGeom prst="straightConnector1">
                <a:avLst/>
              </a:prstGeom>
              <a:noFill/>
              <a:ln cap="flat" cmpd="sng" w="19050">
                <a:solidFill>
                  <a:srgbClr val="434343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sp>
            <p:nvSpPr>
              <p:cNvPr id="512" name="Google Shape;512;p27"/>
              <p:cNvSpPr txBox="1"/>
              <p:nvPr/>
            </p:nvSpPr>
            <p:spPr>
              <a:xfrm>
                <a:off x="5800725" y="4584125"/>
                <a:ext cx="1905000" cy="51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" sz="1400" u="none" cap="none" strike="noStrike">
                    <a:solidFill>
                      <a:srgbClr val="000000"/>
                    </a:solidFill>
                    <a:latin typeface="Proxima Nova"/>
                    <a:ea typeface="Proxima Nova"/>
                    <a:cs typeface="Proxima Nova"/>
                    <a:sym typeface="Proxima Nova"/>
                  </a:rPr>
                  <a:t>Sin Solapamiento</a:t>
                </a:r>
                <a:endParaRPr b="1" i="0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endParaRPr>
              </a:p>
            </p:txBody>
          </p:sp>
        </p:grpSp>
      </p:grpSp>
      <p:sp>
        <p:nvSpPr>
          <p:cNvPr id="513" name="Google Shape;513;p27"/>
          <p:cNvSpPr/>
          <p:nvPr/>
        </p:nvSpPr>
        <p:spPr>
          <a:xfrm>
            <a:off x="498525" y="583150"/>
            <a:ext cx="11970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dni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27"/>
          <p:cNvSpPr/>
          <p:nvPr/>
        </p:nvSpPr>
        <p:spPr>
          <a:xfrm>
            <a:off x="1858888" y="220775"/>
            <a:ext cx="11970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nombre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27"/>
          <p:cNvSpPr/>
          <p:nvPr/>
        </p:nvSpPr>
        <p:spPr>
          <a:xfrm>
            <a:off x="3219275" y="583150"/>
            <a:ext cx="11970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direccion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16" name="Google Shape;516;p27"/>
          <p:cNvCxnSpPr>
            <a:stCxn id="514" idx="4"/>
            <a:endCxn id="494" idx="0"/>
          </p:cNvCxnSpPr>
          <p:nvPr/>
        </p:nvCxnSpPr>
        <p:spPr>
          <a:xfrm>
            <a:off x="2457388" y="651875"/>
            <a:ext cx="0" cy="57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7" name="Google Shape;517;p27"/>
          <p:cNvCxnSpPr>
            <a:stCxn id="513" idx="5"/>
            <a:endCxn id="494" idx="0"/>
          </p:cNvCxnSpPr>
          <p:nvPr/>
        </p:nvCxnSpPr>
        <p:spPr>
          <a:xfrm>
            <a:off x="1520228" y="951117"/>
            <a:ext cx="937200" cy="2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8" name="Google Shape;518;p27"/>
          <p:cNvCxnSpPr>
            <a:stCxn id="515" idx="3"/>
            <a:endCxn id="494" idx="0"/>
          </p:cNvCxnSpPr>
          <p:nvPr/>
        </p:nvCxnSpPr>
        <p:spPr>
          <a:xfrm flipH="1">
            <a:off x="2457372" y="951117"/>
            <a:ext cx="937200" cy="272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9" name="Google Shape;519;p27"/>
          <p:cNvSpPr/>
          <p:nvPr/>
        </p:nvSpPr>
        <p:spPr>
          <a:xfrm>
            <a:off x="128125" y="3804275"/>
            <a:ext cx="11970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carrera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27"/>
          <p:cNvSpPr/>
          <p:nvPr/>
        </p:nvSpPr>
        <p:spPr>
          <a:xfrm>
            <a:off x="1101475" y="4235375"/>
            <a:ext cx="13560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Materias Aprobadas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1" name="Google Shape;521;p27"/>
          <p:cNvCxnSpPr>
            <a:stCxn id="520" idx="0"/>
            <a:endCxn id="496" idx="2"/>
          </p:cNvCxnSpPr>
          <p:nvPr/>
        </p:nvCxnSpPr>
        <p:spPr>
          <a:xfrm rot="10800000">
            <a:off x="1264975" y="3435875"/>
            <a:ext cx="514500" cy="79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2" name="Google Shape;522;p27"/>
          <p:cNvCxnSpPr>
            <a:stCxn id="519" idx="0"/>
            <a:endCxn id="496" idx="2"/>
          </p:cNvCxnSpPr>
          <p:nvPr/>
        </p:nvCxnSpPr>
        <p:spPr>
          <a:xfrm flipH="1" rot="10800000">
            <a:off x="726625" y="3435875"/>
            <a:ext cx="538500" cy="36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3" name="Google Shape;523;p27"/>
          <p:cNvSpPr/>
          <p:nvPr/>
        </p:nvSpPr>
        <p:spPr>
          <a:xfrm>
            <a:off x="2695600" y="3920275"/>
            <a:ext cx="13560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Materia Dicta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27"/>
          <p:cNvSpPr/>
          <p:nvPr/>
        </p:nvSpPr>
        <p:spPr>
          <a:xfrm>
            <a:off x="3373600" y="4470225"/>
            <a:ext cx="13560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Cantidad Horas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25" name="Google Shape;525;p27"/>
          <p:cNvCxnSpPr>
            <a:stCxn id="523" idx="0"/>
            <a:endCxn id="495" idx="2"/>
          </p:cNvCxnSpPr>
          <p:nvPr/>
        </p:nvCxnSpPr>
        <p:spPr>
          <a:xfrm flipH="1" rot="10800000">
            <a:off x="3373600" y="3435775"/>
            <a:ext cx="276300" cy="484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" name="Google Shape;526;p27"/>
          <p:cNvCxnSpPr>
            <a:stCxn id="524" idx="0"/>
            <a:endCxn id="495" idx="2"/>
          </p:cNvCxnSpPr>
          <p:nvPr/>
        </p:nvCxnSpPr>
        <p:spPr>
          <a:xfrm rot="10800000">
            <a:off x="3649900" y="3435825"/>
            <a:ext cx="401700" cy="103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7" name="Google Shape;527;p27"/>
          <p:cNvSpPr/>
          <p:nvPr/>
        </p:nvSpPr>
        <p:spPr>
          <a:xfrm>
            <a:off x="5024150" y="583150"/>
            <a:ext cx="11970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patente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27"/>
          <p:cNvSpPr/>
          <p:nvPr/>
        </p:nvSpPr>
        <p:spPr>
          <a:xfrm>
            <a:off x="6170450" y="152050"/>
            <a:ext cx="11970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titular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27"/>
          <p:cNvSpPr/>
          <p:nvPr/>
        </p:nvSpPr>
        <p:spPr>
          <a:xfrm>
            <a:off x="7192525" y="583150"/>
            <a:ext cx="11970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año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0" name="Google Shape;530;p27"/>
          <p:cNvCxnSpPr>
            <a:stCxn id="528" idx="4"/>
            <a:endCxn id="505" idx="0"/>
          </p:cNvCxnSpPr>
          <p:nvPr/>
        </p:nvCxnSpPr>
        <p:spPr>
          <a:xfrm flipH="1">
            <a:off x="6686750" y="583150"/>
            <a:ext cx="82200" cy="6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1" name="Google Shape;531;p27"/>
          <p:cNvCxnSpPr>
            <a:stCxn id="529" idx="2"/>
            <a:endCxn id="505" idx="0"/>
          </p:cNvCxnSpPr>
          <p:nvPr/>
        </p:nvCxnSpPr>
        <p:spPr>
          <a:xfrm flipH="1">
            <a:off x="6686725" y="798700"/>
            <a:ext cx="5058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2" name="Google Shape;532;p27"/>
          <p:cNvCxnSpPr>
            <a:stCxn id="527" idx="6"/>
            <a:endCxn id="505" idx="0"/>
          </p:cNvCxnSpPr>
          <p:nvPr/>
        </p:nvCxnSpPr>
        <p:spPr>
          <a:xfrm>
            <a:off x="6221150" y="798700"/>
            <a:ext cx="465600" cy="428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3" name="Google Shape;533;p27"/>
          <p:cNvSpPr/>
          <p:nvPr/>
        </p:nvSpPr>
        <p:spPr>
          <a:xfrm>
            <a:off x="5024150" y="4133575"/>
            <a:ext cx="11970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cantPuertas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4" name="Google Shape;534;p27"/>
          <p:cNvCxnSpPr>
            <a:stCxn id="533" idx="0"/>
            <a:endCxn id="507" idx="2"/>
          </p:cNvCxnSpPr>
          <p:nvPr/>
        </p:nvCxnSpPr>
        <p:spPr>
          <a:xfrm rot="10800000">
            <a:off x="5494250" y="3440275"/>
            <a:ext cx="128400" cy="6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5" name="Google Shape;535;p27"/>
          <p:cNvSpPr/>
          <p:nvPr/>
        </p:nvSpPr>
        <p:spPr>
          <a:xfrm>
            <a:off x="7263775" y="4133575"/>
            <a:ext cx="11970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tieneAlforjas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6" name="Google Shape;536;p27"/>
          <p:cNvCxnSpPr>
            <a:stCxn id="506" idx="2"/>
            <a:endCxn id="535" idx="0"/>
          </p:cNvCxnSpPr>
          <p:nvPr/>
        </p:nvCxnSpPr>
        <p:spPr>
          <a:xfrm flipH="1">
            <a:off x="7862185" y="3440186"/>
            <a:ext cx="16800" cy="69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28"/>
          <p:cNvSpPr txBox="1"/>
          <p:nvPr>
            <p:ph type="title"/>
          </p:nvPr>
        </p:nvSpPr>
        <p:spPr>
          <a:xfrm>
            <a:off x="311700" y="342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Jerarquía </a:t>
            </a:r>
            <a:endParaRPr b="1"/>
          </a:p>
        </p:txBody>
      </p:sp>
      <p:sp>
        <p:nvSpPr>
          <p:cNvPr id="542" name="Google Shape;542;p28"/>
          <p:cNvSpPr txBox="1"/>
          <p:nvPr>
            <p:ph idx="1" type="body"/>
          </p:nvPr>
        </p:nvSpPr>
        <p:spPr>
          <a:xfrm>
            <a:off x="311650" y="1103550"/>
            <a:ext cx="3699900" cy="34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Para analizar el SOLAPAMIENTO tengo que observar la relación entre las subEntidades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Si tengo una instancia que puede definirse en más de una SubEntidad -&gt; </a:t>
            </a:r>
            <a:r>
              <a:rPr b="1" lang="en"/>
              <a:t>CON Solapamiento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Si cada instancia solo puede definirse en UNA sola SubEntidad-&gt; </a:t>
            </a:r>
            <a:r>
              <a:rPr b="1" lang="en"/>
              <a:t>SIN Solapamiento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543" name="Google Shape;543;p28"/>
          <p:cNvGrpSpPr/>
          <p:nvPr/>
        </p:nvGrpSpPr>
        <p:grpSpPr>
          <a:xfrm>
            <a:off x="4426738" y="1259650"/>
            <a:ext cx="4005900" cy="2418450"/>
            <a:chOff x="4750263" y="2153025"/>
            <a:chExt cx="4005900" cy="2418450"/>
          </a:xfrm>
        </p:grpSpPr>
        <p:sp>
          <p:nvSpPr>
            <p:cNvPr id="544" name="Google Shape;544;p28"/>
            <p:cNvSpPr/>
            <p:nvPr/>
          </p:nvSpPr>
          <p:spPr>
            <a:xfrm>
              <a:off x="5969463" y="21530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28"/>
            <p:cNvSpPr/>
            <p:nvPr/>
          </p:nvSpPr>
          <p:spPr>
            <a:xfrm>
              <a:off x="7188663" y="383677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Minorista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28"/>
            <p:cNvSpPr/>
            <p:nvPr/>
          </p:nvSpPr>
          <p:spPr>
            <a:xfrm>
              <a:off x="4750263" y="383677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Mayorista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47" name="Google Shape;547;p28"/>
            <p:cNvCxnSpPr/>
            <p:nvPr/>
          </p:nvCxnSpPr>
          <p:spPr>
            <a:xfrm>
              <a:off x="6717513" y="2892450"/>
              <a:ext cx="0" cy="46980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5534025" y="3366975"/>
              <a:ext cx="24384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5534013" y="3366975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972413" y="3366975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6793713" y="2892450"/>
              <a:ext cx="0" cy="46980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52" name="Google Shape;552;p28"/>
          <p:cNvCxnSpPr/>
          <p:nvPr/>
        </p:nvCxnSpPr>
        <p:spPr>
          <a:xfrm>
            <a:off x="5644700" y="4198550"/>
            <a:ext cx="1794300" cy="12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53" name="Google Shape;553;p28"/>
          <p:cNvCxnSpPr/>
          <p:nvPr/>
        </p:nvCxnSpPr>
        <p:spPr>
          <a:xfrm flipH="1">
            <a:off x="5644700" y="3936225"/>
            <a:ext cx="1737300" cy="4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9"/>
          <p:cNvSpPr txBox="1"/>
          <p:nvPr>
            <p:ph type="title"/>
          </p:nvPr>
        </p:nvSpPr>
        <p:spPr>
          <a:xfrm>
            <a:off x="311700" y="342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Jerarquía - </a:t>
            </a:r>
            <a:r>
              <a:rPr b="1" lang="en"/>
              <a:t>Partición</a:t>
            </a:r>
            <a:endParaRPr b="1"/>
          </a:p>
        </p:txBody>
      </p:sp>
      <p:sp>
        <p:nvSpPr>
          <p:cNvPr id="559" name="Google Shape;559;p29"/>
          <p:cNvSpPr txBox="1"/>
          <p:nvPr>
            <p:ph idx="1" type="body"/>
          </p:nvPr>
        </p:nvSpPr>
        <p:spPr>
          <a:xfrm>
            <a:off x="311700" y="1014150"/>
            <a:ext cx="80037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Parcial: una instancia de una supraentidad puede</a:t>
            </a:r>
            <a:r>
              <a:rPr b="1" lang="en"/>
              <a:t> no ser</a:t>
            </a:r>
            <a:r>
              <a:rPr lang="en"/>
              <a:t> una subentidad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Total: toda instancia de una supraentidad </a:t>
            </a:r>
            <a:r>
              <a:rPr b="1" lang="en"/>
              <a:t>es al menos</a:t>
            </a:r>
            <a:r>
              <a:rPr lang="en"/>
              <a:t> una subentidad</a:t>
            </a:r>
            <a:endParaRPr b="1"/>
          </a:p>
        </p:txBody>
      </p:sp>
      <p:grpSp>
        <p:nvGrpSpPr>
          <p:cNvPr id="560" name="Google Shape;560;p29"/>
          <p:cNvGrpSpPr/>
          <p:nvPr/>
        </p:nvGrpSpPr>
        <p:grpSpPr>
          <a:xfrm>
            <a:off x="425913" y="2148300"/>
            <a:ext cx="4005900" cy="2947925"/>
            <a:chOff x="425913" y="2148300"/>
            <a:chExt cx="4005900" cy="2947925"/>
          </a:xfrm>
        </p:grpSpPr>
        <p:sp>
          <p:nvSpPr>
            <p:cNvPr id="561" name="Google Shape;561;p29"/>
            <p:cNvSpPr/>
            <p:nvPr/>
          </p:nvSpPr>
          <p:spPr>
            <a:xfrm>
              <a:off x="1645113" y="214830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2" name="Google Shape;562;p29"/>
            <p:cNvSpPr/>
            <p:nvPr/>
          </p:nvSpPr>
          <p:spPr>
            <a:xfrm>
              <a:off x="2864313" y="383205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Administrativo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3" name="Google Shape;563;p29"/>
            <p:cNvSpPr/>
            <p:nvPr/>
          </p:nvSpPr>
          <p:spPr>
            <a:xfrm>
              <a:off x="425913" y="383205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Médico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64" name="Google Shape;564;p29"/>
            <p:cNvCxnSpPr>
              <a:stCxn id="561" idx="2"/>
            </p:cNvCxnSpPr>
            <p:nvPr/>
          </p:nvCxnSpPr>
          <p:spPr>
            <a:xfrm>
              <a:off x="2428863" y="288300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5" name="Google Shape;565;p29"/>
            <p:cNvCxnSpPr/>
            <p:nvPr/>
          </p:nvCxnSpPr>
          <p:spPr>
            <a:xfrm>
              <a:off x="1209675" y="3362250"/>
              <a:ext cx="24384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6" name="Google Shape;566;p29"/>
            <p:cNvCxnSpPr/>
            <p:nvPr/>
          </p:nvCxnSpPr>
          <p:spPr>
            <a:xfrm>
              <a:off x="1209663" y="336225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3648063" y="336225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8" name="Google Shape;568;p29"/>
            <p:cNvSpPr txBox="1"/>
            <p:nvPr/>
          </p:nvSpPr>
          <p:spPr>
            <a:xfrm>
              <a:off x="1476375" y="4584125"/>
              <a:ext cx="19050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Partición Parcial</a:t>
              </a:r>
              <a:endParaRPr b="1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569" name="Google Shape;569;p29"/>
          <p:cNvGrpSpPr/>
          <p:nvPr/>
        </p:nvGrpSpPr>
        <p:grpSpPr>
          <a:xfrm>
            <a:off x="4750263" y="2153025"/>
            <a:ext cx="4005900" cy="2943200"/>
            <a:chOff x="4750263" y="2153025"/>
            <a:chExt cx="4005900" cy="2943200"/>
          </a:xfrm>
        </p:grpSpPr>
        <p:sp>
          <p:nvSpPr>
            <p:cNvPr id="570" name="Google Shape;570;p29"/>
            <p:cNvSpPr/>
            <p:nvPr/>
          </p:nvSpPr>
          <p:spPr>
            <a:xfrm>
              <a:off x="5969463" y="21530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29"/>
            <p:cNvSpPr/>
            <p:nvPr/>
          </p:nvSpPr>
          <p:spPr>
            <a:xfrm>
              <a:off x="7188663" y="383677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Minorista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29"/>
            <p:cNvSpPr/>
            <p:nvPr/>
          </p:nvSpPr>
          <p:spPr>
            <a:xfrm>
              <a:off x="4750263" y="383677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Mayorista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73" name="Google Shape;573;p29"/>
            <p:cNvCxnSpPr/>
            <p:nvPr/>
          </p:nvCxnSpPr>
          <p:spPr>
            <a:xfrm>
              <a:off x="6717513" y="2892450"/>
              <a:ext cx="0" cy="46980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4" name="Google Shape;574;p29"/>
            <p:cNvCxnSpPr/>
            <p:nvPr/>
          </p:nvCxnSpPr>
          <p:spPr>
            <a:xfrm>
              <a:off x="5534025" y="3366975"/>
              <a:ext cx="24384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5" name="Google Shape;575;p29"/>
            <p:cNvCxnSpPr/>
            <p:nvPr/>
          </p:nvCxnSpPr>
          <p:spPr>
            <a:xfrm>
              <a:off x="5534013" y="3366975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76" name="Google Shape;576;p29"/>
            <p:cNvCxnSpPr/>
            <p:nvPr/>
          </p:nvCxnSpPr>
          <p:spPr>
            <a:xfrm>
              <a:off x="7972413" y="3366975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7" name="Google Shape;577;p29"/>
            <p:cNvSpPr txBox="1"/>
            <p:nvPr/>
          </p:nvSpPr>
          <p:spPr>
            <a:xfrm>
              <a:off x="5800725" y="4584125"/>
              <a:ext cx="19050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Partición Total</a:t>
              </a:r>
              <a:endParaRPr b="1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cxnSp>
          <p:nvCxnSpPr>
            <p:cNvPr id="578" name="Google Shape;578;p29"/>
            <p:cNvCxnSpPr/>
            <p:nvPr/>
          </p:nvCxnSpPr>
          <p:spPr>
            <a:xfrm>
              <a:off x="6793713" y="2892450"/>
              <a:ext cx="0" cy="46980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0"/>
          <p:cNvSpPr txBox="1"/>
          <p:nvPr>
            <p:ph type="title"/>
          </p:nvPr>
        </p:nvSpPr>
        <p:spPr>
          <a:xfrm>
            <a:off x="311700" y="342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Jerarquía </a:t>
            </a:r>
            <a:endParaRPr b="1"/>
          </a:p>
        </p:txBody>
      </p:sp>
      <p:sp>
        <p:nvSpPr>
          <p:cNvPr id="584" name="Google Shape;584;p30"/>
          <p:cNvSpPr txBox="1"/>
          <p:nvPr>
            <p:ph idx="1" type="body"/>
          </p:nvPr>
        </p:nvSpPr>
        <p:spPr>
          <a:xfrm>
            <a:off x="311650" y="1103550"/>
            <a:ext cx="3561600" cy="16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Para analizar la PARTICIÓN tengo que observar la relación de la supraEntidad con las subEntidades.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Si tengo una instancia en Cliente que puede NO pertenecer a ninguna subEntidad -&gt; </a:t>
            </a:r>
            <a:r>
              <a:rPr b="1" lang="en"/>
              <a:t>Partición PARCIAL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Si TODA instancia de cliente debe definirse en alguna subEntidad -&gt; </a:t>
            </a:r>
            <a:r>
              <a:rPr b="1" lang="en"/>
              <a:t>Partición TOTAL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grpSp>
        <p:nvGrpSpPr>
          <p:cNvPr id="585" name="Google Shape;585;p30"/>
          <p:cNvGrpSpPr/>
          <p:nvPr/>
        </p:nvGrpSpPr>
        <p:grpSpPr>
          <a:xfrm>
            <a:off x="4426738" y="1259650"/>
            <a:ext cx="4005900" cy="2418450"/>
            <a:chOff x="4750263" y="2153025"/>
            <a:chExt cx="4005900" cy="2418450"/>
          </a:xfrm>
        </p:grpSpPr>
        <p:sp>
          <p:nvSpPr>
            <p:cNvPr id="586" name="Google Shape;586;p30"/>
            <p:cNvSpPr/>
            <p:nvPr/>
          </p:nvSpPr>
          <p:spPr>
            <a:xfrm>
              <a:off x="5969463" y="21530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0"/>
            <p:cNvSpPr/>
            <p:nvPr/>
          </p:nvSpPr>
          <p:spPr>
            <a:xfrm>
              <a:off x="7188663" y="383677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Minorista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0"/>
            <p:cNvSpPr/>
            <p:nvPr/>
          </p:nvSpPr>
          <p:spPr>
            <a:xfrm>
              <a:off x="4750263" y="383677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Mayorista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89" name="Google Shape;589;p30"/>
            <p:cNvCxnSpPr/>
            <p:nvPr/>
          </p:nvCxnSpPr>
          <p:spPr>
            <a:xfrm>
              <a:off x="6717513" y="2892450"/>
              <a:ext cx="0" cy="46980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5534025" y="3366975"/>
              <a:ext cx="24384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1" name="Google Shape;591;p30"/>
            <p:cNvCxnSpPr/>
            <p:nvPr/>
          </p:nvCxnSpPr>
          <p:spPr>
            <a:xfrm>
              <a:off x="5534013" y="3366975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2" name="Google Shape;592;p30"/>
            <p:cNvCxnSpPr/>
            <p:nvPr/>
          </p:nvCxnSpPr>
          <p:spPr>
            <a:xfrm>
              <a:off x="7972413" y="3366975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93" name="Google Shape;593;p30"/>
            <p:cNvCxnSpPr/>
            <p:nvPr/>
          </p:nvCxnSpPr>
          <p:spPr>
            <a:xfrm>
              <a:off x="6793713" y="2892450"/>
              <a:ext cx="0" cy="469800"/>
            </a:xfrm>
            <a:prstGeom prst="straightConnector1">
              <a:avLst/>
            </a:prstGeom>
            <a:noFill/>
            <a:ln cap="flat" cmpd="sng" w="28575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594" name="Google Shape;594;p30"/>
          <p:cNvCxnSpPr/>
          <p:nvPr/>
        </p:nvCxnSpPr>
        <p:spPr>
          <a:xfrm>
            <a:off x="3953150" y="1454875"/>
            <a:ext cx="29400" cy="202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5" name="Google Shape;595;p30"/>
          <p:cNvCxnSpPr/>
          <p:nvPr/>
        </p:nvCxnSpPr>
        <p:spPr>
          <a:xfrm rot="10800000">
            <a:off x="4198350" y="1437775"/>
            <a:ext cx="12600" cy="2062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0" name="Google Shape;600;p31"/>
          <p:cNvGrpSpPr/>
          <p:nvPr/>
        </p:nvGrpSpPr>
        <p:grpSpPr>
          <a:xfrm>
            <a:off x="432563" y="1294075"/>
            <a:ext cx="4005900" cy="2947925"/>
            <a:chOff x="425913" y="2148300"/>
            <a:chExt cx="4005900" cy="2947925"/>
          </a:xfrm>
        </p:grpSpPr>
        <p:sp>
          <p:nvSpPr>
            <p:cNvPr id="601" name="Google Shape;601;p31"/>
            <p:cNvSpPr/>
            <p:nvPr/>
          </p:nvSpPr>
          <p:spPr>
            <a:xfrm>
              <a:off x="1645113" y="214830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2864313" y="383205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Docente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425913" y="383205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Alumno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04" name="Google Shape;604;p31"/>
            <p:cNvCxnSpPr>
              <a:stCxn id="601" idx="2"/>
            </p:cNvCxnSpPr>
            <p:nvPr/>
          </p:nvCxnSpPr>
          <p:spPr>
            <a:xfrm>
              <a:off x="2428863" y="288300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5" name="Google Shape;605;p31"/>
            <p:cNvCxnSpPr/>
            <p:nvPr/>
          </p:nvCxnSpPr>
          <p:spPr>
            <a:xfrm>
              <a:off x="1209675" y="3362250"/>
              <a:ext cx="24384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6" name="Google Shape;606;p31"/>
            <p:cNvCxnSpPr/>
            <p:nvPr/>
          </p:nvCxnSpPr>
          <p:spPr>
            <a:xfrm>
              <a:off x="1209663" y="336225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3648063" y="336225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08" name="Google Shape;608;p31"/>
            <p:cNvSpPr txBox="1"/>
            <p:nvPr/>
          </p:nvSpPr>
          <p:spPr>
            <a:xfrm>
              <a:off x="1372062" y="4584125"/>
              <a:ext cx="21561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Partición Parcial: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 puedo tener una </a:t>
              </a:r>
              <a:r>
                <a:rPr b="0" i="0" lang="en" sz="1400" u="none" cap="none" strike="noStrike">
                  <a:solidFill>
                    <a:srgbClr val="000000"/>
                  </a:solidFill>
                  <a:highlight>
                    <a:srgbClr val="D9EAD3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entidad Pedro 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que no es ni Alumno, ni Docente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609" name="Google Shape;609;p31"/>
          <p:cNvGrpSpPr/>
          <p:nvPr/>
        </p:nvGrpSpPr>
        <p:grpSpPr>
          <a:xfrm>
            <a:off x="4756913" y="1296425"/>
            <a:ext cx="4005900" cy="3724400"/>
            <a:chOff x="4750263" y="2153025"/>
            <a:chExt cx="4005900" cy="3724400"/>
          </a:xfrm>
        </p:grpSpPr>
        <p:sp>
          <p:nvSpPr>
            <p:cNvPr id="610" name="Google Shape;610;p31"/>
            <p:cNvSpPr/>
            <p:nvPr/>
          </p:nvSpPr>
          <p:spPr>
            <a:xfrm>
              <a:off x="5969463" y="21530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7188663" y="383677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Docente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4750263" y="383677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Alumno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13" name="Google Shape;613;p31"/>
            <p:cNvCxnSpPr/>
            <p:nvPr/>
          </p:nvCxnSpPr>
          <p:spPr>
            <a:xfrm>
              <a:off x="6717513" y="2892450"/>
              <a:ext cx="0" cy="469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4" name="Google Shape;614;p31"/>
            <p:cNvCxnSpPr/>
            <p:nvPr/>
          </p:nvCxnSpPr>
          <p:spPr>
            <a:xfrm>
              <a:off x="5534025" y="3366975"/>
              <a:ext cx="24384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5" name="Google Shape;615;p31"/>
            <p:cNvCxnSpPr/>
            <p:nvPr/>
          </p:nvCxnSpPr>
          <p:spPr>
            <a:xfrm>
              <a:off x="5534013" y="3366975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16" name="Google Shape;616;p31"/>
            <p:cNvCxnSpPr/>
            <p:nvPr/>
          </p:nvCxnSpPr>
          <p:spPr>
            <a:xfrm>
              <a:off x="7972413" y="3366975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17" name="Google Shape;617;p31"/>
            <p:cNvSpPr txBox="1"/>
            <p:nvPr/>
          </p:nvSpPr>
          <p:spPr>
            <a:xfrm>
              <a:off x="5789150" y="4584125"/>
              <a:ext cx="2052000" cy="1293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Partición Total: 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toda entidad de Persona debe estar en </a:t>
              </a:r>
              <a:r>
                <a:rPr b="0" i="0" lang="en" sz="1400" u="none" cap="none" strike="noStrike">
                  <a:solidFill>
                    <a:srgbClr val="000000"/>
                  </a:solidFill>
                  <a:highlight>
                    <a:srgbClr val="D9EAD3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al menos una SubEntidad 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Alumno o Docente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pic>
        <p:nvPicPr>
          <p:cNvPr id="618" name="Google Shape;61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5050" y="3795638"/>
            <a:ext cx="9144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7775" y="3764900"/>
            <a:ext cx="698532" cy="7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33876" y="4071575"/>
            <a:ext cx="9144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37125" y="3734150"/>
            <a:ext cx="698532" cy="7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31"/>
          <p:cNvSpPr txBox="1"/>
          <p:nvPr>
            <p:ph type="title"/>
          </p:nvPr>
        </p:nvSpPr>
        <p:spPr>
          <a:xfrm>
            <a:off x="311700" y="1095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Jerarquía - Con Solapamiento</a:t>
            </a:r>
            <a:endParaRPr/>
          </a:p>
        </p:txBody>
      </p:sp>
      <p:cxnSp>
        <p:nvCxnSpPr>
          <p:cNvPr id="623" name="Google Shape;623;p31"/>
          <p:cNvCxnSpPr/>
          <p:nvPr/>
        </p:nvCxnSpPr>
        <p:spPr>
          <a:xfrm>
            <a:off x="6800363" y="2038225"/>
            <a:ext cx="0" cy="46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24" name="Google Shape;62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4238" y="1296450"/>
            <a:ext cx="618779" cy="7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31"/>
          <p:cNvSpPr/>
          <p:nvPr/>
        </p:nvSpPr>
        <p:spPr>
          <a:xfrm>
            <a:off x="637775" y="1943700"/>
            <a:ext cx="11970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31"/>
          <p:cNvSpPr/>
          <p:nvPr/>
        </p:nvSpPr>
        <p:spPr>
          <a:xfrm>
            <a:off x="388526" y="4375925"/>
            <a:ext cx="1197000" cy="4311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31"/>
          <p:cNvSpPr/>
          <p:nvPr/>
        </p:nvSpPr>
        <p:spPr>
          <a:xfrm>
            <a:off x="3443738" y="4375925"/>
            <a:ext cx="1197000" cy="4311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28" name="Google Shape;62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77013" y="1296438"/>
            <a:ext cx="618779" cy="7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29" name="Google Shape;629;p31"/>
          <p:cNvSpPr/>
          <p:nvPr/>
        </p:nvSpPr>
        <p:spPr>
          <a:xfrm>
            <a:off x="4944725" y="1943688"/>
            <a:ext cx="11970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28000" y="1296450"/>
            <a:ext cx="618779" cy="7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31"/>
          <p:cNvSpPr/>
          <p:nvPr/>
        </p:nvSpPr>
        <p:spPr>
          <a:xfrm>
            <a:off x="3038900" y="1943700"/>
            <a:ext cx="1197000" cy="4311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Pedro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31"/>
          <p:cNvSpPr/>
          <p:nvPr/>
        </p:nvSpPr>
        <p:spPr>
          <a:xfrm>
            <a:off x="4811675" y="4375925"/>
            <a:ext cx="1197000" cy="4311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31"/>
          <p:cNvSpPr/>
          <p:nvPr/>
        </p:nvSpPr>
        <p:spPr>
          <a:xfrm>
            <a:off x="7592563" y="4589725"/>
            <a:ext cx="1197000" cy="4311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31"/>
          <p:cNvSpPr txBox="1"/>
          <p:nvPr/>
        </p:nvSpPr>
        <p:spPr>
          <a:xfrm>
            <a:off x="432575" y="733325"/>
            <a:ext cx="83304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 Solapamiento: </a:t>
            </a: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una Persona puede ser sólo Alumno o sólo Docente o 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CE5CD"/>
                </a:highlight>
                <a:latin typeface="Proxima Nova"/>
                <a:ea typeface="Proxima Nova"/>
                <a:cs typeface="Proxima Nova"/>
                <a:sym typeface="Proxima Nova"/>
              </a:rPr>
              <a:t>AMBAS</a:t>
            </a: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35" name="Google Shape;63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53100" y="1296475"/>
            <a:ext cx="618779" cy="7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31"/>
          <p:cNvSpPr/>
          <p:nvPr/>
        </p:nvSpPr>
        <p:spPr>
          <a:xfrm>
            <a:off x="7440200" y="1943725"/>
            <a:ext cx="11970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Pedro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31"/>
          <p:cNvSpPr/>
          <p:nvPr/>
        </p:nvSpPr>
        <p:spPr>
          <a:xfrm>
            <a:off x="7982750" y="3811288"/>
            <a:ext cx="11970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Pedro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8" name="Google Shape;638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85038" y="3037175"/>
            <a:ext cx="618779" cy="73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Atributo Calculado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Problema en el uso de edad como atributo normal</a:t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1913525" y="1989413"/>
            <a:ext cx="4363175" cy="2324987"/>
            <a:chOff x="1913525" y="1989413"/>
            <a:chExt cx="4363175" cy="2324987"/>
          </a:xfrm>
        </p:grpSpPr>
        <p:sp>
          <p:nvSpPr>
            <p:cNvPr id="68" name="Google Shape;68;p14"/>
            <p:cNvSpPr/>
            <p:nvPr/>
          </p:nvSpPr>
          <p:spPr>
            <a:xfrm>
              <a:off x="3344688" y="26575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2399275" y="20990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tipo_doc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1913525" y="26575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nro_doc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5179300" y="274057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domicilio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3651550" y="388330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edad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2019438" y="345220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telefono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4" name="Google Shape;74;p14"/>
            <p:cNvCxnSpPr>
              <a:stCxn id="69" idx="5"/>
            </p:cNvCxnSpPr>
            <p:nvPr/>
          </p:nvCxnSpPr>
          <p:spPr>
            <a:xfrm>
              <a:off x="3335964" y="2466980"/>
              <a:ext cx="444900" cy="191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14"/>
            <p:cNvCxnSpPr>
              <a:stCxn id="70" idx="6"/>
            </p:cNvCxnSpPr>
            <p:nvPr/>
          </p:nvCxnSpPr>
          <p:spPr>
            <a:xfrm flipH="1" rot="10800000">
              <a:off x="3010925" y="2870675"/>
              <a:ext cx="336900" cy="2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" name="Google Shape;76;p14"/>
            <p:cNvCxnSpPr>
              <a:stCxn id="68" idx="3"/>
              <a:endCxn id="71" idx="2"/>
            </p:cNvCxnSpPr>
            <p:nvPr/>
          </p:nvCxnSpPr>
          <p:spPr>
            <a:xfrm flipH="1" rot="10800000">
              <a:off x="4912188" y="2956175"/>
              <a:ext cx="267000" cy="68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" name="Google Shape;77;p14"/>
            <p:cNvCxnSpPr>
              <a:endCxn id="73" idx="7"/>
            </p:cNvCxnSpPr>
            <p:nvPr/>
          </p:nvCxnSpPr>
          <p:spPr>
            <a:xfrm flipH="1">
              <a:off x="2956127" y="3171833"/>
              <a:ext cx="392100" cy="343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8" name="Google Shape;78;p14"/>
            <p:cNvCxnSpPr>
              <a:stCxn id="72" idx="0"/>
              <a:endCxn id="68" idx="2"/>
            </p:cNvCxnSpPr>
            <p:nvPr/>
          </p:nvCxnSpPr>
          <p:spPr>
            <a:xfrm rot="10800000">
              <a:off x="4128550" y="3392200"/>
              <a:ext cx="71700" cy="4911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" name="Google Shape;79;p14"/>
            <p:cNvCxnSpPr>
              <a:stCxn id="69" idx="3"/>
              <a:endCxn id="69" idx="5"/>
            </p:cNvCxnSpPr>
            <p:nvPr/>
          </p:nvCxnSpPr>
          <p:spPr>
            <a:xfrm>
              <a:off x="2559986" y="2466980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0" name="Google Shape;80;p14"/>
            <p:cNvCxnSpPr>
              <a:stCxn id="70" idx="3"/>
              <a:endCxn id="70" idx="5"/>
            </p:cNvCxnSpPr>
            <p:nvPr/>
          </p:nvCxnSpPr>
          <p:spPr>
            <a:xfrm>
              <a:off x="2074236" y="3025492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1" name="Google Shape;81;p14"/>
            <p:cNvSpPr/>
            <p:nvPr/>
          </p:nvSpPr>
          <p:spPr>
            <a:xfrm>
              <a:off x="3780863" y="19894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nombre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2" name="Google Shape;82;p14"/>
            <p:cNvCxnSpPr>
              <a:stCxn id="81" idx="4"/>
              <a:endCxn id="68" idx="0"/>
            </p:cNvCxnSpPr>
            <p:nvPr/>
          </p:nvCxnSpPr>
          <p:spPr>
            <a:xfrm flipH="1">
              <a:off x="4128563" y="2420513"/>
              <a:ext cx="201000" cy="237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3" name="Google Shape;643;p32"/>
          <p:cNvGrpSpPr/>
          <p:nvPr/>
        </p:nvGrpSpPr>
        <p:grpSpPr>
          <a:xfrm>
            <a:off x="406863" y="1231225"/>
            <a:ext cx="4005900" cy="2947925"/>
            <a:chOff x="425913" y="2148300"/>
            <a:chExt cx="4005900" cy="2947925"/>
          </a:xfrm>
        </p:grpSpPr>
        <p:sp>
          <p:nvSpPr>
            <p:cNvPr id="644" name="Google Shape;644;p32"/>
            <p:cNvSpPr/>
            <p:nvPr/>
          </p:nvSpPr>
          <p:spPr>
            <a:xfrm>
              <a:off x="1645113" y="214830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2864313" y="383205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Docente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425913" y="383205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Alumno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47" name="Google Shape;647;p32"/>
            <p:cNvCxnSpPr>
              <a:stCxn id="644" idx="2"/>
            </p:cNvCxnSpPr>
            <p:nvPr/>
          </p:nvCxnSpPr>
          <p:spPr>
            <a:xfrm>
              <a:off x="2428863" y="288300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8" name="Google Shape;648;p32"/>
            <p:cNvCxnSpPr/>
            <p:nvPr/>
          </p:nvCxnSpPr>
          <p:spPr>
            <a:xfrm>
              <a:off x="1209675" y="3362250"/>
              <a:ext cx="24384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49" name="Google Shape;649;p32"/>
            <p:cNvCxnSpPr/>
            <p:nvPr/>
          </p:nvCxnSpPr>
          <p:spPr>
            <a:xfrm>
              <a:off x="1209663" y="336225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0" name="Google Shape;650;p32"/>
            <p:cNvCxnSpPr/>
            <p:nvPr/>
          </p:nvCxnSpPr>
          <p:spPr>
            <a:xfrm>
              <a:off x="3648063" y="3362250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51" name="Google Shape;651;p32"/>
            <p:cNvSpPr txBox="1"/>
            <p:nvPr/>
          </p:nvSpPr>
          <p:spPr>
            <a:xfrm>
              <a:off x="1329650" y="4584125"/>
              <a:ext cx="2318400" cy="51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Partición Parcial: 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puedo tener una </a:t>
              </a:r>
              <a:r>
                <a:rPr b="0" i="0" lang="en" sz="1400" u="none" cap="none" strike="noStrike">
                  <a:solidFill>
                    <a:srgbClr val="000000"/>
                  </a:solidFill>
                  <a:highlight>
                    <a:srgbClr val="D9EAD3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entidad Pedro 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que no es ni Alumno, ni Docente</a:t>
              </a:r>
              <a:endParaRPr b="1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grpSp>
        <p:nvGrpSpPr>
          <p:cNvPr id="652" name="Google Shape;652;p32"/>
          <p:cNvGrpSpPr/>
          <p:nvPr/>
        </p:nvGrpSpPr>
        <p:grpSpPr>
          <a:xfrm>
            <a:off x="4731213" y="1233575"/>
            <a:ext cx="4005900" cy="3809300"/>
            <a:chOff x="4750263" y="2153025"/>
            <a:chExt cx="4005900" cy="3809300"/>
          </a:xfrm>
        </p:grpSpPr>
        <p:sp>
          <p:nvSpPr>
            <p:cNvPr id="653" name="Google Shape;653;p32"/>
            <p:cNvSpPr/>
            <p:nvPr/>
          </p:nvSpPr>
          <p:spPr>
            <a:xfrm>
              <a:off x="5969463" y="21530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Persona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7188663" y="383677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Docente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4750263" y="383677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Alumno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6" name="Google Shape;656;p32"/>
            <p:cNvCxnSpPr/>
            <p:nvPr/>
          </p:nvCxnSpPr>
          <p:spPr>
            <a:xfrm>
              <a:off x="6717513" y="2892450"/>
              <a:ext cx="0" cy="4698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7" name="Google Shape;657;p32"/>
            <p:cNvCxnSpPr/>
            <p:nvPr/>
          </p:nvCxnSpPr>
          <p:spPr>
            <a:xfrm>
              <a:off x="5534025" y="3366975"/>
              <a:ext cx="24384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8" name="Google Shape;658;p32"/>
            <p:cNvCxnSpPr/>
            <p:nvPr/>
          </p:nvCxnSpPr>
          <p:spPr>
            <a:xfrm>
              <a:off x="5534013" y="3366975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59" name="Google Shape;659;p32"/>
            <p:cNvCxnSpPr/>
            <p:nvPr/>
          </p:nvCxnSpPr>
          <p:spPr>
            <a:xfrm>
              <a:off x="7972413" y="3366975"/>
              <a:ext cx="0" cy="46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660" name="Google Shape;660;p32"/>
            <p:cNvSpPr txBox="1"/>
            <p:nvPr/>
          </p:nvSpPr>
          <p:spPr>
            <a:xfrm>
              <a:off x="5828425" y="4584125"/>
              <a:ext cx="2075700" cy="1378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Partición Total: </a:t>
              </a: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toda entidad de Persona debe estar en </a:t>
              </a:r>
              <a:r>
                <a:rPr b="0" i="0" lang="en" sz="1400" u="none" cap="none" strike="noStrike">
                  <a:solidFill>
                    <a:srgbClr val="000000"/>
                  </a:solidFill>
                  <a:highlight>
                    <a:srgbClr val="D9EAD3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al menos </a:t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D9EAD3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highlight>
                    <a:srgbClr val="D9EAD3"/>
                  </a:highlight>
                  <a:latin typeface="Proxima Nova"/>
                  <a:ea typeface="Proxima Nova"/>
                  <a:cs typeface="Proxima Nova"/>
                  <a:sym typeface="Proxima Nova"/>
                </a:rPr>
                <a:t>una SubEntidad </a:t>
              </a:r>
              <a:endParaRPr b="0" i="0" sz="1400" u="none" cap="none" strike="noStrike">
                <a:solidFill>
                  <a:srgbClr val="000000"/>
                </a:solidFill>
                <a:highlight>
                  <a:srgbClr val="D9EAD3"/>
                </a:highlight>
                <a:latin typeface="Proxima Nova"/>
                <a:ea typeface="Proxima Nova"/>
                <a:cs typeface="Proxima Nova"/>
                <a:sym typeface="Proxima Nova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Alumno o Docente</a:t>
              </a:r>
              <a:endParaRPr b="1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pic>
        <p:nvPicPr>
          <p:cNvPr id="661" name="Google Shape;661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075" y="3702050"/>
            <a:ext cx="698532" cy="73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22713" y="3768425"/>
            <a:ext cx="91440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98263" y="3702050"/>
            <a:ext cx="698532" cy="7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4" name="Google Shape;664;p32"/>
          <p:cNvSpPr txBox="1"/>
          <p:nvPr>
            <p:ph type="title"/>
          </p:nvPr>
        </p:nvSpPr>
        <p:spPr>
          <a:xfrm>
            <a:off x="311700" y="41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Jerarquía - Sin Solapamiento</a:t>
            </a:r>
            <a:endParaRPr/>
          </a:p>
        </p:txBody>
      </p:sp>
      <p:cxnSp>
        <p:nvCxnSpPr>
          <p:cNvPr id="665" name="Google Shape;665;p32"/>
          <p:cNvCxnSpPr/>
          <p:nvPr/>
        </p:nvCxnSpPr>
        <p:spPr>
          <a:xfrm>
            <a:off x="6774663" y="1975375"/>
            <a:ext cx="0" cy="469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66" name="Google Shape;666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25" y="1267813"/>
            <a:ext cx="618779" cy="7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67" name="Google Shape;667;p32"/>
          <p:cNvSpPr/>
          <p:nvPr/>
        </p:nvSpPr>
        <p:spPr>
          <a:xfrm>
            <a:off x="555113" y="1880850"/>
            <a:ext cx="11970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2"/>
          <p:cNvSpPr/>
          <p:nvPr/>
        </p:nvSpPr>
        <p:spPr>
          <a:xfrm>
            <a:off x="311688" y="4286425"/>
            <a:ext cx="1197000" cy="4311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69" name="Google Shape;669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14675" y="1233588"/>
            <a:ext cx="618779" cy="7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0" name="Google Shape;670;p32"/>
          <p:cNvSpPr/>
          <p:nvPr/>
        </p:nvSpPr>
        <p:spPr>
          <a:xfrm>
            <a:off x="4825563" y="1880838"/>
            <a:ext cx="11970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1" name="Google Shape;671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02300" y="1233600"/>
            <a:ext cx="618779" cy="7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2" name="Google Shape;672;p32"/>
          <p:cNvSpPr/>
          <p:nvPr/>
        </p:nvSpPr>
        <p:spPr>
          <a:xfrm>
            <a:off x="3013200" y="1880850"/>
            <a:ext cx="1197000" cy="431100"/>
          </a:xfrm>
          <a:prstGeom prst="ellipse">
            <a:avLst/>
          </a:prstGeom>
          <a:solidFill>
            <a:srgbClr val="D9EAD3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Pedro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3" name="Google Shape;673;p32"/>
          <p:cNvSpPr/>
          <p:nvPr/>
        </p:nvSpPr>
        <p:spPr>
          <a:xfrm>
            <a:off x="4749025" y="4286425"/>
            <a:ext cx="1197000" cy="431100"/>
          </a:xfrm>
          <a:prstGeom prst="ellipse">
            <a:avLst/>
          </a:prstGeom>
          <a:solidFill>
            <a:srgbClr val="FCE5CD"/>
          </a:solidFill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Juana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4" name="Google Shape;674;p32"/>
          <p:cNvSpPr/>
          <p:nvPr/>
        </p:nvSpPr>
        <p:spPr>
          <a:xfrm>
            <a:off x="7635288" y="4286425"/>
            <a:ext cx="11970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Pedro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5" name="Google Shape;675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29225" y="1233600"/>
            <a:ext cx="618779" cy="737775"/>
          </a:xfrm>
          <a:prstGeom prst="rect">
            <a:avLst/>
          </a:prstGeom>
          <a:noFill/>
          <a:ln>
            <a:noFill/>
          </a:ln>
        </p:spPr>
      </p:pic>
      <p:sp>
        <p:nvSpPr>
          <p:cNvPr id="676" name="Google Shape;676;p32"/>
          <p:cNvSpPr/>
          <p:nvPr/>
        </p:nvSpPr>
        <p:spPr>
          <a:xfrm>
            <a:off x="7540125" y="1880850"/>
            <a:ext cx="11970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Pedro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32"/>
          <p:cNvSpPr/>
          <p:nvPr/>
        </p:nvSpPr>
        <p:spPr>
          <a:xfrm>
            <a:off x="6277725" y="2350503"/>
            <a:ext cx="912914" cy="287576"/>
          </a:xfrm>
          <a:custGeom>
            <a:rect b="b" l="l" r="r" t="t"/>
            <a:pathLst>
              <a:path extrusionOk="0" h="12573" w="37338">
                <a:moveTo>
                  <a:pt x="0" y="0"/>
                </a:moveTo>
                <a:cubicBezTo>
                  <a:pt x="3048" y="2096"/>
                  <a:pt x="12065" y="12510"/>
                  <a:pt x="18288" y="12573"/>
                </a:cubicBezTo>
                <a:cubicBezTo>
                  <a:pt x="24511" y="12637"/>
                  <a:pt x="34163" y="2413"/>
                  <a:pt x="37338" y="381"/>
                </a:cubicBezTo>
              </a:path>
            </a:pathLst>
          </a:cu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32"/>
          <p:cNvSpPr/>
          <p:nvPr/>
        </p:nvSpPr>
        <p:spPr>
          <a:xfrm>
            <a:off x="1954675" y="2311953"/>
            <a:ext cx="912914" cy="287576"/>
          </a:xfrm>
          <a:custGeom>
            <a:rect b="b" l="l" r="r" t="t"/>
            <a:pathLst>
              <a:path extrusionOk="0" h="12573" w="37338">
                <a:moveTo>
                  <a:pt x="0" y="0"/>
                </a:moveTo>
                <a:cubicBezTo>
                  <a:pt x="3048" y="2096"/>
                  <a:pt x="12065" y="12510"/>
                  <a:pt x="18288" y="12573"/>
                </a:cubicBezTo>
                <a:cubicBezTo>
                  <a:pt x="24511" y="12637"/>
                  <a:pt x="34163" y="2413"/>
                  <a:pt x="37338" y="381"/>
                </a:cubicBezTo>
              </a:path>
            </a:pathLst>
          </a:custGeom>
          <a:noFill/>
          <a:ln cap="flat" cmpd="sng" w="2857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32"/>
          <p:cNvSpPr txBox="1"/>
          <p:nvPr/>
        </p:nvSpPr>
        <p:spPr>
          <a:xfrm>
            <a:off x="406800" y="666488"/>
            <a:ext cx="83304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Sin Solapamiento: </a:t>
            </a:r>
            <a:r>
              <a:rPr b="0" i="0" lang="en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rPr>
              <a:t>una Persona puede ser sólo Alumno o sólo Docente. Pero </a:t>
            </a:r>
            <a:r>
              <a:rPr b="0" i="0" lang="en" sz="1400" u="none" cap="none" strike="noStrike">
                <a:solidFill>
                  <a:srgbClr val="000000"/>
                </a:solidFill>
                <a:highlight>
                  <a:srgbClr val="FCE5CD"/>
                </a:highlight>
                <a:latin typeface="Proxima Nova"/>
                <a:ea typeface="Proxima Nova"/>
                <a:cs typeface="Proxima Nova"/>
                <a:sym typeface="Proxima Nova"/>
              </a:rPr>
              <a:t>NO ambas</a:t>
            </a:r>
            <a:endParaRPr b="0" i="0" sz="1400" u="none" cap="none" strike="noStrike">
              <a:solidFill>
                <a:srgbClr val="000000"/>
              </a:solidFill>
              <a:highlight>
                <a:srgbClr val="FCE5CD"/>
              </a:highlight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Atributo Calculado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 edad se calcula en base a la fecha de nacimiento</a:t>
            </a:r>
            <a:endParaRPr/>
          </a:p>
        </p:txBody>
      </p:sp>
      <p:grpSp>
        <p:nvGrpSpPr>
          <p:cNvPr id="89" name="Google Shape;89;p15"/>
          <p:cNvGrpSpPr/>
          <p:nvPr/>
        </p:nvGrpSpPr>
        <p:grpSpPr>
          <a:xfrm>
            <a:off x="4433725" y="3388225"/>
            <a:ext cx="1101300" cy="959100"/>
            <a:chOff x="4433725" y="3388225"/>
            <a:chExt cx="1101300" cy="959100"/>
          </a:xfrm>
        </p:grpSpPr>
        <p:sp>
          <p:nvSpPr>
            <p:cNvPr id="90" name="Google Shape;90;p15"/>
            <p:cNvSpPr/>
            <p:nvPr/>
          </p:nvSpPr>
          <p:spPr>
            <a:xfrm>
              <a:off x="4437625" y="39162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6AA84F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edad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15"/>
            <p:cNvCxnSpPr>
              <a:stCxn id="90" idx="0"/>
            </p:cNvCxnSpPr>
            <p:nvPr/>
          </p:nvCxnSpPr>
          <p:spPr>
            <a:xfrm rot="10800000">
              <a:off x="4433725" y="3388225"/>
              <a:ext cx="552600" cy="528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2" name="Google Shape;92;p15"/>
          <p:cNvGrpSpPr/>
          <p:nvPr/>
        </p:nvGrpSpPr>
        <p:grpSpPr>
          <a:xfrm>
            <a:off x="1913525" y="1989413"/>
            <a:ext cx="4363175" cy="2357912"/>
            <a:chOff x="1913525" y="1989413"/>
            <a:chExt cx="4363175" cy="2357912"/>
          </a:xfrm>
        </p:grpSpPr>
        <p:sp>
          <p:nvSpPr>
            <p:cNvPr id="93" name="Google Shape;93;p15"/>
            <p:cNvSpPr/>
            <p:nvPr/>
          </p:nvSpPr>
          <p:spPr>
            <a:xfrm>
              <a:off x="3344688" y="26575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2399275" y="20990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tipo_doc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1913525" y="26575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nro_doc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5179300" y="274057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domicilio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2019438" y="345220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telefono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8" name="Google Shape;98;p15"/>
            <p:cNvCxnSpPr>
              <a:stCxn id="94" idx="5"/>
            </p:cNvCxnSpPr>
            <p:nvPr/>
          </p:nvCxnSpPr>
          <p:spPr>
            <a:xfrm>
              <a:off x="3335964" y="2466980"/>
              <a:ext cx="444900" cy="191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15"/>
            <p:cNvCxnSpPr>
              <a:stCxn id="95" idx="6"/>
            </p:cNvCxnSpPr>
            <p:nvPr/>
          </p:nvCxnSpPr>
          <p:spPr>
            <a:xfrm flipH="1" rot="10800000">
              <a:off x="3010925" y="2870675"/>
              <a:ext cx="336900" cy="2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" name="Google Shape;100;p15"/>
            <p:cNvCxnSpPr>
              <a:stCxn id="93" idx="3"/>
              <a:endCxn id="96" idx="2"/>
            </p:cNvCxnSpPr>
            <p:nvPr/>
          </p:nvCxnSpPr>
          <p:spPr>
            <a:xfrm flipH="1" rot="10800000">
              <a:off x="4912188" y="2956175"/>
              <a:ext cx="267000" cy="68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15"/>
            <p:cNvCxnSpPr>
              <a:endCxn id="97" idx="7"/>
            </p:cNvCxnSpPr>
            <p:nvPr/>
          </p:nvCxnSpPr>
          <p:spPr>
            <a:xfrm flipH="1">
              <a:off x="2956127" y="3171833"/>
              <a:ext cx="392100" cy="343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15"/>
            <p:cNvCxnSpPr>
              <a:stCxn id="94" idx="3"/>
              <a:endCxn id="94" idx="5"/>
            </p:cNvCxnSpPr>
            <p:nvPr/>
          </p:nvCxnSpPr>
          <p:spPr>
            <a:xfrm>
              <a:off x="2559986" y="2466980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15"/>
            <p:cNvCxnSpPr>
              <a:stCxn id="95" idx="3"/>
              <a:endCxn id="95" idx="5"/>
            </p:cNvCxnSpPr>
            <p:nvPr/>
          </p:nvCxnSpPr>
          <p:spPr>
            <a:xfrm>
              <a:off x="2074236" y="3025492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4" name="Google Shape;104;p15"/>
            <p:cNvSpPr/>
            <p:nvPr/>
          </p:nvSpPr>
          <p:spPr>
            <a:xfrm>
              <a:off x="3780863" y="19894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nombre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5" name="Google Shape;105;p15"/>
            <p:cNvCxnSpPr>
              <a:stCxn id="104" idx="4"/>
              <a:endCxn id="93" idx="0"/>
            </p:cNvCxnSpPr>
            <p:nvPr/>
          </p:nvCxnSpPr>
          <p:spPr>
            <a:xfrm flipH="1">
              <a:off x="4128563" y="2420513"/>
              <a:ext cx="201000" cy="237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06" name="Google Shape;106;p15"/>
            <p:cNvSpPr/>
            <p:nvPr/>
          </p:nvSpPr>
          <p:spPr>
            <a:xfrm>
              <a:off x="2923450" y="39162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f_nac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" name="Google Shape;107;p15"/>
            <p:cNvCxnSpPr>
              <a:stCxn id="106" idx="0"/>
            </p:cNvCxnSpPr>
            <p:nvPr/>
          </p:nvCxnSpPr>
          <p:spPr>
            <a:xfrm flipH="1" rot="10800000">
              <a:off x="3472150" y="3388225"/>
              <a:ext cx="336000" cy="528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Atributo Agrupador</a:t>
            </a:r>
            <a:endParaRPr/>
          </a:p>
        </p:txBody>
      </p:sp>
      <p:sp>
        <p:nvSpPr>
          <p:cNvPr id="113" name="Google Shape;113;p16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desea desagregar la descripción del domicilio</a:t>
            </a:r>
            <a:endParaRPr/>
          </a:p>
        </p:txBody>
      </p:sp>
      <p:grpSp>
        <p:nvGrpSpPr>
          <p:cNvPr id="114" name="Google Shape;114;p16"/>
          <p:cNvGrpSpPr/>
          <p:nvPr/>
        </p:nvGrpSpPr>
        <p:grpSpPr>
          <a:xfrm>
            <a:off x="1913525" y="1989413"/>
            <a:ext cx="4520550" cy="2357912"/>
            <a:chOff x="1913525" y="1989413"/>
            <a:chExt cx="4520550" cy="2357912"/>
          </a:xfrm>
        </p:grpSpPr>
        <p:sp>
          <p:nvSpPr>
            <p:cNvPr id="115" name="Google Shape;115;p16"/>
            <p:cNvSpPr/>
            <p:nvPr/>
          </p:nvSpPr>
          <p:spPr>
            <a:xfrm>
              <a:off x="3344688" y="26575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2399275" y="20990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tipo_doc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1913525" y="26575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nro_doc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2019438" y="345220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telefono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9" name="Google Shape;119;p16"/>
            <p:cNvCxnSpPr>
              <a:stCxn id="116" idx="5"/>
            </p:cNvCxnSpPr>
            <p:nvPr/>
          </p:nvCxnSpPr>
          <p:spPr>
            <a:xfrm>
              <a:off x="3335964" y="2466980"/>
              <a:ext cx="444900" cy="191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16"/>
            <p:cNvCxnSpPr>
              <a:stCxn id="117" idx="6"/>
            </p:cNvCxnSpPr>
            <p:nvPr/>
          </p:nvCxnSpPr>
          <p:spPr>
            <a:xfrm flipH="1" rot="10800000">
              <a:off x="3010925" y="2870675"/>
              <a:ext cx="336900" cy="2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16"/>
            <p:cNvCxnSpPr>
              <a:endCxn id="118" idx="7"/>
            </p:cNvCxnSpPr>
            <p:nvPr/>
          </p:nvCxnSpPr>
          <p:spPr>
            <a:xfrm flipH="1">
              <a:off x="2956127" y="3171833"/>
              <a:ext cx="392100" cy="343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16"/>
            <p:cNvCxnSpPr>
              <a:stCxn id="116" idx="3"/>
              <a:endCxn id="116" idx="5"/>
            </p:cNvCxnSpPr>
            <p:nvPr/>
          </p:nvCxnSpPr>
          <p:spPr>
            <a:xfrm>
              <a:off x="2559986" y="2466980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16"/>
            <p:cNvCxnSpPr>
              <a:stCxn id="117" idx="3"/>
              <a:endCxn id="117" idx="5"/>
            </p:cNvCxnSpPr>
            <p:nvPr/>
          </p:nvCxnSpPr>
          <p:spPr>
            <a:xfrm>
              <a:off x="2074236" y="3025492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4" name="Google Shape;124;p16"/>
            <p:cNvSpPr/>
            <p:nvPr/>
          </p:nvSpPr>
          <p:spPr>
            <a:xfrm>
              <a:off x="3780863" y="19894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nombre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5" name="Google Shape;125;p16"/>
            <p:cNvCxnSpPr>
              <a:stCxn id="124" idx="4"/>
              <a:endCxn id="115" idx="0"/>
            </p:cNvCxnSpPr>
            <p:nvPr/>
          </p:nvCxnSpPr>
          <p:spPr>
            <a:xfrm flipH="1">
              <a:off x="4128563" y="2420513"/>
              <a:ext cx="201000" cy="237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6" name="Google Shape;126;p16"/>
            <p:cNvSpPr/>
            <p:nvPr/>
          </p:nvSpPr>
          <p:spPr>
            <a:xfrm>
              <a:off x="4437625" y="39162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edad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" name="Google Shape;127;p16"/>
            <p:cNvCxnSpPr>
              <a:stCxn id="126" idx="0"/>
            </p:cNvCxnSpPr>
            <p:nvPr/>
          </p:nvCxnSpPr>
          <p:spPr>
            <a:xfrm rot="10800000">
              <a:off x="4433725" y="3388225"/>
              <a:ext cx="552600" cy="528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8" name="Google Shape;128;p16"/>
            <p:cNvSpPr/>
            <p:nvPr/>
          </p:nvSpPr>
          <p:spPr>
            <a:xfrm>
              <a:off x="2923450" y="39162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f_nac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9" name="Google Shape;129;p16"/>
            <p:cNvCxnSpPr>
              <a:stCxn id="128" idx="0"/>
            </p:cNvCxnSpPr>
            <p:nvPr/>
          </p:nvCxnSpPr>
          <p:spPr>
            <a:xfrm flipH="1" rot="10800000">
              <a:off x="3472150" y="3388225"/>
              <a:ext cx="336000" cy="528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0" name="Google Shape;130;p16"/>
            <p:cNvSpPr/>
            <p:nvPr/>
          </p:nvSpPr>
          <p:spPr>
            <a:xfrm>
              <a:off x="5336675" y="22514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1" name="Google Shape;131;p16"/>
            <p:cNvCxnSpPr>
              <a:endCxn id="130" idx="3"/>
            </p:cNvCxnSpPr>
            <p:nvPr/>
          </p:nvCxnSpPr>
          <p:spPr>
            <a:xfrm flipH="1" rot="10800000">
              <a:off x="4910286" y="2619392"/>
              <a:ext cx="587100" cy="209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2" name="Google Shape;132;p16"/>
            <p:cNvSpPr/>
            <p:nvPr/>
          </p:nvSpPr>
          <p:spPr>
            <a:xfrm>
              <a:off x="5336675" y="28093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nro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5336675" y="336277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cp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4" name="Google Shape;134;p16"/>
            <p:cNvCxnSpPr>
              <a:stCxn id="115" idx="3"/>
              <a:endCxn id="132" idx="2"/>
            </p:cNvCxnSpPr>
            <p:nvPr/>
          </p:nvCxnSpPr>
          <p:spPr>
            <a:xfrm>
              <a:off x="4912188" y="3024875"/>
              <a:ext cx="4245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16"/>
            <p:cNvCxnSpPr>
              <a:endCxn id="133" idx="1"/>
            </p:cNvCxnSpPr>
            <p:nvPr/>
          </p:nvCxnSpPr>
          <p:spPr>
            <a:xfrm>
              <a:off x="4914786" y="3233608"/>
              <a:ext cx="582600" cy="192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Atributo Agrupador</a:t>
            </a:r>
            <a:endParaRPr/>
          </a:p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El domicilio agrupa a sus atributos correspondientes</a:t>
            </a:r>
            <a:endParaRPr/>
          </a:p>
        </p:txBody>
      </p:sp>
      <p:grpSp>
        <p:nvGrpSpPr>
          <p:cNvPr id="142" name="Google Shape;142;p17"/>
          <p:cNvGrpSpPr/>
          <p:nvPr/>
        </p:nvGrpSpPr>
        <p:grpSpPr>
          <a:xfrm>
            <a:off x="1913525" y="1989413"/>
            <a:ext cx="3621500" cy="2357912"/>
            <a:chOff x="1913525" y="1989413"/>
            <a:chExt cx="3621500" cy="2357912"/>
          </a:xfrm>
        </p:grpSpPr>
        <p:sp>
          <p:nvSpPr>
            <p:cNvPr id="143" name="Google Shape;143;p17"/>
            <p:cNvSpPr/>
            <p:nvPr/>
          </p:nvSpPr>
          <p:spPr>
            <a:xfrm>
              <a:off x="3344688" y="26575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7"/>
            <p:cNvSpPr/>
            <p:nvPr/>
          </p:nvSpPr>
          <p:spPr>
            <a:xfrm>
              <a:off x="2399275" y="20990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tipo_doc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1913525" y="26575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nro_doc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7"/>
            <p:cNvSpPr/>
            <p:nvPr/>
          </p:nvSpPr>
          <p:spPr>
            <a:xfrm>
              <a:off x="2019438" y="345220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telefono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7" name="Google Shape;147;p17"/>
            <p:cNvCxnSpPr>
              <a:stCxn id="144" idx="5"/>
            </p:cNvCxnSpPr>
            <p:nvPr/>
          </p:nvCxnSpPr>
          <p:spPr>
            <a:xfrm>
              <a:off x="3335964" y="2466980"/>
              <a:ext cx="444900" cy="191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17"/>
            <p:cNvCxnSpPr>
              <a:stCxn id="145" idx="6"/>
            </p:cNvCxnSpPr>
            <p:nvPr/>
          </p:nvCxnSpPr>
          <p:spPr>
            <a:xfrm flipH="1" rot="10800000">
              <a:off x="3010925" y="2870675"/>
              <a:ext cx="336900" cy="2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17"/>
            <p:cNvCxnSpPr>
              <a:endCxn id="146" idx="7"/>
            </p:cNvCxnSpPr>
            <p:nvPr/>
          </p:nvCxnSpPr>
          <p:spPr>
            <a:xfrm flipH="1">
              <a:off x="2956127" y="3171833"/>
              <a:ext cx="392100" cy="343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0" name="Google Shape;150;p17"/>
            <p:cNvCxnSpPr>
              <a:stCxn id="144" idx="3"/>
              <a:endCxn id="144" idx="5"/>
            </p:cNvCxnSpPr>
            <p:nvPr/>
          </p:nvCxnSpPr>
          <p:spPr>
            <a:xfrm>
              <a:off x="2559986" y="2466980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1" name="Google Shape;151;p17"/>
            <p:cNvCxnSpPr>
              <a:stCxn id="145" idx="3"/>
              <a:endCxn id="145" idx="5"/>
            </p:cNvCxnSpPr>
            <p:nvPr/>
          </p:nvCxnSpPr>
          <p:spPr>
            <a:xfrm>
              <a:off x="2074236" y="3025492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17"/>
            <p:cNvSpPr/>
            <p:nvPr/>
          </p:nvSpPr>
          <p:spPr>
            <a:xfrm>
              <a:off x="3780863" y="19894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nombre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3" name="Google Shape;153;p17"/>
            <p:cNvCxnSpPr>
              <a:stCxn id="152" idx="4"/>
              <a:endCxn id="143" idx="0"/>
            </p:cNvCxnSpPr>
            <p:nvPr/>
          </p:nvCxnSpPr>
          <p:spPr>
            <a:xfrm flipH="1">
              <a:off x="4128563" y="2420513"/>
              <a:ext cx="201000" cy="237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4" name="Google Shape;154;p17"/>
            <p:cNvSpPr/>
            <p:nvPr/>
          </p:nvSpPr>
          <p:spPr>
            <a:xfrm>
              <a:off x="4437625" y="39162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edad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" name="Google Shape;155;p17"/>
            <p:cNvCxnSpPr>
              <a:stCxn id="154" idx="0"/>
            </p:cNvCxnSpPr>
            <p:nvPr/>
          </p:nvCxnSpPr>
          <p:spPr>
            <a:xfrm rot="10800000">
              <a:off x="4433725" y="3388225"/>
              <a:ext cx="552600" cy="528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6" name="Google Shape;156;p17"/>
            <p:cNvSpPr/>
            <p:nvPr/>
          </p:nvSpPr>
          <p:spPr>
            <a:xfrm>
              <a:off x="2923450" y="39162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f_nac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7" name="Google Shape;157;p17"/>
            <p:cNvCxnSpPr>
              <a:stCxn id="156" idx="0"/>
            </p:cNvCxnSpPr>
            <p:nvPr/>
          </p:nvCxnSpPr>
          <p:spPr>
            <a:xfrm flipH="1" rot="10800000">
              <a:off x="3472150" y="3388225"/>
              <a:ext cx="336000" cy="528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8" name="Google Shape;158;p17"/>
          <p:cNvGrpSpPr/>
          <p:nvPr/>
        </p:nvGrpSpPr>
        <p:grpSpPr>
          <a:xfrm>
            <a:off x="6239464" y="2253650"/>
            <a:ext cx="1356161" cy="1542450"/>
            <a:chOff x="6239464" y="2253650"/>
            <a:chExt cx="1356161" cy="1542450"/>
          </a:xfrm>
        </p:grpSpPr>
        <p:sp>
          <p:nvSpPr>
            <p:cNvPr id="159" name="Google Shape;159;p17"/>
            <p:cNvSpPr/>
            <p:nvPr/>
          </p:nvSpPr>
          <p:spPr>
            <a:xfrm>
              <a:off x="6498225" y="22536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0" name="Google Shape;160;p17"/>
            <p:cNvCxnSpPr>
              <a:stCxn id="161" idx="7"/>
              <a:endCxn id="159" idx="3"/>
            </p:cNvCxnSpPr>
            <p:nvPr/>
          </p:nvCxnSpPr>
          <p:spPr>
            <a:xfrm flipH="1" rot="10800000">
              <a:off x="6239464" y="2621483"/>
              <a:ext cx="419400" cy="253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2" name="Google Shape;162;p17"/>
            <p:cNvSpPr/>
            <p:nvPr/>
          </p:nvSpPr>
          <p:spPr>
            <a:xfrm>
              <a:off x="6498225" y="28115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nro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6498225" y="336500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cp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4" name="Google Shape;164;p17"/>
            <p:cNvCxnSpPr>
              <a:stCxn id="161" idx="6"/>
              <a:endCxn id="162" idx="2"/>
            </p:cNvCxnSpPr>
            <p:nvPr/>
          </p:nvCxnSpPr>
          <p:spPr>
            <a:xfrm>
              <a:off x="6400175" y="3027100"/>
              <a:ext cx="98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17"/>
            <p:cNvCxnSpPr>
              <a:stCxn id="161" idx="5"/>
              <a:endCxn id="163" idx="1"/>
            </p:cNvCxnSpPr>
            <p:nvPr/>
          </p:nvCxnSpPr>
          <p:spPr>
            <a:xfrm>
              <a:off x="6239464" y="3179517"/>
              <a:ext cx="419400" cy="248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6" name="Google Shape;166;p17"/>
          <p:cNvGrpSpPr/>
          <p:nvPr/>
        </p:nvGrpSpPr>
        <p:grpSpPr>
          <a:xfrm>
            <a:off x="4912188" y="2811550"/>
            <a:ext cx="1487987" cy="431100"/>
            <a:chOff x="4912188" y="2811550"/>
            <a:chExt cx="1487987" cy="431100"/>
          </a:xfrm>
        </p:grpSpPr>
        <p:sp>
          <p:nvSpPr>
            <p:cNvPr id="161" name="Google Shape;161;p17"/>
            <p:cNvSpPr/>
            <p:nvPr/>
          </p:nvSpPr>
          <p:spPr>
            <a:xfrm>
              <a:off x="5302775" y="28115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domicilio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7" name="Google Shape;167;p17"/>
            <p:cNvCxnSpPr>
              <a:stCxn id="143" idx="3"/>
              <a:endCxn id="161" idx="2"/>
            </p:cNvCxnSpPr>
            <p:nvPr/>
          </p:nvCxnSpPr>
          <p:spPr>
            <a:xfrm>
              <a:off x="4912188" y="3024875"/>
              <a:ext cx="390600" cy="21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Atributo Multivaluado</a:t>
            </a:r>
            <a:endParaRPr/>
          </a:p>
        </p:txBody>
      </p:sp>
      <p:sp>
        <p:nvSpPr>
          <p:cNvPr id="173" name="Google Shape;173;p18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requiere almacenar más de un teléfono del cliente</a:t>
            </a:r>
            <a:endParaRPr/>
          </a:p>
        </p:txBody>
      </p:sp>
      <p:grpSp>
        <p:nvGrpSpPr>
          <p:cNvPr id="174" name="Google Shape;174;p18"/>
          <p:cNvGrpSpPr/>
          <p:nvPr/>
        </p:nvGrpSpPr>
        <p:grpSpPr>
          <a:xfrm>
            <a:off x="870526" y="1989413"/>
            <a:ext cx="6725099" cy="2665212"/>
            <a:chOff x="870526" y="1989413"/>
            <a:chExt cx="6725099" cy="2665212"/>
          </a:xfrm>
        </p:grpSpPr>
        <p:sp>
          <p:nvSpPr>
            <p:cNvPr id="175" name="Google Shape;175;p18"/>
            <p:cNvSpPr/>
            <p:nvPr/>
          </p:nvSpPr>
          <p:spPr>
            <a:xfrm>
              <a:off x="3344688" y="26575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8"/>
            <p:cNvSpPr/>
            <p:nvPr/>
          </p:nvSpPr>
          <p:spPr>
            <a:xfrm>
              <a:off x="2399275" y="20990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tipo_doc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8"/>
            <p:cNvSpPr/>
            <p:nvPr/>
          </p:nvSpPr>
          <p:spPr>
            <a:xfrm>
              <a:off x="1913525" y="26575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nro_doc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8"/>
            <p:cNvSpPr/>
            <p:nvPr/>
          </p:nvSpPr>
          <p:spPr>
            <a:xfrm>
              <a:off x="870526" y="3179525"/>
              <a:ext cx="11469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telefono1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Google Shape;179;p18"/>
            <p:cNvCxnSpPr>
              <a:stCxn id="176" idx="5"/>
            </p:cNvCxnSpPr>
            <p:nvPr/>
          </p:nvCxnSpPr>
          <p:spPr>
            <a:xfrm>
              <a:off x="3335964" y="2466980"/>
              <a:ext cx="444900" cy="191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0" name="Google Shape;180;p18"/>
            <p:cNvCxnSpPr>
              <a:stCxn id="177" idx="6"/>
            </p:cNvCxnSpPr>
            <p:nvPr/>
          </p:nvCxnSpPr>
          <p:spPr>
            <a:xfrm flipH="1" rot="10800000">
              <a:off x="3010925" y="2870675"/>
              <a:ext cx="336900" cy="2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1" name="Google Shape;181;p18"/>
            <p:cNvCxnSpPr>
              <a:stCxn id="175" idx="1"/>
              <a:endCxn id="178" idx="6"/>
            </p:cNvCxnSpPr>
            <p:nvPr/>
          </p:nvCxnSpPr>
          <p:spPr>
            <a:xfrm flipH="1">
              <a:off x="2017488" y="3024875"/>
              <a:ext cx="1327200" cy="370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2" name="Google Shape;182;p18"/>
            <p:cNvCxnSpPr>
              <a:stCxn id="176" idx="3"/>
              <a:endCxn id="176" idx="5"/>
            </p:cNvCxnSpPr>
            <p:nvPr/>
          </p:nvCxnSpPr>
          <p:spPr>
            <a:xfrm>
              <a:off x="2559986" y="2466980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83" name="Google Shape;183;p18"/>
            <p:cNvCxnSpPr>
              <a:stCxn id="177" idx="3"/>
              <a:endCxn id="177" idx="5"/>
            </p:cNvCxnSpPr>
            <p:nvPr/>
          </p:nvCxnSpPr>
          <p:spPr>
            <a:xfrm>
              <a:off x="2074236" y="3025492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4" name="Google Shape;184;p18"/>
            <p:cNvSpPr/>
            <p:nvPr/>
          </p:nvSpPr>
          <p:spPr>
            <a:xfrm>
              <a:off x="3780863" y="19894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nombre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5" name="Google Shape;185;p18"/>
            <p:cNvCxnSpPr>
              <a:stCxn id="184" idx="4"/>
              <a:endCxn id="175" idx="0"/>
            </p:cNvCxnSpPr>
            <p:nvPr/>
          </p:nvCxnSpPr>
          <p:spPr>
            <a:xfrm flipH="1">
              <a:off x="4128563" y="2420513"/>
              <a:ext cx="201000" cy="237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6" name="Google Shape;186;p18"/>
            <p:cNvSpPr/>
            <p:nvPr/>
          </p:nvSpPr>
          <p:spPr>
            <a:xfrm>
              <a:off x="4437625" y="39162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edad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7" name="Google Shape;187;p18"/>
            <p:cNvCxnSpPr>
              <a:stCxn id="186" idx="0"/>
            </p:cNvCxnSpPr>
            <p:nvPr/>
          </p:nvCxnSpPr>
          <p:spPr>
            <a:xfrm rot="10800000">
              <a:off x="4433725" y="3388225"/>
              <a:ext cx="552600" cy="528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8" name="Google Shape;188;p18"/>
            <p:cNvSpPr/>
            <p:nvPr/>
          </p:nvSpPr>
          <p:spPr>
            <a:xfrm>
              <a:off x="2923450" y="39162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f_nac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9" name="Google Shape;189;p18"/>
            <p:cNvCxnSpPr>
              <a:stCxn id="188" idx="0"/>
            </p:cNvCxnSpPr>
            <p:nvPr/>
          </p:nvCxnSpPr>
          <p:spPr>
            <a:xfrm flipH="1" rot="10800000">
              <a:off x="3472150" y="3388225"/>
              <a:ext cx="336000" cy="528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0" name="Google Shape;190;p18"/>
            <p:cNvSpPr/>
            <p:nvPr/>
          </p:nvSpPr>
          <p:spPr>
            <a:xfrm>
              <a:off x="6498225" y="22536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1" name="Google Shape;191;p18"/>
            <p:cNvCxnSpPr>
              <a:stCxn id="192" idx="7"/>
              <a:endCxn id="190" idx="3"/>
            </p:cNvCxnSpPr>
            <p:nvPr/>
          </p:nvCxnSpPr>
          <p:spPr>
            <a:xfrm flipH="1" rot="10800000">
              <a:off x="6239464" y="2621483"/>
              <a:ext cx="419400" cy="253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3" name="Google Shape;193;p18"/>
            <p:cNvSpPr/>
            <p:nvPr/>
          </p:nvSpPr>
          <p:spPr>
            <a:xfrm>
              <a:off x="6498225" y="28115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nro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8"/>
            <p:cNvSpPr/>
            <p:nvPr/>
          </p:nvSpPr>
          <p:spPr>
            <a:xfrm>
              <a:off x="6498225" y="336500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cp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5" name="Google Shape;195;p18"/>
            <p:cNvCxnSpPr>
              <a:stCxn id="192" idx="6"/>
              <a:endCxn id="193" idx="2"/>
            </p:cNvCxnSpPr>
            <p:nvPr/>
          </p:nvCxnSpPr>
          <p:spPr>
            <a:xfrm>
              <a:off x="6400175" y="3027100"/>
              <a:ext cx="98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96" name="Google Shape;196;p18"/>
            <p:cNvCxnSpPr>
              <a:stCxn id="192" idx="5"/>
              <a:endCxn id="194" idx="1"/>
            </p:cNvCxnSpPr>
            <p:nvPr/>
          </p:nvCxnSpPr>
          <p:spPr>
            <a:xfrm>
              <a:off x="6239464" y="3179517"/>
              <a:ext cx="419400" cy="248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2" name="Google Shape;192;p18"/>
            <p:cNvSpPr/>
            <p:nvPr/>
          </p:nvSpPr>
          <p:spPr>
            <a:xfrm>
              <a:off x="5302775" y="28115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domicilio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" name="Google Shape;197;p18"/>
            <p:cNvCxnSpPr>
              <a:stCxn id="175" idx="3"/>
              <a:endCxn id="192" idx="2"/>
            </p:cNvCxnSpPr>
            <p:nvPr/>
          </p:nvCxnSpPr>
          <p:spPr>
            <a:xfrm>
              <a:off x="4912188" y="3024875"/>
              <a:ext cx="390600" cy="21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8" name="Google Shape;198;p18"/>
            <p:cNvSpPr/>
            <p:nvPr/>
          </p:nvSpPr>
          <p:spPr>
            <a:xfrm>
              <a:off x="1032451" y="3748475"/>
              <a:ext cx="11469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telefono2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8"/>
            <p:cNvSpPr/>
            <p:nvPr/>
          </p:nvSpPr>
          <p:spPr>
            <a:xfrm>
              <a:off x="1776426" y="4223525"/>
              <a:ext cx="11469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telefono3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0" name="Google Shape;200;p18"/>
            <p:cNvCxnSpPr>
              <a:endCxn id="198" idx="7"/>
            </p:cNvCxnSpPr>
            <p:nvPr/>
          </p:nvCxnSpPr>
          <p:spPr>
            <a:xfrm flipH="1">
              <a:off x="2011391" y="3229008"/>
              <a:ext cx="1334100" cy="5826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01" name="Google Shape;201;p18"/>
            <p:cNvCxnSpPr>
              <a:endCxn id="199" idx="0"/>
            </p:cNvCxnSpPr>
            <p:nvPr/>
          </p:nvCxnSpPr>
          <p:spPr>
            <a:xfrm flipH="1">
              <a:off x="2349876" y="3390725"/>
              <a:ext cx="1092300" cy="832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Atributo Multivaluado</a:t>
            </a:r>
            <a:endParaRPr/>
          </a:p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Ahora el atributo permite el almacenamiento de múltiples valores</a:t>
            </a:r>
            <a:endParaRPr/>
          </a:p>
        </p:txBody>
      </p:sp>
      <p:grpSp>
        <p:nvGrpSpPr>
          <p:cNvPr id="208" name="Google Shape;208;p19"/>
          <p:cNvGrpSpPr/>
          <p:nvPr/>
        </p:nvGrpSpPr>
        <p:grpSpPr>
          <a:xfrm>
            <a:off x="1908300" y="3171774"/>
            <a:ext cx="1431526" cy="759976"/>
            <a:chOff x="1908300" y="3171774"/>
            <a:chExt cx="1431526" cy="759976"/>
          </a:xfrm>
        </p:grpSpPr>
        <p:sp>
          <p:nvSpPr>
            <p:cNvPr id="209" name="Google Shape;209;p19"/>
            <p:cNvSpPr/>
            <p:nvPr/>
          </p:nvSpPr>
          <p:spPr>
            <a:xfrm>
              <a:off x="1908300" y="3403750"/>
              <a:ext cx="1262400" cy="528000"/>
            </a:xfrm>
            <a:prstGeom prst="ellipse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9"/>
            <p:cNvSpPr/>
            <p:nvPr/>
          </p:nvSpPr>
          <p:spPr>
            <a:xfrm>
              <a:off x="1962151" y="3452200"/>
              <a:ext cx="1154700" cy="431100"/>
            </a:xfrm>
            <a:prstGeom prst="ellipse">
              <a:avLst/>
            </a:prstGeom>
            <a:noFill/>
            <a:ln cap="flat" cmpd="sng" w="19050">
              <a:solidFill>
                <a:srgbClr val="6AA84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telefono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1" name="Google Shape;211;p19"/>
            <p:cNvCxnSpPr>
              <a:endCxn id="209" idx="7"/>
            </p:cNvCxnSpPr>
            <p:nvPr/>
          </p:nvCxnSpPr>
          <p:spPr>
            <a:xfrm flipH="1">
              <a:off x="2985826" y="3171774"/>
              <a:ext cx="354000" cy="309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12" name="Google Shape;212;p19"/>
          <p:cNvGrpSpPr/>
          <p:nvPr/>
        </p:nvGrpSpPr>
        <p:grpSpPr>
          <a:xfrm>
            <a:off x="1913525" y="1989413"/>
            <a:ext cx="5682100" cy="2357912"/>
            <a:chOff x="1913525" y="1989413"/>
            <a:chExt cx="5682100" cy="2357912"/>
          </a:xfrm>
        </p:grpSpPr>
        <p:sp>
          <p:nvSpPr>
            <p:cNvPr id="213" name="Google Shape;213;p19"/>
            <p:cNvSpPr/>
            <p:nvPr/>
          </p:nvSpPr>
          <p:spPr>
            <a:xfrm>
              <a:off x="3344688" y="26575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9"/>
            <p:cNvSpPr/>
            <p:nvPr/>
          </p:nvSpPr>
          <p:spPr>
            <a:xfrm>
              <a:off x="2399275" y="20990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tipo_doc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9"/>
            <p:cNvSpPr/>
            <p:nvPr/>
          </p:nvSpPr>
          <p:spPr>
            <a:xfrm>
              <a:off x="1913525" y="26575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nro_doc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16" name="Google Shape;216;p19"/>
            <p:cNvCxnSpPr>
              <a:stCxn id="214" idx="5"/>
            </p:cNvCxnSpPr>
            <p:nvPr/>
          </p:nvCxnSpPr>
          <p:spPr>
            <a:xfrm>
              <a:off x="3335964" y="2466980"/>
              <a:ext cx="444900" cy="191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7" name="Google Shape;217;p19"/>
            <p:cNvCxnSpPr>
              <a:stCxn id="215" idx="6"/>
            </p:cNvCxnSpPr>
            <p:nvPr/>
          </p:nvCxnSpPr>
          <p:spPr>
            <a:xfrm flipH="1" rot="10800000">
              <a:off x="3010925" y="2870675"/>
              <a:ext cx="336900" cy="2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8" name="Google Shape;218;p19"/>
            <p:cNvCxnSpPr>
              <a:stCxn id="214" idx="3"/>
              <a:endCxn id="214" idx="5"/>
            </p:cNvCxnSpPr>
            <p:nvPr/>
          </p:nvCxnSpPr>
          <p:spPr>
            <a:xfrm>
              <a:off x="2559986" y="2466980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19" name="Google Shape;219;p19"/>
            <p:cNvCxnSpPr>
              <a:stCxn id="215" idx="3"/>
              <a:endCxn id="215" idx="5"/>
            </p:cNvCxnSpPr>
            <p:nvPr/>
          </p:nvCxnSpPr>
          <p:spPr>
            <a:xfrm>
              <a:off x="2074236" y="3025492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0" name="Google Shape;220;p19"/>
            <p:cNvSpPr/>
            <p:nvPr/>
          </p:nvSpPr>
          <p:spPr>
            <a:xfrm>
              <a:off x="3780863" y="198941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nombre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1" name="Google Shape;221;p19"/>
            <p:cNvCxnSpPr>
              <a:stCxn id="220" idx="4"/>
              <a:endCxn id="213" idx="0"/>
            </p:cNvCxnSpPr>
            <p:nvPr/>
          </p:nvCxnSpPr>
          <p:spPr>
            <a:xfrm flipH="1">
              <a:off x="4128563" y="2420513"/>
              <a:ext cx="201000" cy="237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2" name="Google Shape;222;p19"/>
            <p:cNvSpPr/>
            <p:nvPr/>
          </p:nvSpPr>
          <p:spPr>
            <a:xfrm>
              <a:off x="4437625" y="39162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dash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edad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3" name="Google Shape;223;p19"/>
            <p:cNvCxnSpPr>
              <a:stCxn id="222" idx="0"/>
            </p:cNvCxnSpPr>
            <p:nvPr/>
          </p:nvCxnSpPr>
          <p:spPr>
            <a:xfrm rot="10800000">
              <a:off x="4433725" y="3388225"/>
              <a:ext cx="552600" cy="528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4" name="Google Shape;224;p19"/>
            <p:cNvSpPr/>
            <p:nvPr/>
          </p:nvSpPr>
          <p:spPr>
            <a:xfrm>
              <a:off x="2923450" y="39162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f_nac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5" name="Google Shape;225;p19"/>
            <p:cNvCxnSpPr>
              <a:stCxn id="224" idx="0"/>
            </p:cNvCxnSpPr>
            <p:nvPr/>
          </p:nvCxnSpPr>
          <p:spPr>
            <a:xfrm flipH="1" rot="10800000">
              <a:off x="3472150" y="3388225"/>
              <a:ext cx="336000" cy="528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6" name="Google Shape;226;p19"/>
            <p:cNvSpPr/>
            <p:nvPr/>
          </p:nvSpPr>
          <p:spPr>
            <a:xfrm>
              <a:off x="6498225" y="22536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calle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27" name="Google Shape;227;p19"/>
            <p:cNvCxnSpPr>
              <a:stCxn id="228" idx="7"/>
              <a:endCxn id="226" idx="3"/>
            </p:cNvCxnSpPr>
            <p:nvPr/>
          </p:nvCxnSpPr>
          <p:spPr>
            <a:xfrm flipH="1" rot="10800000">
              <a:off x="6239464" y="2621483"/>
              <a:ext cx="419400" cy="2532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9" name="Google Shape;229;p19"/>
            <p:cNvSpPr/>
            <p:nvPr/>
          </p:nvSpPr>
          <p:spPr>
            <a:xfrm>
              <a:off x="6498225" y="28115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nro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19"/>
            <p:cNvSpPr/>
            <p:nvPr/>
          </p:nvSpPr>
          <p:spPr>
            <a:xfrm>
              <a:off x="6498225" y="336500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cp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1" name="Google Shape;231;p19"/>
            <p:cNvCxnSpPr>
              <a:stCxn id="228" idx="6"/>
              <a:endCxn id="229" idx="2"/>
            </p:cNvCxnSpPr>
            <p:nvPr/>
          </p:nvCxnSpPr>
          <p:spPr>
            <a:xfrm>
              <a:off x="6400175" y="3027100"/>
              <a:ext cx="98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19"/>
            <p:cNvCxnSpPr>
              <a:stCxn id="228" idx="5"/>
              <a:endCxn id="230" idx="1"/>
            </p:cNvCxnSpPr>
            <p:nvPr/>
          </p:nvCxnSpPr>
          <p:spPr>
            <a:xfrm>
              <a:off x="6239464" y="3179517"/>
              <a:ext cx="419400" cy="248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28" name="Google Shape;228;p19"/>
            <p:cNvSpPr/>
            <p:nvPr/>
          </p:nvSpPr>
          <p:spPr>
            <a:xfrm>
              <a:off x="5302775" y="28115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domicilio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3" name="Google Shape;233;p19"/>
            <p:cNvCxnSpPr>
              <a:stCxn id="213" idx="3"/>
              <a:endCxn id="228" idx="2"/>
            </p:cNvCxnSpPr>
            <p:nvPr/>
          </p:nvCxnSpPr>
          <p:spPr>
            <a:xfrm>
              <a:off x="4912188" y="3024875"/>
              <a:ext cx="390600" cy="21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Entidad Débil</a:t>
            </a:r>
            <a:endParaRPr/>
          </a:p>
        </p:txBody>
      </p:sp>
      <p:sp>
        <p:nvSpPr>
          <p:cNvPr id="239" name="Google Shape;239;p20"/>
          <p:cNvSpPr txBox="1"/>
          <p:nvPr>
            <p:ph idx="1" type="body"/>
          </p:nvPr>
        </p:nvSpPr>
        <p:spPr>
          <a:xfrm>
            <a:off x="311700" y="1152475"/>
            <a:ext cx="8520600" cy="4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 necesita poder saber qué copia de nuestras películas se llevó cada cliente. Las mismas se identifican con el código de película y un número secuencial (ej: si la película tiene código 5555, las copias serían 5555-1, 5555-2, 5555-3, etc.)</a:t>
            </a:r>
            <a:endParaRPr/>
          </a:p>
        </p:txBody>
      </p:sp>
      <p:grpSp>
        <p:nvGrpSpPr>
          <p:cNvPr id="240" name="Google Shape;240;p20"/>
          <p:cNvGrpSpPr/>
          <p:nvPr/>
        </p:nvGrpSpPr>
        <p:grpSpPr>
          <a:xfrm>
            <a:off x="1437488" y="3148996"/>
            <a:ext cx="8135137" cy="1278079"/>
            <a:chOff x="1437488" y="3148996"/>
            <a:chExt cx="8135137" cy="1278079"/>
          </a:xfrm>
        </p:grpSpPr>
        <p:sp>
          <p:nvSpPr>
            <p:cNvPr id="241" name="Google Shape;241;p20"/>
            <p:cNvSpPr/>
            <p:nvPr/>
          </p:nvSpPr>
          <p:spPr>
            <a:xfrm>
              <a:off x="1437488" y="321215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6373025" y="3212150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Pelicula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4258325" y="3363950"/>
              <a:ext cx="440700" cy="431100"/>
            </a:xfrm>
            <a:prstGeom prst="flowChartDecision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44" name="Google Shape;244;p20"/>
            <p:cNvCxnSpPr>
              <a:stCxn id="241" idx="3"/>
              <a:endCxn id="243" idx="1"/>
            </p:cNvCxnSpPr>
            <p:nvPr/>
          </p:nvCxnSpPr>
          <p:spPr>
            <a:xfrm>
              <a:off x="3004988" y="3579500"/>
              <a:ext cx="1253400" cy="600"/>
            </a:xfrm>
            <a:prstGeom prst="bentConnector3">
              <a:avLst>
                <a:gd fmla="val 49998" name="adj1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20"/>
            <p:cNvCxnSpPr>
              <a:stCxn id="243" idx="3"/>
              <a:endCxn id="242" idx="1"/>
            </p:cNvCxnSpPr>
            <p:nvPr/>
          </p:nvCxnSpPr>
          <p:spPr>
            <a:xfrm>
              <a:off x="4699025" y="3579500"/>
              <a:ext cx="1674000" cy="600"/>
            </a:xfrm>
            <a:prstGeom prst="bentConnector3">
              <a:avLst>
                <a:gd fmla="val 50000" name="adj1"/>
              </a:avLst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46" name="Google Shape;246;p20"/>
            <p:cNvSpPr txBox="1"/>
            <p:nvPr/>
          </p:nvSpPr>
          <p:spPr>
            <a:xfrm>
              <a:off x="4086225" y="3786875"/>
              <a:ext cx="5486400" cy="64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Alquila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7" name="Google Shape;247;p20"/>
            <p:cNvSpPr txBox="1"/>
            <p:nvPr/>
          </p:nvSpPr>
          <p:spPr>
            <a:xfrm>
              <a:off x="6047579" y="3148996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248" name="Google Shape;248;p20"/>
            <p:cNvSpPr txBox="1"/>
            <p:nvPr/>
          </p:nvSpPr>
          <p:spPr>
            <a:xfrm>
              <a:off x="3004991" y="3148996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N</a:t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1"/>
          <p:cNvSpPr txBox="1"/>
          <p:nvPr>
            <p:ph type="title"/>
          </p:nvPr>
        </p:nvSpPr>
        <p:spPr>
          <a:xfrm>
            <a:off x="311700" y="1987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Recordemos el caso del Videoclub</a:t>
            </a:r>
            <a:endParaRPr/>
          </a:p>
        </p:txBody>
      </p:sp>
      <p:grpSp>
        <p:nvGrpSpPr>
          <p:cNvPr id="254" name="Google Shape;254;p21"/>
          <p:cNvGrpSpPr/>
          <p:nvPr/>
        </p:nvGrpSpPr>
        <p:grpSpPr>
          <a:xfrm>
            <a:off x="5238150" y="904475"/>
            <a:ext cx="3682700" cy="1976925"/>
            <a:chOff x="5207750" y="1089325"/>
            <a:chExt cx="3682700" cy="1976925"/>
          </a:xfrm>
        </p:grpSpPr>
        <p:sp>
          <p:nvSpPr>
            <p:cNvPr id="255" name="Google Shape;255;p21"/>
            <p:cNvSpPr/>
            <p:nvPr/>
          </p:nvSpPr>
          <p:spPr>
            <a:xfrm>
              <a:off x="5922950" y="17036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Proveedor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1"/>
            <p:cNvSpPr/>
            <p:nvPr/>
          </p:nvSpPr>
          <p:spPr>
            <a:xfrm>
              <a:off x="5207750" y="10893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27-568302389-7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1"/>
            <p:cNvSpPr/>
            <p:nvPr/>
          </p:nvSpPr>
          <p:spPr>
            <a:xfrm>
              <a:off x="7539325" y="26351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gati@gmail.com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1"/>
            <p:cNvSpPr/>
            <p:nvPr/>
          </p:nvSpPr>
          <p:spPr>
            <a:xfrm>
              <a:off x="7793050" y="2017163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78787878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1"/>
            <p:cNvSpPr/>
            <p:nvPr/>
          </p:nvSpPr>
          <p:spPr>
            <a:xfrm>
              <a:off x="7793050" y="13649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Rivadavia 556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1"/>
            <p:cNvSpPr/>
            <p:nvPr/>
          </p:nvSpPr>
          <p:spPr>
            <a:xfrm>
              <a:off x="6588900" y="10893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Gativideo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61" name="Google Shape;261;p21"/>
            <p:cNvCxnSpPr>
              <a:stCxn id="256" idx="5"/>
            </p:cNvCxnSpPr>
            <p:nvPr/>
          </p:nvCxnSpPr>
          <p:spPr>
            <a:xfrm>
              <a:off x="6144439" y="1457292"/>
              <a:ext cx="272700" cy="247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21"/>
            <p:cNvCxnSpPr>
              <a:stCxn id="257" idx="1"/>
            </p:cNvCxnSpPr>
            <p:nvPr/>
          </p:nvCxnSpPr>
          <p:spPr>
            <a:xfrm rot="10800000">
              <a:off x="7238636" y="2438483"/>
              <a:ext cx="461400" cy="259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21"/>
            <p:cNvCxnSpPr>
              <a:stCxn id="255" idx="3"/>
              <a:endCxn id="258" idx="2"/>
            </p:cNvCxnSpPr>
            <p:nvPr/>
          </p:nvCxnSpPr>
          <p:spPr>
            <a:xfrm>
              <a:off x="7490450" y="2070975"/>
              <a:ext cx="302700" cy="1617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21"/>
            <p:cNvCxnSpPr>
              <a:stCxn id="255" idx="0"/>
              <a:endCxn id="260" idx="3"/>
            </p:cNvCxnSpPr>
            <p:nvPr/>
          </p:nvCxnSpPr>
          <p:spPr>
            <a:xfrm flipH="1" rot="10800000">
              <a:off x="6706700" y="1457325"/>
              <a:ext cx="42900" cy="246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21"/>
            <p:cNvCxnSpPr>
              <a:stCxn id="259" idx="3"/>
            </p:cNvCxnSpPr>
            <p:nvPr/>
          </p:nvCxnSpPr>
          <p:spPr>
            <a:xfrm flipH="1">
              <a:off x="7494761" y="1732892"/>
              <a:ext cx="459000" cy="1383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p21"/>
            <p:cNvCxnSpPr>
              <a:stCxn id="256" idx="3"/>
              <a:endCxn id="256" idx="5"/>
            </p:cNvCxnSpPr>
            <p:nvPr/>
          </p:nvCxnSpPr>
          <p:spPr>
            <a:xfrm>
              <a:off x="5368461" y="1457292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67" name="Google Shape;267;p21"/>
          <p:cNvGrpSpPr/>
          <p:nvPr/>
        </p:nvGrpSpPr>
        <p:grpSpPr>
          <a:xfrm>
            <a:off x="5944400" y="3545275"/>
            <a:ext cx="2976450" cy="1484825"/>
            <a:chOff x="5944400" y="3316925"/>
            <a:chExt cx="2976450" cy="1484825"/>
          </a:xfrm>
        </p:grpSpPr>
        <p:sp>
          <p:nvSpPr>
            <p:cNvPr id="268" name="Google Shape;268;p21"/>
            <p:cNvSpPr/>
            <p:nvPr/>
          </p:nvSpPr>
          <p:spPr>
            <a:xfrm>
              <a:off x="5944400" y="33169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Pelicula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1"/>
            <p:cNvSpPr/>
            <p:nvPr/>
          </p:nvSpPr>
          <p:spPr>
            <a:xfrm>
              <a:off x="6144450" y="43706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111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1"/>
            <p:cNvSpPr/>
            <p:nvPr/>
          </p:nvSpPr>
          <p:spPr>
            <a:xfrm>
              <a:off x="7539325" y="437065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titanic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1"/>
            <p:cNvSpPr/>
            <p:nvPr/>
          </p:nvSpPr>
          <p:spPr>
            <a:xfrm>
              <a:off x="7823450" y="34687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drama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2" name="Google Shape;272;p21"/>
            <p:cNvCxnSpPr>
              <a:stCxn id="269" idx="0"/>
              <a:endCxn id="268" idx="2"/>
            </p:cNvCxnSpPr>
            <p:nvPr/>
          </p:nvCxnSpPr>
          <p:spPr>
            <a:xfrm flipH="1" rot="10800000">
              <a:off x="6693150" y="4051750"/>
              <a:ext cx="35100" cy="3189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" name="Google Shape;273;p21"/>
            <p:cNvCxnSpPr>
              <a:stCxn id="268" idx="3"/>
              <a:endCxn id="271" idx="2"/>
            </p:cNvCxnSpPr>
            <p:nvPr/>
          </p:nvCxnSpPr>
          <p:spPr>
            <a:xfrm>
              <a:off x="7511900" y="3684275"/>
              <a:ext cx="3117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p21"/>
            <p:cNvCxnSpPr>
              <a:stCxn id="270" idx="0"/>
            </p:cNvCxnSpPr>
            <p:nvPr/>
          </p:nvCxnSpPr>
          <p:spPr>
            <a:xfrm rot="10800000">
              <a:off x="7500325" y="3885250"/>
              <a:ext cx="587700" cy="485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" name="Google Shape;275;p21"/>
            <p:cNvCxnSpPr>
              <a:stCxn id="269" idx="3"/>
              <a:endCxn id="269" idx="5"/>
            </p:cNvCxnSpPr>
            <p:nvPr/>
          </p:nvCxnSpPr>
          <p:spPr>
            <a:xfrm>
              <a:off x="6305161" y="4738617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76" name="Google Shape;276;p21"/>
          <p:cNvGrpSpPr/>
          <p:nvPr/>
        </p:nvGrpSpPr>
        <p:grpSpPr>
          <a:xfrm>
            <a:off x="425425" y="1081425"/>
            <a:ext cx="4429850" cy="1971200"/>
            <a:chOff x="425425" y="1081425"/>
            <a:chExt cx="4429850" cy="1971200"/>
          </a:xfrm>
        </p:grpSpPr>
        <p:sp>
          <p:nvSpPr>
            <p:cNvPr id="277" name="Google Shape;277;p21"/>
            <p:cNvSpPr/>
            <p:nvPr/>
          </p:nvSpPr>
          <p:spPr>
            <a:xfrm>
              <a:off x="1856588" y="1703625"/>
              <a:ext cx="1567500" cy="734700"/>
            </a:xfrm>
            <a:prstGeom prst="rect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Cliente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21"/>
            <p:cNvSpPr/>
            <p:nvPr/>
          </p:nvSpPr>
          <p:spPr>
            <a:xfrm>
              <a:off x="425425" y="17036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dni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21"/>
            <p:cNvSpPr/>
            <p:nvPr/>
          </p:nvSpPr>
          <p:spPr>
            <a:xfrm>
              <a:off x="3757875" y="1856100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direccion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21"/>
            <p:cNvSpPr/>
            <p:nvPr/>
          </p:nvSpPr>
          <p:spPr>
            <a:xfrm>
              <a:off x="3390050" y="26215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edad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21"/>
            <p:cNvSpPr/>
            <p:nvPr/>
          </p:nvSpPr>
          <p:spPr>
            <a:xfrm>
              <a:off x="3606763" y="11451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telefono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2" name="Google Shape;282;p21"/>
            <p:cNvCxnSpPr>
              <a:stCxn id="278" idx="6"/>
            </p:cNvCxnSpPr>
            <p:nvPr/>
          </p:nvCxnSpPr>
          <p:spPr>
            <a:xfrm flipH="1" rot="10800000">
              <a:off x="1522825" y="1916775"/>
              <a:ext cx="336900" cy="24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p21"/>
            <p:cNvCxnSpPr>
              <a:endCxn id="279" idx="2"/>
            </p:cNvCxnSpPr>
            <p:nvPr/>
          </p:nvCxnSpPr>
          <p:spPr>
            <a:xfrm>
              <a:off x="3429075" y="1862850"/>
              <a:ext cx="328800" cy="2088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21"/>
            <p:cNvCxnSpPr>
              <a:endCxn id="281" idx="3"/>
            </p:cNvCxnSpPr>
            <p:nvPr/>
          </p:nvCxnSpPr>
          <p:spPr>
            <a:xfrm flipH="1" rot="10800000">
              <a:off x="3228974" y="1513092"/>
              <a:ext cx="538500" cy="1920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21"/>
            <p:cNvCxnSpPr>
              <a:stCxn id="280" idx="0"/>
              <a:endCxn id="277" idx="3"/>
            </p:cNvCxnSpPr>
            <p:nvPr/>
          </p:nvCxnSpPr>
          <p:spPr>
            <a:xfrm rot="10800000">
              <a:off x="3423950" y="2071025"/>
              <a:ext cx="514800" cy="5505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" name="Google Shape;286;p21"/>
            <p:cNvCxnSpPr>
              <a:stCxn id="278" idx="3"/>
              <a:endCxn id="278" idx="5"/>
            </p:cNvCxnSpPr>
            <p:nvPr/>
          </p:nvCxnSpPr>
          <p:spPr>
            <a:xfrm>
              <a:off x="586136" y="2071592"/>
              <a:ext cx="776100" cy="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7" name="Google Shape;287;p21"/>
            <p:cNvSpPr/>
            <p:nvPr/>
          </p:nvSpPr>
          <p:spPr>
            <a:xfrm>
              <a:off x="1686438" y="1081425"/>
              <a:ext cx="1097400" cy="431100"/>
            </a:xfrm>
            <a:prstGeom prst="ellipse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" sz="1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Nombre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88" name="Google Shape;288;p21"/>
            <p:cNvCxnSpPr>
              <a:stCxn id="287" idx="4"/>
              <a:endCxn id="277" idx="0"/>
            </p:cNvCxnSpPr>
            <p:nvPr/>
          </p:nvCxnSpPr>
          <p:spPr>
            <a:xfrm>
              <a:off x="2235138" y="1512525"/>
              <a:ext cx="405300" cy="191100"/>
            </a:xfrm>
            <a:prstGeom prst="straightConnector1">
              <a:avLst/>
            </a:prstGeom>
            <a:noFill/>
            <a:ln cap="flat" cmpd="sng" w="19050">
              <a:solidFill>
                <a:srgbClr val="434343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9" name="Google Shape;289;p21"/>
            <p:cNvSpPr txBox="1"/>
            <p:nvPr/>
          </p:nvSpPr>
          <p:spPr>
            <a:xfrm>
              <a:off x="1932766" y="2436471"/>
              <a:ext cx="275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</p:grpSp>
      <p:pic>
        <p:nvPicPr>
          <p:cNvPr id="290" name="Google Shape;29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25388" y="1428775"/>
            <a:ext cx="1219425" cy="127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9837" y="3440921"/>
            <a:ext cx="909750" cy="958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3663" y="1671688"/>
            <a:ext cx="1013375" cy="11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21"/>
          <p:cNvSpPr/>
          <p:nvPr/>
        </p:nvSpPr>
        <p:spPr>
          <a:xfrm>
            <a:off x="5137738" y="2571750"/>
            <a:ext cx="609000" cy="576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294" name="Google Shape;294;p21"/>
          <p:cNvCxnSpPr>
            <a:stCxn id="293" idx="0"/>
            <a:endCxn id="255" idx="1"/>
          </p:cNvCxnSpPr>
          <p:nvPr/>
        </p:nvCxnSpPr>
        <p:spPr>
          <a:xfrm flipH="1" rot="10800000">
            <a:off x="5442238" y="1886250"/>
            <a:ext cx="511200" cy="685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5" name="Google Shape;295;p21"/>
          <p:cNvCxnSpPr>
            <a:stCxn id="293" idx="2"/>
            <a:endCxn id="268" idx="1"/>
          </p:cNvCxnSpPr>
          <p:nvPr/>
        </p:nvCxnSpPr>
        <p:spPr>
          <a:xfrm>
            <a:off x="5442238" y="3148050"/>
            <a:ext cx="502200" cy="76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6" name="Google Shape;296;p21"/>
          <p:cNvSpPr txBox="1"/>
          <p:nvPr/>
        </p:nvSpPr>
        <p:spPr>
          <a:xfrm>
            <a:off x="5746750" y="3229775"/>
            <a:ext cx="375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7" name="Google Shape;297;p21"/>
          <p:cNvSpPr txBox="1"/>
          <p:nvPr/>
        </p:nvSpPr>
        <p:spPr>
          <a:xfrm>
            <a:off x="5491400" y="1852025"/>
            <a:ext cx="359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8" name="Google Shape;298;p21"/>
          <p:cNvSpPr txBox="1"/>
          <p:nvPr/>
        </p:nvSpPr>
        <p:spPr>
          <a:xfrm>
            <a:off x="5790575" y="2629050"/>
            <a:ext cx="3284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provee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21"/>
          <p:cNvSpPr/>
          <p:nvPr/>
        </p:nvSpPr>
        <p:spPr>
          <a:xfrm>
            <a:off x="4012575" y="3788750"/>
            <a:ext cx="674100" cy="576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00" name="Google Shape;300;p21"/>
          <p:cNvCxnSpPr>
            <a:stCxn id="292" idx="2"/>
            <a:endCxn id="299" idx="1"/>
          </p:cNvCxnSpPr>
          <p:nvPr/>
        </p:nvCxnSpPr>
        <p:spPr>
          <a:xfrm>
            <a:off x="2640351" y="2831063"/>
            <a:ext cx="1372200" cy="124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21"/>
          <p:cNvCxnSpPr>
            <a:stCxn id="299" idx="3"/>
          </p:cNvCxnSpPr>
          <p:nvPr/>
        </p:nvCxnSpPr>
        <p:spPr>
          <a:xfrm flipH="1" rot="10800000">
            <a:off x="4686675" y="4074500"/>
            <a:ext cx="1274400" cy="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21"/>
          <p:cNvSpPr txBox="1"/>
          <p:nvPr/>
        </p:nvSpPr>
        <p:spPr>
          <a:xfrm>
            <a:off x="3974950" y="4404238"/>
            <a:ext cx="6209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alquila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21"/>
          <p:cNvSpPr txBox="1"/>
          <p:nvPr/>
        </p:nvSpPr>
        <p:spPr>
          <a:xfrm>
            <a:off x="5143500" y="3947325"/>
            <a:ext cx="4023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21"/>
          <p:cNvSpPr/>
          <p:nvPr/>
        </p:nvSpPr>
        <p:spPr>
          <a:xfrm>
            <a:off x="2777750" y="4302663"/>
            <a:ext cx="1097400" cy="431100"/>
          </a:xfrm>
          <a:prstGeom prst="ellipse">
            <a:avLst/>
          </a:prstGeom>
          <a:noFill/>
          <a:ln cap="flat" cmpd="sng" w="19050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fecha_alquiler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21"/>
          <p:cNvSpPr txBox="1"/>
          <p:nvPr/>
        </p:nvSpPr>
        <p:spPr>
          <a:xfrm>
            <a:off x="2838075" y="2865963"/>
            <a:ext cx="36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6" name="Google Shape;306;p21"/>
          <p:cNvSpPr/>
          <p:nvPr/>
        </p:nvSpPr>
        <p:spPr>
          <a:xfrm>
            <a:off x="1087425" y="2704275"/>
            <a:ext cx="674100" cy="576300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07" name="Google Shape;307;p21"/>
          <p:cNvCxnSpPr>
            <a:stCxn id="277" idx="1"/>
            <a:endCxn id="306" idx="0"/>
          </p:cNvCxnSpPr>
          <p:nvPr/>
        </p:nvCxnSpPr>
        <p:spPr>
          <a:xfrm flipH="1">
            <a:off x="1424588" y="2070975"/>
            <a:ext cx="432000" cy="63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8" name="Google Shape;308;p21"/>
          <p:cNvCxnSpPr>
            <a:stCxn id="306" idx="3"/>
          </p:cNvCxnSpPr>
          <p:nvPr/>
        </p:nvCxnSpPr>
        <p:spPr>
          <a:xfrm flipH="1" rot="10800000">
            <a:off x="1761525" y="2420925"/>
            <a:ext cx="413400" cy="57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9" name="Google Shape;309;p21"/>
          <p:cNvSpPr txBox="1"/>
          <p:nvPr/>
        </p:nvSpPr>
        <p:spPr>
          <a:xfrm>
            <a:off x="425425" y="3362575"/>
            <a:ext cx="1761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Es extension de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1054800" y="2348825"/>
            <a:ext cx="22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1" name="Google Shape;311;p21"/>
          <p:cNvSpPr txBox="1"/>
          <p:nvPr/>
        </p:nvSpPr>
        <p:spPr>
          <a:xfrm>
            <a:off x="1805175" y="2865975"/>
            <a:ext cx="369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2" name="Google Shape;312;p21"/>
          <p:cNvSpPr txBox="1"/>
          <p:nvPr/>
        </p:nvSpPr>
        <p:spPr>
          <a:xfrm>
            <a:off x="1217925" y="2242575"/>
            <a:ext cx="31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endParaRPr b="0" i="0" sz="1800" u="none" cap="none" strike="noStrike">
              <a:solidFill>
                <a:schemeClr val="accent3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13" name="Google Shape;313;p21"/>
          <p:cNvCxnSpPr>
            <a:stCxn id="304" idx="0"/>
            <a:endCxn id="299" idx="2"/>
          </p:cNvCxnSpPr>
          <p:nvPr/>
        </p:nvCxnSpPr>
        <p:spPr>
          <a:xfrm>
            <a:off x="3326450" y="4302663"/>
            <a:ext cx="1023300" cy="6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