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E4795B-A5D0-4707-8F5A-11E92FD01FD1}">
  <a:tblStyle styleId="{8DE4795B-A5D0-4707-8F5A-11E92FD01F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bold.fntdata"/><Relationship Id="rId10" Type="http://schemas.openxmlformats.org/officeDocument/2006/relationships/slide" Target="slides/slide4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Modelo Relacional (MR)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2 - </a:t>
            </a:r>
            <a:r>
              <a:rPr b="1" lang="en" u="sng"/>
              <a:t>Relaciones</a:t>
            </a:r>
            <a:r>
              <a:rPr lang="en"/>
              <a:t> Unarias/Binarias</a:t>
            </a:r>
            <a:endParaRPr/>
          </a:p>
        </p:txBody>
      </p:sp>
      <p:grpSp>
        <p:nvGrpSpPr>
          <p:cNvPr id="189" name="Google Shape;189;p22"/>
          <p:cNvGrpSpPr/>
          <p:nvPr/>
        </p:nvGrpSpPr>
        <p:grpSpPr>
          <a:xfrm>
            <a:off x="486562" y="1907825"/>
            <a:ext cx="1710950" cy="2348000"/>
            <a:chOff x="474275" y="1907825"/>
            <a:chExt cx="1710950" cy="2348000"/>
          </a:xfrm>
        </p:grpSpPr>
        <p:sp>
          <p:nvSpPr>
            <p:cNvPr id="190" name="Google Shape;190;p22"/>
            <p:cNvSpPr/>
            <p:nvPr/>
          </p:nvSpPr>
          <p:spPr>
            <a:xfrm>
              <a:off x="596275" y="19078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Proveedor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17725" y="35211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Pelicula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1181125" y="2866275"/>
              <a:ext cx="440700" cy="431100"/>
            </a:xfrm>
            <a:prstGeom prst="flowChartDecision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" name="Google Shape;193;p22"/>
            <p:cNvCxnSpPr>
              <a:stCxn id="192" idx="0"/>
            </p:cNvCxnSpPr>
            <p:nvPr/>
          </p:nvCxnSpPr>
          <p:spPr>
            <a:xfrm rot="10800000">
              <a:off x="1397875" y="2640675"/>
              <a:ext cx="3600" cy="2256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22"/>
            <p:cNvCxnSpPr>
              <a:stCxn id="192" idx="2"/>
            </p:cNvCxnSpPr>
            <p:nvPr/>
          </p:nvCxnSpPr>
          <p:spPr>
            <a:xfrm flipH="1">
              <a:off x="1397875" y="3297375"/>
              <a:ext cx="3600" cy="224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5" name="Google Shape;195;p22"/>
            <p:cNvSpPr txBox="1"/>
            <p:nvPr/>
          </p:nvSpPr>
          <p:spPr>
            <a:xfrm>
              <a:off x="474275" y="2873600"/>
              <a:ext cx="7761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Provee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6" name="Google Shape;196;p22"/>
            <p:cNvSpPr txBox="1"/>
            <p:nvPr/>
          </p:nvSpPr>
          <p:spPr>
            <a:xfrm>
              <a:off x="1479475" y="25603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97" name="Google Shape;197;p22"/>
            <p:cNvSpPr txBox="1"/>
            <p:nvPr/>
          </p:nvSpPr>
          <p:spPr>
            <a:xfrm>
              <a:off x="1479479" y="31938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aphicFrame>
        <p:nvGraphicFramePr>
          <p:cNvPr id="198" name="Google Shape;198;p22"/>
          <p:cNvGraphicFramePr/>
          <p:nvPr/>
        </p:nvGraphicFramePr>
        <p:xfrm>
          <a:off x="2974825" y="159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{8DE4795B-A5D0-4707-8F5A-11E92FD01FD1}</a:tableStyleId>
              </a:tblPr>
              <a:tblGrid>
                <a:gridCol w="630050"/>
                <a:gridCol w="848350"/>
                <a:gridCol w="1102350"/>
                <a:gridCol w="1064250"/>
                <a:gridCol w="123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sng" cap="none" strike="noStrike"/>
                        <a:t>CUIT</a:t>
                      </a:r>
                      <a:endParaRPr sz="12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nombre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domicilio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telefono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mail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1234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AVH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Bolivar 2253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1144552445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info@avh.com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5678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Fox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Espora 24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1156467254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info@fox.com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99" name="Google Shape;199;p22"/>
          <p:cNvSpPr txBox="1"/>
          <p:nvPr/>
        </p:nvSpPr>
        <p:spPr>
          <a:xfrm>
            <a:off x="3219400" y="11719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Proveedor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0" name="Google Shape;200;p22"/>
          <p:cNvGraphicFramePr/>
          <p:nvPr/>
        </p:nvGraphicFramePr>
        <p:xfrm>
          <a:off x="2974813" y="326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{8DE4795B-A5D0-4707-8F5A-11E92FD01FD1}</a:tableStyleId>
              </a:tblPr>
              <a:tblGrid>
                <a:gridCol w="813900"/>
                <a:gridCol w="1465725"/>
                <a:gridCol w="1403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sng" cap="none" strike="noStrike"/>
                        <a:t>cod_pel</a:t>
                      </a:r>
                      <a:endParaRPr sz="12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titulo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genero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Volver al futuro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C. Ficción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La llamada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Terror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Duro de matar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Acción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" name="Google Shape;201;p22"/>
          <p:cNvSpPr txBox="1"/>
          <p:nvPr/>
        </p:nvSpPr>
        <p:spPr>
          <a:xfrm>
            <a:off x="3219400" y="28254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Pelicula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2" name="Google Shape;202;p22"/>
          <p:cNvGraphicFramePr/>
          <p:nvPr/>
        </p:nvGraphicFramePr>
        <p:xfrm>
          <a:off x="6658288" y="326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{8DE4795B-A5D0-4707-8F5A-11E92FD01FD1}</a:tableStyleId>
              </a:tblPr>
              <a:tblGrid>
                <a:gridCol w="1201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CUIT_prov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1234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1234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5678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2 - Relaciones Unarias/Binarias</a:t>
            </a:r>
            <a:endParaRPr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Cliente</a:t>
            </a:r>
            <a:r>
              <a:rPr lang="en"/>
              <a:t> (</a:t>
            </a:r>
            <a:r>
              <a:rPr lang="en" u="sng"/>
              <a:t>tipo_doc</a:t>
            </a:r>
            <a:r>
              <a:rPr lang="en"/>
              <a:t>, </a:t>
            </a:r>
            <a:r>
              <a:rPr lang="en" u="sng"/>
              <a:t>nro_doc</a:t>
            </a:r>
            <a:r>
              <a:rPr lang="en"/>
              <a:t>, nombre, telefono, domicilio, edad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Proveedor</a:t>
            </a:r>
            <a:r>
              <a:rPr lang="en"/>
              <a:t> (</a:t>
            </a:r>
            <a:r>
              <a:rPr lang="en" u="sng"/>
              <a:t>CUIT,</a:t>
            </a:r>
            <a:r>
              <a:rPr lang="en"/>
              <a:t> nombre, domicilio, telefono, mail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Pelicula</a:t>
            </a:r>
            <a:r>
              <a:rPr lang="en"/>
              <a:t> (</a:t>
            </a:r>
            <a:r>
              <a:rPr lang="en" u="sng"/>
              <a:t>cod_pel</a:t>
            </a:r>
            <a:r>
              <a:rPr lang="en"/>
              <a:t>, titulo, genero, </a:t>
            </a:r>
            <a:r>
              <a:rPr lang="en">
                <a:solidFill>
                  <a:srgbClr val="3C78D8"/>
                </a:solidFill>
              </a:rPr>
              <a:t>CUIT_prov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311700" y="37813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solidFill>
                  <a:srgbClr val="3C78D8"/>
                </a:solidFill>
              </a:rPr>
              <a:t>Pelicula.CUIT_prov → Proveedor.CUIT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311700" y="3403400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 u="sng"/>
              <a:t>Lista de claves foráneas</a:t>
            </a:r>
            <a:endParaRPr b="1" sz="1400" u="sng"/>
          </a:p>
        </p:txBody>
      </p:sp>
      <p:cxnSp>
        <p:nvCxnSpPr>
          <p:cNvPr id="211" name="Google Shape;211;p23"/>
          <p:cNvCxnSpPr/>
          <p:nvPr/>
        </p:nvCxnSpPr>
        <p:spPr>
          <a:xfrm>
            <a:off x="3688775" y="2563100"/>
            <a:ext cx="10305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lgDash"/>
            <a:round/>
            <a:headEnd len="sm" w="sm" type="none"/>
            <a:tailEnd len="sm" w="sm" type="none"/>
          </a:ln>
        </p:spPr>
      </p:cxnSp>
      <p:pic>
        <p:nvPicPr>
          <p:cNvPr id="212" name="Google Shape;2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8985" y="2592049"/>
            <a:ext cx="5088130" cy="2417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311700" y="11663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2 - Relaciones Unarias/Binarias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488700" y="3435138"/>
            <a:ext cx="8166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la relación es unaria, se aplica la regla de la misma manera que con las binarias, considerando a la misma tabla como la referenciada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la cardinalidad de la relación fuera 1:1, se agregan los campos y la clave foránea en cualquiera de las dos tablas, </a:t>
            </a:r>
            <a:r>
              <a:rPr b="1" lang="en"/>
              <a:t>pero sólo en una de ellas</a:t>
            </a:r>
            <a:endParaRPr b="1"/>
          </a:p>
        </p:txBody>
      </p:sp>
      <p:grpSp>
        <p:nvGrpSpPr>
          <p:cNvPr id="219" name="Google Shape;219;p24"/>
          <p:cNvGrpSpPr/>
          <p:nvPr/>
        </p:nvGrpSpPr>
        <p:grpSpPr>
          <a:xfrm>
            <a:off x="1354241" y="888234"/>
            <a:ext cx="1710950" cy="2348000"/>
            <a:chOff x="474275" y="1907825"/>
            <a:chExt cx="1710950" cy="2348000"/>
          </a:xfrm>
        </p:grpSpPr>
        <p:sp>
          <p:nvSpPr>
            <p:cNvPr id="220" name="Google Shape;220;p24"/>
            <p:cNvSpPr/>
            <p:nvPr/>
          </p:nvSpPr>
          <p:spPr>
            <a:xfrm>
              <a:off x="596275" y="19078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Director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617725" y="35211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Departamento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1181125" y="2866275"/>
              <a:ext cx="440700" cy="431100"/>
            </a:xfrm>
            <a:prstGeom prst="flowChartDecision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24"/>
            <p:cNvCxnSpPr>
              <a:stCxn id="222" idx="0"/>
            </p:cNvCxnSpPr>
            <p:nvPr/>
          </p:nvCxnSpPr>
          <p:spPr>
            <a:xfrm rot="10800000">
              <a:off x="1397875" y="2640675"/>
              <a:ext cx="3600" cy="2256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4"/>
            <p:cNvCxnSpPr>
              <a:stCxn id="222" idx="2"/>
            </p:cNvCxnSpPr>
            <p:nvPr/>
          </p:nvCxnSpPr>
          <p:spPr>
            <a:xfrm flipH="1">
              <a:off x="1397875" y="3297375"/>
              <a:ext cx="3600" cy="224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5" name="Google Shape;225;p24"/>
            <p:cNvSpPr txBox="1"/>
            <p:nvPr/>
          </p:nvSpPr>
          <p:spPr>
            <a:xfrm>
              <a:off x="474275" y="2873600"/>
              <a:ext cx="7761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Dirige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26" name="Google Shape;226;p24"/>
            <p:cNvSpPr txBox="1"/>
            <p:nvPr/>
          </p:nvSpPr>
          <p:spPr>
            <a:xfrm>
              <a:off x="1479475" y="25603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27" name="Google Shape;227;p24"/>
            <p:cNvSpPr txBox="1"/>
            <p:nvPr/>
          </p:nvSpPr>
          <p:spPr>
            <a:xfrm>
              <a:off x="1479479" y="31938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28" name="Google Shape;228;p24"/>
          <p:cNvSpPr/>
          <p:nvPr/>
        </p:nvSpPr>
        <p:spPr>
          <a:xfrm>
            <a:off x="5774556" y="1253734"/>
            <a:ext cx="1567500" cy="734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5204429" y="2530134"/>
            <a:ext cx="440700" cy="431100"/>
          </a:xfrm>
          <a:prstGeom prst="flowChartDecision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24"/>
          <p:cNvCxnSpPr>
            <a:stCxn id="229" idx="3"/>
          </p:cNvCxnSpPr>
          <p:nvPr/>
        </p:nvCxnSpPr>
        <p:spPr>
          <a:xfrm flipH="1" rot="10800000">
            <a:off x="5645129" y="1995984"/>
            <a:ext cx="487500" cy="749700"/>
          </a:xfrm>
          <a:prstGeom prst="bentConnector2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p24"/>
          <p:cNvSpPr txBox="1"/>
          <p:nvPr/>
        </p:nvSpPr>
        <p:spPr>
          <a:xfrm>
            <a:off x="5850670" y="1994180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5490779" y="1790380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33" name="Google Shape;233;p24"/>
          <p:cNvCxnSpPr/>
          <p:nvPr/>
        </p:nvCxnSpPr>
        <p:spPr>
          <a:xfrm rot="5400000">
            <a:off x="5240106" y="2015254"/>
            <a:ext cx="710100" cy="355200"/>
          </a:xfrm>
          <a:prstGeom prst="bentConnector3">
            <a:avLst>
              <a:gd fmla="val 894" name="adj1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24"/>
          <p:cNvSpPr txBox="1"/>
          <p:nvPr/>
        </p:nvSpPr>
        <p:spPr>
          <a:xfrm>
            <a:off x="4696506" y="2996254"/>
            <a:ext cx="1508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 extensión de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62930" y="1131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2 - Relaciones Unarias/Binarias</a:t>
            </a:r>
            <a:endParaRPr/>
          </a:p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206908" y="1152475"/>
            <a:ext cx="8798492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Cliente</a:t>
            </a:r>
            <a:r>
              <a:rPr lang="en"/>
              <a:t> (</a:t>
            </a:r>
            <a:r>
              <a:rPr lang="en" u="sng">
                <a:solidFill>
                  <a:srgbClr val="FF0000"/>
                </a:solidFill>
              </a:rPr>
              <a:t>id_cli</a:t>
            </a:r>
            <a:r>
              <a:rPr lang="en"/>
              <a:t>, tipo_doc, nro_doc, nombre, telefono, domicilio, edad, </a:t>
            </a:r>
            <a:r>
              <a:rPr lang="en" u="sng">
                <a:solidFill>
                  <a:srgbClr val="FF0000"/>
                </a:solidFill>
              </a:rPr>
              <a:t>id_cli_fk</a:t>
            </a:r>
            <a:endParaRPr u="sng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Proveedor</a:t>
            </a:r>
            <a:r>
              <a:rPr lang="en"/>
              <a:t> (</a:t>
            </a:r>
            <a:r>
              <a:rPr lang="en" u="sng"/>
              <a:t>CUIT,</a:t>
            </a:r>
            <a:r>
              <a:rPr lang="en"/>
              <a:t> nombre, domicilio, telefono, mail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Pelicula</a:t>
            </a:r>
            <a:r>
              <a:rPr lang="en"/>
              <a:t> (</a:t>
            </a:r>
            <a:r>
              <a:rPr lang="en" u="sng"/>
              <a:t>cod_pel</a:t>
            </a:r>
            <a:r>
              <a:rPr lang="en"/>
              <a:t>, titulo, genero, CUIT_prov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311700" y="37813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/>
              <a:t>Pelicula.CUIT_prov → Proveedor.CUIT</a:t>
            </a:r>
            <a:br>
              <a:rPr lang="en" sz="1400"/>
            </a:br>
            <a:r>
              <a:rPr lang="en" sz="1400">
                <a:solidFill>
                  <a:srgbClr val="3C78D8"/>
                </a:solidFill>
              </a:rPr>
              <a:t>Cliente.id_cli_fk → Cliente.id_cli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311700" y="3403400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 u="sng"/>
              <a:t>Lista de claves foráneas</a:t>
            </a:r>
            <a:endParaRPr b="1" sz="1400" u="sng"/>
          </a:p>
        </p:txBody>
      </p:sp>
      <p:cxnSp>
        <p:nvCxnSpPr>
          <p:cNvPr id="243" name="Google Shape;243;p25"/>
          <p:cNvCxnSpPr/>
          <p:nvPr/>
        </p:nvCxnSpPr>
        <p:spPr>
          <a:xfrm>
            <a:off x="3614811" y="2563100"/>
            <a:ext cx="1030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44" name="Google Shape;244;p25"/>
          <p:cNvSpPr/>
          <p:nvPr/>
        </p:nvSpPr>
        <p:spPr>
          <a:xfrm>
            <a:off x="6896825" y="2563100"/>
            <a:ext cx="1567500" cy="734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5951348" y="2012188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id_cli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p25"/>
          <p:cNvCxnSpPr>
            <a:stCxn id="245" idx="5"/>
          </p:cNvCxnSpPr>
          <p:nvPr/>
        </p:nvCxnSpPr>
        <p:spPr>
          <a:xfrm>
            <a:off x="6888037" y="2380155"/>
            <a:ext cx="444900" cy="191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25"/>
          <p:cNvCxnSpPr>
            <a:stCxn id="245" idx="3"/>
            <a:endCxn id="245" idx="5"/>
          </p:cNvCxnSpPr>
          <p:nvPr/>
        </p:nvCxnSpPr>
        <p:spPr>
          <a:xfrm>
            <a:off x="6112059" y="2380155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25"/>
          <p:cNvSpPr/>
          <p:nvPr/>
        </p:nvSpPr>
        <p:spPr>
          <a:xfrm>
            <a:off x="6333374" y="3839500"/>
            <a:ext cx="440700" cy="431100"/>
          </a:xfrm>
          <a:prstGeom prst="flowChartDecision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25"/>
          <p:cNvCxnSpPr>
            <a:endCxn id="248" idx="0"/>
          </p:cNvCxnSpPr>
          <p:nvPr/>
        </p:nvCxnSpPr>
        <p:spPr>
          <a:xfrm rot="5400000">
            <a:off x="6376274" y="3306850"/>
            <a:ext cx="710100" cy="355200"/>
          </a:xfrm>
          <a:prstGeom prst="bentConnector3">
            <a:avLst>
              <a:gd fmla="val 894" name="adj1"/>
            </a:avLst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25"/>
          <p:cNvCxnSpPr>
            <a:stCxn id="248" idx="3"/>
          </p:cNvCxnSpPr>
          <p:nvPr/>
        </p:nvCxnSpPr>
        <p:spPr>
          <a:xfrm flipH="1" rot="10800000">
            <a:off x="6774074" y="3305350"/>
            <a:ext cx="487500" cy="749700"/>
          </a:xfrm>
          <a:prstGeom prst="bentConnector2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25"/>
          <p:cNvSpPr txBox="1"/>
          <p:nvPr/>
        </p:nvSpPr>
        <p:spPr>
          <a:xfrm>
            <a:off x="6972939" y="3303546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5832674" y="4287850"/>
            <a:ext cx="1508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 extensión de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6305999" y="3187850"/>
            <a:ext cx="27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title"/>
          </p:nvPr>
        </p:nvSpPr>
        <p:spPr>
          <a:xfrm>
            <a:off x="311700" y="615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3 - Relaciones N:N</a:t>
            </a:r>
            <a:endParaRPr/>
          </a:p>
        </p:txBody>
      </p:sp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311700" y="2807731"/>
            <a:ext cx="8166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Se creará una nueva tabla cuyo nombre deberá ser un sustantivo o concatenación de tablas (siempre que tenga sentido)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Contendrá como campos a aquellos que forman las claves primarias de las tablas que vincula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Se definirán </a:t>
            </a:r>
            <a:r>
              <a:rPr b="1" lang="en" sz="1700"/>
              <a:t>dos claves foráneas</a:t>
            </a:r>
            <a:r>
              <a:rPr lang="en" sz="1700"/>
              <a:t>, referenciando a las tablas que dieron origen a los campos correspondientes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700"/>
              <a:t>Todos estos campos formarán la clave primaria de la nueva tabla</a:t>
            </a:r>
            <a:endParaRPr sz="1700"/>
          </a:p>
        </p:txBody>
      </p:sp>
      <p:grpSp>
        <p:nvGrpSpPr>
          <p:cNvPr id="260" name="Google Shape;260;p26"/>
          <p:cNvGrpSpPr/>
          <p:nvPr/>
        </p:nvGrpSpPr>
        <p:grpSpPr>
          <a:xfrm>
            <a:off x="258308" y="561509"/>
            <a:ext cx="8752988" cy="2406357"/>
            <a:chOff x="433167" y="917644"/>
            <a:chExt cx="8719173" cy="2261421"/>
          </a:xfrm>
        </p:grpSpPr>
        <p:sp>
          <p:nvSpPr>
            <p:cNvPr id="261" name="Google Shape;261;p26"/>
            <p:cNvSpPr/>
            <p:nvPr/>
          </p:nvSpPr>
          <p:spPr>
            <a:xfrm>
              <a:off x="1872341" y="16960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918917" y="11451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33167" y="17036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nro_doc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066730" y="252024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domicilio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3390050" y="2621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edad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3606763" y="11451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7" name="Google Shape;267;p26"/>
            <p:cNvCxnSpPr>
              <a:stCxn id="262" idx="5"/>
            </p:cNvCxnSpPr>
            <p:nvPr/>
          </p:nvCxnSpPr>
          <p:spPr>
            <a:xfrm>
              <a:off x="1855606" y="1513080"/>
              <a:ext cx="444900" cy="19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26"/>
            <p:cNvCxnSpPr>
              <a:stCxn id="263" idx="6"/>
            </p:cNvCxnSpPr>
            <p:nvPr/>
          </p:nvCxnSpPr>
          <p:spPr>
            <a:xfrm flipH="1" rot="10800000">
              <a:off x="1530567" y="19167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26"/>
            <p:cNvCxnSpPr>
              <a:stCxn id="261" idx="1"/>
              <a:endCxn id="264" idx="0"/>
            </p:cNvCxnSpPr>
            <p:nvPr/>
          </p:nvCxnSpPr>
          <p:spPr>
            <a:xfrm flipH="1">
              <a:off x="1615541" y="2063375"/>
              <a:ext cx="256800" cy="456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26"/>
            <p:cNvCxnSpPr>
              <a:endCxn id="266" idx="3"/>
            </p:cNvCxnSpPr>
            <p:nvPr/>
          </p:nvCxnSpPr>
          <p:spPr>
            <a:xfrm flipH="1" rot="10800000">
              <a:off x="3228974" y="1513092"/>
              <a:ext cx="538500" cy="192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26"/>
            <p:cNvCxnSpPr>
              <a:stCxn id="265" idx="0"/>
              <a:endCxn id="261" idx="3"/>
            </p:cNvCxnSpPr>
            <p:nvPr/>
          </p:nvCxnSpPr>
          <p:spPr>
            <a:xfrm rot="10800000">
              <a:off x="3439850" y="2063225"/>
              <a:ext cx="498900" cy="558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26"/>
            <p:cNvCxnSpPr/>
            <p:nvPr/>
          </p:nvCxnSpPr>
          <p:spPr>
            <a:xfrm>
              <a:off x="2374572" y="2951339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3" name="Google Shape;273;p26"/>
            <p:cNvSpPr/>
            <p:nvPr/>
          </p:nvSpPr>
          <p:spPr>
            <a:xfrm>
              <a:off x="7476766" y="1779843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Pelicula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7946866" y="274796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cod_pel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8054940" y="116166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titulo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649025" y="917644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7" name="Google Shape;277;p26"/>
            <p:cNvCxnSpPr>
              <a:stCxn id="274" idx="0"/>
              <a:endCxn id="273" idx="2"/>
            </p:cNvCxnSpPr>
            <p:nvPr/>
          </p:nvCxnSpPr>
          <p:spPr>
            <a:xfrm rot="10800000">
              <a:off x="8260366" y="2514565"/>
              <a:ext cx="235200" cy="233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26"/>
            <p:cNvCxnSpPr>
              <a:endCxn id="276" idx="4"/>
            </p:cNvCxnSpPr>
            <p:nvPr/>
          </p:nvCxnSpPr>
          <p:spPr>
            <a:xfrm rot="10800000">
              <a:off x="7197725" y="1348744"/>
              <a:ext cx="279000" cy="6186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26"/>
            <p:cNvCxnSpPr>
              <a:stCxn id="275" idx="4"/>
              <a:endCxn id="273" idx="0"/>
            </p:cNvCxnSpPr>
            <p:nvPr/>
          </p:nvCxnSpPr>
          <p:spPr>
            <a:xfrm flipH="1">
              <a:off x="8260440" y="1592760"/>
              <a:ext cx="343200" cy="187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26"/>
            <p:cNvCxnSpPr>
              <a:stCxn id="274" idx="3"/>
              <a:endCxn id="274" idx="5"/>
            </p:cNvCxnSpPr>
            <p:nvPr/>
          </p:nvCxnSpPr>
          <p:spPr>
            <a:xfrm>
              <a:off x="8107577" y="311593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1" name="Google Shape;281;p26"/>
            <p:cNvSpPr/>
            <p:nvPr/>
          </p:nvSpPr>
          <p:spPr>
            <a:xfrm>
              <a:off x="5297720" y="1905952"/>
              <a:ext cx="440700" cy="431100"/>
            </a:xfrm>
            <a:prstGeom prst="flowChartDecision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Google Shape;282;p26"/>
            <p:cNvCxnSpPr/>
            <p:nvPr/>
          </p:nvCxnSpPr>
          <p:spPr>
            <a:xfrm>
              <a:off x="3448208" y="1966196"/>
              <a:ext cx="1864719" cy="160714"/>
            </a:xfrm>
            <a:prstGeom prst="bentConnector3">
              <a:avLst>
                <a:gd fmla="val 58523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26"/>
            <p:cNvCxnSpPr>
              <a:stCxn id="281" idx="3"/>
              <a:endCxn id="273" idx="1"/>
            </p:cNvCxnSpPr>
            <p:nvPr/>
          </p:nvCxnSpPr>
          <p:spPr>
            <a:xfrm>
              <a:off x="5738420" y="2121502"/>
              <a:ext cx="1738200" cy="25800"/>
            </a:xfrm>
            <a:prstGeom prst="bentConnector3">
              <a:avLst>
                <a:gd fmla="val 58648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4" name="Google Shape;284;p26"/>
            <p:cNvSpPr txBox="1"/>
            <p:nvPr/>
          </p:nvSpPr>
          <p:spPr>
            <a:xfrm>
              <a:off x="3600650" y="1941064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285" name="Google Shape;285;p26"/>
            <p:cNvGrpSpPr/>
            <p:nvPr/>
          </p:nvGrpSpPr>
          <p:grpSpPr>
            <a:xfrm>
              <a:off x="5204283" y="1234868"/>
              <a:ext cx="1097400" cy="762000"/>
              <a:chOff x="5204283" y="1234868"/>
              <a:chExt cx="1097400" cy="762000"/>
            </a:xfrm>
          </p:grpSpPr>
          <p:sp>
            <p:nvSpPr>
              <p:cNvPr id="286" name="Google Shape;286;p26"/>
              <p:cNvSpPr/>
              <p:nvPr/>
            </p:nvSpPr>
            <p:spPr>
              <a:xfrm>
                <a:off x="5204283" y="1234868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fecha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7" name="Google Shape;287;p26"/>
              <p:cNvCxnSpPr>
                <a:endCxn id="286" idx="4"/>
              </p:cNvCxnSpPr>
              <p:nvPr/>
            </p:nvCxnSpPr>
            <p:spPr>
              <a:xfrm flipH="1" rot="10800000">
                <a:off x="5625483" y="1665968"/>
                <a:ext cx="127500" cy="330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88" name="Google Shape;288;p26"/>
            <p:cNvSpPr/>
            <p:nvPr/>
          </p:nvSpPr>
          <p:spPr>
            <a:xfrm>
              <a:off x="2235138" y="11451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nombre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26"/>
            <p:cNvCxnSpPr>
              <a:stCxn id="288" idx="4"/>
              <a:endCxn id="261" idx="0"/>
            </p:cNvCxnSpPr>
            <p:nvPr/>
          </p:nvCxnSpPr>
          <p:spPr>
            <a:xfrm flipH="1">
              <a:off x="2656038" y="1576225"/>
              <a:ext cx="127800" cy="119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0" name="Google Shape;290;p26"/>
            <p:cNvSpPr txBox="1"/>
            <p:nvPr/>
          </p:nvSpPr>
          <p:spPr>
            <a:xfrm>
              <a:off x="7181625" y="2204063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91" name="Google Shape;291;p26"/>
            <p:cNvSpPr txBox="1"/>
            <p:nvPr/>
          </p:nvSpPr>
          <p:spPr>
            <a:xfrm>
              <a:off x="5085425" y="2313045"/>
              <a:ext cx="1154216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FF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ALQUILA</a:t>
              </a:r>
              <a:endParaRPr b="1" i="0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92" name="Google Shape;292;p26"/>
          <p:cNvSpPr/>
          <p:nvPr/>
        </p:nvSpPr>
        <p:spPr>
          <a:xfrm>
            <a:off x="2045969" y="2358546"/>
            <a:ext cx="1101656" cy="458729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Id_cli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26"/>
          <p:cNvCxnSpPr>
            <a:stCxn id="261" idx="2"/>
            <a:endCxn id="292" idx="0"/>
          </p:cNvCxnSpPr>
          <p:nvPr/>
        </p:nvCxnSpPr>
        <p:spPr>
          <a:xfrm>
            <a:off x="2489853" y="2171564"/>
            <a:ext cx="106800" cy="186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3 - Relaciones N:N</a:t>
            </a:r>
            <a:endParaRPr/>
          </a:p>
        </p:txBody>
      </p:sp>
      <p:sp>
        <p:nvSpPr>
          <p:cNvPr id="299" name="Google Shape;299;p27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Cliente</a:t>
            </a:r>
            <a:r>
              <a:rPr lang="en"/>
              <a:t> (</a:t>
            </a:r>
            <a:r>
              <a:rPr lang="en" u="sng"/>
              <a:t>id_cli, </a:t>
            </a:r>
            <a:r>
              <a:rPr lang="en"/>
              <a:t>tipo_doc, nro_doc, nombre, telefono, domicilio, edad, id_cli_fk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Proveedor</a:t>
            </a:r>
            <a:r>
              <a:rPr lang="en"/>
              <a:t> (</a:t>
            </a:r>
            <a:r>
              <a:rPr lang="en" u="sng"/>
              <a:t>CUIT,</a:t>
            </a:r>
            <a:r>
              <a:rPr lang="en"/>
              <a:t> nombre, domicilio, telefono, mail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Pelicula</a:t>
            </a:r>
            <a:r>
              <a:rPr lang="en"/>
              <a:t> (</a:t>
            </a:r>
            <a:r>
              <a:rPr lang="en" u="sng"/>
              <a:t>cod_pel</a:t>
            </a:r>
            <a:r>
              <a:rPr lang="en"/>
              <a:t>, titulo, titulo, CUIT_prov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>
                <a:solidFill>
                  <a:srgbClr val="3C78D8"/>
                </a:solidFill>
              </a:rPr>
              <a:t>Alquiler</a:t>
            </a:r>
            <a:r>
              <a:rPr lang="en">
                <a:solidFill>
                  <a:srgbClr val="3C78D8"/>
                </a:solidFill>
              </a:rPr>
              <a:t> (</a:t>
            </a:r>
            <a:r>
              <a:rPr lang="en" u="sng">
                <a:solidFill>
                  <a:srgbClr val="3C78D8"/>
                </a:solidFill>
              </a:rPr>
              <a:t>id_alquiler,</a:t>
            </a:r>
            <a:r>
              <a:rPr lang="en">
                <a:solidFill>
                  <a:srgbClr val="3C78D8"/>
                </a:solidFill>
              </a:rPr>
              <a:t> </a:t>
            </a:r>
            <a:r>
              <a:rPr lang="en" u="sng">
                <a:solidFill>
                  <a:srgbClr val="3C78D8"/>
                </a:solidFill>
              </a:rPr>
              <a:t>cod_pel</a:t>
            </a:r>
            <a:r>
              <a:rPr lang="en">
                <a:solidFill>
                  <a:srgbClr val="3C78D8"/>
                </a:solidFill>
              </a:rPr>
              <a:t>, </a:t>
            </a:r>
            <a:r>
              <a:rPr lang="en" u="sng">
                <a:solidFill>
                  <a:srgbClr val="3C78D8"/>
                </a:solidFill>
              </a:rPr>
              <a:t>id_cli,</a:t>
            </a:r>
            <a:r>
              <a:rPr lang="en">
                <a:solidFill>
                  <a:srgbClr val="3C78D8"/>
                </a:solidFill>
              </a:rPr>
              <a:t> fecha)</a:t>
            </a:r>
            <a:endParaRPr/>
          </a:p>
        </p:txBody>
      </p:sp>
      <p:sp>
        <p:nvSpPr>
          <p:cNvPr id="300" name="Google Shape;300;p27"/>
          <p:cNvSpPr txBox="1"/>
          <p:nvPr>
            <p:ph idx="1" type="body"/>
          </p:nvPr>
        </p:nvSpPr>
        <p:spPr>
          <a:xfrm>
            <a:off x="311700" y="37813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Pelicula.CUIT_prov → Proveedor.CUIT</a:t>
            </a:r>
            <a:br>
              <a:rPr lang="en" sz="1400"/>
            </a:br>
            <a:r>
              <a:rPr lang="en" sz="1400"/>
              <a:t>Cliente.id_cli_fk → Cliente.id_cli</a:t>
            </a:r>
            <a:br>
              <a:rPr lang="en" sz="1400"/>
            </a:br>
            <a:r>
              <a:rPr lang="en" sz="1400">
                <a:solidFill>
                  <a:srgbClr val="3C78D8"/>
                </a:solidFill>
              </a:rPr>
              <a:t>Alquiler.cod_pel → Pelicula.cod_pel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Alquiler.id_cli -&gt; cliente.id_cli</a:t>
            </a:r>
            <a:endParaRPr sz="1400"/>
          </a:p>
        </p:txBody>
      </p:sp>
      <p:sp>
        <p:nvSpPr>
          <p:cNvPr id="301" name="Google Shape;301;p27"/>
          <p:cNvSpPr txBox="1"/>
          <p:nvPr>
            <p:ph idx="1" type="body"/>
          </p:nvPr>
        </p:nvSpPr>
        <p:spPr>
          <a:xfrm>
            <a:off x="311700" y="3403400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 u="sng"/>
              <a:t>Lista de claves foráneas</a:t>
            </a:r>
            <a:endParaRPr b="1" sz="1400" u="sng"/>
          </a:p>
        </p:txBody>
      </p:sp>
      <p:cxnSp>
        <p:nvCxnSpPr>
          <p:cNvPr id="302" name="Google Shape;302;p27"/>
          <p:cNvCxnSpPr/>
          <p:nvPr/>
        </p:nvCxnSpPr>
        <p:spPr>
          <a:xfrm>
            <a:off x="3483943" y="2571750"/>
            <a:ext cx="1030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03" name="Google Shape;303;p27"/>
          <p:cNvCxnSpPr/>
          <p:nvPr/>
        </p:nvCxnSpPr>
        <p:spPr>
          <a:xfrm>
            <a:off x="7282505" y="1537854"/>
            <a:ext cx="873136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pic>
        <p:nvPicPr>
          <p:cNvPr id="304" name="Google Shape;3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6622" y="2760013"/>
            <a:ext cx="4423312" cy="2126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4 - Atributos de relación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Cliente</a:t>
            </a:r>
            <a:r>
              <a:rPr lang="en"/>
              <a:t> (</a:t>
            </a:r>
            <a:r>
              <a:rPr lang="en" u="sng"/>
              <a:t>id_cli, </a:t>
            </a:r>
            <a:r>
              <a:rPr lang="en"/>
              <a:t>tipo_doc, nro_doc, nombre, telefono, domicilio, edad, id_cli_fk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Proveedor</a:t>
            </a:r>
            <a:r>
              <a:rPr lang="en"/>
              <a:t> (</a:t>
            </a:r>
            <a:r>
              <a:rPr lang="en" u="sng"/>
              <a:t>CUIT,</a:t>
            </a:r>
            <a:r>
              <a:rPr lang="en"/>
              <a:t> nombre, domicilio, telefono, mail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Pelicula</a:t>
            </a:r>
            <a:r>
              <a:rPr lang="en"/>
              <a:t> (</a:t>
            </a:r>
            <a:r>
              <a:rPr lang="en" u="sng"/>
              <a:t>cod_pel</a:t>
            </a:r>
            <a:r>
              <a:rPr lang="en"/>
              <a:t>, titulo, genero, CUIT_prov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Alquiler</a:t>
            </a:r>
            <a:r>
              <a:rPr lang="en"/>
              <a:t> (</a:t>
            </a:r>
            <a:r>
              <a:rPr lang="en" u="sng"/>
              <a:t>cod_alq</a:t>
            </a:r>
            <a:r>
              <a:rPr lang="en"/>
              <a:t>, cod_pel, id_cli, </a:t>
            </a:r>
            <a:r>
              <a:rPr lang="en">
                <a:solidFill>
                  <a:srgbClr val="3C78D8"/>
                </a:solidFill>
              </a:rPr>
              <a:t>fecha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311" name="Google Shape;311;p28"/>
          <p:cNvSpPr txBox="1"/>
          <p:nvPr>
            <p:ph idx="1" type="body"/>
          </p:nvPr>
        </p:nvSpPr>
        <p:spPr>
          <a:xfrm>
            <a:off x="311700" y="37813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Pelicula.CUIT_prov → Proveedor.CUIT</a:t>
            </a:r>
            <a:br>
              <a:rPr lang="en" sz="1400"/>
            </a:br>
            <a:r>
              <a:rPr lang="en" sz="1400"/>
              <a:t>Cliente.id_cli_fk→ Cliente.id_cli</a:t>
            </a:r>
            <a:br>
              <a:rPr lang="en" sz="1400"/>
            </a:br>
            <a:r>
              <a:rPr lang="en" sz="1400"/>
              <a:t>Alquiler.cod_pel → Pelicula.cod_pel</a:t>
            </a:r>
            <a:br>
              <a:rPr lang="en" sz="1400"/>
            </a:br>
            <a:r>
              <a:rPr lang="en" sz="1400"/>
              <a:t>Alquiler.id_cli → Cliente.id_cli</a:t>
            </a:r>
            <a:endParaRPr sz="14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312" name="Google Shape;312;p28"/>
          <p:cNvSpPr txBox="1"/>
          <p:nvPr>
            <p:ph idx="1" type="body"/>
          </p:nvPr>
        </p:nvSpPr>
        <p:spPr>
          <a:xfrm>
            <a:off x="311700" y="3403400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 u="sng"/>
              <a:t>Lista de claves foráneas</a:t>
            </a:r>
            <a:endParaRPr b="1" sz="1400" u="sng"/>
          </a:p>
        </p:txBody>
      </p:sp>
      <p:cxnSp>
        <p:nvCxnSpPr>
          <p:cNvPr id="313" name="Google Shape;313;p28"/>
          <p:cNvCxnSpPr/>
          <p:nvPr/>
        </p:nvCxnSpPr>
        <p:spPr>
          <a:xfrm>
            <a:off x="3688775" y="2563100"/>
            <a:ext cx="1030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14" name="Google Shape;314;p28"/>
          <p:cNvCxnSpPr/>
          <p:nvPr/>
        </p:nvCxnSpPr>
        <p:spPr>
          <a:xfrm>
            <a:off x="7256993" y="1531127"/>
            <a:ext cx="926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15" name="Google Shape;315;p28"/>
          <p:cNvCxnSpPr/>
          <p:nvPr/>
        </p:nvCxnSpPr>
        <p:spPr>
          <a:xfrm>
            <a:off x="2243673" y="3083014"/>
            <a:ext cx="1445102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Modelo Relacional completo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Cliente</a:t>
            </a:r>
            <a:r>
              <a:rPr lang="en"/>
              <a:t> (</a:t>
            </a:r>
            <a:r>
              <a:rPr lang="en" u="sng">
                <a:highlight>
                  <a:srgbClr val="FFFF00"/>
                </a:highlight>
              </a:rPr>
              <a:t>id_cli</a:t>
            </a:r>
            <a:r>
              <a:rPr lang="en" u="sng"/>
              <a:t>, </a:t>
            </a:r>
            <a:r>
              <a:rPr lang="en"/>
              <a:t>tipo_doc, nro_doc, nombre, telefono, domicilio, edad, id_cli_fk)</a:t>
            </a:r>
            <a:endParaRPr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Proveedor</a:t>
            </a:r>
            <a:r>
              <a:rPr lang="en"/>
              <a:t> (</a:t>
            </a:r>
            <a:r>
              <a:rPr lang="en" u="sng">
                <a:highlight>
                  <a:srgbClr val="FFFF00"/>
                </a:highlight>
              </a:rPr>
              <a:t>CUIT</a:t>
            </a:r>
            <a:r>
              <a:rPr lang="en" u="sng"/>
              <a:t>,</a:t>
            </a:r>
            <a:r>
              <a:rPr lang="en"/>
              <a:t> nombre, domicilio, telefono, mail)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Pelicula</a:t>
            </a:r>
            <a:r>
              <a:rPr lang="en"/>
              <a:t> (</a:t>
            </a:r>
            <a:r>
              <a:rPr lang="en" u="sng">
                <a:highlight>
                  <a:srgbClr val="FFFF00"/>
                </a:highlight>
              </a:rPr>
              <a:t>cod_pel</a:t>
            </a:r>
            <a:r>
              <a:rPr lang="en"/>
              <a:t>, titulo, genero, CUIT_prov)</a:t>
            </a:r>
            <a:endParaRPr/>
          </a:p>
        </p:txBody>
      </p:sp>
      <p:sp>
        <p:nvSpPr>
          <p:cNvPr id="322" name="Google Shape;322;p29"/>
          <p:cNvSpPr txBox="1"/>
          <p:nvPr>
            <p:ph idx="1" type="body"/>
          </p:nvPr>
        </p:nvSpPr>
        <p:spPr>
          <a:xfrm>
            <a:off x="311700" y="3745273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Pelicula.CUIT_prov → Proveedor.CUIT</a:t>
            </a:r>
            <a:br>
              <a:rPr lang="en" sz="1400"/>
            </a:br>
            <a:r>
              <a:rPr lang="en" sz="1400"/>
              <a:t>Cliente.id_cli_fk → Cliente.id_cli</a:t>
            </a:r>
            <a:br>
              <a:rPr lang="en" sz="1400"/>
            </a:br>
            <a:r>
              <a:rPr lang="en" sz="1400"/>
              <a:t>Alquiler.cod_pel → Pelicula.cod_pel</a:t>
            </a:r>
            <a:br>
              <a:rPr lang="en" sz="1400"/>
            </a:br>
            <a:r>
              <a:rPr lang="en" sz="1400"/>
              <a:t>Alquiler.id_cli → Cliente.id_cli</a:t>
            </a:r>
            <a:endParaRPr sz="1400">
              <a:solidFill>
                <a:srgbClr val="3C78D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311700" y="3495673"/>
            <a:ext cx="2271313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 u="sng"/>
              <a:t>Lista de claves foráneas</a:t>
            </a:r>
            <a:endParaRPr b="1" sz="1400" u="sng"/>
          </a:p>
        </p:txBody>
      </p:sp>
      <p:cxnSp>
        <p:nvCxnSpPr>
          <p:cNvPr id="324" name="Google Shape;324;p29"/>
          <p:cNvCxnSpPr/>
          <p:nvPr/>
        </p:nvCxnSpPr>
        <p:spPr>
          <a:xfrm>
            <a:off x="3688775" y="2563100"/>
            <a:ext cx="1030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325" name="Google Shape;325;p29"/>
          <p:cNvCxnSpPr/>
          <p:nvPr/>
        </p:nvCxnSpPr>
        <p:spPr>
          <a:xfrm>
            <a:off x="7223375" y="1544574"/>
            <a:ext cx="926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26" name="Google Shape;326;p29"/>
          <p:cNvSpPr txBox="1"/>
          <p:nvPr/>
        </p:nvSpPr>
        <p:spPr>
          <a:xfrm>
            <a:off x="429841" y="2863064"/>
            <a:ext cx="44486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ALQUILER</a:t>
            </a: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0" i="0" lang="en" sz="1800" u="sng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cod_alq</a:t>
            </a: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0" i="0" lang="en" sz="1800" u="none" cap="none" strike="noStrike">
                <a:solidFill>
                  <a:schemeClr val="accent3"/>
                </a:solidFill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cod_pel, id_cli</a:t>
            </a: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fecha)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311700" y="2833847"/>
            <a:ext cx="5966961" cy="470975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29"/>
          <p:cNvCxnSpPr/>
          <p:nvPr/>
        </p:nvCxnSpPr>
        <p:spPr>
          <a:xfrm>
            <a:off x="2583013" y="3230075"/>
            <a:ext cx="1484722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5 - Atributos calculados</a:t>
            </a:r>
            <a:endParaRPr/>
          </a:p>
        </p:txBody>
      </p:sp>
      <p:sp>
        <p:nvSpPr>
          <p:cNvPr id="334" name="Google Shape;334;p30"/>
          <p:cNvSpPr txBox="1"/>
          <p:nvPr>
            <p:ph idx="1" type="body"/>
          </p:nvPr>
        </p:nvSpPr>
        <p:spPr>
          <a:xfrm>
            <a:off x="311700" y="1152475"/>
            <a:ext cx="75543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se trasladan al modelo relacional, ya que es un dato que no se persiste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335" name="Google Shape;335;p30"/>
          <p:cNvGrpSpPr/>
          <p:nvPr/>
        </p:nvGrpSpPr>
        <p:grpSpPr>
          <a:xfrm>
            <a:off x="2421899" y="2041348"/>
            <a:ext cx="3333902" cy="1801681"/>
            <a:chOff x="2581978" y="2086418"/>
            <a:chExt cx="4363175" cy="2357913"/>
          </a:xfrm>
        </p:grpSpPr>
        <p:grpSp>
          <p:nvGrpSpPr>
            <p:cNvPr id="336" name="Google Shape;336;p30"/>
            <p:cNvGrpSpPr/>
            <p:nvPr/>
          </p:nvGrpSpPr>
          <p:grpSpPr>
            <a:xfrm>
              <a:off x="5102478" y="3485231"/>
              <a:ext cx="1101000" cy="959100"/>
              <a:chOff x="4879778" y="3637931"/>
              <a:chExt cx="1101000" cy="959100"/>
            </a:xfrm>
          </p:grpSpPr>
          <p:sp>
            <p:nvSpPr>
              <p:cNvPr id="337" name="Google Shape;337;p30"/>
              <p:cNvSpPr/>
              <p:nvPr/>
            </p:nvSpPr>
            <p:spPr>
              <a:xfrm>
                <a:off x="4883378" y="4165931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edad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38" name="Google Shape;338;p30"/>
              <p:cNvCxnSpPr>
                <a:stCxn id="337" idx="0"/>
              </p:cNvCxnSpPr>
              <p:nvPr/>
            </p:nvCxnSpPr>
            <p:spPr>
              <a:xfrm rot="10800000">
                <a:off x="4879778" y="3637931"/>
                <a:ext cx="552300" cy="528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9" name="Google Shape;339;p30"/>
            <p:cNvGrpSpPr/>
            <p:nvPr/>
          </p:nvGrpSpPr>
          <p:grpSpPr>
            <a:xfrm>
              <a:off x="2581978" y="2086418"/>
              <a:ext cx="4363175" cy="2357913"/>
              <a:chOff x="2359278" y="2239118"/>
              <a:chExt cx="4363175" cy="2357913"/>
            </a:xfrm>
          </p:grpSpPr>
          <p:sp>
            <p:nvSpPr>
              <p:cNvPr id="340" name="Google Shape;340;p30"/>
              <p:cNvSpPr/>
              <p:nvPr/>
            </p:nvSpPr>
            <p:spPr>
              <a:xfrm>
                <a:off x="3790441" y="2907231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Cliente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2845028" y="2348718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tipo_doc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2359278" y="2907231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nro_doc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5625053" y="2990281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domicilio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2465191" y="3701906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telefono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45" name="Google Shape;345;p30"/>
              <p:cNvCxnSpPr>
                <a:stCxn id="341" idx="5"/>
              </p:cNvCxnSpPr>
              <p:nvPr/>
            </p:nvCxnSpPr>
            <p:spPr>
              <a:xfrm>
                <a:off x="3781717" y="2716685"/>
                <a:ext cx="444900" cy="191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30"/>
              <p:cNvCxnSpPr>
                <a:stCxn id="342" idx="6"/>
              </p:cNvCxnSpPr>
              <p:nvPr/>
            </p:nvCxnSpPr>
            <p:spPr>
              <a:xfrm flipH="1" rot="10800000">
                <a:off x="3456678" y="3120381"/>
                <a:ext cx="336900" cy="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30"/>
              <p:cNvCxnSpPr>
                <a:stCxn id="340" idx="3"/>
                <a:endCxn id="343" idx="2"/>
              </p:cNvCxnSpPr>
              <p:nvPr/>
            </p:nvCxnSpPr>
            <p:spPr>
              <a:xfrm flipH="1" rot="10800000">
                <a:off x="5357941" y="3205881"/>
                <a:ext cx="267000" cy="68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30"/>
              <p:cNvCxnSpPr>
                <a:endCxn id="344" idx="7"/>
              </p:cNvCxnSpPr>
              <p:nvPr/>
            </p:nvCxnSpPr>
            <p:spPr>
              <a:xfrm flipH="1">
                <a:off x="3401880" y="3421539"/>
                <a:ext cx="392100" cy="343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30"/>
              <p:cNvCxnSpPr/>
              <p:nvPr/>
            </p:nvCxnSpPr>
            <p:spPr>
              <a:xfrm>
                <a:off x="5770290" y="2584697"/>
                <a:ext cx="776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50" name="Google Shape;350;p30"/>
              <p:cNvSpPr/>
              <p:nvPr/>
            </p:nvSpPr>
            <p:spPr>
              <a:xfrm>
                <a:off x="4226616" y="2239118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nombre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1" name="Google Shape;351;p30"/>
              <p:cNvCxnSpPr>
                <a:stCxn id="350" idx="4"/>
                <a:endCxn id="340" idx="0"/>
              </p:cNvCxnSpPr>
              <p:nvPr/>
            </p:nvCxnSpPr>
            <p:spPr>
              <a:xfrm flipH="1">
                <a:off x="4574316" y="2670218"/>
                <a:ext cx="201000" cy="237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52" name="Google Shape;352;p30"/>
              <p:cNvSpPr/>
              <p:nvPr/>
            </p:nvSpPr>
            <p:spPr>
              <a:xfrm>
                <a:off x="3369203" y="4165931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f_nac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3" name="Google Shape;353;p30"/>
              <p:cNvCxnSpPr>
                <a:stCxn id="352" idx="0"/>
              </p:cNvCxnSpPr>
              <p:nvPr/>
            </p:nvCxnSpPr>
            <p:spPr>
              <a:xfrm flipH="1" rot="10800000">
                <a:off x="3917903" y="3637931"/>
                <a:ext cx="336000" cy="528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311700" y="4026150"/>
            <a:ext cx="81132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/>
              <a:t>Cliente</a:t>
            </a:r>
            <a:r>
              <a:rPr lang="en" sz="1400"/>
              <a:t> (</a:t>
            </a:r>
            <a:r>
              <a:rPr lang="en" sz="1400" u="sng"/>
              <a:t>id_cli</a:t>
            </a:r>
            <a:r>
              <a:rPr lang="en" sz="1400"/>
              <a:t>, tipo_doc, nro_doc, nombre, telefono, domicilio, f_nac)</a:t>
            </a:r>
            <a:endParaRPr sz="1400" u="sng">
              <a:solidFill>
                <a:srgbClr val="3C78D8"/>
              </a:solidFill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4904403" y="2035978"/>
            <a:ext cx="840718" cy="330266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Id_cli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30"/>
          <p:cNvCxnSpPr>
            <a:stCxn id="355" idx="4"/>
          </p:cNvCxnSpPr>
          <p:nvPr/>
        </p:nvCxnSpPr>
        <p:spPr>
          <a:xfrm flipH="1">
            <a:off x="4668962" y="2366244"/>
            <a:ext cx="655800" cy="189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6 - Atributos agrupadores</a:t>
            </a:r>
            <a:endParaRPr/>
          </a:p>
        </p:txBody>
      </p:sp>
      <p:sp>
        <p:nvSpPr>
          <p:cNvPr id="362" name="Google Shape;362;p31"/>
          <p:cNvSpPr txBox="1"/>
          <p:nvPr>
            <p:ph idx="1" type="body"/>
          </p:nvPr>
        </p:nvSpPr>
        <p:spPr>
          <a:xfrm>
            <a:off x="311700" y="1152475"/>
            <a:ext cx="75543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agrupador no se traslada, pero los agrupados se prefijan con el nombre del agrupador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63" name="Google Shape;363;p31"/>
          <p:cNvSpPr txBox="1"/>
          <p:nvPr>
            <p:ph idx="1" type="body"/>
          </p:nvPr>
        </p:nvSpPr>
        <p:spPr>
          <a:xfrm>
            <a:off x="311700" y="4026150"/>
            <a:ext cx="86550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/>
              <a:t>Cliente</a:t>
            </a:r>
            <a:r>
              <a:rPr lang="en" sz="1400"/>
              <a:t> (</a:t>
            </a:r>
            <a:r>
              <a:rPr lang="en" sz="1400" u="sng"/>
              <a:t>id_cli</a:t>
            </a:r>
            <a:r>
              <a:rPr lang="en" sz="1400"/>
              <a:t>, tipo_doc, nro_doc, nombre, telefono, f_nac, </a:t>
            </a:r>
            <a:r>
              <a:rPr lang="en" sz="1400">
                <a:solidFill>
                  <a:srgbClr val="3C78D8"/>
                </a:solidFill>
              </a:rPr>
              <a:t>domicilio_calle, domicilio_nro, domicilio_cp</a:t>
            </a:r>
            <a:r>
              <a:rPr lang="en" sz="1400"/>
              <a:t>)</a:t>
            </a:r>
            <a:endParaRPr sz="1400" u="sng">
              <a:solidFill>
                <a:srgbClr val="3C78D8"/>
              </a:solidFill>
            </a:endParaRPr>
          </a:p>
        </p:txBody>
      </p:sp>
      <p:grpSp>
        <p:nvGrpSpPr>
          <p:cNvPr id="364" name="Google Shape;364;p31"/>
          <p:cNvGrpSpPr/>
          <p:nvPr/>
        </p:nvGrpSpPr>
        <p:grpSpPr>
          <a:xfrm>
            <a:off x="1989888" y="1977428"/>
            <a:ext cx="4345192" cy="1722950"/>
            <a:chOff x="1913528" y="1989397"/>
            <a:chExt cx="4817285" cy="1910144"/>
          </a:xfrm>
        </p:grpSpPr>
        <p:grpSp>
          <p:nvGrpSpPr>
            <p:cNvPr id="365" name="Google Shape;365;p31"/>
            <p:cNvGrpSpPr/>
            <p:nvPr/>
          </p:nvGrpSpPr>
          <p:grpSpPr>
            <a:xfrm>
              <a:off x="1913528" y="1989397"/>
              <a:ext cx="3472126" cy="1910144"/>
              <a:chOff x="1913525" y="1989413"/>
              <a:chExt cx="4095454" cy="2357912"/>
            </a:xfrm>
          </p:grpSpPr>
          <p:sp>
            <p:nvSpPr>
              <p:cNvPr id="366" name="Google Shape;366;p31"/>
              <p:cNvSpPr/>
              <p:nvPr/>
            </p:nvSpPr>
            <p:spPr>
              <a:xfrm>
                <a:off x="3344688" y="2657525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Cliente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2399275" y="2099013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tipo_doc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1913525" y="2657525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nro_doc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2019438" y="3452200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telefono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0" name="Google Shape;370;p31"/>
              <p:cNvCxnSpPr>
                <a:stCxn id="367" idx="5"/>
              </p:cNvCxnSpPr>
              <p:nvPr/>
            </p:nvCxnSpPr>
            <p:spPr>
              <a:xfrm>
                <a:off x="3335964" y="2466980"/>
                <a:ext cx="444900" cy="191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1" name="Google Shape;371;p31"/>
              <p:cNvCxnSpPr>
                <a:stCxn id="368" idx="6"/>
              </p:cNvCxnSpPr>
              <p:nvPr/>
            </p:nvCxnSpPr>
            <p:spPr>
              <a:xfrm flipH="1" rot="10800000">
                <a:off x="3010925" y="2870975"/>
                <a:ext cx="336900" cy="2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" name="Google Shape;372;p31"/>
              <p:cNvCxnSpPr>
                <a:endCxn id="369" idx="7"/>
              </p:cNvCxnSpPr>
              <p:nvPr/>
            </p:nvCxnSpPr>
            <p:spPr>
              <a:xfrm flipH="1">
                <a:off x="2956127" y="3171833"/>
                <a:ext cx="391800" cy="343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3" name="Google Shape;373;p31"/>
              <p:cNvCxnSpPr/>
              <p:nvPr/>
            </p:nvCxnSpPr>
            <p:spPr>
              <a:xfrm>
                <a:off x="5232879" y="2281321"/>
                <a:ext cx="776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4" name="Google Shape;374;p31"/>
              <p:cNvSpPr/>
              <p:nvPr/>
            </p:nvSpPr>
            <p:spPr>
              <a:xfrm>
                <a:off x="3780863" y="1989413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nombre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5" name="Google Shape;375;p31"/>
              <p:cNvCxnSpPr>
                <a:stCxn id="374" idx="4"/>
                <a:endCxn id="366" idx="0"/>
              </p:cNvCxnSpPr>
              <p:nvPr/>
            </p:nvCxnSpPr>
            <p:spPr>
              <a:xfrm flipH="1">
                <a:off x="4128563" y="2420513"/>
                <a:ext cx="201000" cy="237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6" name="Google Shape;376;p31"/>
              <p:cNvSpPr/>
              <p:nvPr/>
            </p:nvSpPr>
            <p:spPr>
              <a:xfrm>
                <a:off x="4437625" y="3916225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edad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7" name="Google Shape;377;p31"/>
              <p:cNvCxnSpPr>
                <a:stCxn id="376" idx="0"/>
              </p:cNvCxnSpPr>
              <p:nvPr/>
            </p:nvCxnSpPr>
            <p:spPr>
              <a:xfrm rot="10800000">
                <a:off x="4433425" y="3388225"/>
                <a:ext cx="552900" cy="528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8" name="Google Shape;378;p31"/>
              <p:cNvSpPr/>
              <p:nvPr/>
            </p:nvSpPr>
            <p:spPr>
              <a:xfrm>
                <a:off x="2923450" y="3916225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f_nac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9" name="Google Shape;379;p31"/>
              <p:cNvCxnSpPr>
                <a:stCxn id="378" idx="0"/>
              </p:cNvCxnSpPr>
              <p:nvPr/>
            </p:nvCxnSpPr>
            <p:spPr>
              <a:xfrm flipH="1" rot="10800000">
                <a:off x="3472150" y="3388225"/>
                <a:ext cx="336300" cy="528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80" name="Google Shape;380;p31"/>
            <p:cNvGrpSpPr/>
            <p:nvPr/>
          </p:nvGrpSpPr>
          <p:grpSpPr>
            <a:xfrm>
              <a:off x="5581059" y="2203456"/>
              <a:ext cx="1149754" cy="1249539"/>
              <a:chOff x="6239463" y="2253650"/>
              <a:chExt cx="1356162" cy="1542450"/>
            </a:xfrm>
          </p:grpSpPr>
          <p:sp>
            <p:nvSpPr>
              <p:cNvPr id="381" name="Google Shape;381;p31"/>
              <p:cNvSpPr/>
              <p:nvPr/>
            </p:nvSpPr>
            <p:spPr>
              <a:xfrm>
                <a:off x="6498225" y="2253650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calle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2" name="Google Shape;382;p31"/>
              <p:cNvCxnSpPr>
                <a:stCxn id="383" idx="7"/>
                <a:endCxn id="381" idx="3"/>
              </p:cNvCxnSpPr>
              <p:nvPr/>
            </p:nvCxnSpPr>
            <p:spPr>
              <a:xfrm flipH="1" rot="10800000">
                <a:off x="6239463" y="2621483"/>
                <a:ext cx="419400" cy="253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84" name="Google Shape;384;p31"/>
              <p:cNvSpPr/>
              <p:nvPr/>
            </p:nvSpPr>
            <p:spPr>
              <a:xfrm>
                <a:off x="6498225" y="2811550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nro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6498225" y="3365000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cp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6" name="Google Shape;386;p31"/>
              <p:cNvCxnSpPr>
                <a:stCxn id="383" idx="6"/>
                <a:endCxn id="384" idx="2"/>
              </p:cNvCxnSpPr>
              <p:nvPr/>
            </p:nvCxnSpPr>
            <p:spPr>
              <a:xfrm>
                <a:off x="6400173" y="3027100"/>
                <a:ext cx="98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31"/>
              <p:cNvCxnSpPr>
                <a:stCxn id="383" idx="5"/>
                <a:endCxn id="385" idx="1"/>
              </p:cNvCxnSpPr>
              <p:nvPr/>
            </p:nvCxnSpPr>
            <p:spPr>
              <a:xfrm>
                <a:off x="6239463" y="3179517"/>
                <a:ext cx="419400" cy="248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88" name="Google Shape;388;p31"/>
            <p:cNvGrpSpPr/>
            <p:nvPr/>
          </p:nvGrpSpPr>
          <p:grpSpPr>
            <a:xfrm>
              <a:off x="4455795" y="2655411"/>
              <a:ext cx="1261515" cy="349234"/>
              <a:chOff x="4912189" y="2811550"/>
              <a:chExt cx="1487986" cy="431100"/>
            </a:xfrm>
          </p:grpSpPr>
          <p:sp>
            <p:nvSpPr>
              <p:cNvPr id="383" name="Google Shape;383;p31"/>
              <p:cNvSpPr/>
              <p:nvPr/>
            </p:nvSpPr>
            <p:spPr>
              <a:xfrm>
                <a:off x="5302775" y="2811550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domicilio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89" name="Google Shape;389;p31"/>
              <p:cNvCxnSpPr>
                <a:stCxn id="366" idx="3"/>
                <a:endCxn id="383" idx="2"/>
              </p:cNvCxnSpPr>
              <p:nvPr/>
            </p:nvCxnSpPr>
            <p:spPr>
              <a:xfrm>
                <a:off x="4912189" y="3024874"/>
                <a:ext cx="390600" cy="2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90" name="Google Shape;390;p31"/>
          <p:cNvSpPr/>
          <p:nvPr/>
        </p:nvSpPr>
        <p:spPr>
          <a:xfrm>
            <a:off x="4404639" y="1940224"/>
            <a:ext cx="840718" cy="330266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Id_cli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31"/>
          <p:cNvCxnSpPr>
            <a:stCxn id="390" idx="4"/>
          </p:cNvCxnSpPr>
          <p:nvPr/>
        </p:nvCxnSpPr>
        <p:spPr>
          <a:xfrm flipH="1">
            <a:off x="4169198" y="2270490"/>
            <a:ext cx="655800" cy="189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es de datos"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8066" y="1267691"/>
            <a:ext cx="2527605" cy="151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69799" y="3009409"/>
            <a:ext cx="2754777" cy="1966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4459" y="3506357"/>
            <a:ext cx="1916462" cy="130805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title"/>
          </p:nvPr>
        </p:nvSpPr>
        <p:spPr>
          <a:xfrm>
            <a:off x="145445" y="103813"/>
            <a:ext cx="5077719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Proceso de Diseño y Modelado</a:t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 flipH="1" rot="-5400000">
            <a:off x="1027150" y="3248562"/>
            <a:ext cx="1212000" cy="7296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14"/>
          <p:cNvCxnSpPr/>
          <p:nvPr/>
        </p:nvCxnSpPr>
        <p:spPr>
          <a:xfrm>
            <a:off x="3687539" y="4219506"/>
            <a:ext cx="903600" cy="600"/>
          </a:xfrm>
          <a:prstGeom prst="curvedConnector3">
            <a:avLst>
              <a:gd fmla="val 5000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1" name="Google Shape;71;p14"/>
          <p:cNvCxnSpPr/>
          <p:nvPr/>
        </p:nvCxnSpPr>
        <p:spPr>
          <a:xfrm rot="-5400000">
            <a:off x="6235689" y="3093456"/>
            <a:ext cx="1171200" cy="10809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2" name="Google Shape;72;p14"/>
          <p:cNvCxnSpPr/>
          <p:nvPr/>
        </p:nvCxnSpPr>
        <p:spPr>
          <a:xfrm>
            <a:off x="2230674" y="2507863"/>
            <a:ext cx="4497600" cy="600"/>
          </a:xfrm>
          <a:prstGeom prst="curved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med" w="med" type="triangle"/>
          </a:ln>
        </p:spPr>
      </p:cxnSp>
      <p:sp>
        <p:nvSpPr>
          <p:cNvPr id="73" name="Google Shape;73;p14"/>
          <p:cNvSpPr/>
          <p:nvPr/>
        </p:nvSpPr>
        <p:spPr>
          <a:xfrm>
            <a:off x="3901664" y="2277902"/>
            <a:ext cx="509400" cy="4605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336164" y="3266506"/>
            <a:ext cx="1684127" cy="356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y Diseño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PDF) Requerimiento para el Manejo de Flota Requerimiento para el Manejo de  Flota Propósito | Carlos Cux - Academia.edu" id="75" name="Google Shape;7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38348" y="482210"/>
            <a:ext cx="2085109" cy="269690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2803057" y="4672554"/>
            <a:ext cx="710446" cy="356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223164" y="2778960"/>
            <a:ext cx="617043" cy="356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MER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100455" y="1017494"/>
            <a:ext cx="1627908" cy="3564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FISICO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7 - Atributos multivaluados</a:t>
            </a:r>
            <a:endParaRPr/>
          </a:p>
        </p:txBody>
      </p:sp>
      <p:sp>
        <p:nvSpPr>
          <p:cNvPr id="397" name="Google Shape;397;p32"/>
          <p:cNvSpPr txBox="1"/>
          <p:nvPr>
            <p:ph idx="1" type="body"/>
          </p:nvPr>
        </p:nvSpPr>
        <p:spPr>
          <a:xfrm>
            <a:off x="311700" y="1152475"/>
            <a:ext cx="8105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crea una nueva tabla que tendrá como campos a la clave primaria de la tabla que posee el atributo, formando la clave foránea correspondiente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agrega un campo para almacenar el atributo multivaluado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Todos los campos forman la clave primaria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398" name="Google Shape;398;p32"/>
          <p:cNvGrpSpPr/>
          <p:nvPr/>
        </p:nvGrpSpPr>
        <p:grpSpPr>
          <a:xfrm>
            <a:off x="2333397" y="2690834"/>
            <a:ext cx="4357060" cy="1806396"/>
            <a:chOff x="1572525" y="1203388"/>
            <a:chExt cx="5687325" cy="2357912"/>
          </a:xfrm>
        </p:grpSpPr>
        <p:grpSp>
          <p:nvGrpSpPr>
            <p:cNvPr id="399" name="Google Shape;399;p32"/>
            <p:cNvGrpSpPr/>
            <p:nvPr/>
          </p:nvGrpSpPr>
          <p:grpSpPr>
            <a:xfrm>
              <a:off x="1572525" y="2385749"/>
              <a:ext cx="1431526" cy="759976"/>
              <a:chOff x="1908300" y="3171774"/>
              <a:chExt cx="1431526" cy="759976"/>
            </a:xfrm>
          </p:grpSpPr>
          <p:sp>
            <p:nvSpPr>
              <p:cNvPr id="400" name="Google Shape;400;p32"/>
              <p:cNvSpPr/>
              <p:nvPr/>
            </p:nvSpPr>
            <p:spPr>
              <a:xfrm>
                <a:off x="1908300" y="3403750"/>
                <a:ext cx="1262400" cy="5280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1962151" y="3452200"/>
                <a:ext cx="11547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telefono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2" name="Google Shape;402;p32"/>
              <p:cNvCxnSpPr>
                <a:endCxn id="400" idx="7"/>
              </p:cNvCxnSpPr>
              <p:nvPr/>
            </p:nvCxnSpPr>
            <p:spPr>
              <a:xfrm flipH="1">
                <a:off x="2985826" y="3171774"/>
                <a:ext cx="354000" cy="309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03" name="Google Shape;403;p32"/>
            <p:cNvGrpSpPr/>
            <p:nvPr/>
          </p:nvGrpSpPr>
          <p:grpSpPr>
            <a:xfrm>
              <a:off x="1577750" y="1203388"/>
              <a:ext cx="5682100" cy="2357912"/>
              <a:chOff x="1913525" y="1989413"/>
              <a:chExt cx="5682100" cy="2357912"/>
            </a:xfrm>
          </p:grpSpPr>
          <p:sp>
            <p:nvSpPr>
              <p:cNvPr id="404" name="Google Shape;404;p32"/>
              <p:cNvSpPr/>
              <p:nvPr/>
            </p:nvSpPr>
            <p:spPr>
              <a:xfrm>
                <a:off x="3344688" y="2657525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Cliente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2399275" y="2099013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tipo_doc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1913525" y="2657525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nro_doc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7" name="Google Shape;407;p32"/>
              <p:cNvCxnSpPr>
                <a:stCxn id="405" idx="5"/>
              </p:cNvCxnSpPr>
              <p:nvPr/>
            </p:nvCxnSpPr>
            <p:spPr>
              <a:xfrm>
                <a:off x="3335964" y="2466980"/>
                <a:ext cx="444900" cy="192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32"/>
              <p:cNvCxnSpPr>
                <a:stCxn id="406" idx="6"/>
              </p:cNvCxnSpPr>
              <p:nvPr/>
            </p:nvCxnSpPr>
            <p:spPr>
              <a:xfrm flipH="1" rot="10800000">
                <a:off x="3010925" y="2870675"/>
                <a:ext cx="336900" cy="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9" name="Google Shape;409;p32"/>
              <p:cNvCxnSpPr/>
              <p:nvPr/>
            </p:nvCxnSpPr>
            <p:spPr>
              <a:xfrm>
                <a:off x="5204198" y="2344111"/>
                <a:ext cx="776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10" name="Google Shape;410;p32"/>
              <p:cNvSpPr/>
              <p:nvPr/>
            </p:nvSpPr>
            <p:spPr>
              <a:xfrm>
                <a:off x="3780863" y="1989413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nombre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1" name="Google Shape;411;p32"/>
              <p:cNvCxnSpPr>
                <a:stCxn id="410" idx="4"/>
                <a:endCxn id="404" idx="0"/>
              </p:cNvCxnSpPr>
              <p:nvPr/>
            </p:nvCxnSpPr>
            <p:spPr>
              <a:xfrm flipH="1">
                <a:off x="4128563" y="2420513"/>
                <a:ext cx="201000" cy="237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12" name="Google Shape;412;p32"/>
              <p:cNvSpPr/>
              <p:nvPr/>
            </p:nvSpPr>
            <p:spPr>
              <a:xfrm>
                <a:off x="4437625" y="3916225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edad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3" name="Google Shape;413;p32"/>
              <p:cNvCxnSpPr>
                <a:stCxn id="412" idx="0"/>
              </p:cNvCxnSpPr>
              <p:nvPr/>
            </p:nvCxnSpPr>
            <p:spPr>
              <a:xfrm rot="10800000">
                <a:off x="4433725" y="3388225"/>
                <a:ext cx="552600" cy="528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14" name="Google Shape;414;p32"/>
              <p:cNvSpPr/>
              <p:nvPr/>
            </p:nvSpPr>
            <p:spPr>
              <a:xfrm>
                <a:off x="2923450" y="3916225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f_nac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5" name="Google Shape;415;p32"/>
              <p:cNvCxnSpPr>
                <a:stCxn id="414" idx="0"/>
              </p:cNvCxnSpPr>
              <p:nvPr/>
            </p:nvCxnSpPr>
            <p:spPr>
              <a:xfrm flipH="1" rot="10800000">
                <a:off x="3472150" y="3388225"/>
                <a:ext cx="336000" cy="528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16" name="Google Shape;416;p32"/>
              <p:cNvSpPr/>
              <p:nvPr/>
            </p:nvSpPr>
            <p:spPr>
              <a:xfrm>
                <a:off x="6498225" y="2253650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calle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7" name="Google Shape;417;p32"/>
              <p:cNvCxnSpPr>
                <a:stCxn id="418" idx="7"/>
                <a:endCxn id="416" idx="3"/>
              </p:cNvCxnSpPr>
              <p:nvPr/>
            </p:nvCxnSpPr>
            <p:spPr>
              <a:xfrm flipH="1" rot="10800000">
                <a:off x="6239464" y="2621483"/>
                <a:ext cx="419400" cy="253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19" name="Google Shape;419;p32"/>
              <p:cNvSpPr/>
              <p:nvPr/>
            </p:nvSpPr>
            <p:spPr>
              <a:xfrm>
                <a:off x="6498225" y="2811550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nro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2"/>
              <p:cNvSpPr/>
              <p:nvPr/>
            </p:nvSpPr>
            <p:spPr>
              <a:xfrm>
                <a:off x="6498225" y="3365000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cp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1" name="Google Shape;421;p32"/>
              <p:cNvCxnSpPr>
                <a:stCxn id="418" idx="6"/>
                <a:endCxn id="419" idx="2"/>
              </p:cNvCxnSpPr>
              <p:nvPr/>
            </p:nvCxnSpPr>
            <p:spPr>
              <a:xfrm>
                <a:off x="6400175" y="3027100"/>
                <a:ext cx="98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2" name="Google Shape;422;p32"/>
              <p:cNvCxnSpPr>
                <a:stCxn id="418" idx="5"/>
                <a:endCxn id="420" idx="1"/>
              </p:cNvCxnSpPr>
              <p:nvPr/>
            </p:nvCxnSpPr>
            <p:spPr>
              <a:xfrm>
                <a:off x="6239464" y="3179517"/>
                <a:ext cx="419400" cy="248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18" name="Google Shape;418;p32"/>
              <p:cNvSpPr/>
              <p:nvPr/>
            </p:nvSpPr>
            <p:spPr>
              <a:xfrm>
                <a:off x="5302775" y="2811550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domicilio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3" name="Google Shape;423;p32"/>
              <p:cNvCxnSpPr>
                <a:stCxn id="404" idx="3"/>
                <a:endCxn id="418" idx="2"/>
              </p:cNvCxnSpPr>
              <p:nvPr/>
            </p:nvCxnSpPr>
            <p:spPr>
              <a:xfrm>
                <a:off x="4912188" y="3024875"/>
                <a:ext cx="390600" cy="2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24" name="Google Shape;424;p32"/>
          <p:cNvSpPr/>
          <p:nvPr/>
        </p:nvSpPr>
        <p:spPr>
          <a:xfrm>
            <a:off x="4728389" y="2681024"/>
            <a:ext cx="840718" cy="330266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Id_cli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32"/>
          <p:cNvCxnSpPr>
            <a:stCxn id="424" idx="4"/>
          </p:cNvCxnSpPr>
          <p:nvPr/>
        </p:nvCxnSpPr>
        <p:spPr>
          <a:xfrm flipH="1">
            <a:off x="4492948" y="3011290"/>
            <a:ext cx="655800" cy="189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7 - Atributos multivaluados</a:t>
            </a:r>
            <a:endParaRPr/>
          </a:p>
        </p:txBody>
      </p:sp>
      <p:sp>
        <p:nvSpPr>
          <p:cNvPr id="431" name="Google Shape;431;p33"/>
          <p:cNvSpPr txBox="1"/>
          <p:nvPr>
            <p:ph idx="1" type="body"/>
          </p:nvPr>
        </p:nvSpPr>
        <p:spPr>
          <a:xfrm>
            <a:off x="311700" y="3420463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/>
              <a:t>Cliente</a:t>
            </a:r>
            <a:r>
              <a:rPr lang="en" sz="1400"/>
              <a:t> (</a:t>
            </a:r>
            <a:r>
              <a:rPr lang="en" sz="1400" u="sng"/>
              <a:t>id_cli</a:t>
            </a:r>
            <a:r>
              <a:rPr lang="en" sz="1400"/>
              <a:t>, tipo_doc, nro_doc, nombre, f_nac, domicilio_calle, domicilio_nro, domicilio_cp)</a:t>
            </a:r>
            <a:br>
              <a:rPr lang="en" sz="1400"/>
            </a:br>
            <a:r>
              <a:rPr b="1" lang="en" sz="1400">
                <a:solidFill>
                  <a:srgbClr val="3C78D8"/>
                </a:solidFill>
              </a:rPr>
              <a:t>Telefono</a:t>
            </a:r>
            <a:r>
              <a:rPr lang="en" sz="1400">
                <a:solidFill>
                  <a:srgbClr val="3C78D8"/>
                </a:solidFill>
              </a:rPr>
              <a:t> (</a:t>
            </a:r>
            <a:r>
              <a:rPr lang="en" sz="1400" u="sng">
                <a:solidFill>
                  <a:srgbClr val="3C78D8"/>
                </a:solidFill>
              </a:rPr>
              <a:t>cod_tel</a:t>
            </a:r>
            <a:r>
              <a:rPr lang="en" sz="1400">
                <a:solidFill>
                  <a:srgbClr val="3C78D8"/>
                </a:solidFill>
              </a:rPr>
              <a:t>, id_cli, telefono)</a:t>
            </a:r>
            <a:endParaRPr sz="1400">
              <a:solidFill>
                <a:srgbClr val="3C78D8"/>
              </a:solidFill>
            </a:endParaRPr>
          </a:p>
        </p:txBody>
      </p:sp>
      <p:grpSp>
        <p:nvGrpSpPr>
          <p:cNvPr id="432" name="Google Shape;432;p33"/>
          <p:cNvGrpSpPr/>
          <p:nvPr/>
        </p:nvGrpSpPr>
        <p:grpSpPr>
          <a:xfrm>
            <a:off x="2393467" y="1315896"/>
            <a:ext cx="4357060" cy="1806396"/>
            <a:chOff x="1572525" y="1203388"/>
            <a:chExt cx="5687325" cy="2357912"/>
          </a:xfrm>
        </p:grpSpPr>
        <p:grpSp>
          <p:nvGrpSpPr>
            <p:cNvPr id="433" name="Google Shape;433;p33"/>
            <p:cNvGrpSpPr/>
            <p:nvPr/>
          </p:nvGrpSpPr>
          <p:grpSpPr>
            <a:xfrm>
              <a:off x="1572525" y="2385749"/>
              <a:ext cx="1431526" cy="759976"/>
              <a:chOff x="1908300" y="3171774"/>
              <a:chExt cx="1431526" cy="759976"/>
            </a:xfrm>
          </p:grpSpPr>
          <p:sp>
            <p:nvSpPr>
              <p:cNvPr id="434" name="Google Shape;434;p33"/>
              <p:cNvSpPr/>
              <p:nvPr/>
            </p:nvSpPr>
            <p:spPr>
              <a:xfrm>
                <a:off x="1908300" y="3403750"/>
                <a:ext cx="1262400" cy="5280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1962151" y="3452200"/>
                <a:ext cx="11547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telefono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6" name="Google Shape;436;p33"/>
              <p:cNvCxnSpPr>
                <a:endCxn id="434" idx="7"/>
              </p:cNvCxnSpPr>
              <p:nvPr/>
            </p:nvCxnSpPr>
            <p:spPr>
              <a:xfrm flipH="1">
                <a:off x="2985826" y="3171774"/>
                <a:ext cx="354000" cy="309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37" name="Google Shape;437;p33"/>
            <p:cNvGrpSpPr/>
            <p:nvPr/>
          </p:nvGrpSpPr>
          <p:grpSpPr>
            <a:xfrm>
              <a:off x="1577750" y="1203388"/>
              <a:ext cx="5682100" cy="2357912"/>
              <a:chOff x="1913525" y="1989413"/>
              <a:chExt cx="5682100" cy="2357912"/>
            </a:xfrm>
          </p:grpSpPr>
          <p:sp>
            <p:nvSpPr>
              <p:cNvPr id="438" name="Google Shape;438;p33"/>
              <p:cNvSpPr/>
              <p:nvPr/>
            </p:nvSpPr>
            <p:spPr>
              <a:xfrm>
                <a:off x="3344688" y="2657525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Cliente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2399275" y="2099013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tipo_doc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>
                <a:off x="1913525" y="2657525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nro_doc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1" name="Google Shape;441;p33"/>
              <p:cNvCxnSpPr>
                <a:stCxn id="439" idx="5"/>
              </p:cNvCxnSpPr>
              <p:nvPr/>
            </p:nvCxnSpPr>
            <p:spPr>
              <a:xfrm>
                <a:off x="3335964" y="2466980"/>
                <a:ext cx="444900" cy="192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33"/>
              <p:cNvCxnSpPr>
                <a:stCxn id="440" idx="6"/>
              </p:cNvCxnSpPr>
              <p:nvPr/>
            </p:nvCxnSpPr>
            <p:spPr>
              <a:xfrm flipH="1" rot="10800000">
                <a:off x="3010925" y="2870675"/>
                <a:ext cx="336900" cy="2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33"/>
              <p:cNvCxnSpPr/>
              <p:nvPr/>
            </p:nvCxnSpPr>
            <p:spPr>
              <a:xfrm>
                <a:off x="5254014" y="2314564"/>
                <a:ext cx="776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44" name="Google Shape;444;p33"/>
              <p:cNvSpPr/>
              <p:nvPr/>
            </p:nvSpPr>
            <p:spPr>
              <a:xfrm>
                <a:off x="3780863" y="1989413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nombre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5" name="Google Shape;445;p33"/>
              <p:cNvCxnSpPr>
                <a:stCxn id="444" idx="4"/>
                <a:endCxn id="438" idx="0"/>
              </p:cNvCxnSpPr>
              <p:nvPr/>
            </p:nvCxnSpPr>
            <p:spPr>
              <a:xfrm flipH="1">
                <a:off x="4128563" y="2420513"/>
                <a:ext cx="201000" cy="237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46" name="Google Shape;446;p33"/>
              <p:cNvSpPr/>
              <p:nvPr/>
            </p:nvSpPr>
            <p:spPr>
              <a:xfrm>
                <a:off x="4437625" y="3916225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edad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7" name="Google Shape;447;p33"/>
              <p:cNvCxnSpPr>
                <a:stCxn id="446" idx="0"/>
              </p:cNvCxnSpPr>
              <p:nvPr/>
            </p:nvCxnSpPr>
            <p:spPr>
              <a:xfrm rot="10800000">
                <a:off x="4433725" y="3388225"/>
                <a:ext cx="552600" cy="528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48" name="Google Shape;448;p33"/>
              <p:cNvSpPr/>
              <p:nvPr/>
            </p:nvSpPr>
            <p:spPr>
              <a:xfrm>
                <a:off x="2923450" y="3916225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f_nac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9" name="Google Shape;449;p33"/>
              <p:cNvCxnSpPr>
                <a:stCxn id="448" idx="0"/>
              </p:cNvCxnSpPr>
              <p:nvPr/>
            </p:nvCxnSpPr>
            <p:spPr>
              <a:xfrm flipH="1" rot="10800000">
                <a:off x="3472150" y="3388225"/>
                <a:ext cx="336000" cy="528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50" name="Google Shape;450;p33"/>
              <p:cNvSpPr/>
              <p:nvPr/>
            </p:nvSpPr>
            <p:spPr>
              <a:xfrm>
                <a:off x="6498225" y="2253650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calle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1" name="Google Shape;451;p33"/>
              <p:cNvCxnSpPr>
                <a:stCxn id="452" idx="7"/>
                <a:endCxn id="450" idx="3"/>
              </p:cNvCxnSpPr>
              <p:nvPr/>
            </p:nvCxnSpPr>
            <p:spPr>
              <a:xfrm flipH="1" rot="10800000">
                <a:off x="6239464" y="2621483"/>
                <a:ext cx="419400" cy="253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53" name="Google Shape;453;p33"/>
              <p:cNvSpPr/>
              <p:nvPr/>
            </p:nvSpPr>
            <p:spPr>
              <a:xfrm>
                <a:off x="6498225" y="2811550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nro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6498225" y="3365000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cp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5" name="Google Shape;455;p33"/>
              <p:cNvCxnSpPr>
                <a:stCxn id="452" idx="6"/>
                <a:endCxn id="453" idx="2"/>
              </p:cNvCxnSpPr>
              <p:nvPr/>
            </p:nvCxnSpPr>
            <p:spPr>
              <a:xfrm>
                <a:off x="6400175" y="3027100"/>
                <a:ext cx="98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6" name="Google Shape;456;p33"/>
              <p:cNvCxnSpPr>
                <a:stCxn id="452" idx="5"/>
                <a:endCxn id="454" idx="1"/>
              </p:cNvCxnSpPr>
              <p:nvPr/>
            </p:nvCxnSpPr>
            <p:spPr>
              <a:xfrm>
                <a:off x="6239464" y="3179517"/>
                <a:ext cx="419400" cy="248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52" name="Google Shape;452;p33"/>
              <p:cNvSpPr/>
              <p:nvPr/>
            </p:nvSpPr>
            <p:spPr>
              <a:xfrm>
                <a:off x="5302775" y="2811550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" sz="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domicilio</a:t>
                </a:r>
                <a:endParaRPr b="0" i="0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57" name="Google Shape;457;p33"/>
              <p:cNvCxnSpPr>
                <a:stCxn id="438" idx="3"/>
                <a:endCxn id="452" idx="2"/>
              </p:cNvCxnSpPr>
              <p:nvPr/>
            </p:nvCxnSpPr>
            <p:spPr>
              <a:xfrm>
                <a:off x="4912188" y="3024875"/>
                <a:ext cx="390600" cy="2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458" name="Google Shape;458;p33"/>
          <p:cNvCxnSpPr/>
          <p:nvPr/>
        </p:nvCxnSpPr>
        <p:spPr>
          <a:xfrm>
            <a:off x="1866864" y="3982153"/>
            <a:ext cx="452754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59" name="Google Shape;459;p33"/>
          <p:cNvSpPr txBox="1"/>
          <p:nvPr>
            <p:ph idx="1" type="body"/>
          </p:nvPr>
        </p:nvSpPr>
        <p:spPr>
          <a:xfrm>
            <a:off x="311700" y="437662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solidFill>
                  <a:srgbClr val="3C78D8"/>
                </a:solidFill>
              </a:rPr>
              <a:t>Telefono.id_cli → Cliente.id_cli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460" name="Google Shape;460;p33"/>
          <p:cNvSpPr txBox="1"/>
          <p:nvPr>
            <p:ph idx="1" type="body"/>
          </p:nvPr>
        </p:nvSpPr>
        <p:spPr>
          <a:xfrm>
            <a:off x="311700" y="40846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 u="sng"/>
              <a:t>Lista de claves foráneas</a:t>
            </a:r>
            <a:endParaRPr b="1" sz="1400" u="sng"/>
          </a:p>
        </p:txBody>
      </p:sp>
      <p:sp>
        <p:nvSpPr>
          <p:cNvPr id="461" name="Google Shape;461;p33"/>
          <p:cNvSpPr/>
          <p:nvPr/>
        </p:nvSpPr>
        <p:spPr>
          <a:xfrm>
            <a:off x="4833545" y="1309623"/>
            <a:ext cx="840718" cy="330266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Id_cli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33"/>
          <p:cNvCxnSpPr>
            <a:stCxn id="461" idx="4"/>
          </p:cNvCxnSpPr>
          <p:nvPr/>
        </p:nvCxnSpPr>
        <p:spPr>
          <a:xfrm flipH="1">
            <a:off x="4598104" y="1639889"/>
            <a:ext cx="655800" cy="189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8 - Entidades Débiles</a:t>
            </a:r>
            <a:endParaRPr/>
          </a:p>
        </p:txBody>
      </p:sp>
      <p:sp>
        <p:nvSpPr>
          <p:cNvPr id="468" name="Google Shape;468;p34"/>
          <p:cNvSpPr txBox="1"/>
          <p:nvPr>
            <p:ph idx="1" type="body"/>
          </p:nvPr>
        </p:nvSpPr>
        <p:spPr>
          <a:xfrm>
            <a:off x="311700" y="1152475"/>
            <a:ext cx="8166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Misma transformación que una fuerte, pero los campos de la clave foránea de la relación de </a:t>
            </a:r>
            <a:r>
              <a:rPr lang="en" u="sng"/>
              <a:t>dependencia</a:t>
            </a:r>
            <a:r>
              <a:rPr lang="en"/>
              <a:t> formarán la clave primaria junto a los discriminantes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469" name="Google Shape;469;p34"/>
          <p:cNvGrpSpPr/>
          <p:nvPr/>
        </p:nvGrpSpPr>
        <p:grpSpPr>
          <a:xfrm>
            <a:off x="939841" y="2350008"/>
            <a:ext cx="6910332" cy="848933"/>
            <a:chOff x="607003" y="3296283"/>
            <a:chExt cx="6910332" cy="848933"/>
          </a:xfrm>
        </p:grpSpPr>
        <p:cxnSp>
          <p:nvCxnSpPr>
            <p:cNvPr id="470" name="Google Shape;470;p34"/>
            <p:cNvCxnSpPr>
              <a:stCxn id="471" idx="3"/>
              <a:endCxn id="472" idx="1"/>
            </p:cNvCxnSpPr>
            <p:nvPr/>
          </p:nvCxnSpPr>
          <p:spPr>
            <a:xfrm>
              <a:off x="2879209" y="3868339"/>
              <a:ext cx="943800" cy="600"/>
            </a:xfrm>
            <a:prstGeom prst="bentConnector3">
              <a:avLst>
                <a:gd fmla="val 14743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3" name="Google Shape;473;p34"/>
            <p:cNvGrpSpPr/>
            <p:nvPr/>
          </p:nvGrpSpPr>
          <p:grpSpPr>
            <a:xfrm>
              <a:off x="607003" y="3296283"/>
              <a:ext cx="1079860" cy="388951"/>
              <a:chOff x="606975" y="3296150"/>
              <a:chExt cx="1433887" cy="516467"/>
            </a:xfrm>
          </p:grpSpPr>
          <p:grpSp>
            <p:nvGrpSpPr>
              <p:cNvPr id="474" name="Google Shape;474;p34"/>
              <p:cNvGrpSpPr/>
              <p:nvPr/>
            </p:nvGrpSpPr>
            <p:grpSpPr>
              <a:xfrm>
                <a:off x="606975" y="3296150"/>
                <a:ext cx="1213500" cy="431100"/>
                <a:chOff x="606975" y="3296150"/>
                <a:chExt cx="1213500" cy="431100"/>
              </a:xfrm>
            </p:grpSpPr>
            <p:sp>
              <p:nvSpPr>
                <p:cNvPr id="475" name="Google Shape;475;p34"/>
                <p:cNvSpPr/>
                <p:nvPr/>
              </p:nvSpPr>
              <p:spPr>
                <a:xfrm>
                  <a:off x="606975" y="3296150"/>
                  <a:ext cx="1213500" cy="4311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43434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en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b1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6" name="Google Shape;476;p34"/>
                <p:cNvCxnSpPr>
                  <a:stCxn id="475" idx="3"/>
                  <a:endCxn id="475" idx="5"/>
                </p:cNvCxnSpPr>
                <p:nvPr/>
              </p:nvCxnSpPr>
              <p:spPr>
                <a:xfrm>
                  <a:off x="784688" y="3664117"/>
                  <a:ext cx="8580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434343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77" name="Google Shape;477;p34"/>
              <p:cNvCxnSpPr>
                <a:stCxn id="475" idx="5"/>
              </p:cNvCxnSpPr>
              <p:nvPr/>
            </p:nvCxnSpPr>
            <p:spPr>
              <a:xfrm>
                <a:off x="1642762" y="3664117"/>
                <a:ext cx="398100" cy="1485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78" name="Google Shape;478;p34"/>
            <p:cNvSpPr/>
            <p:nvPr/>
          </p:nvSpPr>
          <p:spPr>
            <a:xfrm>
              <a:off x="619335" y="3706233"/>
              <a:ext cx="913887" cy="324661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9" name="Google Shape;479;p34"/>
            <p:cNvCxnSpPr>
              <a:stCxn id="478" idx="6"/>
              <a:endCxn id="471" idx="1"/>
            </p:cNvCxnSpPr>
            <p:nvPr/>
          </p:nvCxnSpPr>
          <p:spPr>
            <a:xfrm flipH="1" rot="10800000">
              <a:off x="1533222" y="3868264"/>
              <a:ext cx="165600" cy="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80" name="Google Shape;480;p34"/>
            <p:cNvGrpSpPr/>
            <p:nvPr/>
          </p:nvGrpSpPr>
          <p:grpSpPr>
            <a:xfrm>
              <a:off x="2881337" y="3639810"/>
              <a:ext cx="1278877" cy="462648"/>
              <a:chOff x="3626938" y="3752300"/>
              <a:chExt cx="1698150" cy="614325"/>
            </a:xfrm>
          </p:grpSpPr>
          <p:cxnSp>
            <p:nvCxnSpPr>
              <p:cNvPr id="481" name="Google Shape;481;p34"/>
              <p:cNvCxnSpPr/>
              <p:nvPr/>
            </p:nvCxnSpPr>
            <p:spPr>
              <a:xfrm>
                <a:off x="3629025" y="4138625"/>
                <a:ext cx="1247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2" name="Google Shape;482;p34"/>
              <p:cNvCxnSpPr/>
              <p:nvPr/>
            </p:nvCxnSpPr>
            <p:spPr>
              <a:xfrm>
                <a:off x="3626938" y="3973475"/>
                <a:ext cx="12477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3" name="Google Shape;483;p34"/>
              <p:cNvCxnSpPr/>
              <p:nvPr/>
            </p:nvCxnSpPr>
            <p:spPr>
              <a:xfrm flipH="1" rot="10800000">
                <a:off x="4875025" y="3752300"/>
                <a:ext cx="223200" cy="221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34"/>
              <p:cNvCxnSpPr/>
              <p:nvPr/>
            </p:nvCxnSpPr>
            <p:spPr>
              <a:xfrm flipH="1" rot="10800000">
                <a:off x="5098300" y="4162325"/>
                <a:ext cx="206700" cy="204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5" name="Google Shape;485;p34"/>
              <p:cNvCxnSpPr/>
              <p:nvPr/>
            </p:nvCxnSpPr>
            <p:spPr>
              <a:xfrm rot="10800000">
                <a:off x="4874425" y="4138625"/>
                <a:ext cx="226800" cy="228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6" name="Google Shape;486;p34"/>
              <p:cNvCxnSpPr/>
              <p:nvPr/>
            </p:nvCxnSpPr>
            <p:spPr>
              <a:xfrm rot="10800000">
                <a:off x="5098288" y="3757550"/>
                <a:ext cx="226800" cy="228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71" name="Google Shape;471;p34"/>
            <p:cNvSpPr/>
            <p:nvPr/>
          </p:nvSpPr>
          <p:spPr>
            <a:xfrm>
              <a:off x="1698725" y="3591687"/>
              <a:ext cx="1180484" cy="553303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5169151" y="3591913"/>
              <a:ext cx="1180484" cy="553303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3823098" y="3706007"/>
              <a:ext cx="331891" cy="324661"/>
            </a:xfrm>
            <a:prstGeom prst="flowChartDecision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8" name="Google Shape;488;p34"/>
            <p:cNvCxnSpPr>
              <a:stCxn id="472" idx="3"/>
              <a:endCxn id="487" idx="1"/>
            </p:cNvCxnSpPr>
            <p:nvPr/>
          </p:nvCxnSpPr>
          <p:spPr>
            <a:xfrm>
              <a:off x="4154989" y="3868338"/>
              <a:ext cx="1014300" cy="600"/>
            </a:xfrm>
            <a:prstGeom prst="bentConnector3">
              <a:avLst>
                <a:gd fmla="val 17183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9" name="Google Shape;489;p34"/>
            <p:cNvSpPr txBox="1"/>
            <p:nvPr/>
          </p:nvSpPr>
          <p:spPr>
            <a:xfrm>
              <a:off x="4931460" y="3490825"/>
              <a:ext cx="207178" cy="324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90" name="Google Shape;490;p34"/>
            <p:cNvSpPr txBox="1"/>
            <p:nvPr/>
          </p:nvSpPr>
          <p:spPr>
            <a:xfrm>
              <a:off x="2891038" y="3481975"/>
              <a:ext cx="207178" cy="3246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746105" y="3640224"/>
              <a:ext cx="1083108" cy="458638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6603535" y="3328458"/>
              <a:ext cx="913800" cy="3246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6609685" y="3706046"/>
              <a:ext cx="901500" cy="3246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4" name="Google Shape;494;p34"/>
            <p:cNvCxnSpPr>
              <a:endCxn id="492" idx="5"/>
            </p:cNvCxnSpPr>
            <p:nvPr/>
          </p:nvCxnSpPr>
          <p:spPr>
            <a:xfrm>
              <a:off x="6737312" y="3605521"/>
              <a:ext cx="646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34"/>
            <p:cNvCxnSpPr>
              <a:endCxn id="492" idx="3"/>
            </p:cNvCxnSpPr>
            <p:nvPr/>
          </p:nvCxnSpPr>
          <p:spPr>
            <a:xfrm flipH="1" rot="10800000">
              <a:off x="6364458" y="3605521"/>
              <a:ext cx="372900" cy="107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34"/>
            <p:cNvCxnSpPr>
              <a:stCxn id="487" idx="3"/>
              <a:endCxn id="493" idx="2"/>
            </p:cNvCxnSpPr>
            <p:nvPr/>
          </p:nvCxnSpPr>
          <p:spPr>
            <a:xfrm flipH="1" rot="10800000">
              <a:off x="6349635" y="3868265"/>
              <a:ext cx="260100" cy="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7" name="Google Shape;497;p34"/>
          <p:cNvSpPr txBox="1"/>
          <p:nvPr>
            <p:ph idx="1" type="body"/>
          </p:nvPr>
        </p:nvSpPr>
        <p:spPr>
          <a:xfrm>
            <a:off x="311700" y="3420463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/>
              <a:t>A</a:t>
            </a:r>
            <a:r>
              <a:rPr lang="en" sz="1400"/>
              <a:t> (</a:t>
            </a:r>
            <a:r>
              <a:rPr lang="en" sz="1400" u="sng"/>
              <a:t>a1</a:t>
            </a:r>
            <a:r>
              <a:rPr lang="en" sz="1400"/>
              <a:t>, a2)</a:t>
            </a:r>
            <a:br>
              <a:rPr lang="en" sz="1400"/>
            </a:br>
            <a:r>
              <a:rPr b="1" lang="en" sz="1400">
                <a:solidFill>
                  <a:srgbClr val="3C78D8"/>
                </a:solidFill>
              </a:rPr>
              <a:t>B</a:t>
            </a:r>
            <a:r>
              <a:rPr lang="en" sz="1400">
                <a:solidFill>
                  <a:srgbClr val="3C78D8"/>
                </a:solidFill>
              </a:rPr>
              <a:t> (</a:t>
            </a:r>
            <a:r>
              <a:rPr lang="en" sz="1400" u="sng">
                <a:solidFill>
                  <a:srgbClr val="3C78D8"/>
                </a:solidFill>
              </a:rPr>
              <a:t>a1</a:t>
            </a:r>
            <a:r>
              <a:rPr lang="en" sz="1400">
                <a:solidFill>
                  <a:srgbClr val="3C78D8"/>
                </a:solidFill>
              </a:rPr>
              <a:t>, </a:t>
            </a:r>
            <a:r>
              <a:rPr lang="en" sz="1400" u="sng">
                <a:solidFill>
                  <a:srgbClr val="3C78D8"/>
                </a:solidFill>
              </a:rPr>
              <a:t>b1</a:t>
            </a:r>
            <a:r>
              <a:rPr lang="en" sz="1400">
                <a:solidFill>
                  <a:srgbClr val="3C78D8"/>
                </a:solidFill>
              </a:rPr>
              <a:t>, b2)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498" name="Google Shape;498;p34"/>
          <p:cNvSpPr txBox="1"/>
          <p:nvPr>
            <p:ph idx="1" type="body"/>
          </p:nvPr>
        </p:nvSpPr>
        <p:spPr>
          <a:xfrm>
            <a:off x="311700" y="437662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solidFill>
                  <a:srgbClr val="3C78D8"/>
                </a:solidFill>
              </a:rPr>
              <a:t>B.a1 → A.a1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499" name="Google Shape;499;p34"/>
          <p:cNvSpPr txBox="1"/>
          <p:nvPr>
            <p:ph idx="1" type="body"/>
          </p:nvPr>
        </p:nvSpPr>
        <p:spPr>
          <a:xfrm>
            <a:off x="311700" y="40846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 u="sng"/>
              <a:t>Lista de claves foráneas</a:t>
            </a:r>
            <a:endParaRPr b="1" sz="1400" u="sng"/>
          </a:p>
        </p:txBody>
      </p:sp>
      <p:cxnSp>
        <p:nvCxnSpPr>
          <p:cNvPr id="500" name="Google Shape;500;p34"/>
          <p:cNvCxnSpPr/>
          <p:nvPr/>
        </p:nvCxnSpPr>
        <p:spPr>
          <a:xfrm>
            <a:off x="574625" y="4025050"/>
            <a:ext cx="2649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>
            <p:ph idx="1" type="body"/>
          </p:nvPr>
        </p:nvSpPr>
        <p:spPr>
          <a:xfrm>
            <a:off x="311700" y="1152475"/>
            <a:ext cx="8594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Subentidades pasan como una fuerte, pero se adicionan los campos que forman la clave de la supraentidad, creando la clave foránea correspondiente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clave primaria estará formada únicamente por estos nuevos campos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pierden las restricciones (solapamiento y partición)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Atributo de tipo pasa como campo a la supraentidad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06" name="Google Shape;5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8 - Jerarquías</a:t>
            </a:r>
            <a:endParaRPr/>
          </a:p>
        </p:txBody>
      </p:sp>
      <p:sp>
        <p:nvSpPr>
          <p:cNvPr id="507" name="Google Shape;507;p35"/>
          <p:cNvSpPr txBox="1"/>
          <p:nvPr>
            <p:ph idx="1" type="body"/>
          </p:nvPr>
        </p:nvSpPr>
        <p:spPr>
          <a:xfrm>
            <a:off x="5890200" y="2902100"/>
            <a:ext cx="27483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/>
              <a:t>A</a:t>
            </a:r>
            <a:r>
              <a:rPr lang="en" sz="1400"/>
              <a:t> (</a:t>
            </a:r>
            <a:r>
              <a:rPr lang="en" sz="1400" u="sng"/>
              <a:t>a1</a:t>
            </a:r>
            <a:r>
              <a:rPr lang="en" sz="1400"/>
              <a:t>, a2)</a:t>
            </a:r>
            <a:br>
              <a:rPr lang="en" sz="1400"/>
            </a:br>
            <a:r>
              <a:rPr b="1" lang="en" sz="1400">
                <a:solidFill>
                  <a:srgbClr val="3C78D8"/>
                </a:solidFill>
              </a:rPr>
              <a:t>B</a:t>
            </a:r>
            <a:r>
              <a:rPr lang="en" sz="1400">
                <a:solidFill>
                  <a:srgbClr val="3C78D8"/>
                </a:solidFill>
              </a:rPr>
              <a:t> (a1, b1, </a:t>
            </a:r>
            <a:r>
              <a:rPr lang="en" sz="1400" u="sng">
                <a:solidFill>
                  <a:srgbClr val="3C78D8"/>
                </a:solidFill>
              </a:rPr>
              <a:t>id_b</a:t>
            </a:r>
            <a:r>
              <a:rPr lang="en" sz="1400">
                <a:solidFill>
                  <a:srgbClr val="3C78D8"/>
                </a:solidFill>
              </a:rPr>
              <a:t>)</a:t>
            </a:r>
            <a:br>
              <a:rPr lang="en" sz="1400">
                <a:solidFill>
                  <a:srgbClr val="3C78D8"/>
                </a:solidFill>
              </a:rPr>
            </a:br>
            <a:r>
              <a:rPr b="1" lang="en" sz="1400">
                <a:solidFill>
                  <a:srgbClr val="3C78D8"/>
                </a:solidFill>
              </a:rPr>
              <a:t>C</a:t>
            </a:r>
            <a:r>
              <a:rPr lang="en" sz="1400">
                <a:solidFill>
                  <a:srgbClr val="3C78D8"/>
                </a:solidFill>
              </a:rPr>
              <a:t> (a1, c1, c2, </a:t>
            </a:r>
            <a:r>
              <a:rPr lang="en" sz="1400" u="sng">
                <a:solidFill>
                  <a:srgbClr val="3C78D8"/>
                </a:solidFill>
              </a:rPr>
              <a:t>id_c</a:t>
            </a:r>
            <a:r>
              <a:rPr lang="en" sz="1400">
                <a:solidFill>
                  <a:srgbClr val="3C78D8"/>
                </a:solidFill>
              </a:rPr>
              <a:t>)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508" name="Google Shape;508;p35"/>
          <p:cNvSpPr txBox="1"/>
          <p:nvPr>
            <p:ph idx="1" type="body"/>
          </p:nvPr>
        </p:nvSpPr>
        <p:spPr>
          <a:xfrm>
            <a:off x="5890200" y="4160154"/>
            <a:ext cx="27483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solidFill>
                  <a:srgbClr val="3C78D8"/>
                </a:solidFill>
              </a:rPr>
              <a:t>B.a1 → A.a1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C.a1 → A.a1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509" name="Google Shape;509;p35"/>
          <p:cNvSpPr txBox="1"/>
          <p:nvPr>
            <p:ph idx="1" type="body"/>
          </p:nvPr>
        </p:nvSpPr>
        <p:spPr>
          <a:xfrm>
            <a:off x="5890200" y="3868207"/>
            <a:ext cx="27483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 u="sng"/>
              <a:t>Lista de claves foráneas</a:t>
            </a:r>
            <a:endParaRPr b="1" sz="1400" u="sng"/>
          </a:p>
        </p:txBody>
      </p:sp>
      <p:grpSp>
        <p:nvGrpSpPr>
          <p:cNvPr id="510" name="Google Shape;510;p35"/>
          <p:cNvGrpSpPr/>
          <p:nvPr/>
        </p:nvGrpSpPr>
        <p:grpSpPr>
          <a:xfrm>
            <a:off x="655479" y="2902106"/>
            <a:ext cx="4373743" cy="1863473"/>
            <a:chOff x="167066" y="2535700"/>
            <a:chExt cx="5368532" cy="2287312"/>
          </a:xfrm>
        </p:grpSpPr>
        <p:sp>
          <p:nvSpPr>
            <p:cNvPr id="511" name="Google Shape;511;p35"/>
            <p:cNvSpPr/>
            <p:nvPr/>
          </p:nvSpPr>
          <p:spPr>
            <a:xfrm>
              <a:off x="167066" y="3752033"/>
              <a:ext cx="913887" cy="324661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2" name="Google Shape;512;p35"/>
            <p:cNvCxnSpPr>
              <a:stCxn id="511" idx="5"/>
            </p:cNvCxnSpPr>
            <p:nvPr/>
          </p:nvCxnSpPr>
          <p:spPr>
            <a:xfrm>
              <a:off x="947117" y="4029148"/>
              <a:ext cx="189900" cy="244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3" name="Google Shape;513;p35"/>
            <p:cNvSpPr/>
            <p:nvPr/>
          </p:nvSpPr>
          <p:spPr>
            <a:xfrm>
              <a:off x="4191148" y="3752033"/>
              <a:ext cx="913800" cy="3246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4" name="Google Shape;514;p35"/>
            <p:cNvCxnSpPr>
              <a:stCxn id="513" idx="3"/>
            </p:cNvCxnSpPr>
            <p:nvPr/>
          </p:nvCxnSpPr>
          <p:spPr>
            <a:xfrm flipH="1">
              <a:off x="4097871" y="4029096"/>
              <a:ext cx="227100" cy="244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15" name="Google Shape;515;p35"/>
            <p:cNvSpPr/>
            <p:nvPr/>
          </p:nvSpPr>
          <p:spPr>
            <a:xfrm>
              <a:off x="772388" y="4269812"/>
              <a:ext cx="1180500" cy="5532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1991589" y="2766938"/>
              <a:ext cx="1180500" cy="5532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5"/>
            <p:cNvSpPr txBox="1"/>
            <p:nvPr/>
          </p:nvSpPr>
          <p:spPr>
            <a:xfrm>
              <a:off x="3223875" y="2535700"/>
              <a:ext cx="2073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3210789" y="4269788"/>
              <a:ext cx="1180500" cy="5532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9" name="Google Shape;519;p35"/>
            <p:cNvCxnSpPr/>
            <p:nvPr/>
          </p:nvCxnSpPr>
          <p:spPr>
            <a:xfrm>
              <a:off x="2581838" y="33201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0" name="Google Shape;520;p35"/>
            <p:cNvCxnSpPr/>
            <p:nvPr/>
          </p:nvCxnSpPr>
          <p:spPr>
            <a:xfrm>
              <a:off x="1362650" y="3799400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1" name="Google Shape;521;p35"/>
            <p:cNvCxnSpPr/>
            <p:nvPr/>
          </p:nvCxnSpPr>
          <p:spPr>
            <a:xfrm>
              <a:off x="1362638" y="379940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2" name="Google Shape;522;p35"/>
            <p:cNvCxnSpPr/>
            <p:nvPr/>
          </p:nvCxnSpPr>
          <p:spPr>
            <a:xfrm>
              <a:off x="3801038" y="379940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3" name="Google Shape;523;p35"/>
            <p:cNvSpPr/>
            <p:nvPr/>
          </p:nvSpPr>
          <p:spPr>
            <a:xfrm>
              <a:off x="3411173" y="2626808"/>
              <a:ext cx="913800" cy="3246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3417323" y="3004396"/>
              <a:ext cx="901500" cy="3246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5" name="Google Shape;525;p35"/>
            <p:cNvCxnSpPr>
              <a:endCxn id="523" idx="5"/>
            </p:cNvCxnSpPr>
            <p:nvPr/>
          </p:nvCxnSpPr>
          <p:spPr>
            <a:xfrm>
              <a:off x="3544950" y="2903871"/>
              <a:ext cx="646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6" name="Google Shape;526;p35"/>
            <p:cNvCxnSpPr>
              <a:endCxn id="523" idx="3"/>
            </p:cNvCxnSpPr>
            <p:nvPr/>
          </p:nvCxnSpPr>
          <p:spPr>
            <a:xfrm flipH="1" rot="10800000">
              <a:off x="3172096" y="2903871"/>
              <a:ext cx="372900" cy="107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7" name="Google Shape;527;p35"/>
            <p:cNvCxnSpPr>
              <a:endCxn id="524" idx="2"/>
            </p:cNvCxnSpPr>
            <p:nvPr/>
          </p:nvCxnSpPr>
          <p:spPr>
            <a:xfrm>
              <a:off x="3172223" y="3162496"/>
              <a:ext cx="245100" cy="4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8" name="Google Shape;528;p35"/>
            <p:cNvSpPr/>
            <p:nvPr/>
          </p:nvSpPr>
          <p:spPr>
            <a:xfrm>
              <a:off x="4621798" y="4224958"/>
              <a:ext cx="913800" cy="3246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9" name="Google Shape;529;p35"/>
            <p:cNvCxnSpPr>
              <a:stCxn id="518" idx="3"/>
              <a:endCxn id="528" idx="3"/>
            </p:cNvCxnSpPr>
            <p:nvPr/>
          </p:nvCxnSpPr>
          <p:spPr>
            <a:xfrm flipH="1" rot="10800000">
              <a:off x="4391289" y="4501988"/>
              <a:ext cx="364200" cy="44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30" name="Google Shape;530;p35"/>
          <p:cNvCxnSpPr/>
          <p:nvPr/>
        </p:nvCxnSpPr>
        <p:spPr>
          <a:xfrm>
            <a:off x="6153125" y="3451331"/>
            <a:ext cx="2649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31" name="Google Shape;531;p35"/>
          <p:cNvCxnSpPr/>
          <p:nvPr/>
        </p:nvCxnSpPr>
        <p:spPr>
          <a:xfrm>
            <a:off x="6153125" y="3698055"/>
            <a:ext cx="2649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 txBox="1"/>
          <p:nvPr>
            <p:ph idx="1" type="body"/>
          </p:nvPr>
        </p:nvSpPr>
        <p:spPr>
          <a:xfrm>
            <a:off x="311700" y="1152475"/>
            <a:ext cx="8594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crea una nueva tabla, teniendo como campos a las claves primarias de las tablas que relaciona, formando además 3 claves foráneas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existen atributos de relación, se adicionan a la nueva tabla formando parte de la clave primaria si son identificadores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37" name="Google Shape;5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9 - Ternarias</a:t>
            </a:r>
            <a:endParaRPr/>
          </a:p>
        </p:txBody>
      </p:sp>
      <p:sp>
        <p:nvSpPr>
          <p:cNvPr id="538" name="Google Shape;538;p36"/>
          <p:cNvSpPr txBox="1"/>
          <p:nvPr>
            <p:ph idx="1" type="body"/>
          </p:nvPr>
        </p:nvSpPr>
        <p:spPr>
          <a:xfrm>
            <a:off x="5890200" y="2748175"/>
            <a:ext cx="27483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/>
              <a:t>A</a:t>
            </a:r>
            <a:r>
              <a:rPr lang="en" sz="1400"/>
              <a:t> (</a:t>
            </a:r>
            <a:r>
              <a:rPr lang="en" sz="1400" u="sng"/>
              <a:t>a1</a:t>
            </a:r>
            <a:r>
              <a:rPr lang="en" sz="1400"/>
              <a:t>, a2)</a:t>
            </a:r>
            <a:br>
              <a:rPr lang="en" sz="1400"/>
            </a:br>
            <a:r>
              <a:rPr b="1" lang="en" sz="1400"/>
              <a:t>B</a:t>
            </a:r>
            <a:r>
              <a:rPr lang="en" sz="1400"/>
              <a:t> (</a:t>
            </a:r>
            <a:r>
              <a:rPr lang="en" sz="1400" u="sng"/>
              <a:t>b1</a:t>
            </a:r>
            <a:r>
              <a:rPr lang="en" sz="1400"/>
              <a:t>, b2)</a:t>
            </a:r>
            <a:br>
              <a:rPr lang="en" sz="1400"/>
            </a:br>
            <a:r>
              <a:rPr b="1" lang="en" sz="1400"/>
              <a:t>C</a:t>
            </a:r>
            <a:r>
              <a:rPr lang="en" sz="1400"/>
              <a:t> (</a:t>
            </a:r>
            <a:r>
              <a:rPr lang="en" sz="1400" u="sng"/>
              <a:t>c1</a:t>
            </a:r>
            <a:r>
              <a:rPr lang="en" sz="1400"/>
              <a:t>, c2)</a:t>
            </a:r>
            <a:br>
              <a:rPr lang="en" sz="1400"/>
            </a:br>
            <a:r>
              <a:rPr b="1" lang="en" sz="1400">
                <a:solidFill>
                  <a:srgbClr val="3C78D8"/>
                </a:solidFill>
              </a:rPr>
              <a:t>X</a:t>
            </a:r>
            <a:r>
              <a:rPr lang="en" sz="1400">
                <a:solidFill>
                  <a:srgbClr val="3C78D8"/>
                </a:solidFill>
              </a:rPr>
              <a:t> (</a:t>
            </a:r>
            <a:r>
              <a:rPr lang="en" sz="1400" u="sng">
                <a:solidFill>
                  <a:srgbClr val="3C78D8"/>
                </a:solidFill>
              </a:rPr>
              <a:t>id_x</a:t>
            </a:r>
            <a:r>
              <a:rPr lang="en" sz="1400">
                <a:solidFill>
                  <a:srgbClr val="3C78D8"/>
                </a:solidFill>
              </a:rPr>
              <a:t>, a1, b1, c1)</a:t>
            </a:r>
            <a:br>
              <a:rPr lang="en" sz="1400">
                <a:solidFill>
                  <a:srgbClr val="3C78D8"/>
                </a:solidFill>
              </a:rPr>
            </a:br>
            <a:endParaRPr sz="1400">
              <a:solidFill>
                <a:srgbClr val="3C78D8"/>
              </a:solidFill>
            </a:endParaRPr>
          </a:p>
        </p:txBody>
      </p:sp>
      <p:sp>
        <p:nvSpPr>
          <p:cNvPr id="539" name="Google Shape;539;p36"/>
          <p:cNvSpPr txBox="1"/>
          <p:nvPr>
            <p:ph idx="1" type="body"/>
          </p:nvPr>
        </p:nvSpPr>
        <p:spPr>
          <a:xfrm>
            <a:off x="5890200" y="4160154"/>
            <a:ext cx="27483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400">
                <a:solidFill>
                  <a:srgbClr val="3C78D8"/>
                </a:solidFill>
              </a:rPr>
              <a:t>X.a1 → A.a1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X.b1 → B.b1</a:t>
            </a:r>
            <a:br>
              <a:rPr lang="en" sz="1400">
                <a:solidFill>
                  <a:srgbClr val="3C78D8"/>
                </a:solidFill>
              </a:rPr>
            </a:br>
            <a:r>
              <a:rPr lang="en" sz="1400">
                <a:solidFill>
                  <a:srgbClr val="3C78D8"/>
                </a:solidFill>
              </a:rPr>
              <a:t>X.c1 → C.c1</a:t>
            </a:r>
            <a:endParaRPr sz="1400">
              <a:solidFill>
                <a:srgbClr val="3C78D8"/>
              </a:solidFill>
            </a:endParaRPr>
          </a:p>
        </p:txBody>
      </p:sp>
      <p:sp>
        <p:nvSpPr>
          <p:cNvPr id="540" name="Google Shape;540;p36"/>
          <p:cNvSpPr txBox="1"/>
          <p:nvPr>
            <p:ph idx="1" type="body"/>
          </p:nvPr>
        </p:nvSpPr>
        <p:spPr>
          <a:xfrm>
            <a:off x="5890200" y="3868207"/>
            <a:ext cx="27483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 sz="1400" u="sng"/>
              <a:t>Lista de claves foráneas</a:t>
            </a:r>
            <a:endParaRPr b="1" sz="1400" u="sng"/>
          </a:p>
        </p:txBody>
      </p:sp>
      <p:cxnSp>
        <p:nvCxnSpPr>
          <p:cNvPr id="541" name="Google Shape;541;p36"/>
          <p:cNvCxnSpPr/>
          <p:nvPr/>
        </p:nvCxnSpPr>
        <p:spPr>
          <a:xfrm>
            <a:off x="6609572" y="3797196"/>
            <a:ext cx="6288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542" name="Google Shape;542;p36"/>
          <p:cNvGrpSpPr/>
          <p:nvPr/>
        </p:nvGrpSpPr>
        <p:grpSpPr>
          <a:xfrm>
            <a:off x="1287183" y="2946358"/>
            <a:ext cx="3459748" cy="1579735"/>
            <a:chOff x="1546588" y="2204371"/>
            <a:chExt cx="5511787" cy="2516704"/>
          </a:xfrm>
        </p:grpSpPr>
        <p:sp>
          <p:nvSpPr>
            <p:cNvPr id="543" name="Google Shape;543;p36"/>
            <p:cNvSpPr/>
            <p:nvPr/>
          </p:nvSpPr>
          <p:spPr>
            <a:xfrm>
              <a:off x="1546588" y="22043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490875" y="22043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3518763" y="39863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6" name="Google Shape;546;p36"/>
            <p:cNvGrpSpPr/>
            <p:nvPr/>
          </p:nvGrpSpPr>
          <p:grpSpPr>
            <a:xfrm>
              <a:off x="3114088" y="2204371"/>
              <a:ext cx="2376741" cy="1782004"/>
              <a:chOff x="3114088" y="2204371"/>
              <a:chExt cx="2376741" cy="1782004"/>
            </a:xfrm>
          </p:grpSpPr>
          <p:sp>
            <p:nvSpPr>
              <p:cNvPr id="547" name="Google Shape;547;p36"/>
              <p:cNvSpPr txBox="1"/>
              <p:nvPr/>
            </p:nvSpPr>
            <p:spPr>
              <a:xfrm>
                <a:off x="5215729" y="2204371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548" name="Google Shape;548;p36"/>
              <p:cNvSpPr/>
              <p:nvPr/>
            </p:nvSpPr>
            <p:spPr>
              <a:xfrm flipH="1" rot="10800000">
                <a:off x="3956325" y="3029675"/>
                <a:ext cx="692400" cy="4311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9" name="Google Shape;549;p36"/>
              <p:cNvCxnSpPr>
                <a:stCxn id="543" idx="3"/>
                <a:endCxn id="548" idx="2"/>
              </p:cNvCxnSpPr>
              <p:nvPr/>
            </p:nvCxnSpPr>
            <p:spPr>
              <a:xfrm>
                <a:off x="3114088" y="2571725"/>
                <a:ext cx="842100" cy="458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0" name="Google Shape;550;p36"/>
              <p:cNvCxnSpPr>
                <a:stCxn id="548" idx="4"/>
                <a:endCxn id="544" idx="1"/>
              </p:cNvCxnSpPr>
              <p:nvPr/>
            </p:nvCxnSpPr>
            <p:spPr>
              <a:xfrm flipH="1" rot="10800000">
                <a:off x="4648725" y="2571575"/>
                <a:ext cx="842100" cy="4581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1" name="Google Shape;551;p36"/>
              <p:cNvCxnSpPr>
                <a:stCxn id="545" idx="0"/>
                <a:endCxn id="548" idx="0"/>
              </p:cNvCxnSpPr>
              <p:nvPr/>
            </p:nvCxnSpPr>
            <p:spPr>
              <a:xfrm rot="-5400000">
                <a:off x="4040163" y="3723125"/>
                <a:ext cx="525600" cy="9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52" name="Google Shape;552;p36"/>
              <p:cNvSpPr txBox="1"/>
              <p:nvPr/>
            </p:nvSpPr>
            <p:spPr>
              <a:xfrm>
                <a:off x="3114104" y="2204371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553" name="Google Shape;553;p36"/>
              <p:cNvSpPr txBox="1"/>
              <p:nvPr/>
            </p:nvSpPr>
            <p:spPr>
              <a:xfrm>
                <a:off x="3881420" y="2488295"/>
                <a:ext cx="842100" cy="3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X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grpSp>
        <p:nvGrpSpPr>
          <p:cNvPr id="554" name="Google Shape;554;p36"/>
          <p:cNvGrpSpPr/>
          <p:nvPr/>
        </p:nvGrpSpPr>
        <p:grpSpPr>
          <a:xfrm>
            <a:off x="4746927" y="2866519"/>
            <a:ext cx="939249" cy="572073"/>
            <a:chOff x="3172096" y="2626808"/>
            <a:chExt cx="1152877" cy="702188"/>
          </a:xfrm>
        </p:grpSpPr>
        <p:sp>
          <p:nvSpPr>
            <p:cNvPr id="555" name="Google Shape;555;p36"/>
            <p:cNvSpPr/>
            <p:nvPr/>
          </p:nvSpPr>
          <p:spPr>
            <a:xfrm>
              <a:off x="3411173" y="2626808"/>
              <a:ext cx="913800" cy="3246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3417323" y="3004396"/>
              <a:ext cx="901500" cy="3246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7" name="Google Shape;557;p36"/>
            <p:cNvCxnSpPr>
              <a:endCxn id="555" idx="5"/>
            </p:cNvCxnSpPr>
            <p:nvPr/>
          </p:nvCxnSpPr>
          <p:spPr>
            <a:xfrm>
              <a:off x="3544950" y="2903871"/>
              <a:ext cx="646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8" name="Google Shape;558;p36"/>
            <p:cNvCxnSpPr>
              <a:endCxn id="555" idx="3"/>
            </p:cNvCxnSpPr>
            <p:nvPr/>
          </p:nvCxnSpPr>
          <p:spPr>
            <a:xfrm flipH="1" rot="10800000">
              <a:off x="3172096" y="2903871"/>
              <a:ext cx="372900" cy="107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9" name="Google Shape;559;p36"/>
            <p:cNvCxnSpPr>
              <a:endCxn id="556" idx="2"/>
            </p:cNvCxnSpPr>
            <p:nvPr/>
          </p:nvCxnSpPr>
          <p:spPr>
            <a:xfrm>
              <a:off x="3172223" y="3162496"/>
              <a:ext cx="245100" cy="4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60" name="Google Shape;560;p36"/>
          <p:cNvGrpSpPr/>
          <p:nvPr/>
        </p:nvGrpSpPr>
        <p:grpSpPr>
          <a:xfrm>
            <a:off x="370353" y="2902944"/>
            <a:ext cx="744473" cy="572073"/>
            <a:chOff x="3411173" y="2626808"/>
            <a:chExt cx="913800" cy="702188"/>
          </a:xfrm>
        </p:grpSpPr>
        <p:sp>
          <p:nvSpPr>
            <p:cNvPr id="561" name="Google Shape;561;p36"/>
            <p:cNvSpPr/>
            <p:nvPr/>
          </p:nvSpPr>
          <p:spPr>
            <a:xfrm>
              <a:off x="3411173" y="2626808"/>
              <a:ext cx="913800" cy="3246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3417323" y="3004396"/>
              <a:ext cx="901500" cy="3246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3" name="Google Shape;563;p36"/>
            <p:cNvCxnSpPr>
              <a:endCxn id="561" idx="5"/>
            </p:cNvCxnSpPr>
            <p:nvPr/>
          </p:nvCxnSpPr>
          <p:spPr>
            <a:xfrm>
              <a:off x="3544950" y="2903871"/>
              <a:ext cx="646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564" name="Google Shape;564;p36"/>
          <p:cNvGrpSpPr/>
          <p:nvPr/>
        </p:nvGrpSpPr>
        <p:grpSpPr>
          <a:xfrm>
            <a:off x="1575878" y="4032144"/>
            <a:ext cx="744473" cy="572073"/>
            <a:chOff x="3411173" y="2626808"/>
            <a:chExt cx="913800" cy="702188"/>
          </a:xfrm>
        </p:grpSpPr>
        <p:sp>
          <p:nvSpPr>
            <p:cNvPr id="565" name="Google Shape;565;p36"/>
            <p:cNvSpPr/>
            <p:nvPr/>
          </p:nvSpPr>
          <p:spPr>
            <a:xfrm>
              <a:off x="3411173" y="2626808"/>
              <a:ext cx="913800" cy="3246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3417323" y="3004396"/>
              <a:ext cx="901500" cy="3246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7" name="Google Shape;567;p36"/>
            <p:cNvCxnSpPr>
              <a:endCxn id="565" idx="5"/>
            </p:cNvCxnSpPr>
            <p:nvPr/>
          </p:nvCxnSpPr>
          <p:spPr>
            <a:xfrm>
              <a:off x="3544950" y="2903871"/>
              <a:ext cx="6462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68" name="Google Shape;568;p36"/>
          <p:cNvCxnSpPr>
            <a:endCxn id="543" idx="1"/>
          </p:cNvCxnSpPr>
          <p:nvPr/>
        </p:nvCxnSpPr>
        <p:spPr>
          <a:xfrm>
            <a:off x="1114683" y="3033846"/>
            <a:ext cx="172500" cy="143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9" name="Google Shape;569;p36"/>
          <p:cNvCxnSpPr/>
          <p:nvPr/>
        </p:nvCxnSpPr>
        <p:spPr>
          <a:xfrm>
            <a:off x="1114683" y="3331921"/>
            <a:ext cx="166500" cy="162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36"/>
          <p:cNvCxnSpPr>
            <a:endCxn id="545" idx="1"/>
          </p:cNvCxnSpPr>
          <p:nvPr/>
        </p:nvCxnSpPr>
        <p:spPr>
          <a:xfrm>
            <a:off x="2320217" y="4161107"/>
            <a:ext cx="204900" cy="134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p36"/>
          <p:cNvCxnSpPr/>
          <p:nvPr/>
        </p:nvCxnSpPr>
        <p:spPr>
          <a:xfrm>
            <a:off x="2320358" y="4459121"/>
            <a:ext cx="198900" cy="1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7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577" name="Google Shape;577;p3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Relación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Relación ≡ Tabla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Tupla ≡ Fila ≡ Registro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Atributo ≡ Columna ≡ Campo</a:t>
            </a:r>
            <a:endParaRPr/>
          </a:p>
        </p:txBody>
      </p:sp>
      <p:graphicFrame>
        <p:nvGraphicFramePr>
          <p:cNvPr id="85" name="Google Shape;85;p15"/>
          <p:cNvGraphicFramePr/>
          <p:nvPr/>
        </p:nvGraphicFramePr>
        <p:xfrm>
          <a:off x="1898775" y="3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{8DE4795B-A5D0-4707-8F5A-11E92FD01FD1}</a:tableStyleId>
              </a:tblPr>
              <a:tblGrid>
                <a:gridCol w="1628250"/>
                <a:gridCol w="1628250"/>
                <a:gridCol w="1628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Domicilio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Telefono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Av. Villegas 234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1144552445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María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Bolivar 2253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1156467254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Javier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Espora 24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1134227685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5"/>
          <p:cNvSpPr txBox="1"/>
          <p:nvPr/>
        </p:nvSpPr>
        <p:spPr>
          <a:xfrm>
            <a:off x="2143350" y="24463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Modelo Relacional - Elementos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Lista de tablas y campos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Restricciones de integridad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Clave primaria (PK) – Atributo Identificador.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Clave foránea (FK) </a:t>
            </a:r>
            <a:r>
              <a:rPr lang="en" sz="1800">
                <a:solidFill>
                  <a:srgbClr val="FF0000"/>
                </a:solidFill>
              </a:rPr>
              <a:t>(Aparece como nuevo artefacto)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Modelo Relacional - Lista de Tablas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Tabla1</a:t>
            </a:r>
            <a:r>
              <a:rPr lang="en"/>
              <a:t> (Campo1, Campo2, … , CampoN)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Tabla2</a:t>
            </a:r>
            <a:r>
              <a:rPr lang="en"/>
              <a:t> (Campo1, Campo2, … , CampoN)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….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TablaM</a:t>
            </a:r>
            <a:r>
              <a:rPr lang="en"/>
              <a:t> (Campo1, Campo2, … , CampoN)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3592" y="1427563"/>
            <a:ext cx="4291971" cy="306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6579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Ejemplo Práctico - Videoclub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657600" y="3918348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Alquila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617329" y="855619"/>
            <a:ext cx="8296847" cy="3986179"/>
            <a:chOff x="624003" y="815571"/>
            <a:chExt cx="8296847" cy="3986179"/>
          </a:xfrm>
        </p:grpSpPr>
        <p:sp>
          <p:nvSpPr>
            <p:cNvPr id="107" name="Google Shape;107;p18"/>
            <p:cNvSpPr/>
            <p:nvPr/>
          </p:nvSpPr>
          <p:spPr>
            <a:xfrm>
              <a:off x="1872341" y="16960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1391808" y="870014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782467" y="132064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nro_doc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3757875" y="18561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domicilio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3390050" y="2621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edad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3606763" y="11451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" name="Google Shape;113;p18"/>
            <p:cNvCxnSpPr>
              <a:stCxn id="108" idx="5"/>
            </p:cNvCxnSpPr>
            <p:nvPr/>
          </p:nvCxnSpPr>
          <p:spPr>
            <a:xfrm>
              <a:off x="2328497" y="1237981"/>
              <a:ext cx="108900" cy="4656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18"/>
            <p:cNvCxnSpPr>
              <a:stCxn id="109" idx="6"/>
            </p:cNvCxnSpPr>
            <p:nvPr/>
          </p:nvCxnSpPr>
          <p:spPr>
            <a:xfrm>
              <a:off x="1879867" y="1536193"/>
              <a:ext cx="196800" cy="155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18"/>
            <p:cNvCxnSpPr>
              <a:endCxn id="110" idx="2"/>
            </p:cNvCxnSpPr>
            <p:nvPr/>
          </p:nvCxnSpPr>
          <p:spPr>
            <a:xfrm>
              <a:off x="3429075" y="1862850"/>
              <a:ext cx="328800" cy="208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18"/>
            <p:cNvCxnSpPr>
              <a:endCxn id="112" idx="3"/>
            </p:cNvCxnSpPr>
            <p:nvPr/>
          </p:nvCxnSpPr>
          <p:spPr>
            <a:xfrm flipH="1" rot="10800000">
              <a:off x="3228974" y="1513092"/>
              <a:ext cx="538500" cy="192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18"/>
            <p:cNvCxnSpPr>
              <a:stCxn id="111" idx="0"/>
              <a:endCxn id="107" idx="3"/>
            </p:cNvCxnSpPr>
            <p:nvPr/>
          </p:nvCxnSpPr>
          <p:spPr>
            <a:xfrm rot="10800000">
              <a:off x="3439850" y="2063225"/>
              <a:ext cx="498900" cy="558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" name="Google Shape;118;p18"/>
            <p:cNvSpPr/>
            <p:nvPr/>
          </p:nvSpPr>
          <p:spPr>
            <a:xfrm>
              <a:off x="5922950" y="17036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Proveedor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5207750" y="10893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cuit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7539325" y="26351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mail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7793050" y="201716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7793050" y="13649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domicilio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6588900" y="10893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nombre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4;p18"/>
            <p:cNvCxnSpPr>
              <a:stCxn id="119" idx="5"/>
            </p:cNvCxnSpPr>
            <p:nvPr/>
          </p:nvCxnSpPr>
          <p:spPr>
            <a:xfrm>
              <a:off x="6144439" y="1457292"/>
              <a:ext cx="272700" cy="247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18"/>
            <p:cNvCxnSpPr>
              <a:stCxn id="120" idx="1"/>
            </p:cNvCxnSpPr>
            <p:nvPr/>
          </p:nvCxnSpPr>
          <p:spPr>
            <a:xfrm rot="10800000">
              <a:off x="7238636" y="2438483"/>
              <a:ext cx="461400" cy="25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18"/>
            <p:cNvCxnSpPr>
              <a:stCxn id="118" idx="3"/>
              <a:endCxn id="121" idx="2"/>
            </p:cNvCxnSpPr>
            <p:nvPr/>
          </p:nvCxnSpPr>
          <p:spPr>
            <a:xfrm>
              <a:off x="7490450" y="2070975"/>
              <a:ext cx="302700" cy="16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18"/>
            <p:cNvCxnSpPr>
              <a:stCxn id="118" idx="0"/>
              <a:endCxn id="123" idx="3"/>
            </p:cNvCxnSpPr>
            <p:nvPr/>
          </p:nvCxnSpPr>
          <p:spPr>
            <a:xfrm flipH="1" rot="10800000">
              <a:off x="6706700" y="1457325"/>
              <a:ext cx="42900" cy="246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18"/>
            <p:cNvCxnSpPr>
              <a:stCxn id="122" idx="3"/>
            </p:cNvCxnSpPr>
            <p:nvPr/>
          </p:nvCxnSpPr>
          <p:spPr>
            <a:xfrm flipH="1">
              <a:off x="7494761" y="1732892"/>
              <a:ext cx="459000" cy="138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18"/>
            <p:cNvCxnSpPr>
              <a:stCxn id="119" idx="3"/>
              <a:endCxn id="119" idx="5"/>
            </p:cNvCxnSpPr>
            <p:nvPr/>
          </p:nvCxnSpPr>
          <p:spPr>
            <a:xfrm>
              <a:off x="5368461" y="14572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18"/>
            <p:cNvSpPr/>
            <p:nvPr/>
          </p:nvSpPr>
          <p:spPr>
            <a:xfrm>
              <a:off x="5944400" y="33169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Pelicula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144450" y="4370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cod_pel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7539325" y="4370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titulo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7823450" y="34687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18"/>
            <p:cNvCxnSpPr>
              <a:stCxn id="131" idx="0"/>
              <a:endCxn id="130" idx="2"/>
            </p:cNvCxnSpPr>
            <p:nvPr/>
          </p:nvCxnSpPr>
          <p:spPr>
            <a:xfrm flipH="1" rot="10800000">
              <a:off x="6693150" y="4051750"/>
              <a:ext cx="35100" cy="318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8"/>
            <p:cNvCxnSpPr>
              <a:stCxn id="130" idx="3"/>
              <a:endCxn id="133" idx="2"/>
            </p:cNvCxnSpPr>
            <p:nvPr/>
          </p:nvCxnSpPr>
          <p:spPr>
            <a:xfrm>
              <a:off x="7511900" y="3684275"/>
              <a:ext cx="3117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18"/>
            <p:cNvCxnSpPr>
              <a:stCxn id="132" idx="0"/>
            </p:cNvCxnSpPr>
            <p:nvPr/>
          </p:nvCxnSpPr>
          <p:spPr>
            <a:xfrm rot="10800000">
              <a:off x="7500325" y="3885250"/>
              <a:ext cx="587700" cy="48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18"/>
            <p:cNvCxnSpPr>
              <a:stCxn id="131" idx="3"/>
              <a:endCxn id="131" idx="5"/>
            </p:cNvCxnSpPr>
            <p:nvPr/>
          </p:nvCxnSpPr>
          <p:spPr>
            <a:xfrm>
              <a:off x="6305161" y="4738617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18"/>
            <p:cNvCxnSpPr/>
            <p:nvPr/>
          </p:nvCxnSpPr>
          <p:spPr>
            <a:xfrm>
              <a:off x="624003" y="2159259"/>
              <a:ext cx="775978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" name="Google Shape;139;p18"/>
            <p:cNvSpPr/>
            <p:nvPr/>
          </p:nvSpPr>
          <p:spPr>
            <a:xfrm>
              <a:off x="6507800" y="2662075"/>
              <a:ext cx="440700" cy="431100"/>
            </a:xfrm>
            <a:prstGeom prst="flowChartDecision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" name="Google Shape;140;p18"/>
            <p:cNvCxnSpPr>
              <a:stCxn id="139" idx="0"/>
            </p:cNvCxnSpPr>
            <p:nvPr/>
          </p:nvCxnSpPr>
          <p:spPr>
            <a:xfrm rot="10800000">
              <a:off x="6724550" y="2436475"/>
              <a:ext cx="3600" cy="2256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18"/>
            <p:cNvCxnSpPr>
              <a:stCxn id="139" idx="2"/>
            </p:cNvCxnSpPr>
            <p:nvPr/>
          </p:nvCxnSpPr>
          <p:spPr>
            <a:xfrm flipH="1">
              <a:off x="6724550" y="3093175"/>
              <a:ext cx="3600" cy="224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18"/>
            <p:cNvSpPr/>
            <p:nvPr/>
          </p:nvSpPr>
          <p:spPr>
            <a:xfrm>
              <a:off x="3837647" y="3468725"/>
              <a:ext cx="440700" cy="431100"/>
            </a:xfrm>
            <a:prstGeom prst="flowChartDecision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" name="Google Shape;143;p18"/>
            <p:cNvCxnSpPr>
              <a:stCxn id="107" idx="2"/>
              <a:endCxn id="142" idx="1"/>
            </p:cNvCxnSpPr>
            <p:nvPr/>
          </p:nvCxnSpPr>
          <p:spPr>
            <a:xfrm flipH="1" rot="-5400000">
              <a:off x="2620091" y="2466725"/>
              <a:ext cx="1253700" cy="1181700"/>
            </a:xfrm>
            <a:prstGeom prst="bentConnector2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8"/>
            <p:cNvCxnSpPr>
              <a:stCxn id="142" idx="3"/>
              <a:endCxn id="130" idx="1"/>
            </p:cNvCxnSpPr>
            <p:nvPr/>
          </p:nvCxnSpPr>
          <p:spPr>
            <a:xfrm>
              <a:off x="4278347" y="3684275"/>
              <a:ext cx="1666200" cy="600"/>
            </a:xfrm>
            <a:prstGeom prst="bentConnector3">
              <a:avLst>
                <a:gd fmla="val 50401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" name="Google Shape;145;p18"/>
            <p:cNvSpPr txBox="1"/>
            <p:nvPr/>
          </p:nvSpPr>
          <p:spPr>
            <a:xfrm>
              <a:off x="5800950" y="2669400"/>
              <a:ext cx="7761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Provee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5618954" y="32537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6806150" y="23561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6806154" y="29896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49" name="Google Shape;149;p18"/>
            <p:cNvSpPr txBox="1"/>
            <p:nvPr/>
          </p:nvSpPr>
          <p:spPr>
            <a:xfrm>
              <a:off x="2648288" y="24364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150" name="Google Shape;150;p18"/>
            <p:cNvGrpSpPr/>
            <p:nvPr/>
          </p:nvGrpSpPr>
          <p:grpSpPr>
            <a:xfrm>
              <a:off x="4157611" y="2989675"/>
              <a:ext cx="1410989" cy="582167"/>
              <a:chOff x="4157611" y="2989675"/>
              <a:chExt cx="1410989" cy="582167"/>
            </a:xfrm>
          </p:grpSpPr>
          <p:sp>
            <p:nvSpPr>
              <p:cNvPr id="151" name="Google Shape;151;p18"/>
              <p:cNvSpPr/>
              <p:nvPr/>
            </p:nvSpPr>
            <p:spPr>
              <a:xfrm>
                <a:off x="4471200" y="2989675"/>
                <a:ext cx="10974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fecha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" name="Google Shape;152;p18"/>
              <p:cNvCxnSpPr>
                <a:endCxn id="151" idx="3"/>
              </p:cNvCxnSpPr>
              <p:nvPr/>
            </p:nvCxnSpPr>
            <p:spPr>
              <a:xfrm flipH="1" rot="10800000">
                <a:off x="4157611" y="3357642"/>
                <a:ext cx="474300" cy="2142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53" name="Google Shape;153;p18"/>
            <p:cNvSpPr/>
            <p:nvPr/>
          </p:nvSpPr>
          <p:spPr>
            <a:xfrm>
              <a:off x="2648288" y="815571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nombre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18"/>
            <p:cNvCxnSpPr>
              <a:stCxn id="153" idx="4"/>
              <a:endCxn id="107" idx="0"/>
            </p:cNvCxnSpPr>
            <p:nvPr/>
          </p:nvCxnSpPr>
          <p:spPr>
            <a:xfrm flipH="1">
              <a:off x="2656088" y="1246671"/>
              <a:ext cx="540900" cy="449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18"/>
            <p:cNvSpPr/>
            <p:nvPr/>
          </p:nvSpPr>
          <p:spPr>
            <a:xfrm>
              <a:off x="1300943" y="2972425"/>
              <a:ext cx="440700" cy="431100"/>
            </a:xfrm>
            <a:prstGeom prst="flowChartDecision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Google Shape;156;p18"/>
            <p:cNvCxnSpPr>
              <a:endCxn id="155" idx="0"/>
            </p:cNvCxnSpPr>
            <p:nvPr/>
          </p:nvCxnSpPr>
          <p:spPr>
            <a:xfrm rot="5400000">
              <a:off x="1343843" y="2439775"/>
              <a:ext cx="710100" cy="355200"/>
            </a:xfrm>
            <a:prstGeom prst="bentConnector3">
              <a:avLst>
                <a:gd fmla="val -4746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18"/>
            <p:cNvCxnSpPr>
              <a:stCxn id="155" idx="3"/>
            </p:cNvCxnSpPr>
            <p:nvPr/>
          </p:nvCxnSpPr>
          <p:spPr>
            <a:xfrm flipH="1" rot="10800000">
              <a:off x="1741643" y="2438275"/>
              <a:ext cx="487500" cy="749700"/>
            </a:xfrm>
            <a:prstGeom prst="bentConnector2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18"/>
            <p:cNvSpPr txBox="1"/>
            <p:nvPr/>
          </p:nvSpPr>
          <p:spPr>
            <a:xfrm>
              <a:off x="1940508" y="24364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1572875" y="22326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800243" y="3420775"/>
              <a:ext cx="1508700" cy="38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 extensión de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161" name="Google Shape;161;p18"/>
          <p:cNvSpPr/>
          <p:nvPr/>
        </p:nvSpPr>
        <p:spPr>
          <a:xfrm>
            <a:off x="456618" y="1856446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Id_cli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8"/>
          <p:cNvCxnSpPr>
            <a:stCxn id="161" idx="6"/>
            <a:endCxn id="107" idx="1"/>
          </p:cNvCxnSpPr>
          <p:nvPr/>
        </p:nvCxnSpPr>
        <p:spPr>
          <a:xfrm>
            <a:off x="1554018" y="2071996"/>
            <a:ext cx="311700" cy="31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1 - Entidades fuertes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311700" y="1152475"/>
            <a:ext cx="8166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Toda entidad fuerte pasará a ser una nueva tabla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Cada atributo se transforma en un nuevo campo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 campos correspondientes a los atributos identificadores formarán la </a:t>
            </a:r>
            <a:r>
              <a:rPr b="1" lang="en"/>
              <a:t>clave primaria (PK)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subraya con línea continua a aquellos campos que la forman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Puede ser simple (un campo) o compuesta (dos o mas campos)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Garantiza que no existirán dos registros en una misma tabla con los mismos valores para todos los campos que la conforman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78211" y="10462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1 - </a:t>
            </a:r>
            <a:r>
              <a:rPr b="1" lang="en" u="sng"/>
              <a:t>Entidades fuertes</a:t>
            </a:r>
            <a:endParaRPr b="1" u="sng"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244956" y="677328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Cliente</a:t>
            </a:r>
            <a:r>
              <a:rPr lang="en"/>
              <a:t> (</a:t>
            </a:r>
            <a:r>
              <a:rPr lang="en" u="sng"/>
              <a:t>id_cli</a:t>
            </a:r>
            <a:r>
              <a:rPr lang="en"/>
              <a:t>, tipo_doc, nro_doc, nombre, telefono, domicilio, edad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Proveedor</a:t>
            </a:r>
            <a:r>
              <a:rPr lang="en"/>
              <a:t> (</a:t>
            </a:r>
            <a:r>
              <a:rPr lang="en" u="sng"/>
              <a:t>CUIT,</a:t>
            </a:r>
            <a:r>
              <a:rPr lang="en"/>
              <a:t> nombre, domicilio, telefono, mail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Pelicula</a:t>
            </a:r>
            <a:r>
              <a:rPr lang="en"/>
              <a:t> (</a:t>
            </a:r>
            <a:r>
              <a:rPr lang="en" u="sng"/>
              <a:t>cod_pel</a:t>
            </a:r>
            <a:r>
              <a:rPr lang="en"/>
              <a:t>, titulo, genero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558" y="2149831"/>
            <a:ext cx="6008837" cy="2889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11700" y="105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Regla 2 - Relaciones Unarias/Binarias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11700" y="2607158"/>
            <a:ext cx="8613789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Por cada relación 1:N se agregará, en la tabla correspondiente al lado de la N, tantos campos como aquellos que forman la clave primaria del lado del 1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Todos estos campos formarán una </a:t>
            </a:r>
            <a:r>
              <a:rPr b="1" lang="en" sz="1600"/>
              <a:t>clave foránea (FK)</a:t>
            </a:r>
            <a:endParaRPr b="1"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subraya con línea punteada a aquellos campos que la forman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 debe definir una </a:t>
            </a:r>
            <a:r>
              <a:rPr b="1" lang="en"/>
              <a:t>lista de claves foráneas </a:t>
            </a:r>
            <a:r>
              <a:rPr lang="en"/>
              <a:t>donde se indica cada clave a que tabla referencia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Garantiza que los valores referenciados por la clave existen en la tabla destino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247364" y="4389265"/>
            <a:ext cx="8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TablaOrigen.Campo(FK) → TablaDestino.Campo(PK)</a:t>
            </a:r>
            <a:endParaRPr b="0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7202" y="689308"/>
            <a:ext cx="1459341" cy="198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