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4FB056-824C-4582-9CFD-C5D08A6593E9}">
  <a:tblStyle styleId="{DF4FB056-824C-4582-9CFD-C5D08A6593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Normalización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 de atributos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Determinar el grado de repetición o probabilidad de encontrar el mismo valor para el atributo en dos instancias diferentes del conjunto de entidades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Medio/Alto → Candidato a ser normalizado como entidad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Bajo/Nulo → Queda como atributo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 la complejidad para la resolución del dato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 de atributos</a:t>
            </a: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1491475" y="2079621"/>
            <a:ext cx="6784500" cy="1484829"/>
            <a:chOff x="1491475" y="2079621"/>
            <a:chExt cx="6784500" cy="1484829"/>
          </a:xfrm>
        </p:grpSpPr>
        <p:sp>
          <p:nvSpPr>
            <p:cNvPr id="186" name="Google Shape;186;p23"/>
            <p:cNvSpPr/>
            <p:nvPr/>
          </p:nvSpPr>
          <p:spPr>
            <a:xfrm>
              <a:off x="1491475" y="2079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1691525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3086400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23"/>
            <p:cNvCxnSpPr>
              <a:stCxn id="187" idx="0"/>
              <a:endCxn id="186" idx="2"/>
            </p:cNvCxnSpPr>
            <p:nvPr/>
          </p:nvCxnSpPr>
          <p:spPr>
            <a:xfrm flipH="1" rot="10800000">
              <a:off x="2240225" y="28144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3"/>
            <p:cNvCxnSpPr>
              <a:stCxn id="188" idx="0"/>
            </p:cNvCxnSpPr>
            <p:nvPr/>
          </p:nvCxnSpPr>
          <p:spPr>
            <a:xfrm rot="10800000">
              <a:off x="3047400" y="26479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3"/>
            <p:cNvCxnSpPr>
              <a:stCxn id="187" idx="3"/>
              <a:endCxn id="187" idx="5"/>
            </p:cNvCxnSpPr>
            <p:nvPr/>
          </p:nvCxnSpPr>
          <p:spPr>
            <a:xfrm>
              <a:off x="1852236" y="35013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3"/>
            <p:cNvSpPr/>
            <p:nvPr/>
          </p:nvSpPr>
          <p:spPr>
            <a:xfrm>
              <a:off x="5228750" y="2079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428800" y="31333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cod_gen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6823675" y="3133350"/>
              <a:ext cx="14523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descripcion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23"/>
            <p:cNvCxnSpPr>
              <a:stCxn id="193" idx="0"/>
              <a:endCxn id="192" idx="2"/>
            </p:cNvCxnSpPr>
            <p:nvPr/>
          </p:nvCxnSpPr>
          <p:spPr>
            <a:xfrm flipH="1" rot="10800000">
              <a:off x="5977500" y="28144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>
              <a:stCxn id="194" idx="0"/>
            </p:cNvCxnSpPr>
            <p:nvPr/>
          </p:nvCxnSpPr>
          <p:spPr>
            <a:xfrm rot="10800000">
              <a:off x="6804025" y="2666850"/>
              <a:ext cx="745800" cy="466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23"/>
            <p:cNvCxnSpPr>
              <a:stCxn id="193" idx="3"/>
              <a:endCxn id="193" idx="5"/>
            </p:cNvCxnSpPr>
            <p:nvPr/>
          </p:nvCxnSpPr>
          <p:spPr>
            <a:xfrm>
              <a:off x="5589511" y="35013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23"/>
            <p:cNvSpPr/>
            <p:nvPr/>
          </p:nvSpPr>
          <p:spPr>
            <a:xfrm>
              <a:off x="3880213" y="2231425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9" name="Google Shape;199;p23"/>
            <p:cNvCxnSpPr>
              <a:endCxn id="192" idx="1"/>
            </p:cNvCxnSpPr>
            <p:nvPr/>
          </p:nvCxnSpPr>
          <p:spPr>
            <a:xfrm>
              <a:off x="4321550" y="2445775"/>
              <a:ext cx="907200" cy="1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0" name="Google Shape;200;p23"/>
            <p:cNvCxnSpPr>
              <a:stCxn id="186" idx="3"/>
              <a:endCxn id="198" idx="1"/>
            </p:cNvCxnSpPr>
            <p:nvPr/>
          </p:nvCxnSpPr>
          <p:spPr>
            <a:xfrm>
              <a:off x="3058975" y="2446975"/>
              <a:ext cx="821100" cy="600"/>
            </a:xfrm>
            <a:prstGeom prst="bentConnector3">
              <a:avLst>
                <a:gd fmla="val 5000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1" name="Google Shape;201;p23"/>
            <p:cNvSpPr txBox="1"/>
            <p:nvPr/>
          </p:nvSpPr>
          <p:spPr>
            <a:xfrm>
              <a:off x="304739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2" name="Google Shape;202;p23"/>
            <p:cNvSpPr txBox="1"/>
            <p:nvPr/>
          </p:nvSpPr>
          <p:spPr>
            <a:xfrm>
              <a:off x="4953641" y="207962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Desnormalización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Proceso por el cual se incorpora redundancia a un esquema de base de datos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Normalmente se efectúa sobre bases de datos estáticas (históricas)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Ventajas de uso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Reducción de complejidad en consultas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Velocidad de procesamiento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Pueden realizarse sobre bases de datos relacionales o específicas (ej: OLAP)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Comúnmente utilizado en sistemas ad-hoc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Inteligencia de negocios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Warehouse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Mining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a Resolver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Normalizar los atributos del ejemplo de DER extendido del videoclub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00" y="371922"/>
            <a:ext cx="7435850" cy="449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5934"/>
            <a:ext cx="6253336" cy="3285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</a:t>
            </a:r>
            <a:endParaRPr/>
          </a:p>
        </p:txBody>
      </p:sp>
      <p:graphicFrame>
        <p:nvGraphicFramePr>
          <p:cNvPr id="230" name="Google Shape;230;p28"/>
          <p:cNvGraphicFramePr/>
          <p:nvPr/>
        </p:nvGraphicFramePr>
        <p:xfrm>
          <a:off x="725475" y="156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1298050"/>
                <a:gridCol w="1298050"/>
                <a:gridCol w="1298050"/>
                <a:gridCol w="1694900"/>
                <a:gridCol w="1236975"/>
                <a:gridCol w="96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/>
                        <a:t>Nro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Telefono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Importe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2222222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María Sanchez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1156467254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3333333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Javier Rodriguez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1134227685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14/01/2020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1" name="Google Shape;231;p28"/>
          <p:cNvSpPr txBox="1"/>
          <p:nvPr/>
        </p:nvSpPr>
        <p:spPr>
          <a:xfrm>
            <a:off x="2374200" y="105208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Dependencias Funcionales</a:t>
            </a:r>
            <a:endParaRPr/>
          </a:p>
        </p:txBody>
      </p:sp>
      <p:graphicFrame>
        <p:nvGraphicFramePr>
          <p:cNvPr id="237" name="Google Shape;237;p29"/>
          <p:cNvGraphicFramePr/>
          <p:nvPr/>
        </p:nvGraphicFramePr>
        <p:xfrm>
          <a:off x="725475" y="156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1298050"/>
                <a:gridCol w="1298050"/>
                <a:gridCol w="1298050"/>
                <a:gridCol w="1694900"/>
                <a:gridCol w="1236975"/>
                <a:gridCol w="96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/>
                        <a:t>Nro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Telefono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Importe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2222222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María Sanchez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1156467254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3333333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Javier Rodriguez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1134227685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14/01/2020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38" name="Google Shape;238;p29"/>
          <p:cNvSpPr txBox="1"/>
          <p:nvPr/>
        </p:nvSpPr>
        <p:spPr>
          <a:xfrm>
            <a:off x="2374200" y="105208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725475" y="4075100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CUIT → Nombre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CUIT → Telefono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647775" y="1243105"/>
            <a:ext cx="1556775" cy="428150"/>
          </a:xfrm>
          <a:custGeom>
            <a:rect b="b" l="l" r="r" t="t"/>
            <a:pathLst>
              <a:path extrusionOk="0" h="17126" w="62271">
                <a:moveTo>
                  <a:pt x="0" y="17126"/>
                </a:moveTo>
                <a:cubicBezTo>
                  <a:pt x="5749" y="14277"/>
                  <a:pt x="24115" y="286"/>
                  <a:pt x="34493" y="32"/>
                </a:cubicBezTo>
                <a:cubicBezTo>
                  <a:pt x="44872" y="-222"/>
                  <a:pt x="57641" y="13005"/>
                  <a:pt x="62271" y="15600"/>
                </a:cubicBezTo>
              </a:path>
            </a:pathLst>
          </a:cu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3533300" y="839450"/>
            <a:ext cx="3403623" cy="831794"/>
          </a:xfrm>
          <a:custGeom>
            <a:rect b="b" l="l" r="r" t="t"/>
            <a:pathLst>
              <a:path extrusionOk="0" h="28401" w="138584">
                <a:moveTo>
                  <a:pt x="0" y="27180"/>
                </a:moveTo>
                <a:cubicBezTo>
                  <a:pt x="12617" y="22652"/>
                  <a:pt x="52605" y="-190"/>
                  <a:pt x="75702" y="13"/>
                </a:cubicBezTo>
                <a:cubicBezTo>
                  <a:pt x="98799" y="217"/>
                  <a:pt x="128104" y="23670"/>
                  <a:pt x="138584" y="28401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</a:t>
            </a:r>
            <a:endParaRPr/>
          </a:p>
        </p:txBody>
      </p:sp>
      <p:graphicFrame>
        <p:nvGraphicFramePr>
          <p:cNvPr id="247" name="Google Shape;247;p30"/>
          <p:cNvGraphicFramePr/>
          <p:nvPr/>
        </p:nvGraphicFramePr>
        <p:xfrm>
          <a:off x="464325" y="156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820400"/>
                <a:gridCol w="1138725"/>
                <a:gridCol w="1234250"/>
                <a:gridCol w="10669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/>
                        <a:t>Nro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CUIT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Importe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12/01/2020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2222222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3333333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14/01/2020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48" name="Google Shape;248;p30"/>
          <p:cNvSpPr txBox="1"/>
          <p:nvPr/>
        </p:nvSpPr>
        <p:spPr>
          <a:xfrm>
            <a:off x="396650" y="111313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Factura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49" name="Google Shape;249;p30"/>
          <p:cNvGraphicFramePr/>
          <p:nvPr/>
        </p:nvGraphicFramePr>
        <p:xfrm>
          <a:off x="4914075" y="1564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967925"/>
                <a:gridCol w="1704100"/>
                <a:gridCol w="11801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sng" cap="none" strike="noStrike"/>
                        <a:t>CUIT</a:t>
                      </a:r>
                      <a:endParaRPr sz="14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Nombre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Telefono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11111111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Juan Perez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1144552445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2222222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María Sanchez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1156467254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3333333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Javier Rodriguez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1134227685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0" name="Google Shape;250;p30"/>
          <p:cNvSpPr txBox="1"/>
          <p:nvPr/>
        </p:nvSpPr>
        <p:spPr>
          <a:xfrm>
            <a:off x="4642375" y="1113138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51" name="Google Shape;251;p30"/>
          <p:cNvCxnSpPr/>
          <p:nvPr/>
        </p:nvCxnSpPr>
        <p:spPr>
          <a:xfrm>
            <a:off x="2518325" y="1869675"/>
            <a:ext cx="4503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“Mediante la normalización buscamos obtener un esquema de base de datos con rendundancia </a:t>
            </a:r>
            <a:r>
              <a:rPr lang="en" u="sng"/>
              <a:t>mínima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aplica sobre el modelo relacional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proceso requiere conocer las </a:t>
            </a:r>
            <a:r>
              <a:rPr b="1" lang="en"/>
              <a:t>dependencias funcionales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</a:t>
            </a:r>
            <a:r>
              <a:rPr b="1" lang="en"/>
              <a:t>forma normal</a:t>
            </a:r>
            <a:r>
              <a:rPr lang="en"/>
              <a:t> establece el nivel de redundancia requerido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1FN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2FN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3FN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FNBC (Boyce-Codd)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Evitar Claves primarias no numéricas.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Redundancia en espacio de almacenamiento cuando posee referencias (FKs)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solucionar eligiendo una clave numérica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26958" y="2673306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3528245" y="2825781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377133" y="2114806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16"/>
          <p:cNvCxnSpPr>
            <a:endCxn id="80" idx="2"/>
          </p:cNvCxnSpPr>
          <p:nvPr/>
        </p:nvCxnSpPr>
        <p:spPr>
          <a:xfrm>
            <a:off x="3199445" y="2832531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16"/>
          <p:cNvCxnSpPr>
            <a:endCxn id="81" idx="3"/>
          </p:cNvCxnSpPr>
          <p:nvPr/>
        </p:nvCxnSpPr>
        <p:spPr>
          <a:xfrm flipH="1" rot="10800000">
            <a:off x="2999344" y="2482773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6"/>
          <p:cNvSpPr/>
          <p:nvPr/>
        </p:nvSpPr>
        <p:spPr>
          <a:xfrm>
            <a:off x="1456808" y="2051106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16"/>
          <p:cNvCxnSpPr>
            <a:stCxn id="84" idx="4"/>
            <a:endCxn id="79" idx="0"/>
          </p:cNvCxnSpPr>
          <p:nvPr/>
        </p:nvCxnSpPr>
        <p:spPr>
          <a:xfrm>
            <a:off x="2005508" y="2482206"/>
            <a:ext cx="405300" cy="191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6"/>
          <p:cNvSpPr/>
          <p:nvPr/>
        </p:nvSpPr>
        <p:spPr>
          <a:xfrm>
            <a:off x="97070" y="2363231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6" idx="6"/>
          </p:cNvCxnSpPr>
          <p:nvPr/>
        </p:nvCxnSpPr>
        <p:spPr>
          <a:xfrm>
            <a:off x="1194470" y="2578781"/>
            <a:ext cx="437700" cy="27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16"/>
          <p:cNvCxnSpPr>
            <a:stCxn id="86" idx="3"/>
            <a:endCxn id="86" idx="5"/>
          </p:cNvCxnSpPr>
          <p:nvPr/>
        </p:nvCxnSpPr>
        <p:spPr>
          <a:xfrm>
            <a:off x="257781" y="2731198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/>
          <p:nvPr/>
        </p:nvSpPr>
        <p:spPr>
          <a:xfrm>
            <a:off x="6057946" y="4004280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959233" y="415675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7907181" y="3445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endCxn id="90" idx="2"/>
          </p:cNvCxnSpPr>
          <p:nvPr/>
        </p:nvCxnSpPr>
        <p:spPr>
          <a:xfrm>
            <a:off x="7630433" y="4163505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7430331" y="3813747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/>
          <p:nvPr/>
        </p:nvSpPr>
        <p:spPr>
          <a:xfrm>
            <a:off x="5887796" y="33820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6"/>
          <p:cNvCxnSpPr>
            <a:stCxn id="94" idx="4"/>
            <a:endCxn id="89" idx="0"/>
          </p:cNvCxnSpPr>
          <p:nvPr/>
        </p:nvCxnSpPr>
        <p:spPr>
          <a:xfrm>
            <a:off x="6436496" y="3813180"/>
            <a:ext cx="405300" cy="1911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6"/>
          <p:cNvSpPr/>
          <p:nvPr/>
        </p:nvSpPr>
        <p:spPr>
          <a:xfrm>
            <a:off x="4375473" y="3694205"/>
            <a:ext cx="1249985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Cod_auto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6"/>
          <p:cNvCxnSpPr>
            <a:stCxn id="96" idx="6"/>
          </p:cNvCxnSpPr>
          <p:nvPr/>
        </p:nvCxnSpPr>
        <p:spPr>
          <a:xfrm>
            <a:off x="5625458" y="3909755"/>
            <a:ext cx="437700" cy="270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>
            <a:stCxn id="96" idx="3"/>
            <a:endCxn id="96" idx="5"/>
          </p:cNvCxnSpPr>
          <p:nvPr/>
        </p:nvCxnSpPr>
        <p:spPr>
          <a:xfrm>
            <a:off x="4558529" y="4062172"/>
            <a:ext cx="8838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4637888" y="42218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6"/>
          <p:cNvCxnSpPr>
            <a:endCxn id="89" idx="1"/>
          </p:cNvCxnSpPr>
          <p:nvPr/>
        </p:nvCxnSpPr>
        <p:spPr>
          <a:xfrm flipH="1" rot="10800000">
            <a:off x="5751346" y="4371630"/>
            <a:ext cx="306600" cy="45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/>
          <p:nvPr/>
        </p:nvSpPr>
        <p:spPr>
          <a:xfrm rot="-2789071">
            <a:off x="310225" y="2201029"/>
            <a:ext cx="717969" cy="734700"/>
          </a:xfrm>
          <a:prstGeom prst="plus">
            <a:avLst>
              <a:gd fmla="val 46227" name="adj"/>
            </a:avLst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9072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Claves primarias compuestas</a:t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235500" y="63672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Traslada complejidad cuando posee referencias (FKs compuestas)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puede solucionar eligiendo una clave simple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1573313" y="2387280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27900" y="1828768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42150" y="23872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474600" y="253975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domicilio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323488" y="1828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7"/>
          <p:cNvCxnSpPr>
            <a:stCxn id="109" idx="5"/>
          </p:cNvCxnSpPr>
          <p:nvPr/>
        </p:nvCxnSpPr>
        <p:spPr>
          <a:xfrm>
            <a:off x="1564589" y="2196735"/>
            <a:ext cx="444900" cy="191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17"/>
          <p:cNvCxnSpPr>
            <a:stCxn id="110" idx="6"/>
          </p:cNvCxnSpPr>
          <p:nvPr/>
        </p:nvCxnSpPr>
        <p:spPr>
          <a:xfrm flipH="1" rot="10800000">
            <a:off x="1239550" y="2600430"/>
            <a:ext cx="336900" cy="2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>
            <a:endCxn id="111" idx="2"/>
          </p:cNvCxnSpPr>
          <p:nvPr/>
        </p:nvCxnSpPr>
        <p:spPr>
          <a:xfrm>
            <a:off x="3145800" y="2546505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>
            <a:endCxn id="112" idx="3"/>
          </p:cNvCxnSpPr>
          <p:nvPr/>
        </p:nvCxnSpPr>
        <p:spPr>
          <a:xfrm flipH="1" rot="10800000">
            <a:off x="2945699" y="2196747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17"/>
          <p:cNvCxnSpPr>
            <a:stCxn id="109" idx="3"/>
            <a:endCxn id="109" idx="5"/>
          </p:cNvCxnSpPr>
          <p:nvPr/>
        </p:nvCxnSpPr>
        <p:spPr>
          <a:xfrm>
            <a:off x="788611" y="2196735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17"/>
          <p:cNvCxnSpPr>
            <a:stCxn id="110" idx="3"/>
            <a:endCxn id="110" idx="5"/>
          </p:cNvCxnSpPr>
          <p:nvPr/>
        </p:nvCxnSpPr>
        <p:spPr>
          <a:xfrm>
            <a:off x="302861" y="2755247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17"/>
          <p:cNvSpPr/>
          <p:nvPr/>
        </p:nvSpPr>
        <p:spPr>
          <a:xfrm>
            <a:off x="1951863" y="182878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17"/>
          <p:cNvCxnSpPr>
            <a:stCxn id="119" idx="4"/>
            <a:endCxn id="108" idx="0"/>
          </p:cNvCxnSpPr>
          <p:nvPr/>
        </p:nvCxnSpPr>
        <p:spPr>
          <a:xfrm flipH="1">
            <a:off x="2357163" y="2259880"/>
            <a:ext cx="143400" cy="12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7"/>
          <p:cNvSpPr/>
          <p:nvPr/>
        </p:nvSpPr>
        <p:spPr>
          <a:xfrm>
            <a:off x="90720" y="1501140"/>
            <a:ext cx="1821309" cy="185166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742044" y="3944785"/>
            <a:ext cx="1567500" cy="734700"/>
          </a:xfrm>
          <a:prstGeom prst="rect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796631" y="3386273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310857" y="439397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cod_cli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643331" y="409726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domicilio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492219" y="338628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7"/>
          <p:cNvCxnSpPr>
            <a:stCxn id="123" idx="5"/>
          </p:cNvCxnSpPr>
          <p:nvPr/>
        </p:nvCxnSpPr>
        <p:spPr>
          <a:xfrm>
            <a:off x="5733320" y="3754240"/>
            <a:ext cx="444900" cy="1917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17"/>
          <p:cNvCxnSpPr>
            <a:stCxn id="124" idx="6"/>
          </p:cNvCxnSpPr>
          <p:nvPr/>
        </p:nvCxnSpPr>
        <p:spPr>
          <a:xfrm flipH="1" rot="10800000">
            <a:off x="5408257" y="4607120"/>
            <a:ext cx="336900" cy="2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7"/>
          <p:cNvCxnSpPr>
            <a:endCxn id="125" idx="2"/>
          </p:cNvCxnSpPr>
          <p:nvPr/>
        </p:nvCxnSpPr>
        <p:spPr>
          <a:xfrm>
            <a:off x="7314531" y="4104010"/>
            <a:ext cx="328800" cy="208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7"/>
          <p:cNvCxnSpPr>
            <a:endCxn id="126" idx="3"/>
          </p:cNvCxnSpPr>
          <p:nvPr/>
        </p:nvCxnSpPr>
        <p:spPr>
          <a:xfrm flipH="1" rot="10800000">
            <a:off x="7114430" y="3754252"/>
            <a:ext cx="538500" cy="19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7"/>
          <p:cNvCxnSpPr>
            <a:stCxn id="124" idx="3"/>
            <a:endCxn id="124" idx="5"/>
          </p:cNvCxnSpPr>
          <p:nvPr/>
        </p:nvCxnSpPr>
        <p:spPr>
          <a:xfrm>
            <a:off x="4471568" y="4761937"/>
            <a:ext cx="776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17"/>
          <p:cNvSpPr/>
          <p:nvPr/>
        </p:nvSpPr>
        <p:spPr>
          <a:xfrm>
            <a:off x="6120594" y="338628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7"/>
          <p:cNvCxnSpPr>
            <a:stCxn id="132" idx="4"/>
            <a:endCxn id="122" idx="0"/>
          </p:cNvCxnSpPr>
          <p:nvPr/>
        </p:nvCxnSpPr>
        <p:spPr>
          <a:xfrm flipH="1">
            <a:off x="6525894" y="3817385"/>
            <a:ext cx="143400" cy="1275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17"/>
          <p:cNvSpPr/>
          <p:nvPr/>
        </p:nvSpPr>
        <p:spPr>
          <a:xfrm>
            <a:off x="3850736" y="3754239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nro_doc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7"/>
          <p:cNvCxnSpPr>
            <a:stCxn id="134" idx="6"/>
            <a:endCxn id="122" idx="1"/>
          </p:cNvCxnSpPr>
          <p:nvPr/>
        </p:nvCxnSpPr>
        <p:spPr>
          <a:xfrm>
            <a:off x="4948136" y="3969789"/>
            <a:ext cx="793800" cy="3423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 de atributos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904800" y="2079625"/>
            <a:ext cx="2976450" cy="1484825"/>
            <a:chOff x="5944400" y="3316925"/>
            <a:chExt cx="2976450" cy="1484825"/>
          </a:xfrm>
        </p:grpSpPr>
        <p:sp>
          <p:nvSpPr>
            <p:cNvPr id="142" name="Google Shape;142;p18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cod_pel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titulo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" name="Google Shape;146;p18"/>
            <p:cNvCxnSpPr>
              <a:stCxn id="143" idx="0"/>
              <a:endCxn id="142" idx="2"/>
            </p:cNvCxnSpPr>
            <p:nvPr/>
          </p:nvCxnSpPr>
          <p:spPr>
            <a:xfrm flipH="1" rot="10800000">
              <a:off x="6693150" y="40517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18"/>
            <p:cNvCxnSpPr>
              <a:stCxn id="142" idx="3"/>
              <a:endCxn id="145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8"/>
            <p:cNvCxnSpPr>
              <a:stCxn id="144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8"/>
            <p:cNvCxnSpPr>
              <a:stCxn id="143" idx="3"/>
              <a:endCxn id="143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aphicFrame>
        <p:nvGraphicFramePr>
          <p:cNvPr id="150" name="Google Shape;150;p18"/>
          <p:cNvGraphicFramePr/>
          <p:nvPr/>
        </p:nvGraphicFramePr>
        <p:xfrm>
          <a:off x="4792738" y="169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813900"/>
                <a:gridCol w="1465725"/>
                <a:gridCol w="140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cod_pel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titulo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genero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C.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Ciencia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La llamada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Terror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Axión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18"/>
          <p:cNvSpPr txBox="1"/>
          <p:nvPr/>
        </p:nvSpPr>
        <p:spPr>
          <a:xfrm>
            <a:off x="4436688" y="127652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 de atributos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Problemas del modelo anterior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Redundancia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Normalización de atributos</a:t>
            </a:r>
            <a:endParaRPr/>
          </a:p>
        </p:txBody>
      </p:sp>
      <p:graphicFrame>
        <p:nvGraphicFramePr>
          <p:cNvPr id="163" name="Google Shape;163;p20"/>
          <p:cNvGraphicFramePr/>
          <p:nvPr/>
        </p:nvGraphicFramePr>
        <p:xfrm>
          <a:off x="939463" y="18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813900"/>
                <a:gridCol w="1465725"/>
                <a:gridCol w="14038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cod_pel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titulo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cod_gen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Volver al futuro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La llamada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1004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2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1005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Duro de matar 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Google Shape;164;p20"/>
          <p:cNvSpPr txBox="1"/>
          <p:nvPr/>
        </p:nvSpPr>
        <p:spPr>
          <a:xfrm>
            <a:off x="583413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Pelicula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5" name="Google Shape;165;p20"/>
          <p:cNvGraphicFramePr/>
          <p:nvPr/>
        </p:nvGraphicFramePr>
        <p:xfrm>
          <a:off x="57336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{DF4FB056-824C-4582-9CFD-C5D08A6593E9}</a:tableStyleId>
              </a:tblPr>
              <a:tblGrid>
                <a:gridCol w="813900"/>
                <a:gridCol w="14657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sng" cap="none" strike="noStrike"/>
                        <a:t>cod_gen</a:t>
                      </a:r>
                      <a:endParaRPr sz="12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descripcion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Ciencia Ficción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Terror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Acción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66" name="Google Shape;166;p20"/>
          <p:cNvSpPr txBox="1"/>
          <p:nvPr/>
        </p:nvSpPr>
        <p:spPr>
          <a:xfrm>
            <a:off x="4675688" y="13890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Genero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7" name="Google Shape;167;p20"/>
          <p:cNvCxnSpPr/>
          <p:nvPr/>
        </p:nvCxnSpPr>
        <p:spPr>
          <a:xfrm>
            <a:off x="3314950" y="2112125"/>
            <a:ext cx="6681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173" name="Google Shape;173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