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SCHEMA IF NOT EXISTS universidad;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DROP DATABASE universidad;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universidad;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TABLE alumnos (legajo SMALLINT,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nombre VARCHAR(40),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apellido VARCHAR(40),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fecha_nacimiento DATE);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TABLE alumno (legajo SMALLINT PRIMARY KEY AUTO_INCREMENT,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nombre VARCHAR(40) NOT NULL,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apellido VARCHAR(40) NOT NULL,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fecha_nacimiento DATE);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TABLE tipo_documento (tipo CHAR(3) PRIMARY KEY,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                       descripcion VARCHAR(50));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TABLE alumno (tipo_documento CHAR(3),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numero_documento VARCHAR(15),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            nombre VARCHAR(40),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apellido VARCHAR(40) NOT NULL,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      fecha_nacimiento DATE,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CONSTRAINT alumno_pk PRIMARY KEY (tipo_documento, numero_documento),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FOREIGN KEY (tipo_documento) REFERENCES tipo_documento(tipo));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 TABLE alumno ADD COLUMN domicilio VARCHAR(100) NOT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 TABLE alumno DROP COLUMN nombre;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 TABLE alumno CHANGE apellido nombre_apellido VARCHAR(100) NOT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 TABLE alumno ADD PRIMARY KEY (tipo_documento, numero_documento);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 TABLE alumno ADD FOREIGN KEY (tipo_documento) REFERENCES tipo_documento(tipo);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hyperlink" Target="https://dev.mysql.com/downloads/workbench/" TargetMode="External"/><Relationship Id="rId5" Type="http://schemas.openxmlformats.org/officeDocument/2006/relationships/hyperlink" Target="http://sqlfiddle.com/" TargetMode="External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mysql.com/doc/refman/8.0/en/integer-types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 a SQL - DDL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‘hh:mi:ss’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‘yyyy-mm-dd hh:mi:ss’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CHAR(M)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Soporta una cantidad fija de caracteres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no requerida (Default 1)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Completa con espacios hasta la longitud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Hasta 255 caracteres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VARCHAR(M)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Sirve para guardar una cadena de caracteres variable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requerida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+ 1 byte (cuando longitud es &lt;= 255) o 2 bytes (&gt;255)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Hasta 65532 caracteres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TINYTEXT, MEDIUMTEXT, LONGTEXT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Sentencias DDL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Nomenclatura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PALABRA RESERVADA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OPCION1 </a:t>
            </a:r>
            <a:r>
              <a:rPr lang="en"/>
              <a:t>|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OPCION2 </a:t>
            </a: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OPCIONAL</a:t>
            </a:r>
            <a:r>
              <a:rPr lang="en"/>
              <a:t>] &lt;nombre&gt;;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Creación de una base de datos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533475"/>
            <a:ext cx="8520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CREATE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DATABASE </a:t>
            </a:r>
            <a:r>
              <a:rPr lang="en"/>
              <a:t>|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SCHEMA </a:t>
            </a: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IF NOT EXISTS</a:t>
            </a:r>
            <a:r>
              <a:rPr lang="en"/>
              <a:t>] &lt;NOMBRE&gt;;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45300" y="2418775"/>
            <a:ext cx="85206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DROP DATABASE </a:t>
            </a:r>
            <a:r>
              <a:rPr lang="en"/>
              <a:t>| </a:t>
            </a:r>
            <a:r>
              <a:rPr lang="en">
                <a:solidFill>
                  <a:srgbClr val="0000FF"/>
                </a:solidFill>
              </a:rPr>
              <a:t>SCHEMA</a:t>
            </a:r>
            <a:r>
              <a:rPr lang="en"/>
              <a:t> [</a:t>
            </a:r>
            <a:r>
              <a:rPr lang="en">
                <a:solidFill>
                  <a:srgbClr val="0000FF"/>
                </a:solidFill>
              </a:rPr>
              <a:t>IF EXISTS</a:t>
            </a:r>
            <a:r>
              <a:rPr lang="en"/>
              <a:t>] &lt;NOMBRE&gt;;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45300" y="3319700"/>
            <a:ext cx="85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USE</a:t>
            </a:r>
            <a:r>
              <a:rPr lang="en"/>
              <a:t> &lt;NOMBRE&gt;;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5700" l="-1449" r="1449" t="-5700"/>
          <a:stretch/>
        </p:blipFill>
        <p:spPr>
          <a:xfrm>
            <a:off x="225000" y="383450"/>
            <a:ext cx="83525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Creación de tablas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CREATE TABLE </a:t>
            </a:r>
            <a:r>
              <a:rPr lang="en"/>
              <a:t>&lt;TABLA&gt;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(&lt;CAMPO_1&gt; &lt;TIPO_DATO_1&gt; [</a:t>
            </a:r>
            <a:r>
              <a:rPr lang="en">
                <a:solidFill>
                  <a:schemeClr val="dk2"/>
                </a:solidFill>
              </a:rPr>
              <a:t>RESTRICCIONES_CAMPO_1</a:t>
            </a:r>
            <a:r>
              <a:rPr lang="en"/>
              <a:t>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&lt;CAMPO_2&gt; &lt;TIPO_DATO_2&gt; [</a:t>
            </a:r>
            <a:r>
              <a:rPr lang="en">
                <a:solidFill>
                  <a:schemeClr val="dk2"/>
                </a:solidFill>
              </a:rPr>
              <a:t>RESTRICCIONES_CAMPO_2</a:t>
            </a:r>
            <a:r>
              <a:rPr lang="en"/>
              <a:t>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&lt;CAMPO_N&gt; &lt;TIPO_DATO_N&gt; [</a:t>
            </a:r>
            <a:r>
              <a:rPr lang="en">
                <a:solidFill>
                  <a:schemeClr val="dk2"/>
                </a:solidFill>
              </a:rPr>
              <a:t>RESTRICCIONES_CAMPO_N</a:t>
            </a:r>
            <a:r>
              <a:rPr lang="en"/>
              <a:t>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[</a:t>
            </a:r>
            <a:r>
              <a:rPr lang="en">
                <a:solidFill>
                  <a:schemeClr val="dk2"/>
                </a:solidFill>
              </a:rPr>
              <a:t>RESTRICCIONES_TABLA</a:t>
            </a:r>
            <a:r>
              <a:rPr lang="en"/>
              <a:t>]);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un Sistema de Gestión de Bases de Datos (SGBD)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Tiene una versión gratuita y otra paga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Hay que descargar el </a:t>
            </a:r>
            <a:r>
              <a:rPr lang="en" u="sng">
                <a:solidFill>
                  <a:schemeClr val="hlink"/>
                </a:solidFill>
                <a:hlinkClick r:id="rId3"/>
              </a:rPr>
              <a:t>Server</a:t>
            </a:r>
            <a:r>
              <a:rPr lang="en"/>
              <a:t> y el </a:t>
            </a:r>
            <a:r>
              <a:rPr lang="en" u="sng">
                <a:solidFill>
                  <a:schemeClr val="hlink"/>
                </a:solidFill>
                <a:hlinkClick r:id="rId4"/>
              </a:rPr>
              <a:t>Workbench (IDE)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SQLFiddle (opcional)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una web que genera una Base de datos para que podamos trabajar directamente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puede acceder en </a:t>
            </a:r>
            <a:r>
              <a:rPr lang="en" u="sng">
                <a:solidFill>
                  <a:schemeClr val="hlink"/>
                </a:solidFill>
                <a:hlinkClick r:id="rId5"/>
              </a:rPr>
              <a:t>sqlfiddle.com</a:t>
            </a:r>
            <a:endParaRPr/>
          </a:p>
        </p:txBody>
      </p:sp>
      <p:pic>
        <p:nvPicPr>
          <p:cNvPr descr="echo &amp;quot;YEBENES.NET&amp;quot;): [EN] MySQL/MariaDB: filtering processlist query"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6141" y="510886"/>
            <a:ext cx="3196159" cy="243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5" y="152400"/>
            <a:ext cx="82857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Restricciones de campo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NOT NULL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PRIMARY KEY </a:t>
            </a:r>
            <a:r>
              <a:rPr lang="en"/>
              <a:t>(Claves primarias simples)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UNIQUE </a:t>
            </a:r>
            <a:r>
              <a:rPr lang="en"/>
              <a:t>(Claves únicas simples)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AUTO_INCREMENT </a:t>
            </a:r>
            <a:r>
              <a:rPr lang="en"/>
              <a:t>(Tipos numéricos. Debe ser PK. Sólo puede haber una)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DEFAULT </a:t>
            </a:r>
            <a:r>
              <a:rPr lang="en"/>
              <a:t>&lt;VALOR&gt;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500"/>
            <a:ext cx="8839201" cy="309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Restricciones de tabla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381075"/>
            <a:ext cx="85206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PRIMARY KEY</a:t>
            </a:r>
            <a:r>
              <a:rPr lang="en"/>
              <a:t>(&lt;LISTA_CAMPOS&gt;)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FOREIGN KEY</a:t>
            </a:r>
            <a:r>
              <a:rPr lang="en"/>
              <a:t>(&lt;LISTA_CAMPOS&gt;) </a:t>
            </a:r>
            <a:r>
              <a:rPr lang="en">
                <a:solidFill>
                  <a:srgbClr val="0000FF"/>
                </a:solidFill>
              </a:rPr>
              <a:t>REFERENCES</a:t>
            </a:r>
            <a:r>
              <a:rPr lang="en"/>
              <a:t> &lt;TABLA_REF&gt;(&lt;LISTA_CAMPOS_REF&gt;)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UNIQUE</a:t>
            </a:r>
            <a:r>
              <a:rPr lang="en"/>
              <a:t>(&lt;LISTA_CAMPOS&gt;)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INDEX</a:t>
            </a:r>
            <a:r>
              <a:rPr lang="en"/>
              <a:t>(&lt;LISTA_CAMPOS&gt;)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204" cy="41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DROP TABLE </a:t>
            </a:r>
            <a:r>
              <a:rPr lang="en"/>
              <a:t>&lt;TABLA&gt;;</a:t>
            </a:r>
            <a:endParaRPr/>
          </a:p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Borrado de tablas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925" y="1405700"/>
            <a:ext cx="4884324" cy="2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304875"/>
            <a:ext cx="85206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ADD COLUMN</a:t>
            </a:r>
            <a:r>
              <a:rPr lang="en"/>
              <a:t> &lt;CAMPO&gt; &lt;TIPO_DATO&gt; [</a:t>
            </a:r>
            <a:r>
              <a:rPr lang="en">
                <a:solidFill>
                  <a:schemeClr val="dk2"/>
                </a:solidFill>
              </a:rPr>
              <a:t>RESTRICCIONES_CAMPO</a:t>
            </a:r>
            <a:r>
              <a:rPr lang="en"/>
              <a:t>];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DROP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COLUMN</a:t>
            </a:r>
            <a:r>
              <a:rPr lang="en"/>
              <a:t> &lt;CAMPO&gt;;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CHANGE</a:t>
            </a:r>
            <a:r>
              <a:rPr lang="en"/>
              <a:t> &lt;NOMBRE_CAMPO_VIEJO&gt; &lt;NOMBRE_CAMPO_NUEVO&gt; &lt;TIPO_DATO&gt; [</a:t>
            </a:r>
            <a:r>
              <a:rPr lang="en">
                <a:solidFill>
                  <a:schemeClr val="dk2"/>
                </a:solidFill>
              </a:rPr>
              <a:t>RESTRICCIONES_CAMPO</a:t>
            </a:r>
            <a:r>
              <a:rPr lang="en"/>
              <a:t>];</a:t>
            </a:r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Modificación de tablas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1975"/>
            <a:ext cx="8839199" cy="27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381075"/>
            <a:ext cx="85206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ADD PRIMARY KEY</a:t>
            </a:r>
            <a:r>
              <a:rPr lang="en"/>
              <a:t>(&lt;LISTA_CAMPOS&gt;);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DROP PRIMARY KEY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ADD</a:t>
            </a:r>
            <a:r>
              <a:rPr lang="en"/>
              <a:t> [CONSTRAINT &lt;NOMBRE&gt;] UNIQUE|INDEX(&lt;LISTA_CAMPOS&gt;);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DROP INDEX</a:t>
            </a:r>
            <a:r>
              <a:rPr lang="en"/>
              <a:t> &lt;NOMBRE&gt;; (Borra Unique e Index)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ADD</a:t>
            </a:r>
            <a:r>
              <a:rPr lang="en"/>
              <a:t> 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FOREIGN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KEY</a:t>
            </a:r>
            <a:r>
              <a:rPr lang="en"/>
              <a:t>(&lt;LISTA_CAMPOS&gt;) </a:t>
            </a:r>
            <a:r>
              <a:rPr lang="en">
                <a:solidFill>
                  <a:srgbClr val="0000FF"/>
                </a:solidFill>
              </a:rPr>
              <a:t>REFERENCES</a:t>
            </a:r>
            <a:r>
              <a:rPr lang="en"/>
              <a:t> &lt;TABLA_REF&gt;(&lt;LISTA_CAMPOS_REF&gt;);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DROP </a:t>
            </a:r>
            <a:r>
              <a:rPr lang="en">
                <a:solidFill>
                  <a:srgbClr val="0000FF"/>
                </a:solidFill>
              </a:rPr>
              <a:t>FOREIGN KEY</a:t>
            </a:r>
            <a:r>
              <a:rPr lang="en"/>
              <a:t> &lt;NOMBRE&gt;;</a:t>
            </a:r>
            <a:endParaRPr/>
          </a:p>
        </p:txBody>
      </p:sp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Modificación de restricciones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3700"/>
            <a:ext cx="8839200" cy="174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(Structured Query Language)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DDL (Data Definition Language)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 utiliza para crear y modificar la estructura de la Base de datos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Algunas palabras reservadas son: CREATE, ALTER, DROP, TRUNCATE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DML (Data Manipulation Language)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Son sentencias utilizadas para la manipulación (crear, eliminar, modificar, consultar) de los datos de una base de datos.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Algunas palabras reservadas: SELECT, INSERT, UPDATE, DELETE,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Tipos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 4 bytes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 alojar un número del -2147483648 al 2147483647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Opción UNSIGNED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TINYINT, SMALLINT, MEDIUMINT, BIGINT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Variantes Integer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93925"/>
            <a:ext cx="86360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DECIMAL(M,D)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no requerida. M=Longitud total, incluyendo decimales (Default 10), D=Decimales (Default 0).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equivalente a NUMERIC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FLOAT, DOUBLE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BOOL, BOOLEAN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equivalente a TINYINT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‘yyyy-mm-dd’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base de datos almacena la fecha en un formato desconocido por nosotros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enviar y obtener fechas a la base de datos utilizamos una cadena de caracteres ej ‘yyyy-mm-dd’, ‘yyyymmdd’, ‘yyyy/mm/dd’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