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700E1F-9B95-48C9-8D05-8BDF428FD3D1}">
  <a:tblStyle styleId="{2A700E1F-9B95-48C9-8D05-8BDF428FD3D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0CF8F04-7D14-4EF4-BE7B-EB47E283E54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8.png"/><Relationship Id="rId4" Type="http://schemas.openxmlformats.org/officeDocument/2006/relationships/image" Target="../media/image41.png"/><Relationship Id="rId5"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7.png"/><Relationship Id="rId4" Type="http://schemas.openxmlformats.org/officeDocument/2006/relationships/image" Target="../media/image31.png"/><Relationship Id="rId5" Type="http://schemas.openxmlformats.org/officeDocument/2006/relationships/image" Target="../media/image60.png"/><Relationship Id="rId6" Type="http://schemas.openxmlformats.org/officeDocument/2006/relationships/image" Target="../media/image48.png"/><Relationship Id="rId7" Type="http://schemas.openxmlformats.org/officeDocument/2006/relationships/image" Target="../media/image33.png"/></Relationships>
</file>

<file path=ppt/slides/_rels/slide13.xml.rels><?xml version="1.0" encoding="UTF-8" standalone="yes"?><Relationships xmlns="http://schemas.openxmlformats.org/package/2006/relationships"><Relationship Id="rId20" Type="http://schemas.openxmlformats.org/officeDocument/2006/relationships/image" Target="../media/image49.png"/><Relationship Id="rId11" Type="http://schemas.openxmlformats.org/officeDocument/2006/relationships/image" Target="../media/image50.png"/><Relationship Id="rId22" Type="http://schemas.openxmlformats.org/officeDocument/2006/relationships/image" Target="../media/image58.png"/><Relationship Id="rId10" Type="http://schemas.openxmlformats.org/officeDocument/2006/relationships/image" Target="../media/image57.png"/><Relationship Id="rId21" Type="http://schemas.openxmlformats.org/officeDocument/2006/relationships/image" Target="../media/image61.png"/><Relationship Id="rId13" Type="http://schemas.openxmlformats.org/officeDocument/2006/relationships/image" Target="../media/image42.png"/><Relationship Id="rId12" Type="http://schemas.openxmlformats.org/officeDocument/2006/relationships/image" Target="../media/image46.png"/><Relationship Id="rId23" Type="http://schemas.openxmlformats.org/officeDocument/2006/relationships/image" Target="../media/image54.png"/><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4.png"/><Relationship Id="rId4" Type="http://schemas.openxmlformats.org/officeDocument/2006/relationships/image" Target="../media/image45.png"/><Relationship Id="rId9" Type="http://schemas.openxmlformats.org/officeDocument/2006/relationships/image" Target="../media/image43.png"/><Relationship Id="rId15" Type="http://schemas.openxmlformats.org/officeDocument/2006/relationships/image" Target="../media/image47.png"/><Relationship Id="rId14" Type="http://schemas.openxmlformats.org/officeDocument/2006/relationships/image" Target="../media/image53.png"/><Relationship Id="rId17" Type="http://schemas.openxmlformats.org/officeDocument/2006/relationships/image" Target="../media/image52.png"/><Relationship Id="rId16" Type="http://schemas.openxmlformats.org/officeDocument/2006/relationships/image" Target="../media/image51.png"/><Relationship Id="rId5" Type="http://schemas.openxmlformats.org/officeDocument/2006/relationships/image" Target="../media/image35.png"/><Relationship Id="rId19" Type="http://schemas.openxmlformats.org/officeDocument/2006/relationships/image" Target="../media/image62.png"/><Relationship Id="rId6" Type="http://schemas.openxmlformats.org/officeDocument/2006/relationships/image" Target="../media/image56.png"/><Relationship Id="rId18" Type="http://schemas.openxmlformats.org/officeDocument/2006/relationships/image" Target="../media/image55.png"/><Relationship Id="rId7" Type="http://schemas.openxmlformats.org/officeDocument/2006/relationships/image" Target="../media/image40.png"/><Relationship Id="rId8" Type="http://schemas.openxmlformats.org/officeDocument/2006/relationships/image" Target="../media/image5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7.png"/><Relationship Id="rId9"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4.png"/><Relationship Id="rId8"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image" Target="../media/image18.png"/><Relationship Id="rId10" Type="http://schemas.openxmlformats.org/officeDocument/2006/relationships/image" Target="../media/image13.png"/><Relationship Id="rId13" Type="http://schemas.openxmlformats.org/officeDocument/2006/relationships/image" Target="../media/image19.png"/><Relationship Id="rId12"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2.png"/><Relationship Id="rId14" Type="http://schemas.openxmlformats.org/officeDocument/2006/relationships/image" Target="../media/image24.png"/><Relationship Id="rId5" Type="http://schemas.openxmlformats.org/officeDocument/2006/relationships/image" Target="../media/image9.png"/><Relationship Id="rId6" Type="http://schemas.openxmlformats.org/officeDocument/2006/relationships/image" Target="../media/image26.png"/><Relationship Id="rId7" Type="http://schemas.openxmlformats.org/officeDocument/2006/relationships/image" Target="../media/image5.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1" Type="http://schemas.openxmlformats.org/officeDocument/2006/relationships/image" Target="../media/image34.png"/><Relationship Id="rId10"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2.png"/><Relationship Id="rId4" Type="http://schemas.openxmlformats.org/officeDocument/2006/relationships/image" Target="../media/image29.png"/><Relationship Id="rId9"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30.png"/><Relationship Id="rId7" Type="http://schemas.openxmlformats.org/officeDocument/2006/relationships/image" Target="../media/image27.png"/><Relationship Id="rId8"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2038350" y="188914"/>
            <a:ext cx="788035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AR" sz="2200" u="none" cap="none" strike="noStrike">
                <a:solidFill>
                  <a:schemeClr val="dk1"/>
                </a:solidFill>
                <a:latin typeface="Calibri"/>
                <a:ea typeface="Calibri"/>
                <a:cs typeface="Calibri"/>
                <a:sym typeface="Calibri"/>
              </a:rPr>
              <a:t>Razonamientos</a:t>
            </a:r>
            <a:endParaRPr/>
          </a:p>
        </p:txBody>
      </p:sp>
      <p:sp>
        <p:nvSpPr>
          <p:cNvPr id="85" name="Google Shape;85;p13"/>
          <p:cNvSpPr txBox="1"/>
          <p:nvPr/>
        </p:nvSpPr>
        <p:spPr>
          <a:xfrm>
            <a:off x="507374" y="737215"/>
            <a:ext cx="11177252" cy="1107996"/>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s-AR" sz="2200" u="none" cap="none" strike="noStrike">
                <a:solidFill>
                  <a:schemeClr val="dk1"/>
                </a:solidFill>
                <a:latin typeface="Calibri"/>
                <a:ea typeface="Calibri"/>
                <a:cs typeface="Calibri"/>
                <a:sym typeface="Calibri"/>
              </a:rPr>
              <a:t>Un razonamiento es un conjunto de proposiciones ordenadas de cierta manera. Los puntos de partida (uno o más) se llaman </a:t>
            </a:r>
            <a:r>
              <a:rPr b="1" i="0" lang="es-AR" sz="2200" u="none" cap="none" strike="noStrike">
                <a:solidFill>
                  <a:schemeClr val="dk1"/>
                </a:solidFill>
                <a:latin typeface="Calibri"/>
                <a:ea typeface="Calibri"/>
                <a:cs typeface="Calibri"/>
                <a:sym typeface="Calibri"/>
              </a:rPr>
              <a:t>premisas </a:t>
            </a:r>
            <a:r>
              <a:rPr b="0" i="0" lang="es-AR" sz="2200" u="none" cap="none" strike="noStrike">
                <a:solidFill>
                  <a:schemeClr val="dk1"/>
                </a:solidFill>
                <a:latin typeface="Calibri"/>
                <a:ea typeface="Calibri"/>
                <a:cs typeface="Calibri"/>
                <a:sym typeface="Calibri"/>
              </a:rPr>
              <a:t>y sirven de fundamento a otra proposición llamada </a:t>
            </a:r>
            <a:r>
              <a:rPr b="1" i="0" lang="es-AR" sz="2200" u="none" cap="none" strike="noStrike">
                <a:solidFill>
                  <a:schemeClr val="dk1"/>
                </a:solidFill>
                <a:latin typeface="Calibri"/>
                <a:ea typeface="Calibri"/>
                <a:cs typeface="Calibri"/>
                <a:sym typeface="Calibri"/>
              </a:rPr>
              <a:t>conclusión</a:t>
            </a:r>
            <a:r>
              <a:rPr b="0" i="0" lang="es-AR" sz="2200" u="none" cap="none" strike="noStrike">
                <a:solidFill>
                  <a:schemeClr val="dk1"/>
                </a:solidFill>
                <a:latin typeface="Calibri"/>
                <a:ea typeface="Calibri"/>
                <a:cs typeface="Calibri"/>
                <a:sym typeface="Calibri"/>
              </a:rPr>
              <a:t>, la cual se afirma sobre la base de las primeras.</a:t>
            </a:r>
            <a:endParaRPr/>
          </a:p>
        </p:txBody>
      </p:sp>
      <p:grpSp>
        <p:nvGrpSpPr>
          <p:cNvPr id="86" name="Google Shape;86;p13"/>
          <p:cNvGrpSpPr/>
          <p:nvPr/>
        </p:nvGrpSpPr>
        <p:grpSpPr>
          <a:xfrm>
            <a:off x="1330594" y="3545241"/>
            <a:ext cx="10354032" cy="2462213"/>
            <a:chOff x="1330594" y="3545241"/>
            <a:chExt cx="8882550" cy="2462213"/>
          </a:xfrm>
        </p:grpSpPr>
        <p:sp>
          <p:nvSpPr>
            <p:cNvPr id="87" name="Google Shape;87;p13"/>
            <p:cNvSpPr/>
            <p:nvPr/>
          </p:nvSpPr>
          <p:spPr>
            <a:xfrm>
              <a:off x="2860464" y="4430692"/>
              <a:ext cx="214314" cy="928694"/>
            </a:xfrm>
            <a:prstGeom prst="rightBrace">
              <a:avLst>
                <a:gd fmla="val 57239" name="adj1"/>
                <a:gd fmla="val 50000" name="adj2"/>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8" name="Google Shape;88;p13"/>
            <p:cNvGrpSpPr/>
            <p:nvPr/>
          </p:nvGrpSpPr>
          <p:grpSpPr>
            <a:xfrm>
              <a:off x="1330594" y="3545241"/>
              <a:ext cx="8882550" cy="2462213"/>
              <a:chOff x="1330594" y="3545241"/>
              <a:chExt cx="8882550" cy="2462213"/>
            </a:xfrm>
          </p:grpSpPr>
          <p:cxnSp>
            <p:nvCxnSpPr>
              <p:cNvPr id="89" name="Google Shape;89;p13"/>
              <p:cNvCxnSpPr/>
              <p:nvPr/>
            </p:nvCxnSpPr>
            <p:spPr>
              <a:xfrm>
                <a:off x="2157202" y="5591867"/>
                <a:ext cx="703262" cy="0"/>
              </a:xfrm>
              <a:prstGeom prst="straightConnector1">
                <a:avLst/>
              </a:prstGeom>
              <a:noFill/>
              <a:ln cap="flat" cmpd="sng" w="9525">
                <a:solidFill>
                  <a:schemeClr val="dk1"/>
                </a:solidFill>
                <a:prstDash val="solid"/>
                <a:round/>
                <a:headEnd len="med" w="med" type="none"/>
                <a:tailEnd len="med" w="med" type="none"/>
              </a:ln>
            </p:spPr>
          </p:cxnSp>
          <p:sp>
            <p:nvSpPr>
              <p:cNvPr id="90" name="Google Shape;90;p13"/>
              <p:cNvSpPr/>
              <p:nvPr/>
            </p:nvSpPr>
            <p:spPr>
              <a:xfrm>
                <a:off x="1330594" y="3545241"/>
                <a:ext cx="8882550" cy="246221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chemeClr val="dk1"/>
                    </a:solidFill>
                    <a:latin typeface="Calibri"/>
                    <a:ea typeface="Calibri"/>
                    <a:cs typeface="Calibri"/>
                    <a:sym typeface="Calibri"/>
                  </a:rPr>
                  <a:t>Forma del razonamiento	</a:t>
                </a:r>
                <a:endParaRPr/>
              </a:p>
              <a:p>
                <a:pPr indent="0" lvl="0" marL="0" marR="0" rtl="0" algn="l">
                  <a:spcBef>
                    <a:spcPts val="0"/>
                  </a:spcBef>
                  <a:spcAft>
                    <a:spcPts val="0"/>
                  </a:spcAft>
                  <a:buNone/>
                </a:pPr>
                <a:r>
                  <a:rPr b="1" lang="es-AR" sz="2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AR" sz="2200">
                    <a:solidFill>
                      <a:schemeClr val="dk1"/>
                    </a:solidFill>
                    <a:latin typeface="Calibri"/>
                    <a:ea typeface="Calibri"/>
                    <a:cs typeface="Calibri"/>
                    <a:sym typeface="Calibri"/>
                  </a:rPr>
                  <a:t>	p</a:t>
                </a:r>
                <a:r>
                  <a:rPr baseline="-25000" lang="es-AR" sz="2200">
                    <a:solidFill>
                      <a:schemeClr val="dk1"/>
                    </a:solidFill>
                    <a:latin typeface="Calibri"/>
                    <a:ea typeface="Calibri"/>
                    <a:cs typeface="Calibri"/>
                    <a:sym typeface="Calibri"/>
                  </a:rPr>
                  <a:t>1				          </a:t>
                </a:r>
                <a:r>
                  <a:rPr lang="es-AR" sz="2200">
                    <a:solidFill>
                      <a:schemeClr val="dk1"/>
                    </a:solidFill>
                    <a:latin typeface="Calibri"/>
                    <a:ea typeface="Calibri"/>
                    <a:cs typeface="Calibri"/>
                    <a:sym typeface="Calibri"/>
                  </a:rPr>
                  <a:t>( p</a:t>
                </a:r>
                <a:r>
                  <a:rPr baseline="-25000" lang="es-AR" sz="2200">
                    <a:solidFill>
                      <a:schemeClr val="dk1"/>
                    </a:solidFill>
                    <a:latin typeface="Calibri"/>
                    <a:ea typeface="Calibri"/>
                    <a:cs typeface="Calibri"/>
                    <a:sym typeface="Calibri"/>
                  </a:rPr>
                  <a:t>1</a:t>
                </a:r>
                <a:r>
                  <a:rPr lang="es-AR" sz="2200">
                    <a:solidFill>
                      <a:schemeClr val="dk1"/>
                    </a:solidFill>
                    <a:latin typeface="Calibri"/>
                    <a:ea typeface="Calibri"/>
                    <a:cs typeface="Calibri"/>
                    <a:sym typeface="Calibri"/>
                  </a:rPr>
                  <a:t> ∧ p</a:t>
                </a:r>
                <a:r>
                  <a:rPr baseline="-25000" lang="es-AR" sz="2200">
                    <a:solidFill>
                      <a:schemeClr val="dk1"/>
                    </a:solidFill>
                    <a:latin typeface="Calibri"/>
                    <a:ea typeface="Calibri"/>
                    <a:cs typeface="Calibri"/>
                    <a:sym typeface="Calibri"/>
                  </a:rPr>
                  <a:t>2</a:t>
                </a:r>
                <a:r>
                  <a:rPr lang="es-AR" sz="2200">
                    <a:solidFill>
                      <a:schemeClr val="dk1"/>
                    </a:solidFill>
                    <a:latin typeface="Calibri"/>
                    <a:ea typeface="Calibri"/>
                    <a:cs typeface="Calibri"/>
                    <a:sym typeface="Calibri"/>
                  </a:rPr>
                  <a:t> ∧ p</a:t>
                </a:r>
                <a:r>
                  <a:rPr baseline="-25000" lang="es-AR" sz="2200">
                    <a:solidFill>
                      <a:schemeClr val="dk1"/>
                    </a:solidFill>
                    <a:latin typeface="Calibri"/>
                    <a:ea typeface="Calibri"/>
                    <a:cs typeface="Calibri"/>
                    <a:sym typeface="Calibri"/>
                  </a:rPr>
                  <a:t>3</a:t>
                </a:r>
                <a:r>
                  <a:rPr lang="es-AR" sz="2200">
                    <a:solidFill>
                      <a:schemeClr val="dk1"/>
                    </a:solidFill>
                    <a:latin typeface="Calibri"/>
                    <a:ea typeface="Calibri"/>
                    <a:cs typeface="Calibri"/>
                    <a:sym typeface="Calibri"/>
                  </a:rPr>
                  <a:t> ∧ …) ⇒ q</a:t>
                </a:r>
                <a:endParaRPr/>
              </a:p>
              <a:p>
                <a:pPr indent="0" lvl="0" marL="0" marR="0" rtl="0" algn="l">
                  <a:spcBef>
                    <a:spcPts val="0"/>
                  </a:spcBef>
                  <a:spcAft>
                    <a:spcPts val="0"/>
                  </a:spcAft>
                  <a:buNone/>
                </a:pPr>
                <a:r>
                  <a:rPr lang="es-AR" sz="2200">
                    <a:solidFill>
                      <a:schemeClr val="dk1"/>
                    </a:solidFill>
                    <a:latin typeface="Calibri"/>
                    <a:ea typeface="Calibri"/>
                    <a:cs typeface="Calibri"/>
                    <a:sym typeface="Calibri"/>
                  </a:rPr>
                  <a:t>	p</a:t>
                </a:r>
                <a:r>
                  <a:rPr baseline="-25000" lang="es-AR" sz="2200">
                    <a:solidFill>
                      <a:schemeClr val="dk1"/>
                    </a:solidFill>
                    <a:latin typeface="Calibri"/>
                    <a:ea typeface="Calibri"/>
                    <a:cs typeface="Calibri"/>
                    <a:sym typeface="Calibri"/>
                  </a:rPr>
                  <a:t>2</a:t>
                </a:r>
                <a:r>
                  <a:rPr lang="es-AR" sz="2200">
                    <a:solidFill>
                      <a:schemeClr val="dk1"/>
                    </a:solidFill>
                    <a:latin typeface="Calibri"/>
                    <a:ea typeface="Calibri"/>
                    <a:cs typeface="Calibri"/>
                    <a:sym typeface="Calibri"/>
                  </a:rPr>
                  <a:t>             premisas</a:t>
                </a:r>
                <a:endParaRPr/>
              </a:p>
              <a:p>
                <a:pPr indent="0" lvl="0" marL="0" marR="0" rtl="0" algn="l">
                  <a:spcBef>
                    <a:spcPts val="0"/>
                  </a:spcBef>
                  <a:spcAft>
                    <a:spcPts val="0"/>
                  </a:spcAft>
                  <a:buNone/>
                </a:pPr>
                <a:r>
                  <a:rPr lang="es-AR" sz="2200">
                    <a:solidFill>
                      <a:schemeClr val="dk1"/>
                    </a:solidFill>
                    <a:latin typeface="Calibri"/>
                    <a:ea typeface="Calibri"/>
                    <a:cs typeface="Calibri"/>
                    <a:sym typeface="Calibri"/>
                  </a:rPr>
                  <a:t>	p</a:t>
                </a:r>
                <a:r>
                  <a:rPr baseline="-25000" lang="es-AR" sz="2200">
                    <a:solidFill>
                      <a:schemeClr val="dk1"/>
                    </a:solidFill>
                    <a:latin typeface="Calibri"/>
                    <a:ea typeface="Calibri"/>
                    <a:cs typeface="Calibri"/>
                    <a:sym typeface="Calibri"/>
                  </a:rPr>
                  <a:t>3</a:t>
                </a:r>
                <a:endParaRPr/>
              </a:p>
              <a:p>
                <a:pPr indent="0" lvl="0" marL="0" marR="0" rtl="0" algn="l">
                  <a:spcBef>
                    <a:spcPts val="0"/>
                  </a:spcBef>
                  <a:spcAft>
                    <a:spcPts val="0"/>
                  </a:spcAft>
                  <a:buNone/>
                </a:pPr>
                <a:r>
                  <a:rPr lang="es-AR" sz="2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s-AR" sz="2200">
                    <a:solidFill>
                      <a:schemeClr val="dk1"/>
                    </a:solidFill>
                    <a:latin typeface="Calibri"/>
                    <a:ea typeface="Calibri"/>
                    <a:cs typeface="Calibri"/>
                    <a:sym typeface="Calibri"/>
                  </a:rPr>
                  <a:t>	q	conclusión</a:t>
                </a:r>
                <a:endParaRPr/>
              </a:p>
            </p:txBody>
          </p:sp>
        </p:grpSp>
      </p:grpSp>
      <p:sp>
        <p:nvSpPr>
          <p:cNvPr id="91" name="Google Shape;91;p13"/>
          <p:cNvSpPr/>
          <p:nvPr/>
        </p:nvSpPr>
        <p:spPr>
          <a:xfrm>
            <a:off x="507374" y="2204764"/>
            <a:ext cx="11177252" cy="769441"/>
          </a:xfrm>
          <a:prstGeom prst="rect">
            <a:avLst/>
          </a:prstGeom>
          <a:solidFill>
            <a:srgbClr val="92D050"/>
          </a:solid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AR" sz="2200">
                <a:solidFill>
                  <a:schemeClr val="dk1"/>
                </a:solidFill>
                <a:latin typeface="Calibri"/>
                <a:ea typeface="Calibri"/>
                <a:cs typeface="Calibri"/>
                <a:sym typeface="Calibri"/>
              </a:rPr>
              <a:t>De los razonamientos </a:t>
            </a:r>
            <a:r>
              <a:rPr b="1" lang="es-AR" sz="2200">
                <a:solidFill>
                  <a:srgbClr val="FF0000"/>
                </a:solidFill>
                <a:latin typeface="Calibri"/>
                <a:ea typeface="Calibri"/>
                <a:cs typeface="Calibri"/>
                <a:sym typeface="Calibri"/>
              </a:rPr>
              <a:t>NO</a:t>
            </a:r>
            <a:r>
              <a:rPr lang="es-AR" sz="2200">
                <a:solidFill>
                  <a:schemeClr val="dk1"/>
                </a:solidFill>
                <a:latin typeface="Calibri"/>
                <a:ea typeface="Calibri"/>
                <a:cs typeface="Calibri"/>
                <a:sym typeface="Calibri"/>
              </a:rPr>
              <a:t> verdaderos o falsos. Las que son verdaderas o falsas son las proposiciones que los integran. Los razonamientos son </a:t>
            </a:r>
            <a:r>
              <a:rPr b="1" lang="es-AR" sz="2200">
                <a:solidFill>
                  <a:schemeClr val="dk1"/>
                </a:solidFill>
                <a:latin typeface="Calibri"/>
                <a:ea typeface="Calibri"/>
                <a:cs typeface="Calibri"/>
                <a:sym typeface="Calibri"/>
              </a:rPr>
              <a:t>válidos</a:t>
            </a:r>
            <a:r>
              <a:rPr lang="es-AR" sz="2200">
                <a:solidFill>
                  <a:schemeClr val="dk1"/>
                </a:solidFill>
                <a:latin typeface="Calibri"/>
                <a:ea typeface="Calibri"/>
                <a:cs typeface="Calibri"/>
                <a:sym typeface="Calibri"/>
              </a:rPr>
              <a:t> o </a:t>
            </a:r>
            <a:r>
              <a:rPr b="1" lang="es-AR" sz="2200">
                <a:solidFill>
                  <a:schemeClr val="dk1"/>
                </a:solidFill>
                <a:latin typeface="Calibri"/>
                <a:ea typeface="Calibri"/>
                <a:cs typeface="Calibri"/>
                <a:sym typeface="Calibri"/>
              </a:rPr>
              <a:t>no válidos.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p:nvPr/>
        </p:nvSpPr>
        <p:spPr>
          <a:xfrm>
            <a:off x="511917" y="1835107"/>
            <a:ext cx="3033141"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FF0000"/>
                </a:solidFill>
                <a:latin typeface="Calibri"/>
                <a:ea typeface="Calibri"/>
                <a:cs typeface="Calibri"/>
                <a:sym typeface="Calibri"/>
              </a:rPr>
              <a:t>Prueba de invalidez</a:t>
            </a:r>
            <a:endParaRPr/>
          </a:p>
        </p:txBody>
      </p:sp>
      <p:sp>
        <p:nvSpPr>
          <p:cNvPr id="215" name="Google Shape;215;p22"/>
          <p:cNvSpPr/>
          <p:nvPr/>
        </p:nvSpPr>
        <p:spPr>
          <a:xfrm>
            <a:off x="511917" y="4810366"/>
            <a:ext cx="11417486" cy="14465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AR" sz="2200">
                <a:solidFill>
                  <a:schemeClr val="dk1"/>
                </a:solidFill>
                <a:latin typeface="Calibri"/>
                <a:ea typeface="Calibri"/>
                <a:cs typeface="Calibri"/>
                <a:sym typeface="Calibri"/>
              </a:rPr>
              <a:t>1- Hallamos la forma lógica.</a:t>
            </a:r>
            <a:endParaRPr/>
          </a:p>
          <a:p>
            <a:pPr indent="0" lvl="0" marL="0" marR="0" rtl="0" algn="just">
              <a:spcBef>
                <a:spcPts val="0"/>
              </a:spcBef>
              <a:spcAft>
                <a:spcPts val="0"/>
              </a:spcAft>
              <a:buNone/>
            </a:pPr>
            <a:r>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s-AR" sz="2200">
                <a:solidFill>
                  <a:schemeClr val="dk1"/>
                </a:solidFill>
                <a:latin typeface="Calibri"/>
                <a:ea typeface="Calibri"/>
                <a:cs typeface="Calibri"/>
                <a:sym typeface="Calibri"/>
              </a:rPr>
              <a:t>2- Si la forma es inválida, tendrá que suceder que podamos encontrar por lo menos un caso que tenga premisas verdaderas y conclusión falsa. </a:t>
            </a:r>
            <a:endParaRPr/>
          </a:p>
        </p:txBody>
      </p:sp>
      <p:sp>
        <p:nvSpPr>
          <p:cNvPr id="216" name="Google Shape;216;p22"/>
          <p:cNvSpPr/>
          <p:nvPr/>
        </p:nvSpPr>
        <p:spPr>
          <a:xfrm>
            <a:off x="511917" y="3868731"/>
            <a:ext cx="11168165" cy="76944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AR" sz="2200">
                <a:solidFill>
                  <a:schemeClr val="dk1"/>
                </a:solidFill>
                <a:latin typeface="Calibri"/>
                <a:ea typeface="Calibri"/>
                <a:cs typeface="Calibri"/>
                <a:sym typeface="Calibri"/>
              </a:rPr>
              <a:t>Si el razonamiento es complejo, podemos usar un método muy sencillo llamado “MÉTODO DE ASIGNACIÓN DE VALORES“, que consiste en lo siguiente:</a:t>
            </a:r>
            <a:endParaRPr/>
          </a:p>
        </p:txBody>
      </p:sp>
      <p:sp>
        <p:nvSpPr>
          <p:cNvPr id="217" name="Google Shape;217;p22"/>
          <p:cNvSpPr/>
          <p:nvPr/>
        </p:nvSpPr>
        <p:spPr>
          <a:xfrm>
            <a:off x="511917" y="2265994"/>
            <a:ext cx="11168166" cy="14465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s-AR" sz="2200">
                <a:solidFill>
                  <a:schemeClr val="dk1"/>
                </a:solidFill>
                <a:latin typeface="Calibri"/>
                <a:ea typeface="Calibri"/>
                <a:cs typeface="Calibri"/>
                <a:sym typeface="Calibri"/>
              </a:rPr>
              <a:t>Para probar la invalidez de un RAZONAMIENTO que tiene pocas variables proposicionales, nos basta emplear el método del condicional asociado: Si el condicional formado por la conjunción de las premisas y la conclusión no es tautológico, decimos que se trata de una forma no válida.</a:t>
            </a:r>
            <a:endParaRPr/>
          </a:p>
        </p:txBody>
      </p:sp>
      <p:sp>
        <p:nvSpPr>
          <p:cNvPr id="218" name="Google Shape;218;p22"/>
          <p:cNvSpPr/>
          <p:nvPr/>
        </p:nvSpPr>
        <p:spPr>
          <a:xfrm>
            <a:off x="511917" y="232370"/>
            <a:ext cx="9472593" cy="1446550"/>
          </a:xfrm>
          <a:prstGeom prst="rect">
            <a:avLst/>
          </a:prstGeom>
          <a:solidFill>
            <a:srgbClr val="FBCD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70C0"/>
                </a:solidFill>
                <a:latin typeface="Calibri"/>
                <a:ea typeface="Calibri"/>
                <a:cs typeface="Calibri"/>
                <a:sym typeface="Calibri"/>
              </a:rPr>
              <a:t>Falacia</a:t>
            </a:r>
            <a:r>
              <a:rPr b="1" lang="es-AR" sz="2200">
                <a:solidFill>
                  <a:srgbClr val="FF0000"/>
                </a:solidFill>
                <a:latin typeface="Calibri"/>
                <a:ea typeface="Calibri"/>
                <a:cs typeface="Calibri"/>
                <a:sym typeface="Calibri"/>
              </a:rPr>
              <a:t> </a:t>
            </a:r>
            <a:r>
              <a:rPr b="0" i="0" lang="es-AR" sz="2200" u="none" strike="noStrike">
                <a:solidFill>
                  <a:srgbClr val="0C0C0C"/>
                </a:solidFill>
                <a:latin typeface="Calibri"/>
                <a:ea typeface="Calibri"/>
                <a:cs typeface="Calibri"/>
                <a:sym typeface="Calibri"/>
              </a:rPr>
              <a:t>Llamaremos de esta forma a un razonamiento que no es valido.</a:t>
            </a:r>
            <a:endParaRPr/>
          </a:p>
          <a:p>
            <a:pPr indent="0" lvl="0" marL="0" marR="0" rtl="0" algn="l">
              <a:spcBef>
                <a:spcPts val="0"/>
              </a:spcBef>
              <a:spcAft>
                <a:spcPts val="0"/>
              </a:spcAft>
              <a:buNone/>
            </a:pPr>
            <a:r>
              <a:rPr b="0" i="0" lang="es-AR" sz="2200" u="none" strike="noStrike">
                <a:solidFill>
                  <a:srgbClr val="0C0C0C"/>
                </a:solidFill>
                <a:latin typeface="Calibri"/>
                <a:ea typeface="Calibri"/>
                <a:cs typeface="Calibri"/>
                <a:sym typeface="Calibri"/>
              </a:rPr>
              <a:t>Las falacias m</a:t>
            </a:r>
            <a:r>
              <a:rPr lang="es-AR" sz="2200">
                <a:solidFill>
                  <a:srgbClr val="0C0C0C"/>
                </a:solidFill>
                <a:latin typeface="Calibri"/>
                <a:ea typeface="Calibri"/>
                <a:cs typeface="Calibri"/>
                <a:sym typeface="Calibri"/>
              </a:rPr>
              <a:t>á</a:t>
            </a:r>
            <a:r>
              <a:rPr b="0" i="0" lang="es-AR" sz="2200" u="none" strike="noStrike">
                <a:solidFill>
                  <a:srgbClr val="0C0C0C"/>
                </a:solidFill>
                <a:latin typeface="Calibri"/>
                <a:ea typeface="Calibri"/>
                <a:cs typeface="Calibri"/>
                <a:sym typeface="Calibri"/>
              </a:rPr>
              <a:t>s habituales</a:t>
            </a:r>
            <a:r>
              <a:rPr b="1" i="0" lang="es-AR" sz="2200" u="none" strike="noStrike">
                <a:solidFill>
                  <a:srgbClr val="0C0C0C"/>
                </a:solidFill>
                <a:latin typeface="Calibri"/>
                <a:ea typeface="Calibri"/>
                <a:cs typeface="Calibri"/>
                <a:sym typeface="Calibri"/>
              </a:rPr>
              <a:t> son:</a:t>
            </a:r>
            <a:endParaRPr/>
          </a:p>
          <a:p>
            <a:pPr indent="-342900" lvl="0" marL="342900" marR="0" rtl="0" algn="l">
              <a:spcBef>
                <a:spcPts val="0"/>
              </a:spcBef>
              <a:spcAft>
                <a:spcPts val="0"/>
              </a:spcAft>
              <a:buClr>
                <a:srgbClr val="0C0C0C"/>
              </a:buClr>
              <a:buSzPts val="2200"/>
              <a:buFont typeface="Noto Sans Symbols"/>
              <a:buChar char="⮚"/>
            </a:pPr>
            <a:r>
              <a:rPr b="0" i="0" lang="es-AR" sz="2200" u="none" strike="noStrike">
                <a:solidFill>
                  <a:srgbClr val="0C0C0C"/>
                </a:solidFill>
                <a:latin typeface="Calibri"/>
                <a:ea typeface="Calibri"/>
                <a:cs typeface="Calibri"/>
                <a:sym typeface="Calibri"/>
              </a:rPr>
              <a:t>La falacia de afirmar la conclusión</a:t>
            </a:r>
            <a:endParaRPr/>
          </a:p>
          <a:p>
            <a:pPr indent="-342900" lvl="0" marL="342900" marR="0" rtl="0" algn="l">
              <a:spcBef>
                <a:spcPts val="0"/>
              </a:spcBef>
              <a:spcAft>
                <a:spcPts val="0"/>
              </a:spcAft>
              <a:buClr>
                <a:srgbClr val="0C0C0C"/>
              </a:buClr>
              <a:buSzPts val="2200"/>
              <a:buFont typeface="Noto Sans Symbols"/>
              <a:buChar char="⮚"/>
            </a:pPr>
            <a:r>
              <a:rPr b="0" i="0" lang="es-AR" sz="2200" u="none" strike="noStrike">
                <a:solidFill>
                  <a:srgbClr val="0C0C0C"/>
                </a:solidFill>
                <a:latin typeface="Calibri"/>
                <a:ea typeface="Calibri"/>
                <a:cs typeface="Calibri"/>
                <a:sym typeface="Calibri"/>
              </a:rPr>
              <a:t>La falacia de negar el antecedente</a:t>
            </a:r>
            <a:endParaRPr b="1" sz="2200">
              <a:solidFill>
                <a:srgbClr val="0C0C0C"/>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p:nvPr/>
        </p:nvSpPr>
        <p:spPr>
          <a:xfrm>
            <a:off x="227668" y="73900"/>
            <a:ext cx="10967321" cy="1477328"/>
          </a:xfrm>
          <a:prstGeom prst="rect">
            <a:avLst/>
          </a:prstGeom>
          <a:blipFill rotWithShape="1">
            <a:blip r:embed="rId3">
              <a:alphaModFix/>
            </a:blip>
            <a:stretch>
              <a:fillRect b="-8263" l="-721" r="0" t="-82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24" name="Google Shape;224;p23"/>
          <p:cNvSpPr/>
          <p:nvPr/>
        </p:nvSpPr>
        <p:spPr>
          <a:xfrm rot="-456534">
            <a:off x="9605954" y="286361"/>
            <a:ext cx="2287806" cy="830997"/>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24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2400">
                <a:solidFill>
                  <a:srgbClr val="FF0000"/>
                </a:solidFill>
                <a:latin typeface="Calibri"/>
                <a:ea typeface="Calibri"/>
                <a:cs typeface="Calibri"/>
                <a:sym typeface="Calibri"/>
              </a:rPr>
              <a:t>No Válido</a:t>
            </a:r>
            <a:endParaRPr b="1" sz="2400" cap="none">
              <a:solidFill>
                <a:srgbClr val="FF0000"/>
              </a:solidFill>
              <a:latin typeface="Calibri"/>
              <a:ea typeface="Calibri"/>
              <a:cs typeface="Calibri"/>
              <a:sym typeface="Calibri"/>
            </a:endParaRPr>
          </a:p>
        </p:txBody>
      </p:sp>
      <p:sp>
        <p:nvSpPr>
          <p:cNvPr id="225" name="Google Shape;225;p23"/>
          <p:cNvSpPr txBox="1"/>
          <p:nvPr/>
        </p:nvSpPr>
        <p:spPr>
          <a:xfrm>
            <a:off x="227668" y="1671304"/>
            <a:ext cx="11496676"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200">
                <a:solidFill>
                  <a:srgbClr val="FF0000"/>
                </a:solidFill>
                <a:latin typeface="Calibri"/>
                <a:ea typeface="Calibri"/>
                <a:cs typeface="Calibri"/>
                <a:sym typeface="Calibri"/>
              </a:rPr>
              <a:t>Ejemplo:  </a:t>
            </a:r>
            <a:r>
              <a:rPr b="0" i="0" lang="es-AR" sz="2200" u="none" strike="noStrike">
                <a:solidFill>
                  <a:schemeClr val="dk1"/>
                </a:solidFill>
                <a:latin typeface="Calibri"/>
                <a:ea typeface="Calibri"/>
                <a:cs typeface="Calibri"/>
                <a:sym typeface="Calibri"/>
              </a:rPr>
              <a:t>Si el mayordomo es el asesino, se pondrá nervioso cuando lo interroguen.</a:t>
            </a:r>
            <a:endParaRPr/>
          </a:p>
          <a:p>
            <a:pPr indent="0" lvl="0" marL="0" marR="0" rtl="0" algn="l">
              <a:spcBef>
                <a:spcPts val="0"/>
              </a:spcBef>
              <a:spcAft>
                <a:spcPts val="0"/>
              </a:spcAft>
              <a:buNone/>
            </a:pPr>
            <a:r>
              <a:rPr b="0" i="0" lang="es-AR" sz="2200" u="none" strike="noStrike">
                <a:solidFill>
                  <a:schemeClr val="dk1"/>
                </a:solidFill>
                <a:latin typeface="Calibri"/>
                <a:ea typeface="Calibri"/>
                <a:cs typeface="Calibri"/>
                <a:sym typeface="Calibri"/>
              </a:rPr>
              <a:t>El mayordomo se puso muy nervioso cuando lo interrogaron. Por lo tanto, el mayordomo es el asesino.</a:t>
            </a:r>
            <a:endParaRPr sz="2200">
              <a:solidFill>
                <a:schemeClr val="dk1"/>
              </a:solidFill>
              <a:latin typeface="Calibri"/>
              <a:ea typeface="Calibri"/>
              <a:cs typeface="Calibri"/>
              <a:sym typeface="Calibri"/>
            </a:endParaRPr>
          </a:p>
        </p:txBody>
      </p:sp>
      <p:sp>
        <p:nvSpPr>
          <p:cNvPr id="226" name="Google Shape;226;p23"/>
          <p:cNvSpPr txBox="1"/>
          <p:nvPr/>
        </p:nvSpPr>
        <p:spPr>
          <a:xfrm>
            <a:off x="118561" y="3574623"/>
            <a:ext cx="2524125" cy="461665"/>
          </a:xfrm>
          <a:prstGeom prst="rect">
            <a:avLst/>
          </a:prstGeom>
          <a:blipFill rotWithShape="1">
            <a:blip r:embed="rId4">
              <a:alphaModFix/>
            </a:blip>
            <a:stretch>
              <a:fillRect b="-19734" l="-1927" r="-239"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27" name="Google Shape;227;p23"/>
          <p:cNvSpPr txBox="1"/>
          <p:nvPr/>
        </p:nvSpPr>
        <p:spPr>
          <a:xfrm>
            <a:off x="142357" y="2751431"/>
            <a:ext cx="9224707"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200" u="none" strike="noStrike">
                <a:solidFill>
                  <a:schemeClr val="dk1"/>
                </a:solidFill>
                <a:latin typeface="Calibri"/>
                <a:ea typeface="Calibri"/>
                <a:cs typeface="Calibri"/>
                <a:sym typeface="Calibri"/>
              </a:rPr>
              <a:t>p : El mayordomo es el asesino.</a:t>
            </a:r>
            <a:endParaRPr/>
          </a:p>
          <a:p>
            <a:pPr indent="0" lvl="0" marL="0" marR="0" rtl="0" algn="l">
              <a:spcBef>
                <a:spcPts val="0"/>
              </a:spcBef>
              <a:spcAft>
                <a:spcPts val="0"/>
              </a:spcAft>
              <a:buNone/>
            </a:pPr>
            <a:r>
              <a:rPr b="0" i="0" lang="es-AR" sz="2200" u="none" strike="noStrike">
                <a:solidFill>
                  <a:schemeClr val="dk1"/>
                </a:solidFill>
                <a:latin typeface="Calibri"/>
                <a:ea typeface="Calibri"/>
                <a:cs typeface="Calibri"/>
                <a:sym typeface="Calibri"/>
              </a:rPr>
              <a:t>q : El mayordomo se puso muy nervioso cuando lo interrogaron.</a:t>
            </a:r>
            <a:endParaRPr sz="2200">
              <a:solidFill>
                <a:schemeClr val="dk1"/>
              </a:solidFill>
              <a:latin typeface="Calibri"/>
              <a:ea typeface="Calibri"/>
              <a:cs typeface="Calibri"/>
              <a:sym typeface="Calibri"/>
            </a:endParaRPr>
          </a:p>
        </p:txBody>
      </p:sp>
      <p:sp>
        <p:nvSpPr>
          <p:cNvPr id="228" name="Google Shape;228;p23"/>
          <p:cNvSpPr txBox="1"/>
          <p:nvPr/>
        </p:nvSpPr>
        <p:spPr>
          <a:xfrm>
            <a:off x="2736055" y="3649943"/>
            <a:ext cx="912597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000">
                <a:solidFill>
                  <a:schemeClr val="dk1"/>
                </a:solidFill>
                <a:latin typeface="Calibri"/>
                <a:ea typeface="Calibri"/>
                <a:cs typeface="Calibri"/>
                <a:sym typeface="Calibri"/>
              </a:rPr>
              <a:t>Asignando </a:t>
            </a:r>
            <a:r>
              <a:rPr i="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(p)= </a:t>
            </a:r>
            <a:r>
              <a:rPr b="1" lang="es-AR" sz="2000">
                <a:solidFill>
                  <a:schemeClr val="dk1"/>
                </a:solidFill>
                <a:latin typeface="Calibri"/>
                <a:ea typeface="Calibri"/>
                <a:cs typeface="Calibri"/>
                <a:sym typeface="Calibri"/>
              </a:rPr>
              <a:t>F</a:t>
            </a:r>
            <a:r>
              <a:rPr lang="es-AR" sz="2000">
                <a:solidFill>
                  <a:schemeClr val="dk1"/>
                </a:solidFill>
                <a:latin typeface="Calibri"/>
                <a:ea typeface="Calibri"/>
                <a:cs typeface="Calibri"/>
                <a:sym typeface="Calibri"/>
              </a:rPr>
              <a:t> , </a:t>
            </a:r>
            <a:r>
              <a:rPr i="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(q)= </a:t>
            </a:r>
            <a:r>
              <a:rPr b="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 las premisas toman el valor </a:t>
            </a:r>
            <a:r>
              <a:rPr b="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 y la conclusión </a:t>
            </a:r>
            <a:r>
              <a:rPr b="1" lang="es-AR" sz="2000">
                <a:solidFill>
                  <a:schemeClr val="dk1"/>
                </a:solidFill>
                <a:latin typeface="Calibri"/>
                <a:ea typeface="Calibri"/>
                <a:cs typeface="Calibri"/>
                <a:sym typeface="Calibri"/>
              </a:rPr>
              <a:t>F</a:t>
            </a:r>
            <a:endParaRPr sz="2000">
              <a:solidFill>
                <a:schemeClr val="dk1"/>
              </a:solidFill>
              <a:latin typeface="Calibri"/>
              <a:ea typeface="Calibri"/>
              <a:cs typeface="Calibri"/>
              <a:sym typeface="Calibri"/>
            </a:endParaRPr>
          </a:p>
        </p:txBody>
      </p:sp>
      <p:sp>
        <p:nvSpPr>
          <p:cNvPr id="229" name="Google Shape;229;p23"/>
          <p:cNvSpPr/>
          <p:nvPr/>
        </p:nvSpPr>
        <p:spPr>
          <a:xfrm rot="-456534">
            <a:off x="9193449" y="2638978"/>
            <a:ext cx="2287806" cy="830997"/>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24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2400">
                <a:solidFill>
                  <a:srgbClr val="FF0000"/>
                </a:solidFill>
                <a:latin typeface="Calibri"/>
                <a:ea typeface="Calibri"/>
                <a:cs typeface="Calibri"/>
                <a:sym typeface="Calibri"/>
              </a:rPr>
              <a:t>No Válido</a:t>
            </a:r>
            <a:endParaRPr b="1" sz="2400" cap="none">
              <a:solidFill>
                <a:srgbClr val="FF0000"/>
              </a:solidFill>
              <a:latin typeface="Calibri"/>
              <a:ea typeface="Calibri"/>
              <a:cs typeface="Calibri"/>
              <a:sym typeface="Calibri"/>
            </a:endParaRPr>
          </a:p>
        </p:txBody>
      </p:sp>
      <p:sp>
        <p:nvSpPr>
          <p:cNvPr id="230" name="Google Shape;230;p23"/>
          <p:cNvSpPr txBox="1"/>
          <p:nvPr/>
        </p:nvSpPr>
        <p:spPr>
          <a:xfrm>
            <a:off x="73199" y="4267768"/>
            <a:ext cx="1180561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AR" sz="2200">
                <a:solidFill>
                  <a:srgbClr val="FF0000"/>
                </a:solidFill>
                <a:latin typeface="Calibri"/>
                <a:ea typeface="Calibri"/>
                <a:cs typeface="Calibri"/>
                <a:sym typeface="Calibri"/>
              </a:rPr>
              <a:t>Ejemplo: </a:t>
            </a:r>
            <a:r>
              <a:rPr b="0" i="0" lang="es-AR" sz="2200" u="none" strike="noStrike">
                <a:solidFill>
                  <a:schemeClr val="dk1"/>
                </a:solidFill>
                <a:latin typeface="Calibri"/>
                <a:ea typeface="Calibri"/>
                <a:cs typeface="Calibri"/>
                <a:sym typeface="Calibri"/>
              </a:rPr>
              <a:t>Si las manos del mayordomo están manchadas de sangre, entonces es culpable.</a:t>
            </a:r>
            <a:endParaRPr/>
          </a:p>
          <a:p>
            <a:pPr indent="0" lvl="0" marL="0" marR="0" rtl="0" algn="l">
              <a:spcBef>
                <a:spcPts val="0"/>
              </a:spcBef>
              <a:spcAft>
                <a:spcPts val="0"/>
              </a:spcAft>
              <a:buNone/>
            </a:pPr>
            <a:r>
              <a:rPr b="0" i="0" lang="es-AR" sz="2200" u="none" strike="noStrike">
                <a:solidFill>
                  <a:schemeClr val="dk1"/>
                </a:solidFill>
                <a:latin typeface="Calibri"/>
                <a:ea typeface="Calibri"/>
                <a:cs typeface="Calibri"/>
                <a:sym typeface="Calibri"/>
              </a:rPr>
              <a:t>El mayordomo esta impecablemente limpio. Por lo tanto, el mayordomo es inocente.</a:t>
            </a:r>
            <a:endParaRPr sz="2200">
              <a:solidFill>
                <a:schemeClr val="dk1"/>
              </a:solidFill>
              <a:latin typeface="Calibri"/>
              <a:ea typeface="Calibri"/>
              <a:cs typeface="Calibri"/>
              <a:sym typeface="Calibri"/>
            </a:endParaRPr>
          </a:p>
        </p:txBody>
      </p:sp>
      <p:sp>
        <p:nvSpPr>
          <p:cNvPr id="231" name="Google Shape;231;p23"/>
          <p:cNvSpPr txBox="1"/>
          <p:nvPr/>
        </p:nvSpPr>
        <p:spPr>
          <a:xfrm>
            <a:off x="118560" y="5053542"/>
            <a:ext cx="8530139"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AR" sz="2200" u="none" strike="noStrike">
                <a:solidFill>
                  <a:schemeClr val="dk1"/>
                </a:solidFill>
                <a:latin typeface="Calibri"/>
                <a:ea typeface="Calibri"/>
                <a:cs typeface="Calibri"/>
                <a:sym typeface="Calibri"/>
              </a:rPr>
              <a:t>p : El mayordomo tiene las manos manchadas de sangre.</a:t>
            </a:r>
            <a:endParaRPr/>
          </a:p>
          <a:p>
            <a:pPr indent="0" lvl="0" marL="0" marR="0" rtl="0" algn="l">
              <a:spcBef>
                <a:spcPts val="0"/>
              </a:spcBef>
              <a:spcAft>
                <a:spcPts val="0"/>
              </a:spcAft>
              <a:buNone/>
            </a:pPr>
            <a:r>
              <a:rPr b="0" i="0" lang="es-AR" sz="2200" u="none" strike="noStrike">
                <a:solidFill>
                  <a:schemeClr val="dk1"/>
                </a:solidFill>
                <a:latin typeface="Calibri"/>
                <a:ea typeface="Calibri"/>
                <a:cs typeface="Calibri"/>
                <a:sym typeface="Calibri"/>
              </a:rPr>
              <a:t>q : El mayordomo es culpable.</a:t>
            </a:r>
            <a:endParaRPr sz="2200">
              <a:solidFill>
                <a:schemeClr val="dk1"/>
              </a:solidFill>
              <a:latin typeface="Calibri"/>
              <a:ea typeface="Calibri"/>
              <a:cs typeface="Calibri"/>
              <a:sym typeface="Calibri"/>
            </a:endParaRPr>
          </a:p>
        </p:txBody>
      </p:sp>
      <p:sp>
        <p:nvSpPr>
          <p:cNvPr id="232" name="Google Shape;232;p23"/>
          <p:cNvSpPr txBox="1"/>
          <p:nvPr/>
        </p:nvSpPr>
        <p:spPr>
          <a:xfrm>
            <a:off x="118560" y="5839316"/>
            <a:ext cx="3796150" cy="461665"/>
          </a:xfrm>
          <a:prstGeom prst="rect">
            <a:avLst/>
          </a:prstGeom>
          <a:blipFill rotWithShape="1">
            <a:blip r:embed="rId5">
              <a:alphaModFix/>
            </a:blip>
            <a:stretch>
              <a:fillRect b="-30261" l="-1283" r="0"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33" name="Google Shape;233;p23"/>
          <p:cNvSpPr txBox="1"/>
          <p:nvPr/>
        </p:nvSpPr>
        <p:spPr>
          <a:xfrm>
            <a:off x="3088481" y="5900871"/>
            <a:ext cx="89849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AR" sz="2000">
                <a:solidFill>
                  <a:schemeClr val="dk1"/>
                </a:solidFill>
                <a:latin typeface="Calibri"/>
                <a:ea typeface="Calibri"/>
                <a:cs typeface="Calibri"/>
                <a:sym typeface="Calibri"/>
              </a:rPr>
              <a:t>Asignando </a:t>
            </a:r>
            <a:r>
              <a:rPr i="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(p)= </a:t>
            </a:r>
            <a:r>
              <a:rPr b="1" lang="es-AR" sz="2000">
                <a:solidFill>
                  <a:schemeClr val="dk1"/>
                </a:solidFill>
                <a:latin typeface="Calibri"/>
                <a:ea typeface="Calibri"/>
                <a:cs typeface="Calibri"/>
                <a:sym typeface="Calibri"/>
              </a:rPr>
              <a:t>F</a:t>
            </a:r>
            <a:r>
              <a:rPr lang="es-AR" sz="2000">
                <a:solidFill>
                  <a:schemeClr val="dk1"/>
                </a:solidFill>
                <a:latin typeface="Calibri"/>
                <a:ea typeface="Calibri"/>
                <a:cs typeface="Calibri"/>
                <a:sym typeface="Calibri"/>
              </a:rPr>
              <a:t> , </a:t>
            </a:r>
            <a:r>
              <a:rPr i="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(q)= </a:t>
            </a:r>
            <a:r>
              <a:rPr b="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 las premisas toman el valor </a:t>
            </a:r>
            <a:r>
              <a:rPr b="1" lang="es-AR" sz="2000">
                <a:solidFill>
                  <a:schemeClr val="dk1"/>
                </a:solidFill>
                <a:latin typeface="Calibri"/>
                <a:ea typeface="Calibri"/>
                <a:cs typeface="Calibri"/>
                <a:sym typeface="Calibri"/>
              </a:rPr>
              <a:t>V</a:t>
            </a:r>
            <a:r>
              <a:rPr lang="es-AR" sz="2000">
                <a:solidFill>
                  <a:schemeClr val="dk1"/>
                </a:solidFill>
                <a:latin typeface="Calibri"/>
                <a:ea typeface="Calibri"/>
                <a:cs typeface="Calibri"/>
                <a:sym typeface="Calibri"/>
              </a:rPr>
              <a:t> y la conclusión </a:t>
            </a:r>
            <a:r>
              <a:rPr b="1" lang="es-AR" sz="2000">
                <a:solidFill>
                  <a:schemeClr val="dk1"/>
                </a:solidFill>
                <a:latin typeface="Calibri"/>
                <a:ea typeface="Calibri"/>
                <a:cs typeface="Calibri"/>
                <a:sym typeface="Calibri"/>
              </a:rPr>
              <a:t>F</a:t>
            </a:r>
            <a:endParaRPr sz="2000">
              <a:solidFill>
                <a:schemeClr val="dk1"/>
              </a:solidFill>
              <a:latin typeface="Calibri"/>
              <a:ea typeface="Calibri"/>
              <a:cs typeface="Calibri"/>
              <a:sym typeface="Calibri"/>
            </a:endParaRPr>
          </a:p>
        </p:txBody>
      </p:sp>
      <p:sp>
        <p:nvSpPr>
          <p:cNvPr id="234" name="Google Shape;234;p23"/>
          <p:cNvSpPr/>
          <p:nvPr/>
        </p:nvSpPr>
        <p:spPr>
          <a:xfrm rot="-456534">
            <a:off x="9546062" y="4944755"/>
            <a:ext cx="2287806" cy="830997"/>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24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2400">
                <a:solidFill>
                  <a:srgbClr val="FF0000"/>
                </a:solidFill>
                <a:latin typeface="Calibri"/>
                <a:ea typeface="Calibri"/>
                <a:cs typeface="Calibri"/>
                <a:sym typeface="Calibri"/>
              </a:rPr>
              <a:t>No Válido</a:t>
            </a:r>
            <a:endParaRPr b="1" sz="2400" cap="none">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p:nvPr/>
        </p:nvSpPr>
        <p:spPr>
          <a:xfrm>
            <a:off x="623392" y="217377"/>
            <a:ext cx="10801200" cy="1341586"/>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s-AR" sz="2400">
                <a:solidFill>
                  <a:srgbClr val="FF0000"/>
                </a:solidFill>
                <a:latin typeface="Calibri"/>
                <a:ea typeface="Calibri"/>
                <a:cs typeface="Calibri"/>
                <a:sym typeface="Calibri"/>
              </a:rPr>
              <a:t>Ejercicio 10 a) </a:t>
            </a:r>
            <a:r>
              <a:rPr lang="es-AR" sz="2400">
                <a:solidFill>
                  <a:schemeClr val="dk1"/>
                </a:solidFill>
                <a:latin typeface="Calibri"/>
                <a:ea typeface="Calibri"/>
                <a:cs typeface="Calibri"/>
                <a:sym typeface="Calibri"/>
              </a:rPr>
              <a:t> Si me pagan el aguinaldo hoy, pagaré la deuda. Si me pagan el sueldo hoy, compraré los pasajes. Me pagan el sueldo o el aguinaldo hoy. Por lo tanto pagaré la deuda o compraré los pasajes.</a:t>
            </a:r>
            <a:endParaRPr sz="2400">
              <a:solidFill>
                <a:schemeClr val="dk1"/>
              </a:solidFill>
              <a:latin typeface="Calibri"/>
              <a:ea typeface="Calibri"/>
              <a:cs typeface="Calibri"/>
              <a:sym typeface="Calibri"/>
            </a:endParaRPr>
          </a:p>
        </p:txBody>
      </p:sp>
      <p:sp>
        <p:nvSpPr>
          <p:cNvPr id="240" name="Google Shape;240;p24"/>
          <p:cNvSpPr/>
          <p:nvPr/>
        </p:nvSpPr>
        <p:spPr>
          <a:xfrm>
            <a:off x="5447928" y="5588607"/>
            <a:ext cx="3502654" cy="1077218"/>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32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3200">
                <a:solidFill>
                  <a:srgbClr val="FF0000"/>
                </a:solidFill>
                <a:latin typeface="Calibri"/>
                <a:ea typeface="Calibri"/>
                <a:cs typeface="Calibri"/>
                <a:sym typeface="Calibri"/>
              </a:rPr>
              <a:t>Válido</a:t>
            </a:r>
            <a:endParaRPr b="1" sz="3200" cap="none">
              <a:solidFill>
                <a:srgbClr val="FF0000"/>
              </a:solidFill>
              <a:latin typeface="Calibri"/>
              <a:ea typeface="Calibri"/>
              <a:cs typeface="Calibri"/>
              <a:sym typeface="Calibri"/>
            </a:endParaRPr>
          </a:p>
        </p:txBody>
      </p:sp>
      <p:sp>
        <p:nvSpPr>
          <p:cNvPr id="241" name="Google Shape;241;p24"/>
          <p:cNvSpPr txBox="1"/>
          <p:nvPr/>
        </p:nvSpPr>
        <p:spPr>
          <a:xfrm>
            <a:off x="631282" y="1700808"/>
            <a:ext cx="5256584" cy="270401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s-AR" sz="2400">
                <a:solidFill>
                  <a:schemeClr val="dk1"/>
                </a:solidFill>
                <a:latin typeface="Calibri"/>
                <a:ea typeface="Calibri"/>
                <a:cs typeface="Calibri"/>
                <a:sym typeface="Calibri"/>
              </a:rPr>
              <a:t>Entonces escribimos las proposiciones :</a:t>
            </a:r>
            <a:endParaRPr sz="2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s-AR" sz="2400">
                <a:solidFill>
                  <a:schemeClr val="dk1"/>
                </a:solidFill>
                <a:latin typeface="Calibri"/>
                <a:ea typeface="Calibri"/>
                <a:cs typeface="Calibri"/>
                <a:sym typeface="Calibri"/>
              </a:rPr>
              <a:t>p: “me pagan el aguinaldo hoy”</a:t>
            </a:r>
            <a:endParaRPr sz="2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s-AR" sz="2400">
                <a:solidFill>
                  <a:schemeClr val="dk1"/>
                </a:solidFill>
                <a:latin typeface="Calibri"/>
                <a:ea typeface="Calibri"/>
                <a:cs typeface="Calibri"/>
                <a:sym typeface="Calibri"/>
              </a:rPr>
              <a:t>q : “ pagaré la deuda”</a:t>
            </a:r>
            <a:endParaRPr sz="2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s-AR" sz="2400">
                <a:solidFill>
                  <a:schemeClr val="dk1"/>
                </a:solidFill>
                <a:latin typeface="Calibri"/>
                <a:ea typeface="Calibri"/>
                <a:cs typeface="Calibri"/>
                <a:sym typeface="Calibri"/>
              </a:rPr>
              <a:t>r: “ me pagan el sueldo”</a:t>
            </a:r>
            <a:endParaRPr sz="2400">
              <a:solidFill>
                <a:schemeClr val="dk1"/>
              </a:solidFill>
              <a:latin typeface="Calibri"/>
              <a:ea typeface="Calibri"/>
              <a:cs typeface="Calibri"/>
              <a:sym typeface="Calibri"/>
            </a:endParaRPr>
          </a:p>
          <a:p>
            <a:pPr indent="0" lvl="0" marL="0" marR="0" rtl="0" algn="l">
              <a:lnSpc>
                <a:spcPct val="115000"/>
              </a:lnSpc>
              <a:spcBef>
                <a:spcPts val="1000"/>
              </a:spcBef>
              <a:spcAft>
                <a:spcPts val="0"/>
              </a:spcAft>
              <a:buNone/>
            </a:pPr>
            <a:r>
              <a:rPr lang="es-AR" sz="2400">
                <a:solidFill>
                  <a:schemeClr val="dk1"/>
                </a:solidFill>
                <a:latin typeface="Calibri"/>
                <a:ea typeface="Calibri"/>
                <a:cs typeface="Calibri"/>
                <a:sym typeface="Calibri"/>
              </a:rPr>
              <a:t>s: “compraré los pasajes” </a:t>
            </a:r>
            <a:endParaRPr sz="2400">
              <a:solidFill>
                <a:schemeClr val="dk1"/>
              </a:solidFill>
              <a:latin typeface="Calibri"/>
              <a:ea typeface="Calibri"/>
              <a:cs typeface="Calibri"/>
              <a:sym typeface="Calibri"/>
            </a:endParaRPr>
          </a:p>
        </p:txBody>
      </p:sp>
      <p:sp>
        <p:nvSpPr>
          <p:cNvPr id="242" name="Google Shape;242;p24"/>
          <p:cNvSpPr txBox="1"/>
          <p:nvPr/>
        </p:nvSpPr>
        <p:spPr>
          <a:xfrm>
            <a:off x="1539014" y="4461348"/>
            <a:ext cx="960508" cy="461665"/>
          </a:xfrm>
          <a:prstGeom prst="rect">
            <a:avLst/>
          </a:prstGeom>
          <a:blipFill rotWithShape="1">
            <a:blip r:embed="rId3">
              <a:alphaModFix/>
            </a:blip>
            <a:stretch>
              <a:fillRect b="-11840" l="-1265" r="-632"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43" name="Google Shape;243;p24"/>
          <p:cNvSpPr txBox="1"/>
          <p:nvPr/>
        </p:nvSpPr>
        <p:spPr>
          <a:xfrm>
            <a:off x="1539014" y="4923013"/>
            <a:ext cx="906263" cy="46166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44" name="Google Shape;244;p24"/>
          <p:cNvSpPr txBox="1"/>
          <p:nvPr/>
        </p:nvSpPr>
        <p:spPr>
          <a:xfrm>
            <a:off x="1506449" y="5357775"/>
            <a:ext cx="864096" cy="461665"/>
          </a:xfrm>
          <a:prstGeom prst="rect">
            <a:avLst/>
          </a:prstGeom>
          <a:blipFill rotWithShape="1">
            <a:blip r:embed="rId5">
              <a:alphaModFix/>
            </a:blip>
            <a:stretch>
              <a:fillRect b="-1184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45" name="Google Shape;245;p24"/>
          <p:cNvSpPr txBox="1"/>
          <p:nvPr/>
        </p:nvSpPr>
        <p:spPr>
          <a:xfrm>
            <a:off x="1196732" y="5875970"/>
            <a:ext cx="1173813" cy="461665"/>
          </a:xfrm>
          <a:prstGeom prst="rect">
            <a:avLst/>
          </a:prstGeom>
          <a:blipFill rotWithShape="1">
            <a:blip r:embed="rId6">
              <a:alphaModFix/>
            </a:blip>
            <a:stretch>
              <a:fillRect b="-1184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cxnSp>
        <p:nvCxnSpPr>
          <p:cNvPr id="246" name="Google Shape;246;p24"/>
          <p:cNvCxnSpPr/>
          <p:nvPr/>
        </p:nvCxnSpPr>
        <p:spPr>
          <a:xfrm>
            <a:off x="983432" y="5874923"/>
            <a:ext cx="2016224" cy="0"/>
          </a:xfrm>
          <a:prstGeom prst="straightConnector1">
            <a:avLst/>
          </a:prstGeom>
          <a:noFill/>
          <a:ln cap="flat" cmpd="sng" w="9525">
            <a:solidFill>
              <a:schemeClr val="dk1"/>
            </a:solidFill>
            <a:prstDash val="solid"/>
            <a:miter lim="800000"/>
            <a:headEnd len="sm" w="sm" type="none"/>
            <a:tailEnd len="sm" w="sm" type="none"/>
          </a:ln>
        </p:spPr>
      </p:cxnSp>
      <p:sp>
        <p:nvSpPr>
          <p:cNvPr id="247" name="Google Shape;247;p24"/>
          <p:cNvSpPr txBox="1"/>
          <p:nvPr/>
        </p:nvSpPr>
        <p:spPr>
          <a:xfrm>
            <a:off x="5087888" y="2210254"/>
            <a:ext cx="6869642" cy="3256276"/>
          </a:xfrm>
          <a:prstGeom prst="rect">
            <a:avLst/>
          </a:prstGeom>
          <a:blipFill rotWithShape="1">
            <a:blip r:embed="rId7">
              <a:alphaModFix/>
            </a:blip>
            <a:stretch>
              <a:fillRect b="-2433" l="-974" r="-2040" t="-56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p:nvPr/>
        </p:nvSpPr>
        <p:spPr>
          <a:xfrm>
            <a:off x="623392" y="217377"/>
            <a:ext cx="10801200" cy="489749"/>
          </a:xfrm>
          <a:prstGeom prst="rect">
            <a:avLst/>
          </a:prstGeom>
          <a:blipFill rotWithShape="1">
            <a:blip r:embed="rId3">
              <a:alphaModFix/>
            </a:blip>
            <a:stretch>
              <a:fillRect b="-28749" l="-846" r="0" t="-4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53" name="Google Shape;253;p25"/>
          <p:cNvSpPr/>
          <p:nvPr/>
        </p:nvSpPr>
        <p:spPr>
          <a:xfrm rot="-1555192">
            <a:off x="3304320" y="4847163"/>
            <a:ext cx="3393591" cy="1077218"/>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32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3200">
                <a:solidFill>
                  <a:srgbClr val="FF0000"/>
                </a:solidFill>
                <a:latin typeface="Calibri"/>
                <a:ea typeface="Calibri"/>
                <a:cs typeface="Calibri"/>
                <a:sym typeface="Calibri"/>
              </a:rPr>
              <a:t>NO Válido</a:t>
            </a:r>
            <a:endParaRPr b="1" sz="3200" cap="none">
              <a:solidFill>
                <a:srgbClr val="FF0000"/>
              </a:solidFill>
              <a:latin typeface="Calibri"/>
              <a:ea typeface="Calibri"/>
              <a:cs typeface="Calibri"/>
              <a:sym typeface="Calibri"/>
            </a:endParaRPr>
          </a:p>
        </p:txBody>
      </p:sp>
      <p:cxnSp>
        <p:nvCxnSpPr>
          <p:cNvPr id="254" name="Google Shape;254;p25"/>
          <p:cNvCxnSpPr/>
          <p:nvPr/>
        </p:nvCxnSpPr>
        <p:spPr>
          <a:xfrm>
            <a:off x="351627" y="3824444"/>
            <a:ext cx="2016224" cy="0"/>
          </a:xfrm>
          <a:prstGeom prst="straightConnector1">
            <a:avLst/>
          </a:prstGeom>
          <a:noFill/>
          <a:ln cap="flat" cmpd="sng" w="9525">
            <a:solidFill>
              <a:schemeClr val="dk1"/>
            </a:solidFill>
            <a:prstDash val="solid"/>
            <a:miter lim="800000"/>
            <a:headEnd len="sm" w="sm" type="none"/>
            <a:tailEnd len="sm" w="sm" type="none"/>
          </a:ln>
        </p:spPr>
      </p:cxnSp>
      <p:sp>
        <p:nvSpPr>
          <p:cNvPr id="255" name="Google Shape;255;p25"/>
          <p:cNvSpPr txBox="1"/>
          <p:nvPr/>
        </p:nvSpPr>
        <p:spPr>
          <a:xfrm>
            <a:off x="603647" y="865989"/>
            <a:ext cx="1486538" cy="461665"/>
          </a:xfrm>
          <a:prstGeom prst="rect">
            <a:avLst/>
          </a:prstGeom>
          <a:blipFill rotWithShape="1">
            <a:blip r:embed="rId4">
              <a:alphaModFix/>
            </a:blip>
            <a:stretch>
              <a:fillRect b="-1315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56" name="Google Shape;256;p25"/>
          <p:cNvSpPr txBox="1"/>
          <p:nvPr/>
        </p:nvSpPr>
        <p:spPr>
          <a:xfrm>
            <a:off x="603647" y="1550725"/>
            <a:ext cx="1744459" cy="461665"/>
          </a:xfrm>
          <a:prstGeom prst="rect">
            <a:avLst/>
          </a:prstGeom>
          <a:blipFill rotWithShape="1">
            <a:blip r:embed="rId5">
              <a:alphaModFix/>
            </a:blip>
            <a:stretch>
              <a:fillRect b="-19734" l="-1048" r="-348"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57" name="Google Shape;257;p25"/>
          <p:cNvSpPr txBox="1"/>
          <p:nvPr/>
        </p:nvSpPr>
        <p:spPr>
          <a:xfrm>
            <a:off x="488436" y="2481674"/>
            <a:ext cx="1296144" cy="461665"/>
          </a:xfrm>
          <a:prstGeom prst="rect">
            <a:avLst/>
          </a:prstGeom>
          <a:blipFill rotWithShape="1">
            <a:blip r:embed="rId6">
              <a:alphaModFix/>
            </a:blip>
            <a:stretch>
              <a:fillRect b="-1315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58" name="Google Shape;258;p25"/>
          <p:cNvSpPr txBox="1"/>
          <p:nvPr/>
        </p:nvSpPr>
        <p:spPr>
          <a:xfrm>
            <a:off x="636215" y="3290120"/>
            <a:ext cx="1176182" cy="46166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59" name="Google Shape;259;p25"/>
          <p:cNvSpPr txBox="1"/>
          <p:nvPr/>
        </p:nvSpPr>
        <p:spPr>
          <a:xfrm>
            <a:off x="616470" y="3824444"/>
            <a:ext cx="576064" cy="461665"/>
          </a:xfrm>
          <a:prstGeom prst="rect">
            <a:avLst/>
          </a:prstGeom>
          <a:blipFill rotWithShape="1">
            <a:blip r:embed="rId8">
              <a:alphaModFix/>
            </a:blip>
            <a:stretch>
              <a:fillRect b="0" l="0" r="-33682"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60" name="Google Shape;260;p25"/>
          <p:cNvSpPr/>
          <p:nvPr/>
        </p:nvSpPr>
        <p:spPr>
          <a:xfrm>
            <a:off x="2360644" y="2673679"/>
            <a:ext cx="473874" cy="21440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 name="Google Shape;261;p25"/>
          <p:cNvSpPr txBox="1"/>
          <p:nvPr/>
        </p:nvSpPr>
        <p:spPr>
          <a:xfrm>
            <a:off x="3121115" y="2554333"/>
            <a:ext cx="2304256" cy="461665"/>
          </a:xfrm>
          <a:prstGeom prst="rect">
            <a:avLst/>
          </a:prstGeom>
          <a:blipFill rotWithShape="1">
            <a:blip r:embed="rId9">
              <a:alphaModFix/>
            </a:blip>
            <a:stretch>
              <a:fillRect b="-30261" l="-4231" r="0"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62" name="Google Shape;262;p25"/>
          <p:cNvSpPr/>
          <p:nvPr/>
        </p:nvSpPr>
        <p:spPr>
          <a:xfrm>
            <a:off x="5544832" y="2673678"/>
            <a:ext cx="447829" cy="21440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 name="Google Shape;263;p25"/>
          <p:cNvSpPr txBox="1"/>
          <p:nvPr/>
        </p:nvSpPr>
        <p:spPr>
          <a:xfrm>
            <a:off x="6096000" y="2550047"/>
            <a:ext cx="2730482" cy="461665"/>
          </a:xfrm>
          <a:prstGeom prst="rect">
            <a:avLst/>
          </a:prstGeom>
          <a:blipFill rotWithShape="1">
            <a:blip r:embed="rId10">
              <a:alphaModFix/>
            </a:blip>
            <a:stretch>
              <a:fillRect b="-30261" l="-3347" r="-222"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64" name="Google Shape;264;p25"/>
          <p:cNvSpPr txBox="1"/>
          <p:nvPr/>
        </p:nvSpPr>
        <p:spPr>
          <a:xfrm>
            <a:off x="9633452" y="2581867"/>
            <a:ext cx="2246260" cy="461665"/>
          </a:xfrm>
          <a:prstGeom prst="rect">
            <a:avLst/>
          </a:prstGeom>
          <a:blipFill rotWithShape="1">
            <a:blip r:embed="rId11">
              <a:alphaModFix/>
            </a:blip>
            <a:stretch>
              <a:fillRect b="-31998" l="-4064" r="-1895" t="-93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65" name="Google Shape;265;p25"/>
          <p:cNvSpPr/>
          <p:nvPr/>
        </p:nvSpPr>
        <p:spPr>
          <a:xfrm>
            <a:off x="2504467" y="3454423"/>
            <a:ext cx="473874" cy="21440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25"/>
          <p:cNvSpPr txBox="1"/>
          <p:nvPr/>
        </p:nvSpPr>
        <p:spPr>
          <a:xfrm>
            <a:off x="3268893" y="3356992"/>
            <a:ext cx="3560010" cy="461665"/>
          </a:xfrm>
          <a:prstGeom prst="rect">
            <a:avLst/>
          </a:prstGeom>
          <a:blipFill rotWithShape="1">
            <a:blip r:embed="rId12">
              <a:alphaModFix/>
            </a:blip>
            <a:stretch>
              <a:fillRect b="-31998" l="-2567" r="0" t="-93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cxnSp>
        <p:nvCxnSpPr>
          <p:cNvPr id="267" name="Google Shape;267;p25"/>
          <p:cNvCxnSpPr/>
          <p:nvPr/>
        </p:nvCxnSpPr>
        <p:spPr>
          <a:xfrm>
            <a:off x="6874991" y="3655358"/>
            <a:ext cx="971757" cy="13470"/>
          </a:xfrm>
          <a:prstGeom prst="straightConnector1">
            <a:avLst/>
          </a:prstGeom>
          <a:noFill/>
          <a:ln cap="flat" cmpd="sng" w="9525">
            <a:solidFill>
              <a:schemeClr val="dk1"/>
            </a:solidFill>
            <a:prstDash val="solid"/>
            <a:miter lim="800000"/>
            <a:headEnd len="sm" w="sm" type="none"/>
            <a:tailEnd len="med" w="med" type="triangle"/>
          </a:ln>
        </p:spPr>
      </p:cxnSp>
      <p:cxnSp>
        <p:nvCxnSpPr>
          <p:cNvPr id="268" name="Google Shape;268;p25"/>
          <p:cNvCxnSpPr/>
          <p:nvPr/>
        </p:nvCxnSpPr>
        <p:spPr>
          <a:xfrm>
            <a:off x="6874991" y="3702572"/>
            <a:ext cx="834535" cy="688855"/>
          </a:xfrm>
          <a:prstGeom prst="straightConnector1">
            <a:avLst/>
          </a:prstGeom>
          <a:noFill/>
          <a:ln cap="flat" cmpd="sng" w="9525">
            <a:solidFill>
              <a:schemeClr val="dk1"/>
            </a:solidFill>
            <a:prstDash val="solid"/>
            <a:miter lim="800000"/>
            <a:headEnd len="sm" w="sm" type="none"/>
            <a:tailEnd len="med" w="med" type="triangle"/>
          </a:ln>
        </p:spPr>
      </p:cxnSp>
      <p:sp>
        <p:nvSpPr>
          <p:cNvPr id="269" name="Google Shape;269;p25"/>
          <p:cNvSpPr txBox="1"/>
          <p:nvPr/>
        </p:nvSpPr>
        <p:spPr>
          <a:xfrm>
            <a:off x="7892836" y="3471739"/>
            <a:ext cx="1474816" cy="461665"/>
          </a:xfrm>
          <a:prstGeom prst="rect">
            <a:avLst/>
          </a:prstGeom>
          <a:blipFill rotWithShape="1">
            <a:blip r:embed="rId13">
              <a:alphaModFix/>
            </a:blip>
            <a:stretch>
              <a:fillRect b="-31998" l="-6611" r="-11154" t="-93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70" name="Google Shape;270;p25"/>
          <p:cNvSpPr txBox="1"/>
          <p:nvPr/>
        </p:nvSpPr>
        <p:spPr>
          <a:xfrm>
            <a:off x="7892836" y="4208892"/>
            <a:ext cx="1474816" cy="461665"/>
          </a:xfrm>
          <a:prstGeom prst="rect">
            <a:avLst/>
          </a:prstGeom>
          <a:blipFill rotWithShape="1">
            <a:blip r:embed="rId14">
              <a:alphaModFix/>
            </a:blip>
            <a:stretch>
              <a:fillRect b="-30261" l="-6611" r="-4131"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71" name="Google Shape;271;p25"/>
          <p:cNvSpPr txBox="1"/>
          <p:nvPr/>
        </p:nvSpPr>
        <p:spPr>
          <a:xfrm>
            <a:off x="9840416" y="4208891"/>
            <a:ext cx="1474816" cy="461665"/>
          </a:xfrm>
          <a:prstGeom prst="rect">
            <a:avLst/>
          </a:prstGeom>
          <a:blipFill rotWithShape="1">
            <a:blip r:embed="rId15">
              <a:alphaModFix/>
            </a:blip>
            <a:stretch>
              <a:fillRect b="-30261" l="-6197" r="0"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cxnSp>
        <p:nvCxnSpPr>
          <p:cNvPr id="272" name="Google Shape;272;p25"/>
          <p:cNvCxnSpPr/>
          <p:nvPr/>
        </p:nvCxnSpPr>
        <p:spPr>
          <a:xfrm>
            <a:off x="7674398" y="3575020"/>
            <a:ext cx="1959054" cy="325337"/>
          </a:xfrm>
          <a:prstGeom prst="straightConnector1">
            <a:avLst/>
          </a:prstGeom>
          <a:noFill/>
          <a:ln cap="flat" cmpd="sng" w="19050">
            <a:solidFill>
              <a:srgbClr val="FF0000"/>
            </a:solidFill>
            <a:prstDash val="solid"/>
            <a:miter lim="800000"/>
            <a:headEnd len="sm" w="sm" type="none"/>
            <a:tailEnd len="sm" w="sm" type="none"/>
          </a:ln>
        </p:spPr>
      </p:cxnSp>
      <p:sp>
        <p:nvSpPr>
          <p:cNvPr id="273" name="Google Shape;273;p25"/>
          <p:cNvSpPr/>
          <p:nvPr/>
        </p:nvSpPr>
        <p:spPr>
          <a:xfrm>
            <a:off x="2504467" y="1710451"/>
            <a:ext cx="473874" cy="21440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p25"/>
          <p:cNvSpPr txBox="1"/>
          <p:nvPr/>
        </p:nvSpPr>
        <p:spPr>
          <a:xfrm>
            <a:off x="3143672" y="1550725"/>
            <a:ext cx="2808312" cy="461665"/>
          </a:xfrm>
          <a:prstGeom prst="rect">
            <a:avLst/>
          </a:prstGeom>
          <a:blipFill rotWithShape="1">
            <a:blip r:embed="rId16">
              <a:alphaModFix/>
            </a:blip>
            <a:stretch>
              <a:fillRect b="-30261" l="-3477" r="-433"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75" name="Google Shape;275;p25"/>
          <p:cNvSpPr txBox="1"/>
          <p:nvPr/>
        </p:nvSpPr>
        <p:spPr>
          <a:xfrm>
            <a:off x="6371932" y="1547326"/>
            <a:ext cx="1474816" cy="461665"/>
          </a:xfrm>
          <a:prstGeom prst="rect">
            <a:avLst/>
          </a:prstGeom>
          <a:blipFill rotWithShape="1">
            <a:blip r:embed="rId17">
              <a:alphaModFix/>
            </a:blip>
            <a:stretch>
              <a:fillRect b="-30261" l="-6197" r="-4544"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76" name="Google Shape;276;p25"/>
          <p:cNvSpPr txBox="1"/>
          <p:nvPr/>
        </p:nvSpPr>
        <p:spPr>
          <a:xfrm>
            <a:off x="8040216" y="1514064"/>
            <a:ext cx="1407324" cy="461665"/>
          </a:xfrm>
          <a:prstGeom prst="rect">
            <a:avLst/>
          </a:prstGeom>
          <a:blipFill rotWithShape="1">
            <a:blip r:embed="rId18">
              <a:alphaModFix/>
            </a:blip>
            <a:stretch>
              <a:fillRect b="-30261" l="-6925" r="0"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77" name="Google Shape;277;p25"/>
          <p:cNvSpPr/>
          <p:nvPr/>
        </p:nvSpPr>
        <p:spPr>
          <a:xfrm>
            <a:off x="9501936" y="1654122"/>
            <a:ext cx="473874" cy="21440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 name="Google Shape;278;p25"/>
          <p:cNvSpPr txBox="1"/>
          <p:nvPr/>
        </p:nvSpPr>
        <p:spPr>
          <a:xfrm>
            <a:off x="10133281" y="1532700"/>
            <a:ext cx="1474816" cy="461665"/>
          </a:xfrm>
          <a:prstGeom prst="rect">
            <a:avLst/>
          </a:prstGeom>
          <a:blipFill rotWithShape="1">
            <a:blip r:embed="rId19">
              <a:alphaModFix/>
            </a:blip>
            <a:stretch>
              <a:fillRect b="-30261" l="-6195" r="-1239"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79" name="Google Shape;279;p25"/>
          <p:cNvSpPr/>
          <p:nvPr/>
        </p:nvSpPr>
        <p:spPr>
          <a:xfrm>
            <a:off x="2504467" y="1035736"/>
            <a:ext cx="473874" cy="21440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25"/>
          <p:cNvSpPr txBox="1"/>
          <p:nvPr/>
        </p:nvSpPr>
        <p:spPr>
          <a:xfrm>
            <a:off x="3110399" y="878149"/>
            <a:ext cx="2808312" cy="461665"/>
          </a:xfrm>
          <a:prstGeom prst="rect">
            <a:avLst/>
          </a:prstGeom>
          <a:blipFill rotWithShape="1">
            <a:blip r:embed="rId20">
              <a:alphaModFix/>
            </a:blip>
            <a:stretch>
              <a:fillRect b="-30261" l="-3253" r="0"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81" name="Google Shape;281;p25"/>
          <p:cNvSpPr txBox="1"/>
          <p:nvPr/>
        </p:nvSpPr>
        <p:spPr>
          <a:xfrm>
            <a:off x="5724439" y="874274"/>
            <a:ext cx="1474816" cy="461665"/>
          </a:xfrm>
          <a:prstGeom prst="rect">
            <a:avLst/>
          </a:prstGeom>
          <a:blipFill rotWithShape="1">
            <a:blip r:embed="rId21">
              <a:alphaModFix/>
            </a:blip>
            <a:stretch>
              <a:fillRect b="-30261" l="-6195" r="-1239"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82" name="Google Shape;282;p25"/>
          <p:cNvSpPr txBox="1"/>
          <p:nvPr/>
        </p:nvSpPr>
        <p:spPr>
          <a:xfrm>
            <a:off x="7360869" y="867622"/>
            <a:ext cx="1407324" cy="461665"/>
          </a:xfrm>
          <a:prstGeom prst="rect">
            <a:avLst/>
          </a:prstGeom>
          <a:blipFill rotWithShape="1">
            <a:blip r:embed="rId22">
              <a:alphaModFix/>
            </a:blip>
            <a:stretch>
              <a:fillRect b="-30261" l="-6491" r="0"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83" name="Google Shape;283;p25"/>
          <p:cNvSpPr/>
          <p:nvPr/>
        </p:nvSpPr>
        <p:spPr>
          <a:xfrm>
            <a:off x="8963975" y="1003392"/>
            <a:ext cx="473874" cy="214405"/>
          </a:xfrm>
          <a:prstGeom prst="rightArrow">
            <a:avLst>
              <a:gd fmla="val 50000" name="adj1"/>
              <a:gd fmla="val 50000" name="adj2"/>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25"/>
          <p:cNvSpPr txBox="1"/>
          <p:nvPr/>
        </p:nvSpPr>
        <p:spPr>
          <a:xfrm>
            <a:off x="9932561" y="865988"/>
            <a:ext cx="1474816" cy="461665"/>
          </a:xfrm>
          <a:prstGeom prst="rect">
            <a:avLst/>
          </a:prstGeom>
          <a:blipFill rotWithShape="1">
            <a:blip r:embed="rId23">
              <a:alphaModFix/>
            </a:blip>
            <a:stretch>
              <a:fillRect b="-30261" l="-6197" r="0" t="-92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p:nvPr/>
        </p:nvSpPr>
        <p:spPr>
          <a:xfrm>
            <a:off x="1043354" y="642314"/>
            <a:ext cx="10105292"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400">
                <a:solidFill>
                  <a:srgbClr val="FF0000"/>
                </a:solidFill>
                <a:latin typeface="Calibri"/>
                <a:ea typeface="Calibri"/>
                <a:cs typeface="Calibri"/>
                <a:sym typeface="Calibri"/>
              </a:rPr>
              <a:t>MÉTODOS PARA PROBAR LA VALIDEZ DE UN RAZONAMIENTO</a:t>
            </a:r>
            <a:r>
              <a:rPr lang="es-AR" sz="2400">
                <a:solidFill>
                  <a:srgbClr val="FF0000"/>
                </a:solidFill>
                <a:latin typeface="Calibri"/>
                <a:ea typeface="Calibri"/>
                <a:cs typeface="Calibri"/>
                <a:sym typeface="Calibri"/>
              </a:rPr>
              <a:t> </a:t>
            </a:r>
            <a:endParaRPr/>
          </a:p>
        </p:txBody>
      </p:sp>
      <p:sp>
        <p:nvSpPr>
          <p:cNvPr id="97" name="Google Shape;97;p14"/>
          <p:cNvSpPr/>
          <p:nvPr/>
        </p:nvSpPr>
        <p:spPr>
          <a:xfrm>
            <a:off x="487680" y="2855086"/>
            <a:ext cx="1664677" cy="43088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C55A11"/>
                </a:solidFill>
                <a:latin typeface="Arial"/>
                <a:ea typeface="Arial"/>
                <a:cs typeface="Arial"/>
                <a:sym typeface="Arial"/>
              </a:rPr>
              <a:t>MÉTODOS</a:t>
            </a:r>
            <a:endParaRPr sz="2200">
              <a:solidFill>
                <a:srgbClr val="C55A11"/>
              </a:solidFill>
              <a:latin typeface="Arial"/>
              <a:ea typeface="Arial"/>
              <a:cs typeface="Arial"/>
              <a:sym typeface="Arial"/>
            </a:endParaRPr>
          </a:p>
        </p:txBody>
      </p:sp>
      <p:sp>
        <p:nvSpPr>
          <p:cNvPr id="98" name="Google Shape;98;p14"/>
          <p:cNvSpPr/>
          <p:nvPr/>
        </p:nvSpPr>
        <p:spPr>
          <a:xfrm>
            <a:off x="4213274" y="1394629"/>
            <a:ext cx="1413803" cy="43088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C55A11"/>
                </a:solidFill>
                <a:latin typeface="Arial"/>
                <a:ea typeface="Arial"/>
                <a:cs typeface="Arial"/>
                <a:sym typeface="Arial"/>
              </a:rPr>
              <a:t>Directo</a:t>
            </a:r>
            <a:endParaRPr sz="2200">
              <a:solidFill>
                <a:srgbClr val="C55A11"/>
              </a:solidFill>
              <a:latin typeface="Arial"/>
              <a:ea typeface="Arial"/>
              <a:cs typeface="Arial"/>
              <a:sym typeface="Arial"/>
            </a:endParaRPr>
          </a:p>
        </p:txBody>
      </p:sp>
      <p:sp>
        <p:nvSpPr>
          <p:cNvPr id="99" name="Google Shape;99;p14"/>
          <p:cNvSpPr/>
          <p:nvPr/>
        </p:nvSpPr>
        <p:spPr>
          <a:xfrm>
            <a:off x="4213274" y="2340301"/>
            <a:ext cx="4030394" cy="43088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C55A11"/>
                </a:solidFill>
                <a:latin typeface="Arial"/>
                <a:ea typeface="Arial"/>
                <a:cs typeface="Arial"/>
                <a:sym typeface="Arial"/>
              </a:rPr>
              <a:t>Del condicional asociado</a:t>
            </a:r>
            <a:endParaRPr sz="2200">
              <a:solidFill>
                <a:srgbClr val="C55A11"/>
              </a:solidFill>
              <a:latin typeface="Arial"/>
              <a:ea typeface="Arial"/>
              <a:cs typeface="Arial"/>
              <a:sym typeface="Arial"/>
            </a:endParaRPr>
          </a:p>
        </p:txBody>
      </p:sp>
      <p:sp>
        <p:nvSpPr>
          <p:cNvPr id="100" name="Google Shape;100;p14"/>
          <p:cNvSpPr/>
          <p:nvPr/>
        </p:nvSpPr>
        <p:spPr>
          <a:xfrm>
            <a:off x="4213273" y="3285973"/>
            <a:ext cx="5437164" cy="43088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C55A11"/>
                </a:solidFill>
                <a:latin typeface="Arial"/>
                <a:ea typeface="Arial"/>
                <a:cs typeface="Arial"/>
                <a:sym typeface="Arial"/>
              </a:rPr>
              <a:t>Demostrativo (reglas de inferencia)</a:t>
            </a:r>
            <a:endParaRPr sz="2200">
              <a:solidFill>
                <a:srgbClr val="C55A11"/>
              </a:solidFill>
              <a:latin typeface="Arial"/>
              <a:ea typeface="Arial"/>
              <a:cs typeface="Arial"/>
              <a:sym typeface="Arial"/>
            </a:endParaRPr>
          </a:p>
        </p:txBody>
      </p:sp>
      <p:sp>
        <p:nvSpPr>
          <p:cNvPr id="101" name="Google Shape;101;p14"/>
          <p:cNvSpPr/>
          <p:nvPr/>
        </p:nvSpPr>
        <p:spPr>
          <a:xfrm>
            <a:off x="4213273" y="4231645"/>
            <a:ext cx="1524918" cy="43088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C55A11"/>
                </a:solidFill>
                <a:latin typeface="Arial"/>
                <a:ea typeface="Arial"/>
                <a:cs typeface="Arial"/>
                <a:sym typeface="Arial"/>
              </a:rPr>
              <a:t>Absurdo</a:t>
            </a:r>
            <a:endParaRPr sz="2200">
              <a:solidFill>
                <a:srgbClr val="C55A11"/>
              </a:solidFill>
              <a:latin typeface="Arial"/>
              <a:ea typeface="Arial"/>
              <a:cs typeface="Arial"/>
              <a:sym typeface="Arial"/>
            </a:endParaRPr>
          </a:p>
        </p:txBody>
      </p:sp>
      <p:sp>
        <p:nvSpPr>
          <p:cNvPr id="102" name="Google Shape;102;p14"/>
          <p:cNvSpPr/>
          <p:nvPr/>
        </p:nvSpPr>
        <p:spPr>
          <a:xfrm rot="-2134961">
            <a:off x="2228656" y="2158769"/>
            <a:ext cx="1908319" cy="227662"/>
          </a:xfrm>
          <a:prstGeom prst="righ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chemeClr val="hlink"/>
              </a:solidFill>
              <a:latin typeface="Arial"/>
              <a:ea typeface="Arial"/>
              <a:cs typeface="Arial"/>
              <a:sym typeface="Arial"/>
            </a:endParaRPr>
          </a:p>
        </p:txBody>
      </p:sp>
      <p:sp>
        <p:nvSpPr>
          <p:cNvPr id="103" name="Google Shape;103;p14"/>
          <p:cNvSpPr/>
          <p:nvPr/>
        </p:nvSpPr>
        <p:spPr>
          <a:xfrm rot="-640605">
            <a:off x="2345155" y="2681391"/>
            <a:ext cx="1908319" cy="227662"/>
          </a:xfrm>
          <a:prstGeom prst="righ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chemeClr val="hlink"/>
              </a:solidFill>
              <a:latin typeface="Arial"/>
              <a:ea typeface="Arial"/>
              <a:cs typeface="Arial"/>
              <a:sym typeface="Arial"/>
            </a:endParaRPr>
          </a:p>
        </p:txBody>
      </p:sp>
      <p:sp>
        <p:nvSpPr>
          <p:cNvPr id="104" name="Google Shape;104;p14"/>
          <p:cNvSpPr/>
          <p:nvPr/>
        </p:nvSpPr>
        <p:spPr>
          <a:xfrm rot="661482">
            <a:off x="2300795" y="3150999"/>
            <a:ext cx="1908319" cy="227662"/>
          </a:xfrm>
          <a:prstGeom prst="righ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chemeClr val="hlink"/>
              </a:solidFill>
              <a:latin typeface="Arial"/>
              <a:ea typeface="Arial"/>
              <a:cs typeface="Arial"/>
              <a:sym typeface="Arial"/>
            </a:endParaRPr>
          </a:p>
        </p:txBody>
      </p:sp>
      <p:sp>
        <p:nvSpPr>
          <p:cNvPr id="105" name="Google Shape;105;p14"/>
          <p:cNvSpPr/>
          <p:nvPr/>
        </p:nvSpPr>
        <p:spPr>
          <a:xfrm rot="1846165">
            <a:off x="2205923" y="3603028"/>
            <a:ext cx="1908319" cy="227662"/>
          </a:xfrm>
          <a:prstGeom prst="rightArrow">
            <a:avLst>
              <a:gd fmla="val 50000" name="adj1"/>
              <a:gd fmla="val 50000" name="adj2"/>
            </a:avLst>
          </a:pr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t/>
            </a:r>
            <a:endParaRPr b="1" i="0" sz="2400" u="none" cap="none" strike="noStrike">
              <a:solidFill>
                <a:schemeClr val="hlink"/>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5"/>
          <p:cNvSpPr txBox="1"/>
          <p:nvPr/>
        </p:nvSpPr>
        <p:spPr>
          <a:xfrm>
            <a:off x="593448" y="246820"/>
            <a:ext cx="10803986" cy="76944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AR" sz="2200">
                <a:solidFill>
                  <a:srgbClr val="FF0000"/>
                </a:solidFill>
                <a:latin typeface="Calibri"/>
                <a:ea typeface="Calibri"/>
                <a:cs typeface="Calibri"/>
                <a:sym typeface="Calibri"/>
              </a:rPr>
              <a:t>1. MÉTODO DIRECTO</a:t>
            </a:r>
            <a:r>
              <a:rPr b="1" lang="es-AR" sz="2200">
                <a:solidFill>
                  <a:schemeClr val="dk1"/>
                </a:solidFill>
                <a:latin typeface="Calibri"/>
                <a:ea typeface="Calibri"/>
                <a:cs typeface="Calibri"/>
                <a:sym typeface="Calibri"/>
              </a:rPr>
              <a:t> </a:t>
            </a:r>
            <a:r>
              <a:rPr lang="es-AR" sz="2200">
                <a:solidFill>
                  <a:schemeClr val="dk1"/>
                </a:solidFill>
                <a:latin typeface="Calibri"/>
                <a:ea typeface="Calibri"/>
                <a:cs typeface="Calibri"/>
                <a:sym typeface="Calibri"/>
              </a:rPr>
              <a:t>Partiendo de la verdad de las premisas, se va trabajando con ellas hasta llegar a la conclusión </a:t>
            </a:r>
            <a:endParaRPr sz="2200">
              <a:solidFill>
                <a:schemeClr val="dk1"/>
              </a:solidFill>
              <a:latin typeface="Calibri"/>
              <a:ea typeface="Calibri"/>
              <a:cs typeface="Calibri"/>
              <a:sym typeface="Calibri"/>
            </a:endParaRPr>
          </a:p>
        </p:txBody>
      </p:sp>
      <p:sp>
        <p:nvSpPr>
          <p:cNvPr id="111" name="Google Shape;111;p15"/>
          <p:cNvSpPr/>
          <p:nvPr/>
        </p:nvSpPr>
        <p:spPr>
          <a:xfrm>
            <a:off x="570001" y="1318997"/>
            <a:ext cx="10968110" cy="144655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AR" sz="2200">
                <a:solidFill>
                  <a:srgbClr val="FF0000"/>
                </a:solidFill>
                <a:latin typeface="Calibri"/>
                <a:ea typeface="Calibri"/>
                <a:cs typeface="Calibri"/>
                <a:sym typeface="Calibri"/>
              </a:rPr>
              <a:t>2. MÉTODO DEL CONDICIONAL ASOCIADO</a:t>
            </a:r>
            <a:r>
              <a:rPr lang="es-AR" sz="2200">
                <a:solidFill>
                  <a:srgbClr val="FF0000"/>
                </a:solidFill>
                <a:latin typeface="Calibri"/>
                <a:ea typeface="Calibri"/>
                <a:cs typeface="Calibri"/>
                <a:sym typeface="Calibri"/>
              </a:rPr>
              <a:t> </a:t>
            </a:r>
            <a:r>
              <a:rPr lang="es-AR" sz="2200">
                <a:solidFill>
                  <a:srgbClr val="000000"/>
                </a:solidFill>
                <a:latin typeface="Calibri"/>
                <a:ea typeface="Calibri"/>
                <a:cs typeface="Calibri"/>
                <a:sym typeface="Calibri"/>
              </a:rPr>
              <a:t>Consiste en armar un condicional cuyo antecedente es la conjunción de todas las premisas, y su consecuente es la conclusión. Luego debe demostrarse que dicho condicional es verdadero. Si lo es, el razonamiento será válido.</a:t>
            </a:r>
            <a:r>
              <a:rPr lang="es-AR" sz="2200">
                <a:solidFill>
                  <a:schemeClr val="dk1"/>
                </a:solidFill>
                <a:latin typeface="Calibri"/>
                <a:ea typeface="Calibri"/>
                <a:cs typeface="Calibri"/>
                <a:sym typeface="Calibri"/>
              </a:rPr>
              <a:t> </a:t>
            </a:r>
            <a:endParaRPr/>
          </a:p>
        </p:txBody>
      </p:sp>
      <p:sp>
        <p:nvSpPr>
          <p:cNvPr id="112" name="Google Shape;112;p15"/>
          <p:cNvSpPr/>
          <p:nvPr/>
        </p:nvSpPr>
        <p:spPr>
          <a:xfrm>
            <a:off x="593448" y="3068283"/>
            <a:ext cx="10686756" cy="110799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AR" sz="2200">
                <a:solidFill>
                  <a:srgbClr val="FF0000"/>
                </a:solidFill>
                <a:latin typeface="Calibri"/>
                <a:ea typeface="Calibri"/>
                <a:cs typeface="Calibri"/>
                <a:sym typeface="Calibri"/>
              </a:rPr>
              <a:t>3. METODO DEMOSTRATIVO</a:t>
            </a:r>
            <a:r>
              <a:rPr lang="es-AR" sz="2200">
                <a:solidFill>
                  <a:srgbClr val="FF0000"/>
                </a:solidFill>
                <a:latin typeface="Calibri"/>
                <a:ea typeface="Calibri"/>
                <a:cs typeface="Calibri"/>
                <a:sym typeface="Calibri"/>
              </a:rPr>
              <a:t>  </a:t>
            </a:r>
            <a:r>
              <a:rPr lang="es-AR" sz="2200">
                <a:solidFill>
                  <a:srgbClr val="000000"/>
                </a:solidFill>
                <a:latin typeface="Calibri"/>
                <a:ea typeface="Calibri"/>
                <a:cs typeface="Calibri"/>
                <a:sym typeface="Calibri"/>
              </a:rPr>
              <a:t>Es un método más formal y ordenado, que elabora una lista de proposiciones lógicas con el objetivo de llegar a tener en elemento de la lista a la conclusión del razonamiento</a:t>
            </a:r>
            <a:r>
              <a:rPr lang="es-AR" sz="2200">
                <a:solidFill>
                  <a:schemeClr val="dk1"/>
                </a:solidFill>
                <a:latin typeface="Calibri"/>
                <a:ea typeface="Calibri"/>
                <a:cs typeface="Calibri"/>
                <a:sym typeface="Calibri"/>
              </a:rPr>
              <a:t> </a:t>
            </a:r>
            <a:endParaRPr/>
          </a:p>
        </p:txBody>
      </p:sp>
      <p:sp>
        <p:nvSpPr>
          <p:cNvPr id="113" name="Google Shape;113;p15"/>
          <p:cNvSpPr/>
          <p:nvPr/>
        </p:nvSpPr>
        <p:spPr>
          <a:xfrm>
            <a:off x="570001" y="4479015"/>
            <a:ext cx="10686756"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s-AR" sz="2200">
                <a:solidFill>
                  <a:srgbClr val="FF0000"/>
                </a:solidFill>
                <a:latin typeface="Calibri"/>
                <a:ea typeface="Calibri"/>
                <a:cs typeface="Calibri"/>
                <a:sym typeface="Calibri"/>
              </a:rPr>
              <a:t>4. METODO DEL ABSURDO</a:t>
            </a:r>
            <a:r>
              <a:rPr lang="es-AR" sz="2200">
                <a:solidFill>
                  <a:srgbClr val="FF0000"/>
                </a:solidFill>
                <a:latin typeface="Calibri"/>
                <a:ea typeface="Calibri"/>
                <a:cs typeface="Calibri"/>
                <a:sym typeface="Calibri"/>
              </a:rPr>
              <a:t>  </a:t>
            </a:r>
            <a:r>
              <a:rPr lang="es-AR" sz="2400">
                <a:solidFill>
                  <a:schemeClr val="dk1"/>
                </a:solidFill>
                <a:latin typeface="Calibri"/>
                <a:ea typeface="Calibri"/>
                <a:cs typeface="Calibri"/>
                <a:sym typeface="Calibri"/>
              </a:rPr>
              <a:t>Supone</a:t>
            </a:r>
            <a:r>
              <a:rPr lang="es-AR" sz="2400">
                <a:solidFill>
                  <a:srgbClr val="FF0000"/>
                </a:solidFill>
                <a:latin typeface="Calibri"/>
                <a:ea typeface="Calibri"/>
                <a:cs typeface="Calibri"/>
                <a:sym typeface="Calibri"/>
              </a:rPr>
              <a:t> </a:t>
            </a:r>
            <a:r>
              <a:rPr lang="es-AR" sz="2400">
                <a:solidFill>
                  <a:schemeClr val="dk1"/>
                </a:solidFill>
                <a:latin typeface="Calibri"/>
                <a:ea typeface="Calibri"/>
                <a:cs typeface="Calibri"/>
                <a:sym typeface="Calibri"/>
              </a:rPr>
              <a:t>que la conclusión es Falsa. Se empieza a “subir” hacia las premisas, utilizando el valor obtenido para comprobar la veracidad de las mismas. Si el razonamiento es válido, se dará una “contradicción”, generando que el valor de una de las premisas resulte falso</a:t>
            </a:r>
            <a:endParaRPr sz="2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nvSpPr>
        <p:spPr>
          <a:xfrm>
            <a:off x="494715" y="293103"/>
            <a:ext cx="10803986" cy="1107996"/>
          </a:xfrm>
          <a:prstGeom prst="rect">
            <a:avLst/>
          </a:prstGeom>
          <a:solidFill>
            <a:srgbClr val="FBCD9B">
              <a:alpha val="73725"/>
            </a:srgbClr>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AR" sz="2200">
                <a:solidFill>
                  <a:srgbClr val="FF0000"/>
                </a:solidFill>
                <a:latin typeface="Calibri"/>
                <a:ea typeface="Calibri"/>
                <a:cs typeface="Calibri"/>
                <a:sym typeface="Calibri"/>
              </a:rPr>
              <a:t>Ejemplo: </a:t>
            </a:r>
            <a:r>
              <a:rPr lang="es-AR" sz="2200">
                <a:solidFill>
                  <a:schemeClr val="dk1"/>
                </a:solidFill>
                <a:latin typeface="Calibri"/>
                <a:ea typeface="Calibri"/>
                <a:cs typeface="Calibri"/>
                <a:sym typeface="Calibri"/>
              </a:rPr>
              <a:t>“El ladrón tenía llave de la puerta o entró por la ventana. Si entró por la</a:t>
            </a:r>
            <a:br>
              <a:rPr lang="es-AR" sz="2200">
                <a:solidFill>
                  <a:schemeClr val="dk1"/>
                </a:solidFill>
                <a:latin typeface="Calibri"/>
                <a:ea typeface="Calibri"/>
                <a:cs typeface="Calibri"/>
                <a:sym typeface="Calibri"/>
              </a:rPr>
            </a:br>
            <a:r>
              <a:rPr lang="es-AR" sz="2200">
                <a:solidFill>
                  <a:schemeClr val="dk1"/>
                </a:solidFill>
                <a:latin typeface="Calibri"/>
                <a:ea typeface="Calibri"/>
                <a:cs typeface="Calibri"/>
                <a:sym typeface="Calibri"/>
              </a:rPr>
              <a:t>ventana, pisoteó las macetas. Las macetas no están pisoteadas. Por lo</a:t>
            </a:r>
            <a:br>
              <a:rPr lang="es-AR" sz="2200">
                <a:solidFill>
                  <a:schemeClr val="dk1"/>
                </a:solidFill>
                <a:latin typeface="Calibri"/>
                <a:ea typeface="Calibri"/>
                <a:cs typeface="Calibri"/>
                <a:sym typeface="Calibri"/>
              </a:rPr>
            </a:br>
            <a:r>
              <a:rPr lang="es-AR" sz="2200">
                <a:solidFill>
                  <a:schemeClr val="dk1"/>
                </a:solidFill>
                <a:latin typeface="Calibri"/>
                <a:ea typeface="Calibri"/>
                <a:cs typeface="Calibri"/>
                <a:sym typeface="Calibri"/>
              </a:rPr>
              <a:t>tanto, el ladrón tenía llave de la puerta. </a:t>
            </a:r>
            <a:endParaRPr sz="2200">
              <a:solidFill>
                <a:schemeClr val="dk1"/>
              </a:solidFill>
              <a:latin typeface="Calibri"/>
              <a:ea typeface="Calibri"/>
              <a:cs typeface="Calibri"/>
              <a:sym typeface="Calibri"/>
            </a:endParaRPr>
          </a:p>
        </p:txBody>
      </p:sp>
      <p:sp>
        <p:nvSpPr>
          <p:cNvPr id="119" name="Google Shape;119;p16"/>
          <p:cNvSpPr/>
          <p:nvPr/>
        </p:nvSpPr>
        <p:spPr>
          <a:xfrm>
            <a:off x="494715" y="1653921"/>
            <a:ext cx="6096000"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00FF"/>
                </a:solidFill>
                <a:latin typeface="Calibri"/>
                <a:ea typeface="Calibri"/>
                <a:cs typeface="Calibri"/>
                <a:sym typeface="Calibri"/>
              </a:rPr>
              <a:t>PREMISAS</a:t>
            </a:r>
            <a:r>
              <a:rPr lang="es-AR" sz="2200">
                <a:solidFill>
                  <a:schemeClr val="dk1"/>
                </a:solidFill>
                <a:latin typeface="Calibri"/>
                <a:ea typeface="Calibri"/>
                <a:cs typeface="Calibri"/>
                <a:sym typeface="Calibri"/>
              </a:rPr>
              <a:t> </a:t>
            </a:r>
            <a:endParaRPr/>
          </a:p>
        </p:txBody>
      </p:sp>
      <p:sp>
        <p:nvSpPr>
          <p:cNvPr id="120" name="Google Shape;120;p16"/>
          <p:cNvSpPr/>
          <p:nvPr/>
        </p:nvSpPr>
        <p:spPr>
          <a:xfrm>
            <a:off x="494715" y="1954875"/>
            <a:ext cx="7847427" cy="155305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s-AR" sz="2200">
                <a:solidFill>
                  <a:srgbClr val="000000"/>
                </a:solidFill>
                <a:latin typeface="Calibri"/>
                <a:ea typeface="Calibri"/>
                <a:cs typeface="Calibri"/>
                <a:sym typeface="Calibri"/>
              </a:rPr>
              <a:t>P1: “El ladrón tenía llave de la puerta o entró por la ventana”.</a:t>
            </a:r>
            <a:br>
              <a:rPr b="1" lang="es-AR" sz="2200">
                <a:solidFill>
                  <a:srgbClr val="0000FF"/>
                </a:solidFill>
                <a:latin typeface="Calibri"/>
                <a:ea typeface="Calibri"/>
                <a:cs typeface="Calibri"/>
                <a:sym typeface="Calibri"/>
              </a:rPr>
            </a:br>
            <a:r>
              <a:rPr lang="es-AR" sz="2200">
                <a:solidFill>
                  <a:srgbClr val="000000"/>
                </a:solidFill>
                <a:latin typeface="Calibri"/>
                <a:ea typeface="Calibri"/>
                <a:cs typeface="Calibri"/>
                <a:sym typeface="Calibri"/>
              </a:rPr>
              <a:t>P2: “Si entró por la ventana, pisoteó las macetas”.</a:t>
            </a:r>
            <a:br>
              <a:rPr lang="es-AR" sz="2200">
                <a:solidFill>
                  <a:srgbClr val="000000"/>
                </a:solidFill>
                <a:latin typeface="Calibri"/>
                <a:ea typeface="Calibri"/>
                <a:cs typeface="Calibri"/>
                <a:sym typeface="Calibri"/>
              </a:rPr>
            </a:br>
            <a:r>
              <a:rPr lang="es-AR" sz="2200">
                <a:solidFill>
                  <a:srgbClr val="000000"/>
                </a:solidFill>
                <a:latin typeface="Calibri"/>
                <a:ea typeface="Calibri"/>
                <a:cs typeface="Calibri"/>
                <a:sym typeface="Calibri"/>
              </a:rPr>
              <a:t>P3: “Las macetas no están pisoteadas”</a:t>
            </a:r>
            <a:r>
              <a:rPr lang="es-AR" sz="2200">
                <a:solidFill>
                  <a:schemeClr val="dk1"/>
                </a:solidFill>
                <a:latin typeface="Calibri"/>
                <a:ea typeface="Calibri"/>
                <a:cs typeface="Calibri"/>
                <a:sym typeface="Calibri"/>
              </a:rPr>
              <a:t> </a:t>
            </a:r>
            <a:endParaRPr/>
          </a:p>
        </p:txBody>
      </p:sp>
      <p:sp>
        <p:nvSpPr>
          <p:cNvPr id="121" name="Google Shape;121;p16"/>
          <p:cNvSpPr/>
          <p:nvPr/>
        </p:nvSpPr>
        <p:spPr>
          <a:xfrm>
            <a:off x="494715" y="3649749"/>
            <a:ext cx="2375094"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00FF"/>
                </a:solidFill>
                <a:latin typeface="Calibri"/>
                <a:ea typeface="Calibri"/>
                <a:cs typeface="Calibri"/>
                <a:sym typeface="Calibri"/>
              </a:rPr>
              <a:t>CONCLUSIÓN</a:t>
            </a:r>
            <a:r>
              <a:rPr lang="es-AR" sz="2200">
                <a:solidFill>
                  <a:schemeClr val="dk1"/>
                </a:solidFill>
                <a:latin typeface="Calibri"/>
                <a:ea typeface="Calibri"/>
                <a:cs typeface="Calibri"/>
                <a:sym typeface="Calibri"/>
              </a:rPr>
              <a:t> </a:t>
            </a:r>
            <a:endParaRPr/>
          </a:p>
        </p:txBody>
      </p:sp>
      <p:sp>
        <p:nvSpPr>
          <p:cNvPr id="122" name="Google Shape;122;p16"/>
          <p:cNvSpPr/>
          <p:nvPr/>
        </p:nvSpPr>
        <p:spPr>
          <a:xfrm>
            <a:off x="2590801" y="3649749"/>
            <a:ext cx="4485248"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200">
                <a:solidFill>
                  <a:srgbClr val="000000"/>
                </a:solidFill>
                <a:latin typeface="Calibri"/>
                <a:ea typeface="Calibri"/>
                <a:cs typeface="Calibri"/>
                <a:sym typeface="Calibri"/>
              </a:rPr>
              <a:t>“el ladrón tenía llave de la puerta.”</a:t>
            </a:r>
            <a:r>
              <a:rPr lang="es-AR" sz="2200">
                <a:solidFill>
                  <a:schemeClr val="dk1"/>
                </a:solidFill>
                <a:latin typeface="Calibri"/>
                <a:ea typeface="Calibri"/>
                <a:cs typeface="Calibri"/>
                <a:sym typeface="Calibri"/>
              </a:rPr>
              <a:t> </a:t>
            </a:r>
            <a:endParaRPr/>
          </a:p>
        </p:txBody>
      </p:sp>
      <p:sp>
        <p:nvSpPr>
          <p:cNvPr id="123" name="Google Shape;123;p16"/>
          <p:cNvSpPr/>
          <p:nvPr/>
        </p:nvSpPr>
        <p:spPr>
          <a:xfrm>
            <a:off x="494715" y="4174181"/>
            <a:ext cx="6096000" cy="2059795"/>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s-AR" sz="2200">
                <a:solidFill>
                  <a:srgbClr val="000000"/>
                </a:solidFill>
                <a:latin typeface="Calibri"/>
                <a:ea typeface="Calibri"/>
                <a:cs typeface="Calibri"/>
                <a:sym typeface="Calibri"/>
              </a:rPr>
              <a:t>Si consideramos el siguiente diccionario:</a:t>
            </a:r>
            <a:br>
              <a:rPr lang="es-AR" sz="2200">
                <a:solidFill>
                  <a:srgbClr val="000000"/>
                </a:solidFill>
                <a:latin typeface="Calibri"/>
                <a:ea typeface="Calibri"/>
                <a:cs typeface="Calibri"/>
                <a:sym typeface="Calibri"/>
              </a:rPr>
            </a:br>
            <a:r>
              <a:rPr lang="es-AR" sz="2200">
                <a:solidFill>
                  <a:srgbClr val="000000"/>
                </a:solidFill>
                <a:latin typeface="Calibri"/>
                <a:ea typeface="Calibri"/>
                <a:cs typeface="Calibri"/>
                <a:sym typeface="Calibri"/>
              </a:rPr>
              <a:t>p: “El ladrón tenía llave de la puerta”</a:t>
            </a:r>
            <a:br>
              <a:rPr lang="es-AR" sz="2200">
                <a:solidFill>
                  <a:srgbClr val="000000"/>
                </a:solidFill>
                <a:latin typeface="Calibri"/>
                <a:ea typeface="Calibri"/>
                <a:cs typeface="Calibri"/>
                <a:sym typeface="Calibri"/>
              </a:rPr>
            </a:br>
            <a:r>
              <a:rPr lang="es-AR" sz="2200">
                <a:solidFill>
                  <a:srgbClr val="000000"/>
                </a:solidFill>
                <a:latin typeface="Calibri"/>
                <a:ea typeface="Calibri"/>
                <a:cs typeface="Calibri"/>
                <a:sym typeface="Calibri"/>
              </a:rPr>
              <a:t>v: “El ladrón entró por la ventana”</a:t>
            </a:r>
            <a:br>
              <a:rPr lang="es-AR" sz="2200">
                <a:solidFill>
                  <a:srgbClr val="000000"/>
                </a:solidFill>
                <a:latin typeface="Calibri"/>
                <a:ea typeface="Calibri"/>
                <a:cs typeface="Calibri"/>
                <a:sym typeface="Calibri"/>
              </a:rPr>
            </a:br>
            <a:r>
              <a:rPr lang="es-AR" sz="2200">
                <a:solidFill>
                  <a:srgbClr val="000000"/>
                </a:solidFill>
                <a:latin typeface="Calibri"/>
                <a:ea typeface="Calibri"/>
                <a:cs typeface="Calibri"/>
                <a:sym typeface="Calibri"/>
              </a:rPr>
              <a:t>m: “El ladrón pisoteó las macetas”</a:t>
            </a:r>
            <a:r>
              <a:rPr lang="es-AR" sz="2200">
                <a:solidFill>
                  <a:schemeClr val="dk1"/>
                </a:solidFill>
                <a:latin typeface="Calibri"/>
                <a:ea typeface="Calibri"/>
                <a:cs typeface="Calibri"/>
                <a:sym typeface="Calibri"/>
              </a:rPr>
              <a:t> </a:t>
            </a:r>
            <a:endParaRPr/>
          </a:p>
        </p:txBody>
      </p:sp>
      <p:sp>
        <p:nvSpPr>
          <p:cNvPr id="124" name="Google Shape;124;p16"/>
          <p:cNvSpPr/>
          <p:nvPr/>
        </p:nvSpPr>
        <p:spPr>
          <a:xfrm>
            <a:off x="9575409" y="2084808"/>
            <a:ext cx="1369255" cy="430887"/>
          </a:xfrm>
          <a:prstGeom prst="rect">
            <a:avLst/>
          </a:prstGeom>
          <a:blipFill rotWithShape="1">
            <a:blip r:embed="rId3">
              <a:alphaModFix/>
            </a:blip>
            <a:stretch>
              <a:fillRect b="-28166" l="-5803"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25" name="Google Shape;125;p16"/>
          <p:cNvSpPr/>
          <p:nvPr/>
        </p:nvSpPr>
        <p:spPr>
          <a:xfrm>
            <a:off x="9575408" y="2515695"/>
            <a:ext cx="1369255" cy="430887"/>
          </a:xfrm>
          <a:prstGeom prst="rect">
            <a:avLst/>
          </a:prstGeom>
          <a:blipFill rotWithShape="1">
            <a:blip r:embed="rId4">
              <a:alphaModFix/>
            </a:blip>
            <a:stretch>
              <a:fillRect b="-29998" l="-5803" r="0" t="-85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26" name="Google Shape;126;p16"/>
          <p:cNvSpPr/>
          <p:nvPr/>
        </p:nvSpPr>
        <p:spPr>
          <a:xfrm>
            <a:off x="9575407" y="2946582"/>
            <a:ext cx="1369255" cy="430887"/>
          </a:xfrm>
          <a:prstGeom prst="rect">
            <a:avLst/>
          </a:prstGeom>
          <a:blipFill rotWithShape="1">
            <a:blip r:embed="rId5">
              <a:alphaModFix/>
            </a:blip>
            <a:stretch>
              <a:fillRect b="-29576" l="0" r="0" t="-704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27" name="Google Shape;127;p16"/>
          <p:cNvSpPr/>
          <p:nvPr/>
        </p:nvSpPr>
        <p:spPr>
          <a:xfrm>
            <a:off x="9575406" y="3645185"/>
            <a:ext cx="1369255" cy="430887"/>
          </a:xfrm>
          <a:prstGeom prst="rect">
            <a:avLst/>
          </a:prstGeom>
          <a:blipFill rotWithShape="1">
            <a:blip r:embed="rId6">
              <a:alphaModFix/>
            </a:blip>
            <a:stretch>
              <a:fillRect b="-28166" l="0"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cxnSp>
        <p:nvCxnSpPr>
          <p:cNvPr id="128" name="Google Shape;128;p16"/>
          <p:cNvCxnSpPr/>
          <p:nvPr/>
        </p:nvCxnSpPr>
        <p:spPr>
          <a:xfrm>
            <a:off x="9275975" y="3507929"/>
            <a:ext cx="1414021" cy="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nvSpPr>
        <p:spPr>
          <a:xfrm>
            <a:off x="494715" y="293103"/>
            <a:ext cx="10803986" cy="1107996"/>
          </a:xfrm>
          <a:prstGeom prst="rect">
            <a:avLst/>
          </a:prstGeom>
          <a:solidFill>
            <a:srgbClr val="3865B4"/>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AR" sz="2200">
                <a:solidFill>
                  <a:srgbClr val="FF0000"/>
                </a:solidFill>
                <a:latin typeface="Calibri"/>
                <a:ea typeface="Calibri"/>
                <a:cs typeface="Calibri"/>
                <a:sym typeface="Calibri"/>
              </a:rPr>
              <a:t>Ejemplo: </a:t>
            </a:r>
            <a:r>
              <a:rPr lang="es-AR" sz="2200">
                <a:solidFill>
                  <a:schemeClr val="dk1"/>
                </a:solidFill>
                <a:latin typeface="Calibri"/>
                <a:ea typeface="Calibri"/>
                <a:cs typeface="Calibri"/>
                <a:sym typeface="Calibri"/>
              </a:rPr>
              <a:t>“El ladrón tenía llave de la puerta o entró por la ventana. Si entró por la</a:t>
            </a:r>
            <a:br>
              <a:rPr lang="es-AR" sz="2200">
                <a:solidFill>
                  <a:schemeClr val="dk1"/>
                </a:solidFill>
                <a:latin typeface="Calibri"/>
                <a:ea typeface="Calibri"/>
                <a:cs typeface="Calibri"/>
                <a:sym typeface="Calibri"/>
              </a:rPr>
            </a:br>
            <a:r>
              <a:rPr lang="es-AR" sz="2200">
                <a:solidFill>
                  <a:schemeClr val="dk1"/>
                </a:solidFill>
                <a:latin typeface="Calibri"/>
                <a:ea typeface="Calibri"/>
                <a:cs typeface="Calibri"/>
                <a:sym typeface="Calibri"/>
              </a:rPr>
              <a:t>ventana, pisoteó las macetas. Las macetas no están pisoteadas. Por lo</a:t>
            </a:r>
            <a:br>
              <a:rPr lang="es-AR" sz="2200">
                <a:solidFill>
                  <a:schemeClr val="dk1"/>
                </a:solidFill>
                <a:latin typeface="Calibri"/>
                <a:ea typeface="Calibri"/>
                <a:cs typeface="Calibri"/>
                <a:sym typeface="Calibri"/>
              </a:rPr>
            </a:br>
            <a:r>
              <a:rPr lang="es-AR" sz="2200">
                <a:solidFill>
                  <a:schemeClr val="dk1"/>
                </a:solidFill>
                <a:latin typeface="Calibri"/>
                <a:ea typeface="Calibri"/>
                <a:cs typeface="Calibri"/>
                <a:sym typeface="Calibri"/>
              </a:rPr>
              <a:t>tanto, el ladrón tenía llave de la puerta. </a:t>
            </a:r>
            <a:endParaRPr sz="2200">
              <a:solidFill>
                <a:schemeClr val="dk1"/>
              </a:solidFill>
              <a:latin typeface="Calibri"/>
              <a:ea typeface="Calibri"/>
              <a:cs typeface="Calibri"/>
              <a:sym typeface="Calibri"/>
            </a:endParaRPr>
          </a:p>
        </p:txBody>
      </p:sp>
      <p:sp>
        <p:nvSpPr>
          <p:cNvPr id="134" name="Google Shape;134;p17"/>
          <p:cNvSpPr/>
          <p:nvPr/>
        </p:nvSpPr>
        <p:spPr>
          <a:xfrm>
            <a:off x="264938" y="1769458"/>
            <a:ext cx="3549748"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FF0000"/>
                </a:solidFill>
                <a:latin typeface="Calibri"/>
                <a:ea typeface="Calibri"/>
                <a:cs typeface="Calibri"/>
                <a:sym typeface="Calibri"/>
              </a:rPr>
              <a:t>1. MÉTODO DIRECTO</a:t>
            </a:r>
            <a:r>
              <a:rPr lang="es-AR" sz="2200">
                <a:solidFill>
                  <a:srgbClr val="FF0000"/>
                </a:solidFill>
                <a:latin typeface="Calibri"/>
                <a:ea typeface="Calibri"/>
                <a:cs typeface="Calibri"/>
                <a:sym typeface="Calibri"/>
              </a:rPr>
              <a:t> </a:t>
            </a:r>
            <a:endParaRPr/>
          </a:p>
        </p:txBody>
      </p:sp>
      <p:sp>
        <p:nvSpPr>
          <p:cNvPr id="135" name="Google Shape;135;p17"/>
          <p:cNvSpPr/>
          <p:nvPr/>
        </p:nvSpPr>
        <p:spPr>
          <a:xfrm>
            <a:off x="2464190" y="2398807"/>
            <a:ext cx="7263619" cy="430887"/>
          </a:xfrm>
          <a:prstGeom prst="rect">
            <a:avLst/>
          </a:prstGeom>
          <a:blipFill rotWithShape="1">
            <a:blip r:embed="rId3">
              <a:alphaModFix/>
            </a:blip>
            <a:stretch>
              <a:fillRect b="-29998" l="-1090" r="0" t="-85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36" name="Google Shape;136;p17"/>
          <p:cNvSpPr/>
          <p:nvPr/>
        </p:nvSpPr>
        <p:spPr>
          <a:xfrm>
            <a:off x="2425846" y="4300923"/>
            <a:ext cx="8872855"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200">
                <a:solidFill>
                  <a:srgbClr val="000000"/>
                </a:solidFill>
                <a:latin typeface="Calibri"/>
                <a:ea typeface="Calibri"/>
                <a:cs typeface="Calibri"/>
                <a:sym typeface="Calibri"/>
              </a:rPr>
              <a:t>Y esta es la conclusión que resulta ser necesariamente verdadera</a:t>
            </a:r>
            <a:r>
              <a:rPr lang="es-AR" sz="2200">
                <a:solidFill>
                  <a:schemeClr val="dk1"/>
                </a:solidFill>
                <a:latin typeface="Calibri"/>
                <a:ea typeface="Calibri"/>
                <a:cs typeface="Calibri"/>
                <a:sym typeface="Calibri"/>
              </a:rPr>
              <a:t> </a:t>
            </a:r>
            <a:endParaRPr/>
          </a:p>
        </p:txBody>
      </p:sp>
      <p:sp>
        <p:nvSpPr>
          <p:cNvPr id="137" name="Google Shape;137;p17"/>
          <p:cNvSpPr/>
          <p:nvPr/>
        </p:nvSpPr>
        <p:spPr>
          <a:xfrm>
            <a:off x="2464190" y="2975883"/>
            <a:ext cx="9507416" cy="430887"/>
          </a:xfrm>
          <a:prstGeom prst="rect">
            <a:avLst/>
          </a:prstGeom>
          <a:blipFill rotWithShape="1">
            <a:blip r:embed="rId4">
              <a:alphaModFix/>
            </a:blip>
            <a:stretch>
              <a:fillRect b="-29574" l="-832"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38" name="Google Shape;138;p17"/>
          <p:cNvSpPr/>
          <p:nvPr/>
        </p:nvSpPr>
        <p:spPr>
          <a:xfrm>
            <a:off x="2464190" y="3662371"/>
            <a:ext cx="9507416" cy="430887"/>
          </a:xfrm>
          <a:prstGeom prst="rect">
            <a:avLst/>
          </a:prstGeom>
          <a:blipFill rotWithShape="1">
            <a:blip r:embed="rId5">
              <a:alphaModFix/>
            </a:blip>
            <a:stretch>
              <a:fillRect b="-29998" l="-832" r="0" t="-85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39" name="Google Shape;139;p17"/>
          <p:cNvSpPr/>
          <p:nvPr/>
        </p:nvSpPr>
        <p:spPr>
          <a:xfrm rot="800207">
            <a:off x="621664" y="4885334"/>
            <a:ext cx="3339376" cy="1200329"/>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36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3600">
                <a:solidFill>
                  <a:srgbClr val="FF0000"/>
                </a:solidFill>
                <a:latin typeface="Calibri"/>
                <a:ea typeface="Calibri"/>
                <a:cs typeface="Calibri"/>
                <a:sym typeface="Calibri"/>
              </a:rPr>
              <a:t>Válido</a:t>
            </a:r>
            <a:endParaRPr b="1" sz="3600" cap="none">
              <a:solidFill>
                <a:srgbClr val="FF0000"/>
              </a:solidFill>
              <a:latin typeface="Calibri"/>
              <a:ea typeface="Calibri"/>
              <a:cs typeface="Calibri"/>
              <a:sym typeface="Calibri"/>
            </a:endParaRPr>
          </a:p>
        </p:txBody>
      </p:sp>
      <p:grpSp>
        <p:nvGrpSpPr>
          <p:cNvPr id="140" name="Google Shape;140;p17"/>
          <p:cNvGrpSpPr/>
          <p:nvPr/>
        </p:nvGrpSpPr>
        <p:grpSpPr>
          <a:xfrm>
            <a:off x="264938" y="2329553"/>
            <a:ext cx="1472423" cy="1991264"/>
            <a:chOff x="264938" y="2329553"/>
            <a:chExt cx="1472423" cy="1991264"/>
          </a:xfrm>
        </p:grpSpPr>
        <p:grpSp>
          <p:nvGrpSpPr>
            <p:cNvPr id="141" name="Google Shape;141;p17"/>
            <p:cNvGrpSpPr/>
            <p:nvPr/>
          </p:nvGrpSpPr>
          <p:grpSpPr>
            <a:xfrm>
              <a:off x="368103" y="2329553"/>
              <a:ext cx="1369258" cy="1991264"/>
              <a:chOff x="494712" y="2568704"/>
              <a:chExt cx="1369258" cy="1991264"/>
            </a:xfrm>
          </p:grpSpPr>
          <p:sp>
            <p:nvSpPr>
              <p:cNvPr id="142" name="Google Shape;142;p17"/>
              <p:cNvSpPr/>
              <p:nvPr/>
            </p:nvSpPr>
            <p:spPr>
              <a:xfrm>
                <a:off x="494715" y="2568704"/>
                <a:ext cx="1369255" cy="430887"/>
              </a:xfrm>
              <a:prstGeom prst="rect">
                <a:avLst/>
              </a:prstGeom>
              <a:blipFill rotWithShape="1">
                <a:blip r:embed="rId6">
                  <a:alphaModFix/>
                </a:blip>
                <a:stretch>
                  <a:fillRect b="-29574" l="-5777"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43" name="Google Shape;143;p17"/>
              <p:cNvSpPr/>
              <p:nvPr/>
            </p:nvSpPr>
            <p:spPr>
              <a:xfrm>
                <a:off x="494714" y="2999591"/>
                <a:ext cx="1369255" cy="430887"/>
              </a:xfrm>
              <a:prstGeom prst="rect">
                <a:avLst/>
              </a:prstGeom>
              <a:blipFill rotWithShape="1">
                <a:blip r:embed="rId7">
                  <a:alphaModFix/>
                </a:blip>
                <a:stretch>
                  <a:fillRect b="-28166" l="-5777"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44" name="Google Shape;144;p17"/>
              <p:cNvSpPr/>
              <p:nvPr/>
            </p:nvSpPr>
            <p:spPr>
              <a:xfrm>
                <a:off x="494713" y="3430478"/>
                <a:ext cx="1369255" cy="430887"/>
              </a:xfrm>
              <a:prstGeom prst="rect">
                <a:avLst/>
              </a:prstGeom>
              <a:blipFill rotWithShape="1">
                <a:blip r:embed="rId8">
                  <a:alphaModFix/>
                </a:blip>
                <a:stretch>
                  <a:fillRect b="-29998" l="0" r="0" t="-85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45" name="Google Shape;145;p17"/>
              <p:cNvSpPr/>
              <p:nvPr/>
            </p:nvSpPr>
            <p:spPr>
              <a:xfrm>
                <a:off x="494712" y="4129081"/>
                <a:ext cx="1369255" cy="430887"/>
              </a:xfrm>
              <a:prstGeom prst="rect">
                <a:avLst/>
              </a:prstGeom>
              <a:blipFill rotWithShape="1">
                <a:blip r:embed="rId9">
                  <a:alphaModFix/>
                </a:blip>
                <a:stretch>
                  <a:fillRect b="-29574" l="0"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grpSp>
        <p:cxnSp>
          <p:nvCxnSpPr>
            <p:cNvPr id="146" name="Google Shape;146;p17"/>
            <p:cNvCxnSpPr/>
            <p:nvPr/>
          </p:nvCxnSpPr>
          <p:spPr>
            <a:xfrm flipH="1" rot="10800000">
              <a:off x="264938" y="3769468"/>
              <a:ext cx="1230487" cy="1"/>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p:nvPr/>
        </p:nvSpPr>
        <p:spPr>
          <a:xfrm>
            <a:off x="236803" y="131891"/>
            <a:ext cx="6135862"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FF0000"/>
                </a:solidFill>
                <a:latin typeface="Calibri"/>
                <a:ea typeface="Calibri"/>
                <a:cs typeface="Calibri"/>
                <a:sym typeface="Calibri"/>
              </a:rPr>
              <a:t>2. MÉTODO DEL CONDICIONAL ASOCIADO</a:t>
            </a:r>
            <a:endParaRPr sz="2200">
              <a:solidFill>
                <a:srgbClr val="FF0000"/>
              </a:solidFill>
              <a:latin typeface="Calibri"/>
              <a:ea typeface="Calibri"/>
              <a:cs typeface="Calibri"/>
              <a:sym typeface="Calibri"/>
            </a:endParaRPr>
          </a:p>
        </p:txBody>
      </p:sp>
      <p:pic>
        <p:nvPicPr>
          <p:cNvPr id="152" name="Google Shape;152;p18"/>
          <p:cNvPicPr preferRelativeResize="0"/>
          <p:nvPr/>
        </p:nvPicPr>
        <p:blipFill rotWithShape="1">
          <a:blip r:embed="rId3">
            <a:alphaModFix/>
          </a:blip>
          <a:srcRect b="0" l="0" r="0" t="0"/>
          <a:stretch/>
        </p:blipFill>
        <p:spPr>
          <a:xfrm>
            <a:off x="333229" y="762099"/>
            <a:ext cx="5543696" cy="610407"/>
          </a:xfrm>
          <a:prstGeom prst="rect">
            <a:avLst/>
          </a:prstGeom>
          <a:noFill/>
          <a:ln>
            <a:noFill/>
          </a:ln>
        </p:spPr>
      </p:pic>
      <p:sp>
        <p:nvSpPr>
          <p:cNvPr id="153" name="Google Shape;153;p18"/>
          <p:cNvSpPr/>
          <p:nvPr/>
        </p:nvSpPr>
        <p:spPr>
          <a:xfrm>
            <a:off x="236803" y="1462104"/>
            <a:ext cx="11427655" cy="7694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2200">
                <a:solidFill>
                  <a:srgbClr val="000000"/>
                </a:solidFill>
                <a:latin typeface="Calibri"/>
                <a:ea typeface="Calibri"/>
                <a:cs typeface="Calibri"/>
                <a:sym typeface="Calibri"/>
              </a:rPr>
              <a:t>En este caso deberíamos hacer la tabla de verdad de 8 renglones (pues hay 3 proposiciones simples distintas), y ver que sea una tautología.</a:t>
            </a:r>
            <a:r>
              <a:rPr lang="es-AR" sz="2200">
                <a:solidFill>
                  <a:schemeClr val="dk1"/>
                </a:solidFill>
                <a:latin typeface="Calibri"/>
                <a:ea typeface="Calibri"/>
                <a:cs typeface="Calibri"/>
                <a:sym typeface="Calibri"/>
              </a:rPr>
              <a:t> </a:t>
            </a:r>
            <a:endParaRPr/>
          </a:p>
        </p:txBody>
      </p:sp>
      <p:graphicFrame>
        <p:nvGraphicFramePr>
          <p:cNvPr id="154" name="Google Shape;154;p18"/>
          <p:cNvGraphicFramePr/>
          <p:nvPr/>
        </p:nvGraphicFramePr>
        <p:xfrm>
          <a:off x="2498333" y="2595404"/>
          <a:ext cx="3000000" cy="3000000"/>
        </p:xfrm>
        <a:graphic>
          <a:graphicData uri="http://schemas.openxmlformats.org/drawingml/2006/table">
            <a:tbl>
              <a:tblPr bandRow="1" firstRow="1">
                <a:noFill/>
                <a:tableStyleId>{2A700E1F-9B95-48C9-8D05-8BDF428FD3D1}</a:tableStyleId>
              </a:tblPr>
              <a:tblGrid>
                <a:gridCol w="471100"/>
                <a:gridCol w="443050"/>
                <a:gridCol w="386500"/>
                <a:gridCol w="348800"/>
                <a:gridCol w="584450"/>
                <a:gridCol w="414775"/>
                <a:gridCol w="518475"/>
                <a:gridCol w="424200"/>
                <a:gridCol w="829550"/>
                <a:gridCol w="754150"/>
                <a:gridCol w="650450"/>
              </a:tblGrid>
              <a:tr h="370850">
                <a:tc>
                  <a:txBody>
                    <a:bodyPr/>
                    <a:lstStyle/>
                    <a:p>
                      <a:pPr indent="0" lvl="0" marL="0" marR="0" rtl="0" algn="ctr">
                        <a:spcBef>
                          <a:spcPts val="0"/>
                        </a:spcBef>
                        <a:spcAft>
                          <a:spcPts val="0"/>
                        </a:spcAft>
                        <a:buNone/>
                      </a:pPr>
                      <a:r>
                        <a:rPr lang="es-AR" sz="1800" u="none" cap="none" strike="noStrike"/>
                        <a:t>[(p</a:t>
                      </a:r>
                      <a:endParaRPr/>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lang="es-AR" sz="1800"/>
                        <a:t>v)</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rPr lang="es-AR" sz="1800"/>
                        <a:t>(v</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m)</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p</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0070C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c>
                  <a:txBody>
                    <a:bodyPr/>
                    <a:lstStyle/>
                    <a:p>
                      <a:pPr indent="0" lvl="0" marL="0" marR="0" rtl="0" algn="ctr">
                        <a:spcBef>
                          <a:spcPts val="0"/>
                        </a:spcBef>
                        <a:spcAft>
                          <a:spcPts val="0"/>
                        </a:spcAft>
                        <a:buNone/>
                      </a:pPr>
                      <a:r>
                        <a:t/>
                      </a:r>
                      <a:endParaRPr sz="1800">
                        <a:solidFill>
                          <a:srgbClr val="FF0000"/>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b="1" sz="1800">
                        <a:solidFill>
                          <a:srgbClr val="1E4E79"/>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c>
                  <a:txBody>
                    <a:bodyPr/>
                    <a:lstStyle/>
                    <a:p>
                      <a:pPr indent="0" lvl="0" marL="0" marR="0" rtl="0" algn="ctr">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5" name="Google Shape;155;p18"/>
          <p:cNvSpPr/>
          <p:nvPr/>
        </p:nvSpPr>
        <p:spPr>
          <a:xfrm rot="-938489">
            <a:off x="9230003" y="4870073"/>
            <a:ext cx="2223686" cy="584775"/>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3200" cap="none">
                <a:solidFill>
                  <a:srgbClr val="FF0000"/>
                </a:solidFill>
                <a:latin typeface="Calibri"/>
                <a:ea typeface="Calibri"/>
                <a:cs typeface="Calibri"/>
                <a:sym typeface="Calibri"/>
              </a:rPr>
              <a:t>Tautología</a:t>
            </a:r>
            <a:endParaRPr/>
          </a:p>
        </p:txBody>
      </p:sp>
      <p:sp>
        <p:nvSpPr>
          <p:cNvPr id="156" name="Google Shape;156;p18"/>
          <p:cNvSpPr/>
          <p:nvPr/>
        </p:nvSpPr>
        <p:spPr>
          <a:xfrm rot="-938489">
            <a:off x="8625849" y="2703615"/>
            <a:ext cx="2985112" cy="1077218"/>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32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3200">
                <a:solidFill>
                  <a:srgbClr val="FF0000"/>
                </a:solidFill>
                <a:latin typeface="Calibri"/>
                <a:ea typeface="Calibri"/>
                <a:cs typeface="Calibri"/>
                <a:sym typeface="Calibri"/>
              </a:rPr>
              <a:t>Válido</a:t>
            </a:r>
            <a:endParaRPr b="1" sz="3200" cap="none">
              <a:solidFill>
                <a:srgbClr val="FF0000"/>
              </a:solidFill>
              <a:latin typeface="Calibri"/>
              <a:ea typeface="Calibri"/>
              <a:cs typeface="Calibri"/>
              <a:sym typeface="Calibri"/>
            </a:endParaRPr>
          </a:p>
        </p:txBody>
      </p:sp>
      <p:graphicFrame>
        <p:nvGraphicFramePr>
          <p:cNvPr id="157" name="Google Shape;157;p18"/>
          <p:cNvGraphicFramePr/>
          <p:nvPr/>
        </p:nvGraphicFramePr>
        <p:xfrm>
          <a:off x="2983258" y="2966244"/>
          <a:ext cx="3000000" cy="3000000"/>
        </p:xfrm>
        <a:graphic>
          <a:graphicData uri="http://schemas.openxmlformats.org/drawingml/2006/table">
            <a:tbl>
              <a:tblPr bandRow="1" firstRow="1">
                <a:noFill/>
                <a:tableStyleId>{2A700E1F-9B95-48C9-8D05-8BDF428FD3D1}</a:tableStyleId>
              </a:tblPr>
              <a:tblGrid>
                <a:gridCol w="431175"/>
              </a:tblGrid>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58" name="Google Shape;158;p18"/>
          <p:cNvGraphicFramePr/>
          <p:nvPr/>
        </p:nvGraphicFramePr>
        <p:xfrm>
          <a:off x="4727848" y="2976354"/>
          <a:ext cx="3000000" cy="3000000"/>
        </p:xfrm>
        <a:graphic>
          <a:graphicData uri="http://schemas.openxmlformats.org/drawingml/2006/table">
            <a:tbl>
              <a:tblPr bandRow="1" firstRow="1">
                <a:noFill/>
                <a:tableStyleId>{2A700E1F-9B95-48C9-8D05-8BDF428FD3D1}</a:tableStyleId>
              </a:tblPr>
              <a:tblGrid>
                <a:gridCol w="414775"/>
              </a:tblGrid>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59" name="Google Shape;159;p18"/>
          <p:cNvGraphicFramePr/>
          <p:nvPr/>
        </p:nvGraphicFramePr>
        <p:xfrm>
          <a:off x="6096001" y="2976354"/>
          <a:ext cx="3000000" cy="3000000"/>
        </p:xfrm>
        <a:graphic>
          <a:graphicData uri="http://schemas.openxmlformats.org/drawingml/2006/table">
            <a:tbl>
              <a:tblPr bandRow="1" firstRow="1">
                <a:noFill/>
                <a:tableStyleId>{2A700E1F-9B95-48C9-8D05-8BDF428FD3D1}</a:tableStyleId>
              </a:tblPr>
              <a:tblGrid>
                <a:gridCol w="793075"/>
              </a:tblGrid>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solidFill>
                            <a:srgbClr val="FF000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60" name="Google Shape;160;p18"/>
          <p:cNvGraphicFramePr/>
          <p:nvPr/>
        </p:nvGraphicFramePr>
        <p:xfrm>
          <a:off x="5664822" y="2976354"/>
          <a:ext cx="3000000" cy="3000000"/>
        </p:xfrm>
        <a:graphic>
          <a:graphicData uri="http://schemas.openxmlformats.org/drawingml/2006/table">
            <a:tbl>
              <a:tblPr bandRow="1" firstRow="1">
                <a:noFill/>
                <a:tableStyleId>{2A700E1F-9B95-48C9-8D05-8BDF428FD3D1}</a:tableStyleId>
              </a:tblPr>
              <a:tblGrid>
                <a:gridCol w="431175"/>
              </a:tblGrid>
              <a:tr h="370850">
                <a:tc>
                  <a:txBody>
                    <a:bodyPr/>
                    <a:lstStyle/>
                    <a:p>
                      <a:pPr indent="0" lvl="0" marL="0" marR="0" rtl="0" algn="ctr">
                        <a:spcBef>
                          <a:spcPts val="0"/>
                        </a:spcBef>
                        <a:spcAft>
                          <a:spcPts val="0"/>
                        </a:spcAft>
                        <a:buNone/>
                      </a:pPr>
                      <a:r>
                        <a:rPr b="1" lang="es-AR" sz="1800">
                          <a:solidFill>
                            <a:srgbClr val="0070C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r h="370850">
                <a:tc>
                  <a:txBody>
                    <a:bodyPr/>
                    <a:lstStyle/>
                    <a:p>
                      <a:pPr indent="0" lvl="0" marL="0" marR="0" rtl="0" algn="ctr">
                        <a:spcBef>
                          <a:spcPts val="0"/>
                        </a:spcBef>
                        <a:spcAft>
                          <a:spcPts val="0"/>
                        </a:spcAft>
                        <a:buNone/>
                      </a:pPr>
                      <a:r>
                        <a:rPr b="1" lang="es-AR" sz="1800">
                          <a:solidFill>
                            <a:srgbClr val="0070C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r h="370850">
                <a:tc>
                  <a:txBody>
                    <a:bodyPr/>
                    <a:lstStyle/>
                    <a:p>
                      <a:pPr indent="0" lvl="0" marL="0" marR="0" rtl="0" algn="ctr">
                        <a:spcBef>
                          <a:spcPts val="0"/>
                        </a:spcBef>
                        <a:spcAft>
                          <a:spcPts val="0"/>
                        </a:spcAft>
                        <a:buNone/>
                      </a:pPr>
                      <a:r>
                        <a:rPr b="1" lang="es-AR" sz="1800">
                          <a:solidFill>
                            <a:srgbClr val="0070C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r h="370850">
                <a:tc>
                  <a:txBody>
                    <a:bodyPr/>
                    <a:lstStyle/>
                    <a:p>
                      <a:pPr indent="0" lvl="0" marL="0" marR="0" rtl="0" algn="ctr">
                        <a:spcBef>
                          <a:spcPts val="0"/>
                        </a:spcBef>
                        <a:spcAft>
                          <a:spcPts val="0"/>
                        </a:spcAft>
                        <a:buNone/>
                      </a:pPr>
                      <a:r>
                        <a:rPr b="1" lang="es-AR" sz="1800">
                          <a:solidFill>
                            <a:srgbClr val="0070C0"/>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r h="370850">
                <a:tc>
                  <a:txBody>
                    <a:bodyPr/>
                    <a:lstStyle/>
                    <a:p>
                      <a:pPr indent="0" lvl="0" marL="0" marR="0" rtl="0" algn="ctr">
                        <a:spcBef>
                          <a:spcPts val="0"/>
                        </a:spcBef>
                        <a:spcAft>
                          <a:spcPts val="0"/>
                        </a:spcAft>
                        <a:buNone/>
                      </a:pPr>
                      <a:r>
                        <a:rPr b="1" lang="es-AR" sz="1800">
                          <a:solidFill>
                            <a:srgbClr val="0070C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r h="370850">
                <a:tc>
                  <a:txBody>
                    <a:bodyPr/>
                    <a:lstStyle/>
                    <a:p>
                      <a:pPr indent="0" lvl="0" marL="0" marR="0" rtl="0" algn="ctr">
                        <a:spcBef>
                          <a:spcPts val="0"/>
                        </a:spcBef>
                        <a:spcAft>
                          <a:spcPts val="0"/>
                        </a:spcAft>
                        <a:buNone/>
                      </a:pPr>
                      <a:r>
                        <a:rPr b="1" lang="es-AR" sz="1800">
                          <a:solidFill>
                            <a:srgbClr val="0070C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r h="370850">
                <a:tc>
                  <a:txBody>
                    <a:bodyPr/>
                    <a:lstStyle/>
                    <a:p>
                      <a:pPr indent="0" lvl="0" marL="0" marR="0" rtl="0" algn="ctr">
                        <a:spcBef>
                          <a:spcPts val="0"/>
                        </a:spcBef>
                        <a:spcAft>
                          <a:spcPts val="0"/>
                        </a:spcAft>
                        <a:buNone/>
                      </a:pPr>
                      <a:r>
                        <a:rPr b="1" lang="es-AR" sz="1800">
                          <a:solidFill>
                            <a:srgbClr val="0070C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r h="370850">
                <a:tc>
                  <a:txBody>
                    <a:bodyPr/>
                    <a:lstStyle/>
                    <a:p>
                      <a:pPr indent="0" lvl="0" marL="0" marR="0" rtl="0" algn="ctr">
                        <a:spcBef>
                          <a:spcPts val="0"/>
                        </a:spcBef>
                        <a:spcAft>
                          <a:spcPts val="0"/>
                        </a:spcAft>
                        <a:buNone/>
                      </a:pPr>
                      <a:r>
                        <a:rPr b="1" lang="es-AR" sz="1800">
                          <a:solidFill>
                            <a:srgbClr val="0070C0"/>
                          </a:solidFil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BCD9B"/>
                    </a:solidFill>
                  </a:tcPr>
                </a:tc>
              </a:tr>
            </a:tbl>
          </a:graphicData>
        </a:graphic>
      </p:graphicFrame>
      <p:graphicFrame>
        <p:nvGraphicFramePr>
          <p:cNvPr id="161" name="Google Shape;161;p18"/>
          <p:cNvGraphicFramePr/>
          <p:nvPr/>
        </p:nvGraphicFramePr>
        <p:xfrm>
          <a:off x="6892916" y="2966244"/>
          <a:ext cx="3000000" cy="3000000"/>
        </p:xfrm>
        <a:graphic>
          <a:graphicData uri="http://schemas.openxmlformats.org/drawingml/2006/table">
            <a:tbl>
              <a:tblPr bandRow="1" firstRow="1">
                <a:noFill/>
                <a:tableStyleId>{2A700E1F-9B95-48C9-8D05-8BDF428FD3D1}</a:tableStyleId>
              </a:tblPr>
              <a:tblGrid>
                <a:gridCol w="787250"/>
              </a:tblGrid>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r h="370850">
                <a:tc>
                  <a:txBody>
                    <a:bodyPr/>
                    <a:lstStyle/>
                    <a:p>
                      <a:pPr indent="0" lvl="0" marL="0" marR="0" rtl="0" algn="ctr">
                        <a:spcBef>
                          <a:spcPts val="0"/>
                        </a:spcBef>
                        <a:spcAft>
                          <a:spcPts val="0"/>
                        </a:spcAft>
                        <a:buNone/>
                      </a:pPr>
                      <a:r>
                        <a:rPr b="1" lang="es-AR" sz="1800">
                          <a:solidFill>
                            <a:srgbClr val="1E4E79"/>
                          </a:solidFil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1FDCA"/>
                    </a:solidFill>
                  </a:tcPr>
                </a:tc>
              </a:tr>
            </a:tbl>
          </a:graphicData>
        </a:graphic>
      </p:graphicFrame>
      <p:graphicFrame>
        <p:nvGraphicFramePr>
          <p:cNvPr id="162" name="Google Shape;162;p18"/>
          <p:cNvGraphicFramePr/>
          <p:nvPr/>
        </p:nvGraphicFramePr>
        <p:xfrm>
          <a:off x="4139543" y="2976354"/>
          <a:ext cx="3000000" cy="3000000"/>
        </p:xfrm>
        <a:graphic>
          <a:graphicData uri="http://schemas.openxmlformats.org/drawingml/2006/table">
            <a:tbl>
              <a:tblPr bandRow="1" firstRow="1">
                <a:noFill/>
                <a:tableStyleId>{2A700E1F-9B95-48C9-8D05-8BDF428FD3D1}</a:tableStyleId>
              </a:tblPr>
              <a:tblGrid>
                <a:gridCol w="584450"/>
              </a:tblGrid>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63" name="Google Shape;163;p18"/>
          <p:cNvGraphicFramePr/>
          <p:nvPr/>
        </p:nvGraphicFramePr>
        <p:xfrm>
          <a:off x="7677262" y="2966244"/>
          <a:ext cx="3000000" cy="3000000"/>
        </p:xfrm>
        <a:graphic>
          <a:graphicData uri="http://schemas.openxmlformats.org/drawingml/2006/table">
            <a:tbl>
              <a:tblPr bandRow="1" firstRow="1">
                <a:noFill/>
                <a:tableStyleId>{2A700E1F-9B95-48C9-8D05-8BDF428FD3D1}</a:tableStyleId>
              </a:tblPr>
              <a:tblGrid>
                <a:gridCol w="650450"/>
              </a:tblGrid>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s-AR" sz="1800"/>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p:nvPr/>
        </p:nvSpPr>
        <p:spPr>
          <a:xfrm>
            <a:off x="186469" y="475765"/>
            <a:ext cx="4142096"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FF0000"/>
                </a:solidFill>
                <a:latin typeface="Calibri"/>
                <a:ea typeface="Calibri"/>
                <a:cs typeface="Calibri"/>
                <a:sym typeface="Calibri"/>
              </a:rPr>
              <a:t>3. METODO DEMOSTRATIVO</a:t>
            </a:r>
            <a:r>
              <a:rPr lang="es-AR" sz="2200">
                <a:solidFill>
                  <a:srgbClr val="FF0000"/>
                </a:solidFill>
                <a:latin typeface="Calibri"/>
                <a:ea typeface="Calibri"/>
                <a:cs typeface="Calibri"/>
                <a:sym typeface="Calibri"/>
              </a:rPr>
              <a:t> </a:t>
            </a:r>
            <a:endParaRPr sz="2200">
              <a:solidFill>
                <a:schemeClr val="dk1"/>
              </a:solidFill>
              <a:latin typeface="Calibri"/>
              <a:ea typeface="Calibri"/>
              <a:cs typeface="Calibri"/>
              <a:sym typeface="Calibri"/>
            </a:endParaRPr>
          </a:p>
        </p:txBody>
      </p:sp>
      <p:sp>
        <p:nvSpPr>
          <p:cNvPr id="169" name="Google Shape;169;p19"/>
          <p:cNvSpPr/>
          <p:nvPr/>
        </p:nvSpPr>
        <p:spPr>
          <a:xfrm>
            <a:off x="263352" y="1772816"/>
            <a:ext cx="10819887" cy="1553054"/>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s-AR" sz="2200">
                <a:solidFill>
                  <a:srgbClr val="000000"/>
                </a:solidFill>
                <a:latin typeface="Calibri"/>
                <a:ea typeface="Calibri"/>
                <a:cs typeface="Calibri"/>
                <a:sym typeface="Calibri"/>
              </a:rPr>
              <a:t>Las reglas de inferencia son pequeños razonamientos que ya se sabe que son válidos, y sirven para probar la validez de razonamientos mas complejos. Cada una de ellas, tiene un nombre que la identifica y dos siglas.</a:t>
            </a:r>
            <a:r>
              <a:rPr lang="es-AR" sz="2200">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p20"/>
          <p:cNvGraphicFramePr/>
          <p:nvPr/>
        </p:nvGraphicFramePr>
        <p:xfrm>
          <a:off x="490330" y="266896"/>
          <a:ext cx="3000000" cy="3000000"/>
        </p:xfrm>
        <a:graphic>
          <a:graphicData uri="http://schemas.openxmlformats.org/drawingml/2006/table">
            <a:tbl>
              <a:tblPr>
                <a:noFill/>
                <a:tableStyleId>{40CF8F04-7D14-4EF4-BE7B-EB47E283E545}</a:tableStyleId>
              </a:tblPr>
              <a:tblGrid>
                <a:gridCol w="3732125"/>
                <a:gridCol w="3278275"/>
                <a:gridCol w="4174425"/>
              </a:tblGrid>
              <a:tr h="904675">
                <a:tc gridSpan="3">
                  <a:txBody>
                    <a:bodyPr/>
                    <a:lstStyle/>
                    <a:p>
                      <a:pPr indent="0" lvl="0" marL="0" marR="0" rtl="0" algn="ctr">
                        <a:lnSpc>
                          <a:spcPct val="150000"/>
                        </a:lnSpc>
                        <a:spcBef>
                          <a:spcPts val="0"/>
                        </a:spcBef>
                        <a:spcAft>
                          <a:spcPts val="0"/>
                        </a:spcAft>
                        <a:buNone/>
                      </a:pPr>
                      <a:r>
                        <a:rPr b="1" lang="es-AR" sz="2200" u="sng">
                          <a:latin typeface="Calibri"/>
                          <a:ea typeface="Calibri"/>
                          <a:cs typeface="Calibri"/>
                          <a:sym typeface="Calibri"/>
                        </a:rPr>
                        <a:t>REGLAS DE INFERENCIA</a:t>
                      </a:r>
                      <a:endParaRPr sz="2200">
                        <a:latin typeface="Calibri"/>
                        <a:ea typeface="Calibri"/>
                        <a:cs typeface="Calibri"/>
                        <a:sym typeface="Calibri"/>
                      </a:endParaRPr>
                    </a:p>
                  </a:txBody>
                  <a:tcPr marT="0" marB="0" marR="68575" marL="685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1809325">
                <a:tc>
                  <a:txBody>
                    <a:bodyPr/>
                    <a:lstStyle/>
                    <a:p>
                      <a:pPr indent="0" lvl="0" marL="0" marR="0" rtl="0" algn="just">
                        <a:lnSpc>
                          <a:spcPct val="150000"/>
                        </a:lnSpc>
                        <a:spcBef>
                          <a:spcPts val="0"/>
                        </a:spcBef>
                        <a:spcAft>
                          <a:spcPts val="0"/>
                        </a:spcAft>
                        <a:buNone/>
                      </a:pPr>
                      <a:r>
                        <a:rPr b="1" lang="es-AR" sz="2200">
                          <a:solidFill>
                            <a:srgbClr val="FF0000"/>
                          </a:solidFill>
                          <a:latin typeface="Calibri"/>
                          <a:ea typeface="Calibri"/>
                          <a:cs typeface="Calibri"/>
                          <a:sym typeface="Calibri"/>
                        </a:rPr>
                        <a:t>1</a:t>
                      </a:r>
                      <a:r>
                        <a:rPr i="1" lang="es-AR" sz="2200">
                          <a:solidFill>
                            <a:srgbClr val="FF0000"/>
                          </a:solidFill>
                          <a:latin typeface="Calibri"/>
                          <a:ea typeface="Calibri"/>
                          <a:cs typeface="Calibri"/>
                          <a:sym typeface="Calibri"/>
                        </a:rPr>
                        <a:t>. </a:t>
                      </a:r>
                      <a:r>
                        <a:rPr b="1" i="1" lang="es-AR" sz="2200">
                          <a:solidFill>
                            <a:srgbClr val="FF0000"/>
                          </a:solidFill>
                          <a:latin typeface="Calibri"/>
                          <a:ea typeface="Calibri"/>
                          <a:cs typeface="Calibri"/>
                          <a:sym typeface="Calibri"/>
                        </a:rPr>
                        <a:t>Modus Ponens (MP)                                                                  </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i="1" lang="es-AR" sz="2200">
                          <a:solidFill>
                            <a:srgbClr val="FF0000"/>
                          </a:solidFill>
                          <a:latin typeface="Calibri"/>
                          <a:ea typeface="Calibri"/>
                          <a:cs typeface="Calibri"/>
                          <a:sym typeface="Calibri"/>
                        </a:rPr>
                        <a:t>2</a:t>
                      </a:r>
                      <a:r>
                        <a:rPr i="1" lang="es-AR" sz="2200">
                          <a:solidFill>
                            <a:srgbClr val="FF0000"/>
                          </a:solidFill>
                          <a:latin typeface="Calibri"/>
                          <a:ea typeface="Calibri"/>
                          <a:cs typeface="Calibri"/>
                          <a:sym typeface="Calibri"/>
                        </a:rPr>
                        <a:t>. </a:t>
                      </a:r>
                      <a:r>
                        <a:rPr b="1" i="1" lang="es-AR" sz="2200">
                          <a:solidFill>
                            <a:srgbClr val="FF0000"/>
                          </a:solidFill>
                          <a:latin typeface="Calibri"/>
                          <a:ea typeface="Calibri"/>
                          <a:cs typeface="Calibri"/>
                          <a:sym typeface="Calibri"/>
                        </a:rPr>
                        <a:t>Modus Tollens (MT)</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i="1" lang="es-AR" sz="2200">
                          <a:solidFill>
                            <a:srgbClr val="FF0000"/>
                          </a:solidFill>
                          <a:latin typeface="Calibri"/>
                          <a:ea typeface="Calibri"/>
                          <a:cs typeface="Calibri"/>
                          <a:sym typeface="Calibri"/>
                        </a:rPr>
                        <a:t>3. Silogismo hipotético (SH)</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325">
                <a:tc>
                  <a:txBody>
                    <a:bodyPr/>
                    <a:lstStyle/>
                    <a:p>
                      <a:pPr indent="0" lvl="0" marL="0" marR="0" rtl="0" algn="just">
                        <a:lnSpc>
                          <a:spcPct val="150000"/>
                        </a:lnSpc>
                        <a:spcBef>
                          <a:spcPts val="0"/>
                        </a:spcBef>
                        <a:spcAft>
                          <a:spcPts val="0"/>
                        </a:spcAft>
                        <a:buNone/>
                      </a:pPr>
                      <a:r>
                        <a:rPr b="1" i="1" lang="es-AR" sz="2200">
                          <a:solidFill>
                            <a:srgbClr val="FF0000"/>
                          </a:solidFill>
                          <a:latin typeface="Calibri"/>
                          <a:ea typeface="Calibri"/>
                          <a:cs typeface="Calibri"/>
                          <a:sym typeface="Calibri"/>
                        </a:rPr>
                        <a:t>4. Silogismo  Disyuntivo</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i="1" lang="es-AR" sz="2200">
                          <a:solidFill>
                            <a:srgbClr val="FF0000"/>
                          </a:solidFill>
                          <a:latin typeface="Calibri"/>
                          <a:ea typeface="Calibri"/>
                          <a:cs typeface="Calibri"/>
                          <a:sym typeface="Calibri"/>
                        </a:rPr>
                        <a:t>5. Adición</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342900" marR="0" rtl="0" algn="just">
                        <a:lnSpc>
                          <a:spcPct val="150000"/>
                        </a:lnSpc>
                        <a:spcBef>
                          <a:spcPts val="0"/>
                        </a:spcBef>
                        <a:spcAft>
                          <a:spcPts val="0"/>
                        </a:spcAft>
                        <a:buClr>
                          <a:srgbClr val="FF0000"/>
                        </a:buClr>
                        <a:buSzPts val="2200"/>
                        <a:buFont typeface="Calibri"/>
                        <a:buNone/>
                      </a:pPr>
                      <a:r>
                        <a:rPr b="1" i="1" lang="es-AR" sz="2200">
                          <a:solidFill>
                            <a:srgbClr val="FF0000"/>
                          </a:solidFill>
                          <a:latin typeface="Calibri"/>
                          <a:ea typeface="Calibri"/>
                          <a:cs typeface="Calibri"/>
                          <a:sym typeface="Calibri"/>
                        </a:rPr>
                        <a:t>6. Dilema </a:t>
                      </a:r>
                      <a:endParaRPr/>
                    </a:p>
                    <a:p>
                      <a:pPr indent="-342900" lvl="0" marL="342900" marR="0" rtl="0" algn="just">
                        <a:lnSpc>
                          <a:spcPct val="150000"/>
                        </a:lnSpc>
                        <a:spcBef>
                          <a:spcPts val="0"/>
                        </a:spcBef>
                        <a:spcAft>
                          <a:spcPts val="0"/>
                        </a:spcAft>
                        <a:buClr>
                          <a:srgbClr val="FF0000"/>
                        </a:buClr>
                        <a:buSzPts val="2200"/>
                        <a:buFont typeface="Calibri"/>
                        <a:buNone/>
                      </a:pPr>
                      <a:r>
                        <a:rPr b="1" i="1" lang="es-AR" sz="2200">
                          <a:solidFill>
                            <a:srgbClr val="FF0000"/>
                          </a:solidFill>
                          <a:latin typeface="Calibri"/>
                          <a:ea typeface="Calibri"/>
                          <a:cs typeface="Calibri"/>
                          <a:sym typeface="Calibri"/>
                        </a:rPr>
                        <a:t>constructivo</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809325">
                <a:tc>
                  <a:txBody>
                    <a:bodyPr/>
                    <a:lstStyle/>
                    <a:p>
                      <a:pPr indent="0" lvl="0" marL="0" marR="0" rtl="0" algn="just">
                        <a:lnSpc>
                          <a:spcPct val="150000"/>
                        </a:lnSpc>
                        <a:spcBef>
                          <a:spcPts val="0"/>
                        </a:spcBef>
                        <a:spcAft>
                          <a:spcPts val="0"/>
                        </a:spcAft>
                        <a:buNone/>
                      </a:pPr>
                      <a:r>
                        <a:rPr b="1" i="1" lang="es-AR" sz="2200">
                          <a:solidFill>
                            <a:srgbClr val="FF0000"/>
                          </a:solidFill>
                          <a:latin typeface="Calibri"/>
                          <a:ea typeface="Calibri"/>
                          <a:cs typeface="Calibri"/>
                          <a:sym typeface="Calibri"/>
                        </a:rPr>
                        <a:t>7. Demostración por casos</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i="1" lang="es-AR" sz="2200">
                          <a:solidFill>
                            <a:srgbClr val="FF0000"/>
                          </a:solidFill>
                          <a:latin typeface="Calibri"/>
                          <a:ea typeface="Calibri"/>
                          <a:cs typeface="Calibri"/>
                          <a:sym typeface="Calibri"/>
                        </a:rPr>
                        <a:t>8. Simplificación </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i="1" lang="es-AR" sz="2200">
                          <a:solidFill>
                            <a:srgbClr val="FF0000"/>
                          </a:solidFill>
                          <a:latin typeface="Calibri"/>
                          <a:ea typeface="Calibri"/>
                          <a:cs typeface="Calibri"/>
                          <a:sym typeface="Calibri"/>
                        </a:rPr>
                        <a:t>9. Conjunción</a:t>
                      </a:r>
                      <a:endParaRPr sz="2200">
                        <a:solidFill>
                          <a:srgbClr val="FF0000"/>
                        </a:solidFill>
                        <a:latin typeface="Calibri"/>
                        <a:ea typeface="Calibri"/>
                        <a:cs typeface="Calibri"/>
                        <a:sym typeface="Calibri"/>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75" name="Google Shape;175;p20"/>
          <p:cNvPicPr preferRelativeResize="0"/>
          <p:nvPr/>
        </p:nvPicPr>
        <p:blipFill rotWithShape="1">
          <a:blip r:embed="rId3">
            <a:alphaModFix/>
          </a:blip>
          <a:srcRect b="0" l="0" r="0" t="0"/>
          <a:stretch/>
        </p:blipFill>
        <p:spPr>
          <a:xfrm>
            <a:off x="990701" y="1481520"/>
            <a:ext cx="1033470" cy="1270308"/>
          </a:xfrm>
          <a:prstGeom prst="rect">
            <a:avLst/>
          </a:prstGeom>
          <a:noFill/>
          <a:ln>
            <a:noFill/>
          </a:ln>
        </p:spPr>
      </p:pic>
      <p:pic>
        <p:nvPicPr>
          <p:cNvPr id="176" name="Google Shape;176;p20"/>
          <p:cNvPicPr preferRelativeResize="0"/>
          <p:nvPr/>
        </p:nvPicPr>
        <p:blipFill rotWithShape="1">
          <a:blip r:embed="rId4">
            <a:alphaModFix/>
          </a:blip>
          <a:srcRect b="0" l="0" r="0" t="0"/>
          <a:stretch/>
        </p:blipFill>
        <p:spPr>
          <a:xfrm>
            <a:off x="2514955" y="1570252"/>
            <a:ext cx="973062" cy="1181576"/>
          </a:xfrm>
          <a:prstGeom prst="rect">
            <a:avLst/>
          </a:prstGeom>
          <a:noFill/>
          <a:ln>
            <a:noFill/>
          </a:ln>
        </p:spPr>
      </p:pic>
      <p:pic>
        <p:nvPicPr>
          <p:cNvPr id="177" name="Google Shape;177;p20"/>
          <p:cNvPicPr preferRelativeResize="0"/>
          <p:nvPr/>
        </p:nvPicPr>
        <p:blipFill rotWithShape="1">
          <a:blip r:embed="rId5">
            <a:alphaModFix/>
          </a:blip>
          <a:srcRect b="0" l="0" r="0" t="0"/>
          <a:stretch/>
        </p:blipFill>
        <p:spPr>
          <a:xfrm>
            <a:off x="4524364" y="1522499"/>
            <a:ext cx="1000132" cy="1229329"/>
          </a:xfrm>
          <a:prstGeom prst="rect">
            <a:avLst/>
          </a:prstGeom>
          <a:noFill/>
          <a:ln>
            <a:noFill/>
          </a:ln>
        </p:spPr>
      </p:pic>
      <p:pic>
        <p:nvPicPr>
          <p:cNvPr id="178" name="Google Shape;178;p20"/>
          <p:cNvPicPr preferRelativeResize="0"/>
          <p:nvPr/>
        </p:nvPicPr>
        <p:blipFill rotWithShape="1">
          <a:blip r:embed="rId6">
            <a:alphaModFix/>
          </a:blip>
          <a:srcRect b="0" l="0" r="0" t="0"/>
          <a:stretch/>
        </p:blipFill>
        <p:spPr>
          <a:xfrm>
            <a:off x="6027850" y="1597084"/>
            <a:ext cx="1237151" cy="1089431"/>
          </a:xfrm>
          <a:prstGeom prst="rect">
            <a:avLst/>
          </a:prstGeom>
          <a:noFill/>
          <a:ln>
            <a:noFill/>
          </a:ln>
        </p:spPr>
      </p:pic>
      <p:pic>
        <p:nvPicPr>
          <p:cNvPr id="179" name="Google Shape;179;p20"/>
          <p:cNvPicPr preferRelativeResize="0"/>
          <p:nvPr/>
        </p:nvPicPr>
        <p:blipFill rotWithShape="1">
          <a:blip r:embed="rId7">
            <a:alphaModFix/>
          </a:blip>
          <a:srcRect b="0" l="0" r="0" t="0"/>
          <a:stretch/>
        </p:blipFill>
        <p:spPr>
          <a:xfrm>
            <a:off x="8640162" y="1537707"/>
            <a:ext cx="1103736" cy="1214121"/>
          </a:xfrm>
          <a:prstGeom prst="rect">
            <a:avLst/>
          </a:prstGeom>
          <a:noFill/>
          <a:ln>
            <a:noFill/>
          </a:ln>
        </p:spPr>
      </p:pic>
      <p:pic>
        <p:nvPicPr>
          <p:cNvPr id="180" name="Google Shape;180;p20"/>
          <p:cNvPicPr preferRelativeResize="0"/>
          <p:nvPr/>
        </p:nvPicPr>
        <p:blipFill rotWithShape="1">
          <a:blip r:embed="rId8">
            <a:alphaModFix/>
          </a:blip>
          <a:srcRect b="0" l="0" r="0" t="0"/>
          <a:stretch/>
        </p:blipFill>
        <p:spPr>
          <a:xfrm>
            <a:off x="743798" y="3460002"/>
            <a:ext cx="898068" cy="1292341"/>
          </a:xfrm>
          <a:prstGeom prst="rect">
            <a:avLst/>
          </a:prstGeom>
          <a:noFill/>
          <a:ln>
            <a:noFill/>
          </a:ln>
        </p:spPr>
      </p:pic>
      <p:pic>
        <p:nvPicPr>
          <p:cNvPr id="181" name="Google Shape;181;p20"/>
          <p:cNvPicPr preferRelativeResize="0"/>
          <p:nvPr/>
        </p:nvPicPr>
        <p:blipFill rotWithShape="1">
          <a:blip r:embed="rId9">
            <a:alphaModFix/>
          </a:blip>
          <a:srcRect b="0" l="0" r="0" t="0"/>
          <a:stretch/>
        </p:blipFill>
        <p:spPr>
          <a:xfrm>
            <a:off x="2476322" y="3460002"/>
            <a:ext cx="814735" cy="1172424"/>
          </a:xfrm>
          <a:prstGeom prst="rect">
            <a:avLst/>
          </a:prstGeom>
          <a:noFill/>
          <a:ln>
            <a:noFill/>
          </a:ln>
        </p:spPr>
      </p:pic>
      <p:pic>
        <p:nvPicPr>
          <p:cNvPr id="182" name="Google Shape;182;p20"/>
          <p:cNvPicPr preferRelativeResize="0"/>
          <p:nvPr/>
        </p:nvPicPr>
        <p:blipFill rotWithShape="1">
          <a:blip r:embed="rId10">
            <a:alphaModFix/>
          </a:blip>
          <a:srcRect b="0" l="0" r="0" t="0"/>
          <a:stretch/>
        </p:blipFill>
        <p:spPr>
          <a:xfrm>
            <a:off x="5381620" y="3214687"/>
            <a:ext cx="1337028" cy="1089431"/>
          </a:xfrm>
          <a:prstGeom prst="rect">
            <a:avLst/>
          </a:prstGeom>
          <a:noFill/>
          <a:ln>
            <a:noFill/>
          </a:ln>
        </p:spPr>
      </p:pic>
      <p:pic>
        <p:nvPicPr>
          <p:cNvPr id="183" name="Google Shape;183;p20"/>
          <p:cNvPicPr preferRelativeResize="0"/>
          <p:nvPr/>
        </p:nvPicPr>
        <p:blipFill rotWithShape="1">
          <a:blip r:embed="rId11">
            <a:alphaModFix/>
          </a:blip>
          <a:srcRect b="0" l="0" r="0" t="0"/>
          <a:stretch/>
        </p:blipFill>
        <p:spPr>
          <a:xfrm>
            <a:off x="9715678" y="2994299"/>
            <a:ext cx="1436021" cy="1681405"/>
          </a:xfrm>
          <a:prstGeom prst="rect">
            <a:avLst/>
          </a:prstGeom>
          <a:noFill/>
          <a:ln>
            <a:noFill/>
          </a:ln>
        </p:spPr>
      </p:pic>
      <p:pic>
        <p:nvPicPr>
          <p:cNvPr id="184" name="Google Shape;184;p20"/>
          <p:cNvPicPr preferRelativeResize="0"/>
          <p:nvPr/>
        </p:nvPicPr>
        <p:blipFill rotWithShape="1">
          <a:blip r:embed="rId12">
            <a:alphaModFix/>
          </a:blip>
          <a:srcRect b="0" l="0" r="0" t="0"/>
          <a:stretch/>
        </p:blipFill>
        <p:spPr>
          <a:xfrm>
            <a:off x="1171106" y="5140194"/>
            <a:ext cx="1862899" cy="1377769"/>
          </a:xfrm>
          <a:prstGeom prst="rect">
            <a:avLst/>
          </a:prstGeom>
          <a:noFill/>
          <a:ln>
            <a:noFill/>
          </a:ln>
        </p:spPr>
      </p:pic>
      <p:pic>
        <p:nvPicPr>
          <p:cNvPr id="185" name="Google Shape;185;p20"/>
          <p:cNvPicPr preferRelativeResize="0"/>
          <p:nvPr/>
        </p:nvPicPr>
        <p:blipFill rotWithShape="1">
          <a:blip r:embed="rId13">
            <a:alphaModFix/>
          </a:blip>
          <a:srcRect b="0" l="0" r="0" t="0"/>
          <a:stretch/>
        </p:blipFill>
        <p:spPr>
          <a:xfrm>
            <a:off x="4988790" y="5316293"/>
            <a:ext cx="1107210" cy="1188226"/>
          </a:xfrm>
          <a:prstGeom prst="rect">
            <a:avLst/>
          </a:prstGeom>
          <a:noFill/>
          <a:ln>
            <a:noFill/>
          </a:ln>
        </p:spPr>
      </p:pic>
      <p:pic>
        <p:nvPicPr>
          <p:cNvPr id="186" name="Google Shape;186;p20"/>
          <p:cNvPicPr preferRelativeResize="0"/>
          <p:nvPr/>
        </p:nvPicPr>
        <p:blipFill rotWithShape="1">
          <a:blip r:embed="rId14">
            <a:alphaModFix/>
          </a:blip>
          <a:srcRect b="0" l="0" r="0" t="0"/>
          <a:stretch/>
        </p:blipFill>
        <p:spPr>
          <a:xfrm>
            <a:off x="9720969" y="4996495"/>
            <a:ext cx="1197548" cy="15080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nvSpPr>
        <p:spPr>
          <a:xfrm>
            <a:off x="494715" y="293103"/>
            <a:ext cx="10803986" cy="1107996"/>
          </a:xfrm>
          <a:prstGeom prst="rect">
            <a:avLst/>
          </a:prstGeom>
          <a:solidFill>
            <a:srgbClr val="3865B4"/>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AR" sz="2200">
                <a:solidFill>
                  <a:srgbClr val="FF0000"/>
                </a:solidFill>
                <a:latin typeface="Calibri"/>
                <a:ea typeface="Calibri"/>
                <a:cs typeface="Calibri"/>
                <a:sym typeface="Calibri"/>
              </a:rPr>
              <a:t>Ejemplo: </a:t>
            </a:r>
            <a:r>
              <a:rPr lang="es-AR" sz="2200">
                <a:solidFill>
                  <a:schemeClr val="dk1"/>
                </a:solidFill>
                <a:latin typeface="Calibri"/>
                <a:ea typeface="Calibri"/>
                <a:cs typeface="Calibri"/>
                <a:sym typeface="Calibri"/>
              </a:rPr>
              <a:t>“El ladrón tenía llave de la puerta o entró por la ventana. Si entró por la</a:t>
            </a:r>
            <a:br>
              <a:rPr lang="es-AR" sz="2200">
                <a:solidFill>
                  <a:schemeClr val="dk1"/>
                </a:solidFill>
                <a:latin typeface="Calibri"/>
                <a:ea typeface="Calibri"/>
                <a:cs typeface="Calibri"/>
                <a:sym typeface="Calibri"/>
              </a:rPr>
            </a:br>
            <a:r>
              <a:rPr lang="es-AR" sz="2200">
                <a:solidFill>
                  <a:schemeClr val="dk1"/>
                </a:solidFill>
                <a:latin typeface="Calibri"/>
                <a:ea typeface="Calibri"/>
                <a:cs typeface="Calibri"/>
                <a:sym typeface="Calibri"/>
              </a:rPr>
              <a:t>ventana, pisoteó las macetas. Las macetas no están pisoteadas. Por lo</a:t>
            </a:r>
            <a:br>
              <a:rPr lang="es-AR" sz="2200">
                <a:solidFill>
                  <a:schemeClr val="dk1"/>
                </a:solidFill>
                <a:latin typeface="Calibri"/>
                <a:ea typeface="Calibri"/>
                <a:cs typeface="Calibri"/>
                <a:sym typeface="Calibri"/>
              </a:rPr>
            </a:br>
            <a:r>
              <a:rPr lang="es-AR" sz="2200">
                <a:solidFill>
                  <a:schemeClr val="dk1"/>
                </a:solidFill>
                <a:latin typeface="Calibri"/>
                <a:ea typeface="Calibri"/>
                <a:cs typeface="Calibri"/>
                <a:sym typeface="Calibri"/>
              </a:rPr>
              <a:t>tanto, el ladrón tenía llave de la puerta. </a:t>
            </a:r>
            <a:endParaRPr sz="2200">
              <a:solidFill>
                <a:schemeClr val="dk1"/>
              </a:solidFill>
              <a:latin typeface="Calibri"/>
              <a:ea typeface="Calibri"/>
              <a:cs typeface="Calibri"/>
              <a:sym typeface="Calibri"/>
            </a:endParaRPr>
          </a:p>
        </p:txBody>
      </p:sp>
      <p:sp>
        <p:nvSpPr>
          <p:cNvPr id="192" name="Google Shape;192;p21"/>
          <p:cNvSpPr/>
          <p:nvPr/>
        </p:nvSpPr>
        <p:spPr>
          <a:xfrm>
            <a:off x="5043267" y="1807466"/>
            <a:ext cx="1695158" cy="430887"/>
          </a:xfrm>
          <a:prstGeom prst="rect">
            <a:avLst/>
          </a:prstGeom>
          <a:blipFill rotWithShape="1">
            <a:blip r:embed="rId3">
              <a:alphaModFix/>
            </a:blip>
            <a:stretch>
              <a:fillRect b="-29998" l="-4675" r="0" t="-85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93" name="Google Shape;193;p21"/>
          <p:cNvSpPr/>
          <p:nvPr/>
        </p:nvSpPr>
        <p:spPr>
          <a:xfrm>
            <a:off x="5043267" y="2358934"/>
            <a:ext cx="1840528" cy="430887"/>
          </a:xfrm>
          <a:prstGeom prst="rect">
            <a:avLst/>
          </a:prstGeom>
          <a:blipFill rotWithShape="1">
            <a:blip r:embed="rId4">
              <a:alphaModFix/>
            </a:blip>
            <a:stretch>
              <a:fillRect b="-28166" l="-4304"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94" name="Google Shape;194;p21"/>
          <p:cNvSpPr/>
          <p:nvPr/>
        </p:nvSpPr>
        <p:spPr>
          <a:xfrm>
            <a:off x="5043267" y="2915401"/>
            <a:ext cx="1369255" cy="430887"/>
          </a:xfrm>
          <a:prstGeom prst="rect">
            <a:avLst/>
          </a:prstGeom>
          <a:blipFill rotWithShape="1">
            <a:blip r:embed="rId5">
              <a:alphaModFix/>
            </a:blip>
            <a:stretch>
              <a:fillRect b="-29574" l="-5777"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95" name="Google Shape;195;p21"/>
          <p:cNvSpPr/>
          <p:nvPr/>
        </p:nvSpPr>
        <p:spPr>
          <a:xfrm>
            <a:off x="5043266" y="4023336"/>
            <a:ext cx="1369255" cy="430887"/>
          </a:xfrm>
          <a:prstGeom prst="rect">
            <a:avLst/>
          </a:prstGeom>
          <a:blipFill rotWithShape="1">
            <a:blip r:embed="rId6">
              <a:alphaModFix/>
            </a:blip>
            <a:stretch>
              <a:fillRect b="-28166" l="-443"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196" name="Google Shape;196;p21"/>
          <p:cNvSpPr/>
          <p:nvPr/>
        </p:nvSpPr>
        <p:spPr>
          <a:xfrm>
            <a:off x="8094474" y="1807466"/>
            <a:ext cx="1468672"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00FF"/>
                </a:solidFill>
                <a:latin typeface="Calibri"/>
                <a:ea typeface="Calibri"/>
                <a:cs typeface="Calibri"/>
                <a:sym typeface="Calibri"/>
              </a:rPr>
              <a:t>PREMISA</a:t>
            </a:r>
            <a:endParaRPr sz="2200">
              <a:solidFill>
                <a:schemeClr val="dk1"/>
              </a:solidFill>
              <a:latin typeface="Calibri"/>
              <a:ea typeface="Calibri"/>
              <a:cs typeface="Calibri"/>
              <a:sym typeface="Calibri"/>
            </a:endParaRPr>
          </a:p>
        </p:txBody>
      </p:sp>
      <p:sp>
        <p:nvSpPr>
          <p:cNvPr id="197" name="Google Shape;197;p21"/>
          <p:cNvSpPr/>
          <p:nvPr/>
        </p:nvSpPr>
        <p:spPr>
          <a:xfrm>
            <a:off x="8094474" y="2354496"/>
            <a:ext cx="1468672"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00FF"/>
                </a:solidFill>
                <a:latin typeface="Calibri"/>
                <a:ea typeface="Calibri"/>
                <a:cs typeface="Calibri"/>
                <a:sym typeface="Calibri"/>
              </a:rPr>
              <a:t>PREMISA</a:t>
            </a:r>
            <a:endParaRPr sz="2200">
              <a:solidFill>
                <a:schemeClr val="dk1"/>
              </a:solidFill>
              <a:latin typeface="Calibri"/>
              <a:ea typeface="Calibri"/>
              <a:cs typeface="Calibri"/>
              <a:sym typeface="Calibri"/>
            </a:endParaRPr>
          </a:p>
        </p:txBody>
      </p:sp>
      <p:sp>
        <p:nvSpPr>
          <p:cNvPr id="198" name="Google Shape;198;p21"/>
          <p:cNvSpPr/>
          <p:nvPr/>
        </p:nvSpPr>
        <p:spPr>
          <a:xfrm>
            <a:off x="8094474" y="2915401"/>
            <a:ext cx="1468672"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00FF"/>
                </a:solidFill>
                <a:latin typeface="Calibri"/>
                <a:ea typeface="Calibri"/>
                <a:cs typeface="Calibri"/>
                <a:sym typeface="Calibri"/>
              </a:rPr>
              <a:t>PREMISA</a:t>
            </a:r>
            <a:endParaRPr sz="2200">
              <a:solidFill>
                <a:schemeClr val="dk1"/>
              </a:solidFill>
              <a:latin typeface="Calibri"/>
              <a:ea typeface="Calibri"/>
              <a:cs typeface="Calibri"/>
              <a:sym typeface="Calibri"/>
            </a:endParaRPr>
          </a:p>
        </p:txBody>
      </p:sp>
      <p:sp>
        <p:nvSpPr>
          <p:cNvPr id="199" name="Google Shape;199;p21"/>
          <p:cNvSpPr/>
          <p:nvPr/>
        </p:nvSpPr>
        <p:spPr>
          <a:xfrm>
            <a:off x="5043266" y="3471868"/>
            <a:ext cx="1369255" cy="430887"/>
          </a:xfrm>
          <a:prstGeom prst="rect">
            <a:avLst/>
          </a:prstGeom>
          <a:blipFill rotWithShape="1">
            <a:blip r:embed="rId7">
              <a:alphaModFix/>
            </a:blip>
            <a:stretch>
              <a:fillRect b="-29998" l="-5777" r="0" t="-85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00" name="Google Shape;200;p21"/>
          <p:cNvSpPr/>
          <p:nvPr/>
        </p:nvSpPr>
        <p:spPr>
          <a:xfrm>
            <a:off x="8094474" y="3455407"/>
            <a:ext cx="2038507"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00FF"/>
                </a:solidFill>
                <a:latin typeface="Calibri"/>
                <a:ea typeface="Calibri"/>
                <a:cs typeface="Calibri"/>
                <a:sym typeface="Calibri"/>
              </a:rPr>
              <a:t>M.T. entre 2, 3</a:t>
            </a:r>
            <a:endParaRPr sz="2200">
              <a:solidFill>
                <a:schemeClr val="dk1"/>
              </a:solidFill>
              <a:latin typeface="Calibri"/>
              <a:ea typeface="Calibri"/>
              <a:cs typeface="Calibri"/>
              <a:sym typeface="Calibri"/>
            </a:endParaRPr>
          </a:p>
        </p:txBody>
      </p:sp>
      <p:sp>
        <p:nvSpPr>
          <p:cNvPr id="201" name="Google Shape;201;p21"/>
          <p:cNvSpPr/>
          <p:nvPr/>
        </p:nvSpPr>
        <p:spPr>
          <a:xfrm>
            <a:off x="8094473" y="4023336"/>
            <a:ext cx="2052165" cy="4308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s-AR" sz="2200">
                <a:solidFill>
                  <a:srgbClr val="0000FF"/>
                </a:solidFill>
                <a:latin typeface="Calibri"/>
                <a:ea typeface="Calibri"/>
                <a:cs typeface="Calibri"/>
                <a:sym typeface="Calibri"/>
              </a:rPr>
              <a:t>S.D. entre 1, 4</a:t>
            </a:r>
            <a:endParaRPr sz="2200">
              <a:solidFill>
                <a:schemeClr val="dk1"/>
              </a:solidFill>
              <a:latin typeface="Calibri"/>
              <a:ea typeface="Calibri"/>
              <a:cs typeface="Calibri"/>
              <a:sym typeface="Calibri"/>
            </a:endParaRPr>
          </a:p>
        </p:txBody>
      </p:sp>
      <p:sp>
        <p:nvSpPr>
          <p:cNvPr id="202" name="Google Shape;202;p21"/>
          <p:cNvSpPr/>
          <p:nvPr/>
        </p:nvSpPr>
        <p:spPr>
          <a:xfrm rot="-938489">
            <a:off x="449655" y="3907537"/>
            <a:ext cx="4128053" cy="1477328"/>
          </a:xfrm>
          <a:prstGeom prst="rect">
            <a:avLst/>
          </a:prstGeom>
          <a:gradFill>
            <a:gsLst>
              <a:gs pos="0">
                <a:srgbClr val="AFAFAF"/>
              </a:gs>
              <a:gs pos="50000">
                <a:schemeClr val="accent3"/>
              </a:gs>
              <a:gs pos="100000">
                <a:srgbClr val="919191"/>
              </a:gs>
            </a:gsLst>
            <a:path path="circle">
              <a:fillToRect b="50%" l="50%" r="50%" t="50%"/>
            </a:path>
            <a:tileRect/>
          </a:gradFill>
          <a:ln cap="flat" cmpd="dbl" w="9525">
            <a:solidFill>
              <a:srgbClr val="00B050"/>
            </a:solidFill>
            <a:prstDash val="dashDot"/>
            <a:bevel/>
            <a:headEnd len="sm" w="sm" type="none"/>
            <a:tailEnd len="sm" w="sm" type="none"/>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s-AR" sz="4500" cap="none">
                <a:solidFill>
                  <a:srgbClr val="FF0000"/>
                </a:solidFill>
                <a:latin typeface="Calibri"/>
                <a:ea typeface="Calibri"/>
                <a:cs typeface="Calibri"/>
                <a:sym typeface="Calibri"/>
              </a:rPr>
              <a:t>Razonamiento</a:t>
            </a:r>
            <a:endParaRPr/>
          </a:p>
          <a:p>
            <a:pPr indent="0" lvl="0" marL="0" marR="0" rtl="0" algn="ctr">
              <a:spcBef>
                <a:spcPts val="0"/>
              </a:spcBef>
              <a:spcAft>
                <a:spcPts val="0"/>
              </a:spcAft>
              <a:buNone/>
            </a:pPr>
            <a:r>
              <a:rPr b="1" lang="es-AR" sz="4500">
                <a:solidFill>
                  <a:srgbClr val="FF0000"/>
                </a:solidFill>
                <a:latin typeface="Calibri"/>
                <a:ea typeface="Calibri"/>
                <a:cs typeface="Calibri"/>
                <a:sym typeface="Calibri"/>
              </a:rPr>
              <a:t>Válido</a:t>
            </a:r>
            <a:endParaRPr b="1" sz="4500" cap="none">
              <a:solidFill>
                <a:srgbClr val="FF0000"/>
              </a:solidFill>
              <a:latin typeface="Calibri"/>
              <a:ea typeface="Calibri"/>
              <a:cs typeface="Calibri"/>
              <a:sym typeface="Calibri"/>
            </a:endParaRPr>
          </a:p>
        </p:txBody>
      </p:sp>
      <p:grpSp>
        <p:nvGrpSpPr>
          <p:cNvPr id="203" name="Google Shape;203;p21"/>
          <p:cNvGrpSpPr/>
          <p:nvPr/>
        </p:nvGrpSpPr>
        <p:grpSpPr>
          <a:xfrm>
            <a:off x="494715" y="1780913"/>
            <a:ext cx="1538068" cy="1991264"/>
            <a:chOff x="494715" y="1780913"/>
            <a:chExt cx="1538068" cy="1991264"/>
          </a:xfrm>
        </p:grpSpPr>
        <p:grpSp>
          <p:nvGrpSpPr>
            <p:cNvPr id="204" name="Google Shape;204;p21"/>
            <p:cNvGrpSpPr/>
            <p:nvPr/>
          </p:nvGrpSpPr>
          <p:grpSpPr>
            <a:xfrm>
              <a:off x="663525" y="1780913"/>
              <a:ext cx="1369258" cy="1991264"/>
              <a:chOff x="494712" y="2568704"/>
              <a:chExt cx="1369258" cy="1991264"/>
            </a:xfrm>
          </p:grpSpPr>
          <p:sp>
            <p:nvSpPr>
              <p:cNvPr id="205" name="Google Shape;205;p21"/>
              <p:cNvSpPr/>
              <p:nvPr/>
            </p:nvSpPr>
            <p:spPr>
              <a:xfrm>
                <a:off x="494715" y="2568704"/>
                <a:ext cx="1369255" cy="430887"/>
              </a:xfrm>
              <a:prstGeom prst="rect">
                <a:avLst/>
              </a:prstGeom>
              <a:blipFill rotWithShape="1">
                <a:blip r:embed="rId8">
                  <a:alphaModFix/>
                </a:blip>
                <a:stretch>
                  <a:fillRect b="-29574" l="-5803"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06" name="Google Shape;206;p21"/>
              <p:cNvSpPr/>
              <p:nvPr/>
            </p:nvSpPr>
            <p:spPr>
              <a:xfrm>
                <a:off x="494714" y="2999591"/>
                <a:ext cx="1369255" cy="430887"/>
              </a:xfrm>
              <a:prstGeom prst="rect">
                <a:avLst/>
              </a:prstGeom>
              <a:blipFill rotWithShape="1">
                <a:blip r:embed="rId9">
                  <a:alphaModFix/>
                </a:blip>
                <a:stretch>
                  <a:fillRect b="-28166" l="-5803"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07" name="Google Shape;207;p21"/>
              <p:cNvSpPr/>
              <p:nvPr/>
            </p:nvSpPr>
            <p:spPr>
              <a:xfrm>
                <a:off x="494713" y="3430478"/>
                <a:ext cx="1369255" cy="430887"/>
              </a:xfrm>
              <a:prstGeom prst="rect">
                <a:avLst/>
              </a:prstGeom>
              <a:blipFill rotWithShape="1">
                <a:blip r:embed="rId10">
                  <a:alphaModFix/>
                </a:blip>
                <a:stretch>
                  <a:fillRect b="-29998" l="0" r="0" t="-857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sp>
            <p:nvSpPr>
              <p:cNvPr id="208" name="Google Shape;208;p21"/>
              <p:cNvSpPr/>
              <p:nvPr/>
            </p:nvSpPr>
            <p:spPr>
              <a:xfrm>
                <a:off x="494712" y="4129081"/>
                <a:ext cx="1369255" cy="430887"/>
              </a:xfrm>
              <a:prstGeom prst="rect">
                <a:avLst/>
              </a:prstGeom>
              <a:blipFill rotWithShape="1">
                <a:blip r:embed="rId11">
                  <a:alphaModFix/>
                </a:blip>
                <a:stretch>
                  <a:fillRect b="-29574" l="0" r="0" t="-84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AR" sz="1800">
                    <a:latin typeface="Calibri"/>
                    <a:ea typeface="Calibri"/>
                    <a:cs typeface="Calibri"/>
                    <a:sym typeface="Calibri"/>
                  </a:rPr>
                  <a:t> </a:t>
                </a:r>
                <a:endParaRPr/>
              </a:p>
            </p:txBody>
          </p:sp>
        </p:grpSp>
        <p:cxnSp>
          <p:nvCxnSpPr>
            <p:cNvPr id="209" name="Google Shape;209;p21"/>
            <p:cNvCxnSpPr/>
            <p:nvPr/>
          </p:nvCxnSpPr>
          <p:spPr>
            <a:xfrm>
              <a:off x="494715" y="3171825"/>
              <a:ext cx="1362660" cy="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