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62" r:id="rId4"/>
    <p:sldId id="266" r:id="rId5"/>
    <p:sldId id="267" r:id="rId6"/>
    <p:sldId id="268" r:id="rId7"/>
    <p:sldId id="269" r:id="rId8"/>
    <p:sldId id="270" r:id="rId9"/>
    <p:sldId id="265"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A7F10-7DB7-4EA9-83D5-023CD5569275}">
          <p14:sldIdLst>
            <p14:sldId id="256"/>
            <p14:sldId id="257"/>
            <p14:sldId id="262"/>
            <p14:sldId id="266"/>
            <p14:sldId id="267"/>
            <p14:sldId id="268"/>
            <p14:sldId id="269"/>
            <p14:sldId id="270"/>
            <p14:sldId id="265"/>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3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6D266-4C83-4EBC-A3EF-C9A10886E360}"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EF4D9-4367-4384-90F9-C7037B6A2DA9}" type="slidenum">
              <a:rPr lang="en-US" smtClean="0"/>
              <a:t>‹#›</a:t>
            </a:fld>
            <a:endParaRPr lang="en-US"/>
          </a:p>
        </p:txBody>
      </p:sp>
    </p:spTree>
    <p:extLst>
      <p:ext uri="{BB962C8B-B14F-4D97-AF65-F5344CB8AC3E}">
        <p14:creationId xmlns:p14="http://schemas.microsoft.com/office/powerpoint/2010/main" val="105508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EF4D9-4367-4384-90F9-C7037B6A2DA9}" type="slidenum">
              <a:rPr lang="en-US" smtClean="0"/>
              <a:t>11</a:t>
            </a:fld>
            <a:endParaRPr lang="en-US"/>
          </a:p>
        </p:txBody>
      </p:sp>
    </p:spTree>
    <p:extLst>
      <p:ext uri="{BB962C8B-B14F-4D97-AF65-F5344CB8AC3E}">
        <p14:creationId xmlns:p14="http://schemas.microsoft.com/office/powerpoint/2010/main" val="1897656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C806C-16E2-422D-B055-C7E2718A073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18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6487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75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78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57892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1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26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12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1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22917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6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DDF6-4253-4577-A923-12391C17851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7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DDF6-4253-4577-A923-12391C178510}"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C806C-16E2-422D-B055-C7E2718A073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8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9DDF6-4253-4577-A923-12391C178510}"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881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9DDF6-4253-4577-A923-12391C178510}"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70357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3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85860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E9DDF6-4253-4577-A923-12391C178510}" type="datetimeFigureOut">
              <a:rPr lang="en-US" smtClean="0"/>
              <a:t>2/22/2023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C806C-16E2-422D-B055-C7E2718A0736}" type="slidenum">
              <a:rPr lang="en-US" smtClean="0"/>
              <a:t>‹#›</a:t>
            </a:fld>
            <a:endParaRPr lang="en-US"/>
          </a:p>
        </p:txBody>
      </p:sp>
    </p:spTree>
    <p:extLst>
      <p:ext uri="{BB962C8B-B14F-4D97-AF65-F5344CB8AC3E}">
        <p14:creationId xmlns:p14="http://schemas.microsoft.com/office/powerpoint/2010/main" val="2149931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queue-data-structure/" TargetMode="External"/><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CC0D-5EC5-46C3-9E36-050D89159FFF}"/>
              </a:ext>
            </a:extLst>
          </p:cNvPr>
          <p:cNvSpPr>
            <a:spLocks noGrp="1"/>
          </p:cNvSpPr>
          <p:nvPr>
            <p:ph type="ctrTitle"/>
          </p:nvPr>
        </p:nvSpPr>
        <p:spPr>
          <a:xfrm>
            <a:off x="1524000" y="1122363"/>
            <a:ext cx="9144000" cy="1483677"/>
          </a:xfrm>
        </p:spPr>
        <p:txBody>
          <a:bodyPr/>
          <a:lstStyle/>
          <a:p>
            <a:r>
              <a:rPr lang="en-US" b="1" i="1" dirty="0">
                <a:latin typeface="Algerian" panose="04020705040A02060702" pitchFamily="82" charset="0"/>
              </a:rPr>
              <a:t>DSA PROJECT</a:t>
            </a:r>
          </a:p>
        </p:txBody>
      </p:sp>
      <p:sp>
        <p:nvSpPr>
          <p:cNvPr id="3" name="Subtitle 2">
            <a:extLst>
              <a:ext uri="{FF2B5EF4-FFF2-40B4-BE49-F238E27FC236}">
                <a16:creationId xmlns:a16="http://schemas.microsoft.com/office/drawing/2014/main" id="{97EAFFE4-833E-4956-B6AA-F58464C2EEC1}"/>
              </a:ext>
            </a:extLst>
          </p:cNvPr>
          <p:cNvSpPr>
            <a:spLocks noGrp="1"/>
          </p:cNvSpPr>
          <p:nvPr>
            <p:ph type="subTitle" idx="1"/>
          </p:nvPr>
        </p:nvSpPr>
        <p:spPr>
          <a:xfrm>
            <a:off x="2792411" y="4057647"/>
            <a:ext cx="6815669" cy="728666"/>
          </a:xfrm>
        </p:spPr>
        <p:txBody>
          <a:bodyPr/>
          <a:lstStyle/>
          <a:p>
            <a:r>
              <a:rPr lang="en-US" b="1" dirty="0">
                <a:latin typeface="Algerian" panose="04020705040A02060702" pitchFamily="82" charset="0"/>
              </a:rPr>
              <a:t>HOSPITAL MANAGEMENT SYSTEM USING linked list</a:t>
            </a:r>
          </a:p>
        </p:txBody>
      </p:sp>
    </p:spTree>
    <p:extLst>
      <p:ext uri="{BB962C8B-B14F-4D97-AF65-F5344CB8AC3E}">
        <p14:creationId xmlns:p14="http://schemas.microsoft.com/office/powerpoint/2010/main" val="106989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45855-6228-4AF1-87F3-BAD8C3E6D321}"/>
              </a:ext>
            </a:extLst>
          </p:cNvPr>
          <p:cNvSpPr txBox="1"/>
          <p:nvPr/>
        </p:nvSpPr>
        <p:spPr>
          <a:xfrm>
            <a:off x="4670826" y="785812"/>
            <a:ext cx="3631406" cy="707886"/>
          </a:xfrm>
          <a:prstGeom prst="rect">
            <a:avLst/>
          </a:prstGeom>
          <a:noFill/>
        </p:spPr>
        <p:txBody>
          <a:bodyPr wrap="square" rtlCol="0">
            <a:spAutoFit/>
          </a:bodyPr>
          <a:lstStyle/>
          <a:p>
            <a:r>
              <a:rPr lang="en-US" sz="4000" dirty="0"/>
              <a:t>Main Features</a:t>
            </a:r>
          </a:p>
        </p:txBody>
      </p:sp>
      <p:sp>
        <p:nvSpPr>
          <p:cNvPr id="4" name="Flowchart: Terminator 3">
            <a:extLst>
              <a:ext uri="{FF2B5EF4-FFF2-40B4-BE49-F238E27FC236}">
                <a16:creationId xmlns:a16="http://schemas.microsoft.com/office/drawing/2014/main" id="{809762ED-4C3E-4D05-B3D9-4556BFB3341E}"/>
              </a:ext>
            </a:extLst>
          </p:cNvPr>
          <p:cNvSpPr/>
          <p:nvPr/>
        </p:nvSpPr>
        <p:spPr>
          <a:xfrm>
            <a:off x="5017293" y="1728015"/>
            <a:ext cx="2157413" cy="7078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 </a:t>
            </a:r>
          </a:p>
        </p:txBody>
      </p:sp>
      <p:sp>
        <p:nvSpPr>
          <p:cNvPr id="5" name="Flowchart: Terminator 4">
            <a:extLst>
              <a:ext uri="{FF2B5EF4-FFF2-40B4-BE49-F238E27FC236}">
                <a16:creationId xmlns:a16="http://schemas.microsoft.com/office/drawing/2014/main" id="{A29C1257-24D4-40F7-9743-99EC06193ACD}"/>
              </a:ext>
            </a:extLst>
          </p:cNvPr>
          <p:cNvSpPr/>
          <p:nvPr/>
        </p:nvSpPr>
        <p:spPr>
          <a:xfrm>
            <a:off x="1814513" y="3120390"/>
            <a:ext cx="1771649" cy="6172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 </a:t>
            </a:r>
          </a:p>
        </p:txBody>
      </p:sp>
      <p:sp>
        <p:nvSpPr>
          <p:cNvPr id="6" name="Flowchart: Terminator 5">
            <a:extLst>
              <a:ext uri="{FF2B5EF4-FFF2-40B4-BE49-F238E27FC236}">
                <a16:creationId xmlns:a16="http://schemas.microsoft.com/office/drawing/2014/main" id="{BB38265A-D3CD-4F02-8304-6742F2B42070}"/>
              </a:ext>
            </a:extLst>
          </p:cNvPr>
          <p:cNvSpPr/>
          <p:nvPr/>
        </p:nvSpPr>
        <p:spPr>
          <a:xfrm>
            <a:off x="4981574" y="3130516"/>
            <a:ext cx="1985964"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Deletion </a:t>
            </a:r>
          </a:p>
        </p:txBody>
      </p:sp>
      <p:sp>
        <p:nvSpPr>
          <p:cNvPr id="7" name="Flowchart: Terminator 6">
            <a:extLst>
              <a:ext uri="{FF2B5EF4-FFF2-40B4-BE49-F238E27FC236}">
                <a16:creationId xmlns:a16="http://schemas.microsoft.com/office/drawing/2014/main" id="{AC3A07B4-F7C0-4BC6-8756-F719B758DFE3}"/>
              </a:ext>
            </a:extLst>
          </p:cNvPr>
          <p:cNvSpPr/>
          <p:nvPr/>
        </p:nvSpPr>
        <p:spPr>
          <a:xfrm>
            <a:off x="8405814" y="3120390"/>
            <a:ext cx="2414588"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t>
            </a:r>
          </a:p>
        </p:txBody>
      </p:sp>
      <p:sp>
        <p:nvSpPr>
          <p:cNvPr id="8" name="Flowchart: Process 7">
            <a:extLst>
              <a:ext uri="{FF2B5EF4-FFF2-40B4-BE49-F238E27FC236}">
                <a16:creationId xmlns:a16="http://schemas.microsoft.com/office/drawing/2014/main" id="{D8C3747D-F323-4A6A-9635-916CA5D3B103}"/>
              </a:ext>
            </a:extLst>
          </p:cNvPr>
          <p:cNvSpPr/>
          <p:nvPr/>
        </p:nvSpPr>
        <p:spPr>
          <a:xfrm>
            <a:off x="1443037" y="4543425"/>
            <a:ext cx="2514600"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user will enter fill the information and appointment would be booked according to Disease.</a:t>
            </a:r>
          </a:p>
        </p:txBody>
      </p:sp>
      <p:sp>
        <p:nvSpPr>
          <p:cNvPr id="9" name="Flowchart: Process 8">
            <a:extLst>
              <a:ext uri="{FF2B5EF4-FFF2-40B4-BE49-F238E27FC236}">
                <a16:creationId xmlns:a16="http://schemas.microsoft.com/office/drawing/2014/main" id="{A445DA41-BC9C-43B6-B0DE-8D2D8C55201F}"/>
              </a:ext>
            </a:extLst>
          </p:cNvPr>
          <p:cNvSpPr/>
          <p:nvPr/>
        </p:nvSpPr>
        <p:spPr>
          <a:xfrm>
            <a:off x="4546996" y="4543425"/>
            <a:ext cx="285511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can delete the appointment (basically deletes first appointment).</a:t>
            </a:r>
          </a:p>
        </p:txBody>
      </p:sp>
      <p:sp>
        <p:nvSpPr>
          <p:cNvPr id="10" name="Flowchart: Process 9">
            <a:extLst>
              <a:ext uri="{FF2B5EF4-FFF2-40B4-BE49-F238E27FC236}">
                <a16:creationId xmlns:a16="http://schemas.microsoft.com/office/drawing/2014/main" id="{26ADE168-5D77-4229-BC75-320E19313C88}"/>
              </a:ext>
            </a:extLst>
          </p:cNvPr>
          <p:cNvSpPr/>
          <p:nvPr/>
        </p:nvSpPr>
        <p:spPr>
          <a:xfrm>
            <a:off x="8220074" y="4543425"/>
            <a:ext cx="279558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Displays the appointment list with the information</a:t>
            </a:r>
          </a:p>
        </p:txBody>
      </p:sp>
      <p:cxnSp>
        <p:nvCxnSpPr>
          <p:cNvPr id="12" name="Straight Arrow Connector 11">
            <a:extLst>
              <a:ext uri="{FF2B5EF4-FFF2-40B4-BE49-F238E27FC236}">
                <a16:creationId xmlns:a16="http://schemas.microsoft.com/office/drawing/2014/main" id="{3CCB4024-820B-4DBD-8C91-DEEF5D694B16}"/>
              </a:ext>
            </a:extLst>
          </p:cNvPr>
          <p:cNvCxnSpPr>
            <a:stCxn id="4" idx="2"/>
            <a:endCxn id="5" idx="0"/>
          </p:cNvCxnSpPr>
          <p:nvPr/>
        </p:nvCxnSpPr>
        <p:spPr>
          <a:xfrm flipH="1">
            <a:off x="2700338" y="2435901"/>
            <a:ext cx="3395662"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98A539-675C-42EF-8376-5A15ACE03279}"/>
              </a:ext>
            </a:extLst>
          </p:cNvPr>
          <p:cNvCxnSpPr>
            <a:stCxn id="4" idx="2"/>
            <a:endCxn id="6" idx="0"/>
          </p:cNvCxnSpPr>
          <p:nvPr/>
        </p:nvCxnSpPr>
        <p:spPr>
          <a:xfrm flipH="1">
            <a:off x="5974556" y="2435901"/>
            <a:ext cx="121444" cy="69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0D378DF-4914-4AE4-A5C2-A8F1C6FC8420}"/>
              </a:ext>
            </a:extLst>
          </p:cNvPr>
          <p:cNvCxnSpPr>
            <a:stCxn id="4" idx="2"/>
            <a:endCxn id="7" idx="0"/>
          </p:cNvCxnSpPr>
          <p:nvPr/>
        </p:nvCxnSpPr>
        <p:spPr>
          <a:xfrm>
            <a:off x="6096000" y="2435901"/>
            <a:ext cx="3517108"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F883C2-B54E-4C3E-A7D7-81B659F5B6D1}"/>
              </a:ext>
            </a:extLst>
          </p:cNvPr>
          <p:cNvCxnSpPr>
            <a:stCxn id="5" idx="2"/>
            <a:endCxn id="8" idx="0"/>
          </p:cNvCxnSpPr>
          <p:nvPr/>
        </p:nvCxnSpPr>
        <p:spPr>
          <a:xfrm flipH="1">
            <a:off x="2700337" y="3737609"/>
            <a:ext cx="1" cy="80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8EBE7B-5B59-4E44-ADF4-12404603A671}"/>
              </a:ext>
            </a:extLst>
          </p:cNvPr>
          <p:cNvCxnSpPr>
            <a:stCxn id="6" idx="2"/>
            <a:endCxn id="9" idx="0"/>
          </p:cNvCxnSpPr>
          <p:nvPr/>
        </p:nvCxnSpPr>
        <p:spPr>
          <a:xfrm>
            <a:off x="5974556" y="3747734"/>
            <a:ext cx="0" cy="79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E9806-A8EC-416F-B10E-E9CF83246684}"/>
              </a:ext>
            </a:extLst>
          </p:cNvPr>
          <p:cNvCxnSpPr>
            <a:cxnSpLocks/>
            <a:stCxn id="7" idx="2"/>
            <a:endCxn id="10" idx="0"/>
          </p:cNvCxnSpPr>
          <p:nvPr/>
        </p:nvCxnSpPr>
        <p:spPr>
          <a:xfrm>
            <a:off x="9613108" y="3737608"/>
            <a:ext cx="4761" cy="805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8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5D7F-DB61-41A9-892D-F4835B67E228}"/>
              </a:ext>
            </a:extLst>
          </p:cNvPr>
          <p:cNvSpPr>
            <a:spLocks noGrp="1"/>
          </p:cNvSpPr>
          <p:nvPr>
            <p:ph type="title"/>
          </p:nvPr>
        </p:nvSpPr>
        <p:spPr/>
        <p:txBody>
          <a:bodyPr/>
          <a:lstStyle/>
          <a:p>
            <a:r>
              <a:rPr lang="en-US" dirty="0"/>
              <a:t>Group Members </a:t>
            </a:r>
          </a:p>
        </p:txBody>
      </p:sp>
      <p:sp>
        <p:nvSpPr>
          <p:cNvPr id="3" name="Content Placeholder 2">
            <a:extLst>
              <a:ext uri="{FF2B5EF4-FFF2-40B4-BE49-F238E27FC236}">
                <a16:creationId xmlns:a16="http://schemas.microsoft.com/office/drawing/2014/main" id="{A82C6DD0-B0A4-4EA9-BAD2-600AF6431EE9}"/>
              </a:ext>
            </a:extLst>
          </p:cNvPr>
          <p:cNvSpPr>
            <a:spLocks noGrp="1"/>
          </p:cNvSpPr>
          <p:nvPr>
            <p:ph idx="1"/>
          </p:nvPr>
        </p:nvSpPr>
        <p:spPr>
          <a:xfrm>
            <a:off x="681037" y="2471207"/>
            <a:ext cx="10829925" cy="367241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Suman Bhandari                                         </a:t>
            </a:r>
            <a:r>
              <a:rPr lang="en-US" dirty="0" err="1"/>
              <a:t>Samikshya</a:t>
            </a:r>
            <a:r>
              <a:rPr lang="en-US" dirty="0"/>
              <a:t> Karki</a:t>
            </a:r>
          </a:p>
          <a:p>
            <a:pPr marL="0" indent="0">
              <a:buNone/>
            </a:pPr>
            <a:r>
              <a:rPr lang="en-US" dirty="0"/>
              <a:t>                ACEO77BEI037                                        ACE077BEI032</a:t>
            </a:r>
          </a:p>
        </p:txBody>
      </p:sp>
      <p:pic>
        <p:nvPicPr>
          <p:cNvPr id="7" name="Picture 6">
            <a:extLst>
              <a:ext uri="{FF2B5EF4-FFF2-40B4-BE49-F238E27FC236}">
                <a16:creationId xmlns:a16="http://schemas.microsoft.com/office/drawing/2014/main" id="{5E091DD9-829B-4661-A17F-A337E3C7C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16" y="2616923"/>
            <a:ext cx="2286715" cy="21693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DC65668-179A-4804-AF20-1BE49BE2C730}"/>
              </a:ext>
            </a:extLst>
          </p:cNvPr>
          <p:cNvPicPr>
            <a:picLocks noChangeAspect="1"/>
          </p:cNvPicPr>
          <p:nvPr/>
        </p:nvPicPr>
        <p:blipFill rotWithShape="1">
          <a:blip r:embed="rId4">
            <a:extLst>
              <a:ext uri="{28A0092B-C50C-407E-A947-70E740481C1C}">
                <a14:useLocalDpi xmlns:a14="http://schemas.microsoft.com/office/drawing/2010/main" val="0"/>
              </a:ext>
            </a:extLst>
          </a:blip>
          <a:srcRect t="11876" b="19850"/>
          <a:stretch/>
        </p:blipFill>
        <p:spPr>
          <a:xfrm>
            <a:off x="6748104" y="2471207"/>
            <a:ext cx="2286715" cy="2315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7CDDC63C-86BD-4B7D-BFCE-067331F34733}"/>
              </a:ext>
            </a:extLst>
          </p:cNvPr>
          <p:cNvPicPr>
            <a:picLocks noChangeAspect="1"/>
          </p:cNvPicPr>
          <p:nvPr/>
        </p:nvPicPr>
        <p:blipFill rotWithShape="1">
          <a:blip r:embed="rId5">
            <a:extLst>
              <a:ext uri="{28A0092B-C50C-407E-A947-70E740481C1C}">
                <a14:useLocalDpi xmlns:a14="http://schemas.microsoft.com/office/drawing/2010/main" val="0"/>
              </a:ext>
            </a:extLst>
          </a:blip>
          <a:srcRect l="13899" t="24726" r="18592" b="11285"/>
          <a:stretch/>
        </p:blipFill>
        <p:spPr>
          <a:xfrm>
            <a:off x="442912" y="414338"/>
            <a:ext cx="11287125" cy="6000749"/>
          </a:xfrm>
          <a:prstGeom prst="rect">
            <a:avLst/>
          </a:prstGeom>
        </p:spPr>
      </p:pic>
    </p:spTree>
    <p:extLst>
      <p:ext uri="{BB962C8B-B14F-4D97-AF65-F5344CB8AC3E}">
        <p14:creationId xmlns:p14="http://schemas.microsoft.com/office/powerpoint/2010/main" val="80727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D7CC-F996-4F67-BFC5-7E07FB639D3A}"/>
              </a:ext>
            </a:extLst>
          </p:cNvPr>
          <p:cNvSpPr>
            <a:spLocks noGrp="1"/>
          </p:cNvSpPr>
          <p:nvPr>
            <p:ph type="title"/>
          </p:nvPr>
        </p:nvSpPr>
        <p:spPr/>
        <p:txBody>
          <a:bodyPr/>
          <a:lstStyle/>
          <a:p>
            <a:r>
              <a:rPr lang="en-US" dirty="0"/>
              <a:t>PROJECT DESCRIPTION</a:t>
            </a:r>
          </a:p>
        </p:txBody>
      </p:sp>
      <p:sp>
        <p:nvSpPr>
          <p:cNvPr id="5" name="Content Placeholder 4">
            <a:extLst>
              <a:ext uri="{FF2B5EF4-FFF2-40B4-BE49-F238E27FC236}">
                <a16:creationId xmlns:a16="http://schemas.microsoft.com/office/drawing/2014/main" id="{C8220283-2DDB-4BD9-BE60-80187596A54C}"/>
              </a:ext>
            </a:extLst>
          </p:cNvPr>
          <p:cNvSpPr>
            <a:spLocks noGrp="1"/>
          </p:cNvSpPr>
          <p:nvPr>
            <p:ph idx="1"/>
          </p:nvPr>
        </p:nvSpPr>
        <p:spPr>
          <a:xfrm>
            <a:off x="1128713" y="2556932"/>
            <a:ext cx="9767884" cy="3318936"/>
          </a:xfrm>
        </p:spPr>
        <p:txBody>
          <a:bodyPr/>
          <a:lstStyle/>
          <a:p>
            <a:pPr marL="0" indent="0">
              <a:buNone/>
            </a:pPr>
            <a:r>
              <a:rPr lang="en-US" dirty="0"/>
              <a:t>This project allows the user to book patients appointment on the basis of their disease. It will also allow them to remove the patients record after their treatment and also allow them to search the patient record. </a:t>
            </a:r>
          </a:p>
          <a:p>
            <a:pPr marL="0" indent="0">
              <a:buNone/>
            </a:pPr>
            <a:endParaRPr lang="en-US" dirty="0"/>
          </a:p>
          <a:p>
            <a:pPr marL="0" indent="0">
              <a:buNone/>
            </a:pPr>
            <a:r>
              <a:rPr lang="en-US" dirty="0"/>
              <a:t>We used the data structure and algorithms concepts like structures, linked list etc. structures has been used for data collection and linked list concept has been used for storing the data .</a:t>
            </a:r>
          </a:p>
        </p:txBody>
      </p:sp>
    </p:spTree>
    <p:extLst>
      <p:ext uri="{BB962C8B-B14F-4D97-AF65-F5344CB8AC3E}">
        <p14:creationId xmlns:p14="http://schemas.microsoft.com/office/powerpoint/2010/main" val="76025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60C1-EACD-4BFA-94BF-B7BF1C293CF3}"/>
              </a:ext>
            </a:extLst>
          </p:cNvPr>
          <p:cNvSpPr>
            <a:spLocks noGrp="1"/>
          </p:cNvSpPr>
          <p:nvPr>
            <p:ph type="title"/>
          </p:nvPr>
        </p:nvSpPr>
        <p:spPr>
          <a:xfrm>
            <a:off x="1295402" y="982132"/>
            <a:ext cx="9601196" cy="932393"/>
          </a:xfrm>
        </p:spPr>
        <p:txBody>
          <a:bodyPr/>
          <a:lstStyle/>
          <a:p>
            <a:r>
              <a:rPr lang="en-US" dirty="0"/>
              <a:t>Insertion</a:t>
            </a:r>
          </a:p>
        </p:txBody>
      </p:sp>
      <p:sp>
        <p:nvSpPr>
          <p:cNvPr id="7" name="Content Placeholder 6">
            <a:extLst>
              <a:ext uri="{FF2B5EF4-FFF2-40B4-BE49-F238E27FC236}">
                <a16:creationId xmlns:a16="http://schemas.microsoft.com/office/drawing/2014/main" id="{0C9CDAE4-BFC4-4CC4-B29C-EF1C5486E3BE}"/>
              </a:ext>
            </a:extLst>
          </p:cNvPr>
          <p:cNvSpPr>
            <a:spLocks noGrp="1"/>
          </p:cNvSpPr>
          <p:nvPr>
            <p:ph idx="1"/>
          </p:nvPr>
        </p:nvSpPr>
        <p:spPr>
          <a:xfrm>
            <a:off x="1295402" y="2196571"/>
            <a:ext cx="9601196" cy="2746905"/>
          </a:xfrm>
        </p:spPr>
        <p:txBody>
          <a:bodyPr/>
          <a:lstStyle/>
          <a:p>
            <a:pPr marL="0" indent="0">
              <a:lnSpc>
                <a:spcPct val="100000"/>
              </a:lnSpc>
              <a:spcBef>
                <a:spcPts val="488"/>
              </a:spcBef>
              <a:spcAft>
                <a:spcPts val="613"/>
              </a:spcAft>
              <a:buNone/>
            </a:pPr>
            <a:endParaRPr lang="en-US" altLang="en-US" sz="2400" dirty="0">
              <a:solidFill>
                <a:srgbClr val="262626"/>
              </a:solidFill>
              <a:latin typeface="Garamond" panose="02020404030301010803" pitchFamily="18" charset="0"/>
            </a:endParaRP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Allocate memory for new node</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Store data</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Change next of new node to point to head</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Change head to point to recently created node</a:t>
            </a:r>
          </a:p>
          <a:p>
            <a:pPr>
              <a:lnSpc>
                <a:spcPct val="100000"/>
              </a:lnSpc>
              <a:spcBef>
                <a:spcPts val="488"/>
              </a:spcBef>
              <a:spcAft>
                <a:spcPts val="613"/>
              </a:spcAft>
              <a:buClrTx/>
              <a:buSzTx/>
              <a:buFontTx/>
              <a:buNone/>
            </a:pPr>
            <a:endParaRPr lang="en-US" altLang="en-US" sz="2400" dirty="0">
              <a:solidFill>
                <a:srgbClr val="262626"/>
              </a:solidFill>
              <a:latin typeface="Garamond" panose="02020404030301010803" pitchFamily="18" charset="0"/>
            </a:endParaRPr>
          </a:p>
          <a:p>
            <a:pPr marL="0" indent="0" algn="l">
              <a:buNone/>
            </a:pPr>
            <a:endParaRPr lang="en-US" b="0" i="0" dirty="0">
              <a:effectLst/>
              <a:latin typeface="euclid_circular_a"/>
            </a:endParaRPr>
          </a:p>
          <a:p>
            <a:endParaRPr lang="en-US" dirty="0"/>
          </a:p>
        </p:txBody>
      </p:sp>
    </p:spTree>
    <p:extLst>
      <p:ext uri="{BB962C8B-B14F-4D97-AF65-F5344CB8AC3E}">
        <p14:creationId xmlns:p14="http://schemas.microsoft.com/office/powerpoint/2010/main" val="5203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35C3-B69B-4795-AC27-63729E5454CC}"/>
              </a:ext>
            </a:extLst>
          </p:cNvPr>
          <p:cNvSpPr>
            <a:spLocks noGrp="1"/>
          </p:cNvSpPr>
          <p:nvPr>
            <p:ph type="title"/>
          </p:nvPr>
        </p:nvSpPr>
        <p:spPr>
          <a:xfrm>
            <a:off x="1295402" y="1743075"/>
            <a:ext cx="9601196" cy="542924"/>
          </a:xfrm>
        </p:spPr>
        <p:txBody>
          <a:bodyPr>
            <a:normAutofit fontScale="90000"/>
          </a:bodyPr>
          <a:lstStyle/>
          <a:p>
            <a:r>
              <a:rPr lang="en-US" altLang="en-US" sz="4400" b="1" dirty="0">
                <a:solidFill>
                  <a:srgbClr val="25265E"/>
                </a:solidFill>
                <a:latin typeface="euclid_circular_a" charset="0"/>
              </a:rPr>
              <a:t> Insert at the End</a:t>
            </a:r>
            <a:br>
              <a:rPr lang="en-US" altLang="en-US" sz="4400" dirty="0">
                <a:latin typeface="Garamond" panose="02020404030301010803" pitchFamily="18" charset="0"/>
              </a:rPr>
            </a:br>
            <a:br>
              <a:rPr lang="en-US" altLang="en-US" sz="4400" dirty="0">
                <a:latin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10326CA7-0C31-4818-93F4-D46FD4C7350C}"/>
              </a:ext>
            </a:extLst>
          </p:cNvPr>
          <p:cNvSpPr>
            <a:spLocks noGrp="1"/>
          </p:cNvSpPr>
          <p:nvPr>
            <p:ph idx="1"/>
          </p:nvPr>
        </p:nvSpPr>
        <p:spPr/>
        <p:txBody>
          <a:bodyPr/>
          <a:lstStyle/>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Allocate memory for new node</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Store data</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Traverse to last node</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Change next of last node to recently created node</a:t>
            </a:r>
          </a:p>
          <a:p>
            <a:pPr>
              <a:lnSpc>
                <a:spcPct val="100000"/>
              </a:lnSpc>
              <a:spcBef>
                <a:spcPts val="488"/>
              </a:spcBef>
              <a:spcAft>
                <a:spcPts val="613"/>
              </a:spcAft>
              <a:buClrTx/>
              <a:buSzTx/>
              <a:buFontTx/>
              <a:buNone/>
            </a:pPr>
            <a:endParaRPr lang="en-US" altLang="en-US" sz="2400" dirty="0">
              <a:solidFill>
                <a:srgbClr val="262626"/>
              </a:solidFill>
              <a:latin typeface="Garamond" panose="02020404030301010803" pitchFamily="18" charset="0"/>
            </a:endParaRPr>
          </a:p>
          <a:p>
            <a:endParaRPr lang="en-US" dirty="0"/>
          </a:p>
        </p:txBody>
      </p:sp>
    </p:spTree>
    <p:extLst>
      <p:ext uri="{BB962C8B-B14F-4D97-AF65-F5344CB8AC3E}">
        <p14:creationId xmlns:p14="http://schemas.microsoft.com/office/powerpoint/2010/main" val="168588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9E9C-FEBA-4CD3-8306-8482E1F568FC}"/>
              </a:ext>
            </a:extLst>
          </p:cNvPr>
          <p:cNvSpPr>
            <a:spLocks noGrp="1"/>
          </p:cNvSpPr>
          <p:nvPr>
            <p:ph type="title"/>
          </p:nvPr>
        </p:nvSpPr>
        <p:spPr>
          <a:xfrm>
            <a:off x="1295402" y="1785938"/>
            <a:ext cx="9601196" cy="500061"/>
          </a:xfrm>
        </p:spPr>
        <p:txBody>
          <a:bodyPr>
            <a:normAutofit fontScale="90000"/>
          </a:bodyPr>
          <a:lstStyle/>
          <a:p>
            <a:r>
              <a:rPr lang="en-US" altLang="en-US" sz="4400" b="1" dirty="0">
                <a:solidFill>
                  <a:srgbClr val="25265E"/>
                </a:solidFill>
                <a:latin typeface="euclid_circular_a" charset="0"/>
              </a:rPr>
              <a:t> Insert at the Middle</a:t>
            </a:r>
            <a:br>
              <a:rPr lang="en-US" altLang="en-US" sz="4400" dirty="0">
                <a:latin typeface="Garamond" panose="02020404030301010803" pitchFamily="18" charset="0"/>
              </a:rPr>
            </a:br>
            <a:br>
              <a:rPr lang="en-US" altLang="en-US" sz="4400" dirty="0">
                <a:latin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58A2448A-9C7F-42E4-B62D-CD54A518A5CB}"/>
              </a:ext>
            </a:extLst>
          </p:cNvPr>
          <p:cNvSpPr>
            <a:spLocks noGrp="1"/>
          </p:cNvSpPr>
          <p:nvPr>
            <p:ph idx="1"/>
          </p:nvPr>
        </p:nvSpPr>
        <p:spPr/>
        <p:txBody>
          <a:bodyPr/>
          <a:lstStyle/>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Allocate memory and store data for new node</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Traverse to node just before the required position of new node</a:t>
            </a:r>
          </a:p>
          <a:p>
            <a:pPr>
              <a:lnSpc>
                <a:spcPct val="100000"/>
              </a:lnSpc>
              <a:spcBef>
                <a:spcPts val="488"/>
              </a:spcBef>
              <a:spcAft>
                <a:spcPts val="613"/>
              </a:spcAft>
              <a:buClr>
                <a:srgbClr val="B15E28"/>
              </a:buClr>
              <a:buSzPct val="115000"/>
              <a:buFont typeface="Arial" panose="020B0604020202020204" pitchFamily="34" charset="0"/>
              <a:buChar char="•"/>
            </a:pPr>
            <a:r>
              <a:rPr lang="en-US" altLang="en-US" sz="2400" dirty="0">
                <a:solidFill>
                  <a:srgbClr val="262626"/>
                </a:solidFill>
                <a:latin typeface="euclid_circular_a" charset="0"/>
              </a:rPr>
              <a:t>Change next pointers to include new node in between</a:t>
            </a:r>
          </a:p>
          <a:p>
            <a:pPr>
              <a:lnSpc>
                <a:spcPct val="100000"/>
              </a:lnSpc>
              <a:spcBef>
                <a:spcPts val="488"/>
              </a:spcBef>
              <a:spcAft>
                <a:spcPts val="613"/>
              </a:spcAft>
              <a:buClrTx/>
              <a:buSzTx/>
              <a:buFontTx/>
              <a:buNone/>
            </a:pPr>
            <a:endParaRPr lang="en-US" altLang="en-US" sz="2400" dirty="0">
              <a:solidFill>
                <a:srgbClr val="262626"/>
              </a:solidFill>
              <a:latin typeface="Garamond" panose="02020404030301010803" pitchFamily="18" charset="0"/>
            </a:endParaRPr>
          </a:p>
          <a:p>
            <a:endParaRPr lang="en-US" dirty="0"/>
          </a:p>
        </p:txBody>
      </p:sp>
    </p:spTree>
    <p:extLst>
      <p:ext uri="{BB962C8B-B14F-4D97-AF65-F5344CB8AC3E}">
        <p14:creationId xmlns:p14="http://schemas.microsoft.com/office/powerpoint/2010/main" val="237179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0F2F-2E6A-480C-968F-5600607358E3}"/>
              </a:ext>
            </a:extLst>
          </p:cNvPr>
          <p:cNvSpPr>
            <a:spLocks noGrp="1"/>
          </p:cNvSpPr>
          <p:nvPr>
            <p:ph type="title"/>
          </p:nvPr>
        </p:nvSpPr>
        <p:spPr/>
        <p:txBody>
          <a:bodyPr/>
          <a:lstStyle/>
          <a:p>
            <a:pPr algn="l"/>
            <a:r>
              <a:rPr lang="en-US" b="1" i="0" dirty="0">
                <a:solidFill>
                  <a:srgbClr val="25265E"/>
                </a:solidFill>
                <a:effectLst/>
                <a:latin typeface="euclid_circular_a"/>
              </a:rPr>
              <a:t>                   Delete from beginning</a:t>
            </a:r>
          </a:p>
        </p:txBody>
      </p:sp>
      <p:sp>
        <p:nvSpPr>
          <p:cNvPr id="3" name="Content Placeholder 2">
            <a:extLst>
              <a:ext uri="{FF2B5EF4-FFF2-40B4-BE49-F238E27FC236}">
                <a16:creationId xmlns:a16="http://schemas.microsoft.com/office/drawing/2014/main" id="{25CEF606-F08C-4076-A518-E6E699381074}"/>
              </a:ext>
            </a:extLst>
          </p:cNvPr>
          <p:cNvSpPr>
            <a:spLocks noGrp="1"/>
          </p:cNvSpPr>
          <p:nvPr>
            <p:ph idx="1"/>
          </p:nvPr>
        </p:nvSpPr>
        <p:spPr/>
        <p:txBody>
          <a:bodyPr/>
          <a:lstStyle/>
          <a:p>
            <a:pPr marL="0" indent="0">
              <a:buNone/>
            </a:pPr>
            <a:endParaRPr lang="en-US" dirty="0"/>
          </a:p>
          <a:p>
            <a:r>
              <a:rPr lang="en-US" b="0" i="0" dirty="0">
                <a:effectLst/>
                <a:latin typeface="euclid_circular_a"/>
              </a:rPr>
              <a:t>Point head to the second node</a:t>
            </a:r>
          </a:p>
          <a:p>
            <a:endParaRPr lang="en-US" dirty="0"/>
          </a:p>
        </p:txBody>
      </p:sp>
    </p:spTree>
    <p:extLst>
      <p:ext uri="{BB962C8B-B14F-4D97-AF65-F5344CB8AC3E}">
        <p14:creationId xmlns:p14="http://schemas.microsoft.com/office/powerpoint/2010/main" val="214983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BD13-1860-439E-BCFF-C808879AC89A}"/>
              </a:ext>
            </a:extLst>
          </p:cNvPr>
          <p:cNvSpPr>
            <a:spLocks noGrp="1"/>
          </p:cNvSpPr>
          <p:nvPr>
            <p:ph type="title"/>
          </p:nvPr>
        </p:nvSpPr>
        <p:spPr/>
        <p:txBody>
          <a:bodyPr>
            <a:normAutofit fontScale="90000"/>
          </a:bodyPr>
          <a:lstStyle/>
          <a:p>
            <a:r>
              <a:rPr lang="en-US" b="1" i="0" dirty="0">
                <a:solidFill>
                  <a:srgbClr val="25265E"/>
                </a:solidFill>
                <a:effectLst/>
                <a:latin typeface="euclid_circular_a"/>
              </a:rPr>
              <a:t>Delete from end</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D5F00342-6E46-46F8-B2E0-A6624CAB7690}"/>
              </a:ext>
            </a:extLst>
          </p:cNvPr>
          <p:cNvSpPr>
            <a:spLocks noGrp="1"/>
          </p:cNvSpPr>
          <p:nvPr>
            <p:ph idx="1"/>
          </p:nvPr>
        </p:nvSpPr>
        <p:spPr/>
        <p:txBody>
          <a:bodyPr/>
          <a:lstStyle/>
          <a:p>
            <a:pPr algn="l"/>
            <a:r>
              <a:rPr lang="en-US" b="0" i="0" dirty="0">
                <a:effectLst/>
                <a:latin typeface="euclid_circular_a"/>
              </a:rPr>
              <a:t>Traverse to second last element</a:t>
            </a:r>
          </a:p>
          <a:p>
            <a:pPr algn="l">
              <a:buFont typeface="Arial" panose="020B0604020202020204" pitchFamily="34" charset="0"/>
              <a:buChar char="•"/>
            </a:pPr>
            <a:r>
              <a:rPr lang="en-US" b="0" i="0" dirty="0">
                <a:effectLst/>
                <a:latin typeface="euclid_circular_a"/>
              </a:rPr>
              <a:t>Change its next pointer to null</a:t>
            </a:r>
          </a:p>
          <a:p>
            <a:endParaRPr lang="en-US" dirty="0"/>
          </a:p>
        </p:txBody>
      </p:sp>
    </p:spTree>
    <p:extLst>
      <p:ext uri="{BB962C8B-B14F-4D97-AF65-F5344CB8AC3E}">
        <p14:creationId xmlns:p14="http://schemas.microsoft.com/office/powerpoint/2010/main" val="330232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59C3-6ADB-4B27-B5AA-EA783013D08C}"/>
              </a:ext>
            </a:extLst>
          </p:cNvPr>
          <p:cNvSpPr>
            <a:spLocks noGrp="1"/>
          </p:cNvSpPr>
          <p:nvPr>
            <p:ph type="title"/>
          </p:nvPr>
        </p:nvSpPr>
        <p:spPr>
          <a:xfrm>
            <a:off x="1295402" y="1482192"/>
            <a:ext cx="9601196" cy="1303867"/>
          </a:xfrm>
        </p:spPr>
        <p:txBody>
          <a:bodyPr>
            <a:normAutofit fontScale="90000"/>
          </a:bodyPr>
          <a:lstStyle/>
          <a:p>
            <a:r>
              <a:rPr lang="en-US" b="1" i="0" dirty="0">
                <a:solidFill>
                  <a:srgbClr val="25265E"/>
                </a:solidFill>
                <a:effectLst/>
                <a:latin typeface="euclid_circular_a"/>
              </a:rPr>
              <a:t>Delete from middle</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DA807215-D302-44F2-B268-58B9E8AC6CA2}"/>
              </a:ext>
            </a:extLst>
          </p:cNvPr>
          <p:cNvSpPr>
            <a:spLocks noGrp="1"/>
          </p:cNvSpPr>
          <p:nvPr>
            <p:ph idx="1"/>
          </p:nvPr>
        </p:nvSpPr>
        <p:spPr/>
        <p:txBody>
          <a:bodyPr/>
          <a:lstStyle/>
          <a:p>
            <a:pPr algn="l">
              <a:buFont typeface="Arial" panose="020B0604020202020204" pitchFamily="34" charset="0"/>
              <a:buChar char="•"/>
            </a:pPr>
            <a:r>
              <a:rPr lang="en-US" b="0" i="0" dirty="0">
                <a:effectLst/>
                <a:latin typeface="euclid_circular_a"/>
              </a:rPr>
              <a:t>Traverse to element before the element to be deleted</a:t>
            </a:r>
          </a:p>
          <a:p>
            <a:pPr algn="l">
              <a:buFont typeface="Arial" panose="020B0604020202020204" pitchFamily="34" charset="0"/>
              <a:buChar char="•"/>
            </a:pPr>
            <a:r>
              <a:rPr lang="en-US" b="0" i="0" dirty="0">
                <a:effectLst/>
                <a:latin typeface="euclid_circular_a"/>
              </a:rPr>
              <a:t>Change next pointers to exclude the node from the chain</a:t>
            </a:r>
          </a:p>
          <a:p>
            <a:endParaRPr lang="en-US" dirty="0"/>
          </a:p>
        </p:txBody>
      </p:sp>
    </p:spTree>
    <p:extLst>
      <p:ext uri="{BB962C8B-B14F-4D97-AF65-F5344CB8AC3E}">
        <p14:creationId xmlns:p14="http://schemas.microsoft.com/office/powerpoint/2010/main" val="66958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73BC-DC60-46E5-A335-E1FB2C183549}"/>
              </a:ext>
            </a:extLst>
          </p:cNvPr>
          <p:cNvSpPr>
            <a:spLocks noGrp="1"/>
          </p:cNvSpPr>
          <p:nvPr>
            <p:ph type="title"/>
          </p:nvPr>
        </p:nvSpPr>
        <p:spPr/>
        <p:txBody>
          <a:bodyPr/>
          <a:lstStyle/>
          <a:p>
            <a:r>
              <a:rPr lang="en-US" dirty="0"/>
              <a:t>Applications of linked list</a:t>
            </a:r>
          </a:p>
        </p:txBody>
      </p:sp>
      <p:sp>
        <p:nvSpPr>
          <p:cNvPr id="3" name="Content Placeholder 2">
            <a:extLst>
              <a:ext uri="{FF2B5EF4-FFF2-40B4-BE49-F238E27FC236}">
                <a16:creationId xmlns:a16="http://schemas.microsoft.com/office/drawing/2014/main" id="{020663DB-51E9-43BC-BD21-F361E05BBE79}"/>
              </a:ext>
            </a:extLst>
          </p:cNvPr>
          <p:cNvSpPr>
            <a:spLocks noGrp="1"/>
          </p:cNvSpPr>
          <p:nvPr>
            <p:ph idx="1"/>
          </p:nvPr>
        </p:nvSpPr>
        <p:spPr/>
        <p:txBody>
          <a:bodyPr>
            <a:normAutofit fontScale="92500" lnSpcReduction="10000"/>
          </a:bodyPr>
          <a:lstStyle/>
          <a:p>
            <a:pPr algn="l" fontAlgn="base">
              <a:buFont typeface="+mj-lt"/>
              <a:buAutoNum type="arabicPeriod"/>
            </a:pPr>
            <a:r>
              <a:rPr lang="en-US" b="0" i="0" dirty="0">
                <a:solidFill>
                  <a:srgbClr val="273239"/>
                </a:solidFill>
                <a:effectLst/>
                <a:latin typeface="urw-din"/>
              </a:rPr>
              <a:t>Implementation of </a:t>
            </a:r>
            <a:r>
              <a:rPr lang="en-US" b="0" i="0" u="sng" dirty="0">
                <a:solidFill>
                  <a:srgbClr val="273239"/>
                </a:solidFill>
                <a:effectLst/>
                <a:latin typeface="urw-din"/>
                <a:hlinkClick r:id="rId2"/>
              </a:rPr>
              <a:t>stacks</a:t>
            </a:r>
            <a:r>
              <a:rPr lang="en-US" b="0" i="0" dirty="0">
                <a:solidFill>
                  <a:srgbClr val="273239"/>
                </a:solidFill>
                <a:effectLst/>
                <a:latin typeface="urw-din"/>
              </a:rPr>
              <a:t> and </a:t>
            </a:r>
            <a:r>
              <a:rPr lang="en-US" b="0" i="0" u="sng" dirty="0">
                <a:solidFill>
                  <a:srgbClr val="273239"/>
                </a:solidFill>
                <a:effectLst/>
                <a:latin typeface="urw-din"/>
                <a:hlinkClick r:id="rId3"/>
              </a:rPr>
              <a:t>queues</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Implementation of graphs.</a:t>
            </a:r>
          </a:p>
          <a:p>
            <a:pPr algn="l" fontAlgn="base">
              <a:buFont typeface="+mj-lt"/>
              <a:buAutoNum type="arabicPeriod"/>
            </a:pPr>
            <a:r>
              <a:rPr lang="en-US" b="0" i="0" dirty="0">
                <a:solidFill>
                  <a:srgbClr val="273239"/>
                </a:solidFill>
                <a:effectLst/>
                <a:latin typeface="urw-din"/>
              </a:rPr>
              <a:t>Dynamic memory allocation: We use a linked list of free blocks.</a:t>
            </a:r>
          </a:p>
          <a:p>
            <a:pPr algn="l" fontAlgn="base">
              <a:buFont typeface="+mj-lt"/>
              <a:buAutoNum type="arabicPeriod"/>
            </a:pPr>
            <a:r>
              <a:rPr lang="en-US" b="0" i="0" dirty="0">
                <a:solidFill>
                  <a:srgbClr val="273239"/>
                </a:solidFill>
                <a:effectLst/>
                <a:latin typeface="urw-din"/>
              </a:rPr>
              <a:t>Maintaining a directory of names</a:t>
            </a:r>
          </a:p>
          <a:p>
            <a:pPr algn="l" fontAlgn="base">
              <a:buFont typeface="+mj-lt"/>
              <a:buAutoNum type="arabicPeriod"/>
            </a:pPr>
            <a:r>
              <a:rPr lang="en-US" b="0" i="0" dirty="0">
                <a:solidFill>
                  <a:srgbClr val="273239"/>
                </a:solidFill>
                <a:effectLst/>
                <a:latin typeface="urw-din"/>
              </a:rPr>
              <a:t>Performing arithmetic operations on long integers</a:t>
            </a:r>
          </a:p>
          <a:p>
            <a:pPr algn="l" fontAlgn="base">
              <a:buFont typeface="+mj-lt"/>
              <a:buAutoNum type="arabicPeriod"/>
            </a:pPr>
            <a:r>
              <a:rPr lang="en-US" b="0" i="0" dirty="0">
                <a:solidFill>
                  <a:srgbClr val="273239"/>
                </a:solidFill>
                <a:effectLst/>
                <a:latin typeface="urw-din"/>
              </a:rPr>
              <a:t>Manipulation of polynomials by storing constants in the node of the linked list</a:t>
            </a:r>
          </a:p>
          <a:p>
            <a:pPr algn="l" fontAlgn="base">
              <a:buFont typeface="+mj-lt"/>
              <a:buAutoNum type="arabicPeriod"/>
            </a:pPr>
            <a:r>
              <a:rPr lang="en-US" dirty="0">
                <a:solidFill>
                  <a:srgbClr val="273239"/>
                </a:solidFill>
                <a:latin typeface="urw-din"/>
              </a:rPr>
              <a:t>R</a:t>
            </a:r>
            <a:r>
              <a:rPr lang="en-US" b="0" i="0" dirty="0">
                <a:solidFill>
                  <a:srgbClr val="273239"/>
                </a:solidFill>
                <a:effectLst/>
                <a:latin typeface="urw-din"/>
              </a:rPr>
              <a:t>epresenting sparse matrices</a:t>
            </a:r>
          </a:p>
          <a:p>
            <a:endParaRPr lang="en-US" dirty="0"/>
          </a:p>
        </p:txBody>
      </p:sp>
    </p:spTree>
    <p:extLst>
      <p:ext uri="{BB962C8B-B14F-4D97-AF65-F5344CB8AC3E}">
        <p14:creationId xmlns:p14="http://schemas.microsoft.com/office/powerpoint/2010/main" val="2956787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235</TotalTime>
  <Words>322</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euclid_circular_a</vt:lpstr>
      <vt:lpstr>Garamond</vt:lpstr>
      <vt:lpstr>urw-din</vt:lpstr>
      <vt:lpstr>Organic</vt:lpstr>
      <vt:lpstr>DSA PROJECT</vt:lpstr>
      <vt:lpstr>PROJECT DESCRIPTION</vt:lpstr>
      <vt:lpstr>Insertion</vt:lpstr>
      <vt:lpstr> Insert at the End  </vt:lpstr>
      <vt:lpstr> Insert at the Middle  </vt:lpstr>
      <vt:lpstr>                   Delete from beginning</vt:lpstr>
      <vt:lpstr>Delete from end </vt:lpstr>
      <vt:lpstr>Delete from middle </vt:lpstr>
      <vt:lpstr>Applications of linked list</vt:lpstr>
      <vt:lpstr>PowerPoint Presentation</vt:lpstr>
      <vt:lpstr>Group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dc:title>
  <dc:creator>SUMAN BHANDARI</dc:creator>
  <cp:lastModifiedBy>SUMAN BHANDARI</cp:lastModifiedBy>
  <cp:revision>45</cp:revision>
  <dcterms:created xsi:type="dcterms:W3CDTF">2023-02-14T08:19:23Z</dcterms:created>
  <dcterms:modified xsi:type="dcterms:W3CDTF">2023-02-22T13:44:08Z</dcterms:modified>
</cp:coreProperties>
</file>