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40" r:id="rId1"/>
  </p:sldMasterIdLst>
  <p:notesMasterIdLst>
    <p:notesMasterId r:id="rId9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8" r:id="rId20"/>
    <p:sldId id="274" r:id="rId21"/>
    <p:sldId id="276" r:id="rId22"/>
    <p:sldId id="277" r:id="rId23"/>
    <p:sldId id="280" r:id="rId24"/>
    <p:sldId id="275" r:id="rId25"/>
    <p:sldId id="279" r:id="rId26"/>
    <p:sldId id="281" r:id="rId27"/>
    <p:sldId id="282" r:id="rId28"/>
    <p:sldId id="283" r:id="rId29"/>
    <p:sldId id="284" r:id="rId30"/>
    <p:sldId id="285" r:id="rId31"/>
    <p:sldId id="286" r:id="rId32"/>
    <p:sldId id="287" r:id="rId33"/>
    <p:sldId id="288" r:id="rId34"/>
    <p:sldId id="294" r:id="rId35"/>
    <p:sldId id="295" r:id="rId36"/>
    <p:sldId id="296" r:id="rId37"/>
    <p:sldId id="289" r:id="rId38"/>
    <p:sldId id="290" r:id="rId39"/>
    <p:sldId id="297" r:id="rId40"/>
    <p:sldId id="292" r:id="rId41"/>
    <p:sldId id="298" r:id="rId42"/>
    <p:sldId id="293"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2" r:id="rId56"/>
    <p:sldId id="311" r:id="rId57"/>
    <p:sldId id="313" r:id="rId58"/>
    <p:sldId id="314" r:id="rId59"/>
    <p:sldId id="316" r:id="rId60"/>
    <p:sldId id="315"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7" r:id="rId89"/>
    <p:sldId id="348" r:id="rId90"/>
    <p:sldId id="344" r:id="rId91"/>
    <p:sldId id="346" r:id="rId92"/>
    <p:sldId id="345" r:id="rId9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4785DA-C697-4971-A467-6CB72D3B494D}" type="datetimeFigureOut">
              <a:rPr lang="en-IN" smtClean="0"/>
              <a:t>05-04-2023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07D8E3-C8FA-45BE-85FD-A6CCAEE822D9}" type="slidenum">
              <a:rPr lang="en-IN" smtClean="0"/>
              <a:t>‹#›</a:t>
            </a:fld>
            <a:endParaRPr lang="en-IN"/>
          </a:p>
        </p:txBody>
      </p:sp>
    </p:spTree>
    <p:extLst>
      <p:ext uri="{BB962C8B-B14F-4D97-AF65-F5344CB8AC3E}">
        <p14:creationId xmlns:p14="http://schemas.microsoft.com/office/powerpoint/2010/main" val="721337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86CBF4-5A72-4390-9FF7-A596F3416393}" type="datetime1">
              <a:rPr lang="en-US" smtClean="0"/>
              <a:t>4/5/2023</a:t>
            </a:fld>
            <a:endParaRPr lang="en-US" dirty="0"/>
          </a:p>
        </p:txBody>
      </p:sp>
      <p:sp>
        <p:nvSpPr>
          <p:cNvPr id="5" name="Footer Placeholder 4"/>
          <p:cNvSpPr>
            <a:spLocks noGrp="1"/>
          </p:cNvSpPr>
          <p:nvPr>
            <p:ph type="ftr" sz="quarter" idx="11"/>
          </p:nvPr>
        </p:nvSpPr>
        <p:spPr/>
        <p:txBody>
          <a:bodyPr/>
          <a:lstStyle/>
          <a:p>
            <a:r>
              <a:rPr lang="en-US"/>
              <a:t>Cloud Computing : Module 1                                                       By Namyapriya Asst Professor</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CFA55C-2707-4A34-BA7E-47427F6EF65C}" type="datetime1">
              <a:rPr lang="en-US" smtClean="0"/>
              <a:t>4/5/2023</a:t>
            </a:fld>
            <a:endParaRPr lang="en-US" dirty="0"/>
          </a:p>
        </p:txBody>
      </p:sp>
      <p:sp>
        <p:nvSpPr>
          <p:cNvPr id="5" name="Footer Placeholder 4"/>
          <p:cNvSpPr>
            <a:spLocks noGrp="1"/>
          </p:cNvSpPr>
          <p:nvPr>
            <p:ph type="ftr" sz="quarter" idx="11"/>
          </p:nvPr>
        </p:nvSpPr>
        <p:spPr/>
        <p:txBody>
          <a:bodyPr/>
          <a:lstStyle/>
          <a:p>
            <a:r>
              <a:rPr lang="en-US"/>
              <a:t>Cloud Computing : Module 1                                                       By Namyapriya Asst Professor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05EB-09E0-4AC5-A17B-03332CD7E48D}" type="datetime1">
              <a:rPr lang="en-US" smtClean="0"/>
              <a:t>4/5/2023</a:t>
            </a:fld>
            <a:endParaRPr lang="en-US" dirty="0"/>
          </a:p>
        </p:txBody>
      </p:sp>
      <p:sp>
        <p:nvSpPr>
          <p:cNvPr id="5" name="Footer Placeholder 4"/>
          <p:cNvSpPr>
            <a:spLocks noGrp="1"/>
          </p:cNvSpPr>
          <p:nvPr>
            <p:ph type="ftr" sz="quarter" idx="11"/>
          </p:nvPr>
        </p:nvSpPr>
        <p:spPr/>
        <p:txBody>
          <a:bodyPr/>
          <a:lstStyle/>
          <a:p>
            <a:r>
              <a:rPr lang="en-US"/>
              <a:t>Cloud Computing : Module 1                                                       By Namyapriya Asst Professor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A9AE0-2501-477E-A656-0828D34DFDB5}" type="datetime1">
              <a:rPr lang="en-US" smtClean="0"/>
              <a:t>4/5/2023</a:t>
            </a:fld>
            <a:endParaRPr lang="en-US" dirty="0"/>
          </a:p>
        </p:txBody>
      </p:sp>
      <p:sp>
        <p:nvSpPr>
          <p:cNvPr id="5" name="Footer Placeholder 4"/>
          <p:cNvSpPr>
            <a:spLocks noGrp="1"/>
          </p:cNvSpPr>
          <p:nvPr>
            <p:ph type="ftr" sz="quarter" idx="11"/>
          </p:nvPr>
        </p:nvSpPr>
        <p:spPr/>
        <p:txBody>
          <a:bodyPr/>
          <a:lstStyle/>
          <a:p>
            <a:r>
              <a:rPr lang="en-US"/>
              <a:t>Cloud Computing : Module 1                                                       By Namyapriya Asst Professor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EB89378-84DB-473E-9AC9-B686880EEEB6}" type="datetime1">
              <a:rPr lang="en-US" smtClean="0"/>
              <a:t>4/5/2023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a:t>Cloud Computing : Module 1                                                       By Namyapriya Asst Professor</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512BE8-7AF3-4CDC-92D3-06E2458A0CBA}" type="datetime1">
              <a:rPr lang="en-US" smtClean="0"/>
              <a:t>4/5/2023</a:t>
            </a:fld>
            <a:endParaRPr lang="en-US" dirty="0"/>
          </a:p>
        </p:txBody>
      </p:sp>
      <p:sp>
        <p:nvSpPr>
          <p:cNvPr id="6" name="Footer Placeholder 5"/>
          <p:cNvSpPr>
            <a:spLocks noGrp="1"/>
          </p:cNvSpPr>
          <p:nvPr>
            <p:ph type="ftr" sz="quarter" idx="11"/>
          </p:nvPr>
        </p:nvSpPr>
        <p:spPr/>
        <p:txBody>
          <a:bodyPr/>
          <a:lstStyle/>
          <a:p>
            <a:r>
              <a:rPr lang="en-US"/>
              <a:t>Cloud Computing : Module 1                                                       By Namyapriya Asst Professor</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BCD43-7891-42A0-B093-AFF49CED4841}" type="datetime1">
              <a:rPr lang="en-US" smtClean="0"/>
              <a:t>4/5/2023</a:t>
            </a:fld>
            <a:endParaRPr lang="en-US" dirty="0"/>
          </a:p>
        </p:txBody>
      </p:sp>
      <p:sp>
        <p:nvSpPr>
          <p:cNvPr id="8" name="Footer Placeholder 7"/>
          <p:cNvSpPr>
            <a:spLocks noGrp="1"/>
          </p:cNvSpPr>
          <p:nvPr>
            <p:ph type="ftr" sz="quarter" idx="11"/>
          </p:nvPr>
        </p:nvSpPr>
        <p:spPr/>
        <p:txBody>
          <a:bodyPr/>
          <a:lstStyle/>
          <a:p>
            <a:r>
              <a:rPr lang="en-US"/>
              <a:t>Cloud Computing : Module 1                                                       By Namyapriya Asst Professor</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F6B40E-0B80-4205-AC52-477F62A687A2}" type="datetime1">
              <a:rPr lang="en-US" smtClean="0"/>
              <a:t>4/5/2023</a:t>
            </a:fld>
            <a:endParaRPr lang="en-US" dirty="0"/>
          </a:p>
        </p:txBody>
      </p:sp>
      <p:sp>
        <p:nvSpPr>
          <p:cNvPr id="4" name="Footer Placeholder 3"/>
          <p:cNvSpPr>
            <a:spLocks noGrp="1"/>
          </p:cNvSpPr>
          <p:nvPr>
            <p:ph type="ftr" sz="quarter" idx="11"/>
          </p:nvPr>
        </p:nvSpPr>
        <p:spPr/>
        <p:txBody>
          <a:bodyPr/>
          <a:lstStyle/>
          <a:p>
            <a:r>
              <a:rPr lang="en-US"/>
              <a:t>Cloud Computing : Module 1                                                       By Namyapriya Asst Professor</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447A2-1607-4782-81C6-992D96FA7EA9}" type="datetime1">
              <a:rPr lang="en-US" smtClean="0"/>
              <a:t>4/5/2023</a:t>
            </a:fld>
            <a:endParaRPr lang="en-US" dirty="0"/>
          </a:p>
        </p:txBody>
      </p:sp>
      <p:sp>
        <p:nvSpPr>
          <p:cNvPr id="3" name="Footer Placeholder 2"/>
          <p:cNvSpPr>
            <a:spLocks noGrp="1"/>
          </p:cNvSpPr>
          <p:nvPr>
            <p:ph type="ftr" sz="quarter" idx="11"/>
          </p:nvPr>
        </p:nvSpPr>
        <p:spPr/>
        <p:txBody>
          <a:bodyPr/>
          <a:lstStyle/>
          <a:p>
            <a:r>
              <a:rPr lang="en-US"/>
              <a:t>Cloud Computing : Module 1                                                       By Namyapriya Asst Professor</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77E497-E3F2-48F5-8F31-2855925C4545}" type="datetime1">
              <a:rPr lang="en-US" smtClean="0"/>
              <a:t>4/5/2023</a:t>
            </a:fld>
            <a:endParaRPr lang="en-US" dirty="0"/>
          </a:p>
        </p:txBody>
      </p:sp>
      <p:sp>
        <p:nvSpPr>
          <p:cNvPr id="6" name="Footer Placeholder 5"/>
          <p:cNvSpPr>
            <a:spLocks noGrp="1"/>
          </p:cNvSpPr>
          <p:nvPr>
            <p:ph type="ftr" sz="quarter" idx="11"/>
          </p:nvPr>
        </p:nvSpPr>
        <p:spPr/>
        <p:txBody>
          <a:bodyPr/>
          <a:lstStyle/>
          <a:p>
            <a:r>
              <a:rPr lang="en-US"/>
              <a:t>Cloud Computing : Module 1                                                       By Namyapriya Asst Professor</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F06E87-36BC-4426-A376-E037AAB8DD51}" type="datetime1">
              <a:rPr lang="en-US" smtClean="0"/>
              <a:t>4/5/2023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20E3F5D-6A55-460A-A9BD-4909F658EB5E}" type="datetime1">
              <a:rPr lang="en-US" smtClean="0"/>
              <a:t>4/5/2023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Cloud Computing : Module 1                                                       By Namyapriya Asst Professor</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C73F-A31E-50DE-927E-F27D647DF139}"/>
              </a:ext>
            </a:extLst>
          </p:cNvPr>
          <p:cNvSpPr>
            <a:spLocks noGrp="1"/>
          </p:cNvSpPr>
          <p:nvPr>
            <p:ph type="ctrTitle"/>
          </p:nvPr>
        </p:nvSpPr>
        <p:spPr/>
        <p:txBody>
          <a:bodyPr/>
          <a:lstStyle/>
          <a:p>
            <a:pPr algn="ctr"/>
            <a:r>
              <a:rPr lang="en-IN" dirty="0"/>
              <a:t>Cloud computing Module -1 </a:t>
            </a:r>
          </a:p>
        </p:txBody>
      </p:sp>
      <p:sp>
        <p:nvSpPr>
          <p:cNvPr id="4" name="Footer Placeholder 5">
            <a:extLst>
              <a:ext uri="{FF2B5EF4-FFF2-40B4-BE49-F238E27FC236}">
                <a16:creationId xmlns:a16="http://schemas.microsoft.com/office/drawing/2014/main" id="{270B3901-5590-3232-266E-99153748A9A4}"/>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556731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49714-20B2-A011-3545-92FC35DFCE8B}"/>
              </a:ext>
            </a:extLst>
          </p:cNvPr>
          <p:cNvSpPr>
            <a:spLocks noGrp="1"/>
          </p:cNvSpPr>
          <p:nvPr>
            <p:ph type="title"/>
          </p:nvPr>
        </p:nvSpPr>
        <p:spPr/>
        <p:txBody>
          <a:bodyPr/>
          <a:lstStyle/>
          <a:p>
            <a:r>
              <a:rPr lang="en-IN" dirty="0"/>
              <a:t>Defining a cloud</a:t>
            </a:r>
          </a:p>
        </p:txBody>
      </p:sp>
      <p:sp>
        <p:nvSpPr>
          <p:cNvPr id="3" name="Content Placeholder 2">
            <a:extLst>
              <a:ext uri="{FF2B5EF4-FFF2-40B4-BE49-F238E27FC236}">
                <a16:creationId xmlns:a16="http://schemas.microsoft.com/office/drawing/2014/main" id="{928D078E-9D8C-EBDD-9543-E5D57CECEE7D}"/>
              </a:ext>
            </a:extLst>
          </p:cNvPr>
          <p:cNvSpPr>
            <a:spLocks noGrp="1"/>
          </p:cNvSpPr>
          <p:nvPr>
            <p:ph idx="1"/>
          </p:nvPr>
        </p:nvSpPr>
        <p:spPr/>
        <p:txBody>
          <a:bodyPr/>
          <a:lstStyle/>
          <a:p>
            <a:r>
              <a:rPr lang="en-US" sz="2800" dirty="0"/>
              <a:t>According to Reese</a:t>
            </a:r>
          </a:p>
          <a:p>
            <a:pPr lvl="1"/>
            <a:r>
              <a:rPr lang="en-US" sz="2400" dirty="0"/>
              <a:t>we can define three criteria to discriminate whether a service is delivered in the cloud computing style:</a:t>
            </a:r>
          </a:p>
          <a:p>
            <a:pPr lvl="3" algn="just"/>
            <a:r>
              <a:rPr lang="en-US" sz="2000" dirty="0"/>
              <a:t>The service is accessible via a Web browser (nonproprietary) or a Web services application programming interface (API). </a:t>
            </a:r>
          </a:p>
          <a:p>
            <a:pPr lvl="3" algn="just"/>
            <a:r>
              <a:rPr lang="en-US" sz="2000" dirty="0"/>
              <a:t>Zero capital expenditure is necessary to get started. </a:t>
            </a:r>
          </a:p>
          <a:p>
            <a:pPr lvl="3" algn="just"/>
            <a:r>
              <a:rPr lang="en-US" sz="2000" dirty="0"/>
              <a:t>You pay only for what you use as you use it. </a:t>
            </a:r>
            <a:endParaRPr lang="en-IN" sz="2000" dirty="0"/>
          </a:p>
        </p:txBody>
      </p:sp>
      <p:sp>
        <p:nvSpPr>
          <p:cNvPr id="5" name="Slide Number Placeholder 4">
            <a:extLst>
              <a:ext uri="{FF2B5EF4-FFF2-40B4-BE49-F238E27FC236}">
                <a16:creationId xmlns:a16="http://schemas.microsoft.com/office/drawing/2014/main" id="{C29382C8-FE21-B7A5-6E89-08E5E418AE0F}"/>
              </a:ext>
            </a:extLst>
          </p:cNvPr>
          <p:cNvSpPr>
            <a:spLocks noGrp="1"/>
          </p:cNvSpPr>
          <p:nvPr>
            <p:ph type="sldNum" sz="quarter" idx="12"/>
          </p:nvPr>
        </p:nvSpPr>
        <p:spPr/>
        <p:txBody>
          <a:bodyPr/>
          <a:lstStyle/>
          <a:p>
            <a:fld id="{4FAB73BC-B049-4115-A692-8D63A059BFB8}" type="slidenum">
              <a:rPr lang="en-US" smtClean="0"/>
              <a:t>10</a:t>
            </a:fld>
            <a:endParaRPr lang="en-US" dirty="0"/>
          </a:p>
        </p:txBody>
      </p:sp>
      <p:sp>
        <p:nvSpPr>
          <p:cNvPr id="6" name="Footer Placeholder 5">
            <a:extLst>
              <a:ext uri="{FF2B5EF4-FFF2-40B4-BE49-F238E27FC236}">
                <a16:creationId xmlns:a16="http://schemas.microsoft.com/office/drawing/2014/main" id="{0B515386-CA8D-A557-B5AC-B507F19D2FE7}"/>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2996428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ACA32-4764-A367-B115-CEED7B37EB4B}"/>
              </a:ext>
            </a:extLst>
          </p:cNvPr>
          <p:cNvSpPr>
            <a:spLocks noGrp="1"/>
          </p:cNvSpPr>
          <p:nvPr>
            <p:ph type="title"/>
          </p:nvPr>
        </p:nvSpPr>
        <p:spPr>
          <a:xfrm>
            <a:off x="1066800" y="259345"/>
            <a:ext cx="10058400" cy="1304412"/>
          </a:xfrm>
        </p:spPr>
        <p:txBody>
          <a:bodyPr/>
          <a:lstStyle/>
          <a:p>
            <a:r>
              <a:rPr lang="en-IN" dirty="0"/>
              <a:t>A closer look</a:t>
            </a:r>
          </a:p>
        </p:txBody>
      </p:sp>
      <p:sp>
        <p:nvSpPr>
          <p:cNvPr id="3" name="Content Placeholder 2">
            <a:extLst>
              <a:ext uri="{FF2B5EF4-FFF2-40B4-BE49-F238E27FC236}">
                <a16:creationId xmlns:a16="http://schemas.microsoft.com/office/drawing/2014/main" id="{FD975E31-AE44-737D-3840-D344B5F8D217}"/>
              </a:ext>
            </a:extLst>
          </p:cNvPr>
          <p:cNvSpPr>
            <a:spLocks noGrp="1"/>
          </p:cNvSpPr>
          <p:nvPr>
            <p:ph idx="1"/>
          </p:nvPr>
        </p:nvSpPr>
        <p:spPr>
          <a:xfrm>
            <a:off x="1069848" y="1338471"/>
            <a:ext cx="10058400" cy="5141842"/>
          </a:xfrm>
        </p:spPr>
        <p:txBody>
          <a:bodyPr>
            <a:normAutofit/>
          </a:bodyPr>
          <a:lstStyle/>
          <a:p>
            <a:pPr algn="just"/>
            <a:r>
              <a:rPr lang="en-US" sz="2400" dirty="0"/>
              <a:t>Cloud computing is helping enterprises, governments, public and private institutions, and research organizations shape more effective and demand-driven computing systems. Access to, as well as integration of, cloud computing resources and systems is now as easy as performing a credit card transaction over the Internet. </a:t>
            </a:r>
          </a:p>
          <a:p>
            <a:pPr algn="just"/>
            <a:r>
              <a:rPr lang="en-US" sz="2400" dirty="0"/>
              <a:t>Practical examples of such systems exist across all market segments: </a:t>
            </a:r>
          </a:p>
          <a:p>
            <a:pPr lvl="1" algn="just"/>
            <a:r>
              <a:rPr lang="en-US" sz="2000" dirty="0"/>
              <a:t>Large enterprises can offload some of their activities to cloud-based systems. • Small enterprises and start-ups can afford to translate their ideas into business results more quickly, without excessive up-front costs.</a:t>
            </a:r>
          </a:p>
          <a:p>
            <a:pPr lvl="1" algn="just"/>
            <a:r>
              <a:rPr lang="en-US" sz="2000" dirty="0"/>
              <a:t>System developers can concentrate on the business logic rather than dealing with the complexity of infrastructure management and scalability.</a:t>
            </a:r>
          </a:p>
          <a:p>
            <a:pPr lvl="1" algn="just"/>
            <a:r>
              <a:rPr lang="en-US" sz="2000" dirty="0"/>
              <a:t>End users can have their documents accessible from everywhere and any device. Cloud computing does not only contribute with the opportunity of easily accessing IT services on demand, it also introduces a new way of thinking about IT services and resources: as utilities. </a:t>
            </a:r>
            <a:endParaRPr lang="en-IN" sz="2000" dirty="0"/>
          </a:p>
        </p:txBody>
      </p:sp>
      <p:sp>
        <p:nvSpPr>
          <p:cNvPr id="5" name="Slide Number Placeholder 4">
            <a:extLst>
              <a:ext uri="{FF2B5EF4-FFF2-40B4-BE49-F238E27FC236}">
                <a16:creationId xmlns:a16="http://schemas.microsoft.com/office/drawing/2014/main" id="{18DC7C5D-3043-42CE-EFFD-B579CEF281AA}"/>
              </a:ext>
            </a:extLst>
          </p:cNvPr>
          <p:cNvSpPr>
            <a:spLocks noGrp="1"/>
          </p:cNvSpPr>
          <p:nvPr>
            <p:ph type="sldNum" sz="quarter" idx="12"/>
          </p:nvPr>
        </p:nvSpPr>
        <p:spPr/>
        <p:txBody>
          <a:bodyPr/>
          <a:lstStyle/>
          <a:p>
            <a:fld id="{4FAB73BC-B049-4115-A692-8D63A059BFB8}" type="slidenum">
              <a:rPr lang="en-US" smtClean="0"/>
              <a:t>11</a:t>
            </a:fld>
            <a:endParaRPr lang="en-US" dirty="0"/>
          </a:p>
        </p:txBody>
      </p:sp>
      <p:sp>
        <p:nvSpPr>
          <p:cNvPr id="6" name="Footer Placeholder 5">
            <a:extLst>
              <a:ext uri="{FF2B5EF4-FFF2-40B4-BE49-F238E27FC236}">
                <a16:creationId xmlns:a16="http://schemas.microsoft.com/office/drawing/2014/main" id="{B81D1D94-AAC6-3212-DDD7-9B261ACC56C8}"/>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2313458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92CF4-300B-0CB6-98C8-5F27183AAD5F}"/>
              </a:ext>
            </a:extLst>
          </p:cNvPr>
          <p:cNvSpPr>
            <a:spLocks noGrp="1"/>
          </p:cNvSpPr>
          <p:nvPr>
            <p:ph type="title"/>
          </p:nvPr>
        </p:nvSpPr>
        <p:spPr>
          <a:xfrm>
            <a:off x="1069848" y="484632"/>
            <a:ext cx="10058400" cy="1105629"/>
          </a:xfrm>
        </p:spPr>
        <p:txBody>
          <a:bodyPr>
            <a:noAutofit/>
          </a:bodyPr>
          <a:lstStyle/>
          <a:p>
            <a:r>
              <a:rPr lang="en-US" sz="4800" dirty="0"/>
              <a:t>A bird’s-eye view of a cloud computing environment</a:t>
            </a:r>
            <a:endParaRPr lang="en-IN" sz="4800" dirty="0"/>
          </a:p>
        </p:txBody>
      </p:sp>
      <p:pic>
        <p:nvPicPr>
          <p:cNvPr id="5" name="Content Placeholder 4">
            <a:extLst>
              <a:ext uri="{FF2B5EF4-FFF2-40B4-BE49-F238E27FC236}">
                <a16:creationId xmlns:a16="http://schemas.microsoft.com/office/drawing/2014/main" id="{B703FFEF-4297-9D4F-2724-4DA832EEC402}"/>
              </a:ext>
            </a:extLst>
          </p:cNvPr>
          <p:cNvPicPr>
            <a:picLocks noGrp="1" noChangeAspect="1"/>
          </p:cNvPicPr>
          <p:nvPr>
            <p:ph idx="1"/>
          </p:nvPr>
        </p:nvPicPr>
        <p:blipFill>
          <a:blip r:embed="rId2"/>
          <a:stretch>
            <a:fillRect/>
          </a:stretch>
        </p:blipFill>
        <p:spPr>
          <a:xfrm>
            <a:off x="1069848" y="1590261"/>
            <a:ext cx="9770429" cy="4682523"/>
          </a:xfrm>
        </p:spPr>
      </p:pic>
      <p:sp>
        <p:nvSpPr>
          <p:cNvPr id="7" name="Slide Number Placeholder 6">
            <a:extLst>
              <a:ext uri="{FF2B5EF4-FFF2-40B4-BE49-F238E27FC236}">
                <a16:creationId xmlns:a16="http://schemas.microsoft.com/office/drawing/2014/main" id="{4156D3C5-EEB8-9681-B92C-5DAE0B8A43A7}"/>
              </a:ext>
            </a:extLst>
          </p:cNvPr>
          <p:cNvSpPr>
            <a:spLocks noGrp="1"/>
          </p:cNvSpPr>
          <p:nvPr>
            <p:ph type="sldNum" sz="quarter" idx="12"/>
          </p:nvPr>
        </p:nvSpPr>
        <p:spPr/>
        <p:txBody>
          <a:bodyPr/>
          <a:lstStyle/>
          <a:p>
            <a:fld id="{4FAB73BC-B049-4115-A692-8D63A059BFB8}" type="slidenum">
              <a:rPr lang="en-US" smtClean="0"/>
              <a:t>12</a:t>
            </a:fld>
            <a:endParaRPr lang="en-US" dirty="0"/>
          </a:p>
        </p:txBody>
      </p:sp>
      <p:sp>
        <p:nvSpPr>
          <p:cNvPr id="8" name="Footer Placeholder 5">
            <a:extLst>
              <a:ext uri="{FF2B5EF4-FFF2-40B4-BE49-F238E27FC236}">
                <a16:creationId xmlns:a16="http://schemas.microsoft.com/office/drawing/2014/main" id="{10A6B6D2-3A6B-70C3-7794-5EBF837B26FC}"/>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024217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49E4A-C3A6-5FE3-8D7E-562D16580122}"/>
              </a:ext>
            </a:extLst>
          </p:cNvPr>
          <p:cNvSpPr>
            <a:spLocks noGrp="1"/>
          </p:cNvSpPr>
          <p:nvPr>
            <p:ph type="title"/>
          </p:nvPr>
        </p:nvSpPr>
        <p:spPr>
          <a:xfrm>
            <a:off x="1069848" y="225288"/>
            <a:ext cx="10058400" cy="1086678"/>
          </a:xfrm>
        </p:spPr>
        <p:txBody>
          <a:bodyPr/>
          <a:lstStyle/>
          <a:p>
            <a:r>
              <a:rPr lang="en-IN" dirty="0"/>
              <a:t>Cloud Deployment Models</a:t>
            </a:r>
          </a:p>
        </p:txBody>
      </p:sp>
      <p:pic>
        <p:nvPicPr>
          <p:cNvPr id="5" name="Picture 4">
            <a:extLst>
              <a:ext uri="{FF2B5EF4-FFF2-40B4-BE49-F238E27FC236}">
                <a16:creationId xmlns:a16="http://schemas.microsoft.com/office/drawing/2014/main" id="{DEDB3811-61E2-9637-FEF6-F857C7E93BD5}"/>
              </a:ext>
            </a:extLst>
          </p:cNvPr>
          <p:cNvPicPr>
            <a:picLocks noChangeAspect="1"/>
          </p:cNvPicPr>
          <p:nvPr/>
        </p:nvPicPr>
        <p:blipFill>
          <a:blip r:embed="rId2"/>
          <a:stretch>
            <a:fillRect/>
          </a:stretch>
        </p:blipFill>
        <p:spPr>
          <a:xfrm>
            <a:off x="1069848" y="1311966"/>
            <a:ext cx="10058399" cy="5128591"/>
          </a:xfrm>
          <a:prstGeom prst="rect">
            <a:avLst/>
          </a:prstGeom>
        </p:spPr>
      </p:pic>
      <p:sp>
        <p:nvSpPr>
          <p:cNvPr id="7" name="Slide Number Placeholder 6">
            <a:extLst>
              <a:ext uri="{FF2B5EF4-FFF2-40B4-BE49-F238E27FC236}">
                <a16:creationId xmlns:a16="http://schemas.microsoft.com/office/drawing/2014/main" id="{D67E911D-B4B9-F839-3170-FB18AE14EA49}"/>
              </a:ext>
            </a:extLst>
          </p:cNvPr>
          <p:cNvSpPr>
            <a:spLocks noGrp="1"/>
          </p:cNvSpPr>
          <p:nvPr>
            <p:ph type="sldNum" sz="quarter" idx="12"/>
          </p:nvPr>
        </p:nvSpPr>
        <p:spPr/>
        <p:txBody>
          <a:bodyPr/>
          <a:lstStyle/>
          <a:p>
            <a:fld id="{4FAB73BC-B049-4115-A692-8D63A059BFB8}" type="slidenum">
              <a:rPr lang="en-US" smtClean="0"/>
              <a:t>13</a:t>
            </a:fld>
            <a:endParaRPr lang="en-US" dirty="0"/>
          </a:p>
        </p:txBody>
      </p:sp>
      <p:sp>
        <p:nvSpPr>
          <p:cNvPr id="8" name="Footer Placeholder 5">
            <a:extLst>
              <a:ext uri="{FF2B5EF4-FFF2-40B4-BE49-F238E27FC236}">
                <a16:creationId xmlns:a16="http://schemas.microsoft.com/office/drawing/2014/main" id="{8BAB9C0C-5624-4154-BE0D-1B17875D84B3}"/>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828040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2E1D6-18A1-8444-5AB2-1F5804C967A2}"/>
              </a:ext>
            </a:extLst>
          </p:cNvPr>
          <p:cNvSpPr>
            <a:spLocks noGrp="1"/>
          </p:cNvSpPr>
          <p:nvPr>
            <p:ph type="title"/>
          </p:nvPr>
        </p:nvSpPr>
        <p:spPr>
          <a:xfrm>
            <a:off x="1069848" y="198784"/>
            <a:ext cx="10058400" cy="927652"/>
          </a:xfrm>
        </p:spPr>
        <p:txBody>
          <a:bodyPr>
            <a:normAutofit fontScale="90000"/>
          </a:bodyPr>
          <a:lstStyle/>
          <a:p>
            <a:r>
              <a:rPr lang="en-US" dirty="0"/>
              <a:t>The cloud computing reference model</a:t>
            </a:r>
            <a:endParaRPr lang="en-IN" dirty="0"/>
          </a:p>
        </p:txBody>
      </p:sp>
      <p:pic>
        <p:nvPicPr>
          <p:cNvPr id="5" name="Picture 4">
            <a:extLst>
              <a:ext uri="{FF2B5EF4-FFF2-40B4-BE49-F238E27FC236}">
                <a16:creationId xmlns:a16="http://schemas.microsoft.com/office/drawing/2014/main" id="{7F2A1315-097E-694A-7915-85A6FC05045F}"/>
              </a:ext>
            </a:extLst>
          </p:cNvPr>
          <p:cNvPicPr>
            <a:picLocks noChangeAspect="1"/>
          </p:cNvPicPr>
          <p:nvPr/>
        </p:nvPicPr>
        <p:blipFill>
          <a:blip r:embed="rId2"/>
          <a:stretch>
            <a:fillRect/>
          </a:stretch>
        </p:blipFill>
        <p:spPr>
          <a:xfrm>
            <a:off x="1069848" y="1126436"/>
            <a:ext cx="10052304" cy="5406886"/>
          </a:xfrm>
          <a:prstGeom prst="rect">
            <a:avLst/>
          </a:prstGeom>
        </p:spPr>
      </p:pic>
      <p:sp>
        <p:nvSpPr>
          <p:cNvPr id="7" name="Slide Number Placeholder 6">
            <a:extLst>
              <a:ext uri="{FF2B5EF4-FFF2-40B4-BE49-F238E27FC236}">
                <a16:creationId xmlns:a16="http://schemas.microsoft.com/office/drawing/2014/main" id="{451FF8E2-1597-D6A9-53B5-69E5D7C4BB49}"/>
              </a:ext>
            </a:extLst>
          </p:cNvPr>
          <p:cNvSpPr>
            <a:spLocks noGrp="1"/>
          </p:cNvSpPr>
          <p:nvPr>
            <p:ph type="sldNum" sz="quarter" idx="12"/>
          </p:nvPr>
        </p:nvSpPr>
        <p:spPr/>
        <p:txBody>
          <a:bodyPr/>
          <a:lstStyle/>
          <a:p>
            <a:fld id="{4FAB73BC-B049-4115-A692-8D63A059BFB8}" type="slidenum">
              <a:rPr lang="en-US" smtClean="0"/>
              <a:t>14</a:t>
            </a:fld>
            <a:endParaRPr lang="en-US" dirty="0"/>
          </a:p>
        </p:txBody>
      </p:sp>
      <p:sp>
        <p:nvSpPr>
          <p:cNvPr id="8" name="Footer Placeholder 5">
            <a:extLst>
              <a:ext uri="{FF2B5EF4-FFF2-40B4-BE49-F238E27FC236}">
                <a16:creationId xmlns:a16="http://schemas.microsoft.com/office/drawing/2014/main" id="{CAE128AF-B0AB-9FA5-2CCA-DEAA5DF18882}"/>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150798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F2FC9-FA6F-8312-84F7-7B9D658CDBE6}"/>
              </a:ext>
            </a:extLst>
          </p:cNvPr>
          <p:cNvSpPr>
            <a:spLocks noGrp="1"/>
          </p:cNvSpPr>
          <p:nvPr>
            <p:ph type="title"/>
          </p:nvPr>
        </p:nvSpPr>
        <p:spPr>
          <a:xfrm>
            <a:off x="1069848" y="484632"/>
            <a:ext cx="10058400" cy="800829"/>
          </a:xfrm>
        </p:spPr>
        <p:txBody>
          <a:bodyPr>
            <a:normAutofit fontScale="90000"/>
          </a:bodyPr>
          <a:lstStyle/>
          <a:p>
            <a:r>
              <a:rPr lang="en-US" dirty="0"/>
              <a:t>The cloud computing reference model</a:t>
            </a:r>
            <a:endParaRPr lang="en-IN" dirty="0"/>
          </a:p>
        </p:txBody>
      </p:sp>
      <p:sp>
        <p:nvSpPr>
          <p:cNvPr id="3" name="Content Placeholder 2">
            <a:extLst>
              <a:ext uri="{FF2B5EF4-FFF2-40B4-BE49-F238E27FC236}">
                <a16:creationId xmlns:a16="http://schemas.microsoft.com/office/drawing/2014/main" id="{42C96DB1-F4E3-1260-47D9-97C798581B7F}"/>
              </a:ext>
            </a:extLst>
          </p:cNvPr>
          <p:cNvSpPr>
            <a:spLocks noGrp="1"/>
          </p:cNvSpPr>
          <p:nvPr>
            <p:ph idx="1"/>
          </p:nvPr>
        </p:nvSpPr>
        <p:spPr>
          <a:xfrm>
            <a:off x="1069848" y="1285461"/>
            <a:ext cx="10058400" cy="4886739"/>
          </a:xfrm>
        </p:spPr>
        <p:txBody>
          <a:bodyPr>
            <a:normAutofit lnSpcReduction="10000"/>
          </a:bodyPr>
          <a:lstStyle/>
          <a:p>
            <a:pPr algn="just"/>
            <a:r>
              <a:rPr lang="en-US" sz="2200" dirty="0"/>
              <a:t>Web 2.0: These tools are internet tools that allow the user to go beyond just receiving information through the web. Web 2.0 can be defined as an attempt to explain and explore the business rules of that platform.</a:t>
            </a:r>
          </a:p>
          <a:p>
            <a:pPr algn="just"/>
            <a:r>
              <a:rPr lang="en-US" sz="2200" dirty="0"/>
              <a:t>Web 2.0 are websites and applications that make use of user-generated content for end users. Web 2.0 is characterized by greater user interactivity and collaboration, more pervasive network connectivity and enhanced communication channels.</a:t>
            </a:r>
          </a:p>
          <a:p>
            <a:pPr algn="just"/>
            <a:r>
              <a:rPr lang="en-US" sz="2200" dirty="0"/>
              <a:t>A fundamental characteristic of cloud computing is the capability to deliver, on demand, a variety of IT services that are quite diverse from each other. This variety creates different perceptions of what cloud computing is among users. Despite this lack of uniformity, it is possible to classify cloud computing services offerings into three major categories: </a:t>
            </a:r>
          </a:p>
          <a:p>
            <a:pPr lvl="1" algn="just"/>
            <a:r>
              <a:rPr lang="en-US" sz="2200" dirty="0"/>
              <a:t>Infrastructure-as-a-Service (IaaS)</a:t>
            </a:r>
          </a:p>
          <a:p>
            <a:pPr lvl="1" algn="just"/>
            <a:r>
              <a:rPr lang="en-US" sz="2200" dirty="0"/>
              <a:t>Platform-as-a-Service (PaaS)</a:t>
            </a:r>
          </a:p>
          <a:p>
            <a:pPr lvl="1" algn="just"/>
            <a:r>
              <a:rPr lang="en-US" sz="2200" dirty="0"/>
              <a:t>Software-as-a-Service (SaaS). </a:t>
            </a:r>
            <a:endParaRPr lang="en-IN" sz="2200" dirty="0"/>
          </a:p>
        </p:txBody>
      </p:sp>
      <p:sp>
        <p:nvSpPr>
          <p:cNvPr id="4" name="Slide Number Placeholder 3">
            <a:extLst>
              <a:ext uri="{FF2B5EF4-FFF2-40B4-BE49-F238E27FC236}">
                <a16:creationId xmlns:a16="http://schemas.microsoft.com/office/drawing/2014/main" id="{199596C1-F314-496E-09E0-2DA6E53E5168}"/>
              </a:ext>
            </a:extLst>
          </p:cNvPr>
          <p:cNvSpPr>
            <a:spLocks noGrp="1"/>
          </p:cNvSpPr>
          <p:nvPr>
            <p:ph type="sldNum" sz="quarter" idx="12"/>
          </p:nvPr>
        </p:nvSpPr>
        <p:spPr/>
        <p:txBody>
          <a:bodyPr/>
          <a:lstStyle/>
          <a:p>
            <a:fld id="{4FAB73BC-B049-4115-A692-8D63A059BFB8}" type="slidenum">
              <a:rPr lang="en-US" smtClean="0"/>
              <a:t>15</a:t>
            </a:fld>
            <a:endParaRPr lang="en-US" dirty="0"/>
          </a:p>
        </p:txBody>
      </p:sp>
      <p:sp>
        <p:nvSpPr>
          <p:cNvPr id="5" name="Footer Placeholder 5">
            <a:extLst>
              <a:ext uri="{FF2B5EF4-FFF2-40B4-BE49-F238E27FC236}">
                <a16:creationId xmlns:a16="http://schemas.microsoft.com/office/drawing/2014/main" id="{5FCBA8CE-DF2E-7062-A7A0-D219EA054BCA}"/>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226714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F2A677-B154-29DD-7F58-3A796CA392DE}"/>
              </a:ext>
            </a:extLst>
          </p:cNvPr>
          <p:cNvSpPr>
            <a:spLocks noGrp="1"/>
          </p:cNvSpPr>
          <p:nvPr>
            <p:ph type="sldNum" sz="quarter" idx="12"/>
          </p:nvPr>
        </p:nvSpPr>
        <p:spPr/>
        <p:txBody>
          <a:bodyPr/>
          <a:lstStyle/>
          <a:p>
            <a:fld id="{4FAB73BC-B049-4115-A692-8D63A059BFB8}" type="slidenum">
              <a:rPr lang="en-US" smtClean="0"/>
              <a:t>16</a:t>
            </a:fld>
            <a:endParaRPr lang="en-US" dirty="0"/>
          </a:p>
        </p:txBody>
      </p:sp>
      <p:sp>
        <p:nvSpPr>
          <p:cNvPr id="5" name="Title 1">
            <a:extLst>
              <a:ext uri="{FF2B5EF4-FFF2-40B4-BE49-F238E27FC236}">
                <a16:creationId xmlns:a16="http://schemas.microsoft.com/office/drawing/2014/main" id="{9999B2A2-826D-3C94-0380-11C2AF819DEC}"/>
              </a:ext>
            </a:extLst>
          </p:cNvPr>
          <p:cNvSpPr>
            <a:spLocks noGrp="1"/>
          </p:cNvSpPr>
          <p:nvPr>
            <p:ph type="title"/>
          </p:nvPr>
        </p:nvSpPr>
        <p:spPr>
          <a:xfrm>
            <a:off x="1069848" y="484632"/>
            <a:ext cx="10058400" cy="800829"/>
          </a:xfrm>
        </p:spPr>
        <p:txBody>
          <a:bodyPr>
            <a:normAutofit fontScale="90000"/>
          </a:bodyPr>
          <a:lstStyle/>
          <a:p>
            <a:r>
              <a:rPr lang="en-US" dirty="0"/>
              <a:t>The cloud computing reference model</a:t>
            </a:r>
            <a:endParaRPr lang="en-IN" dirty="0"/>
          </a:p>
        </p:txBody>
      </p:sp>
      <p:sp>
        <p:nvSpPr>
          <p:cNvPr id="7" name="TextBox 6">
            <a:extLst>
              <a:ext uri="{FF2B5EF4-FFF2-40B4-BE49-F238E27FC236}">
                <a16:creationId xmlns:a16="http://schemas.microsoft.com/office/drawing/2014/main" id="{954305B6-68CB-A88C-ED10-FCFD5549FD0B}"/>
              </a:ext>
            </a:extLst>
          </p:cNvPr>
          <p:cNvSpPr txBox="1"/>
          <p:nvPr/>
        </p:nvSpPr>
        <p:spPr>
          <a:xfrm>
            <a:off x="1066800" y="1285461"/>
            <a:ext cx="10058399" cy="4987323"/>
          </a:xfrm>
          <a:prstGeom prst="rect">
            <a:avLst/>
          </a:prstGeom>
        </p:spPr>
        <p:txBody>
          <a:bodyPr vert="horz" lIns="91440" tIns="45720" rIns="91440" bIns="45720" rtlCol="0">
            <a:noAutofit/>
          </a:bodyPr>
          <a:lstStyle>
            <a:lvl1pPr marL="182880" indent="-182880" algn="just" defTabSz="914400">
              <a:lnSpc>
                <a:spcPct val="90000"/>
              </a:lnSpc>
              <a:spcBef>
                <a:spcPts val="1200"/>
              </a:spcBef>
              <a:buClr>
                <a:schemeClr val="accent1">
                  <a:lumMod val="75000"/>
                </a:schemeClr>
              </a:buClr>
              <a:buSzPct val="85000"/>
              <a:buFont typeface="Wingdings" pitchFamily="2" charset="2"/>
              <a:buChar char="§"/>
              <a:defRPr sz="2200"/>
            </a:lvl1pPr>
            <a:lvl2pPr lvl="1" indent="-182880" algn="just" defTabSz="914400">
              <a:lnSpc>
                <a:spcPct val="90000"/>
              </a:lnSpc>
              <a:spcBef>
                <a:spcPts val="400"/>
              </a:spcBef>
              <a:spcAft>
                <a:spcPts val="200"/>
              </a:spcAft>
              <a:buClr>
                <a:schemeClr val="accent1">
                  <a:lumMod val="75000"/>
                </a:schemeClr>
              </a:buClr>
              <a:buSzPct val="85000"/>
              <a:buFont typeface="Wingdings" pitchFamily="2" charset="2"/>
              <a:buChar char="§"/>
              <a:defRPr sz="2200"/>
            </a:lvl2pPr>
            <a:lvl3pPr marL="73152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3pPr>
            <a:lvl4pPr marL="100584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4pPr>
            <a:lvl5pPr marL="128016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5pPr>
            <a:lvl6pPr marL="16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6pPr>
            <a:lvl7pPr marL="19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7pPr>
            <a:lvl8pPr marL="22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8pPr>
            <a:lvl9pPr marL="25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9pPr>
          </a:lstStyle>
          <a:p>
            <a:r>
              <a:rPr lang="en-US" sz="2000" dirty="0"/>
              <a:t>The model organizes the wide range of cloud computing services into a layered view that walks the computing stack from bottom to top. </a:t>
            </a:r>
          </a:p>
          <a:p>
            <a:r>
              <a:rPr lang="en-US" sz="2000" dirty="0"/>
              <a:t>At the base of the stack, </a:t>
            </a:r>
            <a:r>
              <a:rPr lang="en-US" sz="2000" b="1" dirty="0"/>
              <a:t>Infrastructure-as-a-Service</a:t>
            </a:r>
            <a:r>
              <a:rPr lang="en-US" sz="2000" dirty="0"/>
              <a:t> solutions deliver infrastructure on demand in the form of virtual hardware, storage, and networking. Virtual hardware is utilized to provide compute on demand in the form of virtual machine instances. These are created at users’ request on the provider’s infrastructure, and users are given tools and interfaces to configure the software stack installed in the virtual machine. The pricing model is usually defined in terms of dollars per hour. Virtual storage is delivered in the form of raw disk space or object store. Virtual networking identifies the collection of services that manage the networking among virtual instances and their connectivity to the Internet or private networks.</a:t>
            </a:r>
          </a:p>
          <a:p>
            <a:r>
              <a:rPr lang="en-US" sz="2000" dirty="0"/>
              <a:t>Each layer provides a different service to users. IaaS solutions are sought by users who want to leverage cloud computing from building dynamically scalable computing systems requiring a specific software stack. IaaS services are therefore used to develop scalable Websites or for back- ground processing. </a:t>
            </a:r>
            <a:endParaRPr lang="en-IN" sz="2000" dirty="0"/>
          </a:p>
        </p:txBody>
      </p:sp>
      <p:sp>
        <p:nvSpPr>
          <p:cNvPr id="8" name="Footer Placeholder 5">
            <a:extLst>
              <a:ext uri="{FF2B5EF4-FFF2-40B4-BE49-F238E27FC236}">
                <a16:creationId xmlns:a16="http://schemas.microsoft.com/office/drawing/2014/main" id="{62FFE8DC-68A9-2692-833D-4702E84D45BA}"/>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4060135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DC8BD-0A41-5558-4D0D-29778E5A3E07}"/>
              </a:ext>
            </a:extLst>
          </p:cNvPr>
          <p:cNvSpPr>
            <a:spLocks noGrp="1"/>
          </p:cNvSpPr>
          <p:nvPr>
            <p:ph type="title"/>
          </p:nvPr>
        </p:nvSpPr>
        <p:spPr>
          <a:xfrm>
            <a:off x="1069848" y="460751"/>
            <a:ext cx="10058400" cy="1026116"/>
          </a:xfrm>
        </p:spPr>
        <p:txBody>
          <a:bodyPr>
            <a:normAutofit fontScale="90000"/>
          </a:bodyPr>
          <a:lstStyle/>
          <a:p>
            <a:r>
              <a:rPr lang="en-US" dirty="0"/>
              <a:t>The cloud computing reference model</a:t>
            </a:r>
            <a:endParaRPr lang="en-IN" dirty="0"/>
          </a:p>
        </p:txBody>
      </p:sp>
      <p:sp>
        <p:nvSpPr>
          <p:cNvPr id="3" name="Content Placeholder 2">
            <a:extLst>
              <a:ext uri="{FF2B5EF4-FFF2-40B4-BE49-F238E27FC236}">
                <a16:creationId xmlns:a16="http://schemas.microsoft.com/office/drawing/2014/main" id="{7A73395F-81F6-AF45-D4E4-BD38497B741E}"/>
              </a:ext>
            </a:extLst>
          </p:cNvPr>
          <p:cNvSpPr>
            <a:spLocks noGrp="1"/>
          </p:cNvSpPr>
          <p:nvPr>
            <p:ph idx="1"/>
          </p:nvPr>
        </p:nvSpPr>
        <p:spPr>
          <a:xfrm>
            <a:off x="1069848" y="1621616"/>
            <a:ext cx="10058400" cy="4833730"/>
          </a:xfrm>
        </p:spPr>
        <p:txBody>
          <a:bodyPr>
            <a:normAutofit/>
          </a:bodyPr>
          <a:lstStyle/>
          <a:p>
            <a:pPr algn="just"/>
            <a:r>
              <a:rPr lang="en-US" sz="2200" b="1" dirty="0"/>
              <a:t>Platform-as-a-Service</a:t>
            </a:r>
            <a:r>
              <a:rPr lang="en-US" sz="2200" dirty="0"/>
              <a:t> solutions are the next step in the stack. They deliver scalable and elastic runtime environments on demand and host the execution of applications. These services are backed by a core middleware platform that is responsible for creating the abstract environment where applications are deployed and executed. It is the responsibility of the service provider to provide scalability and to manage fault tolerance, while users are requested to focus on the logic of the application developed by leveraging the provider’s APIs and libraries. This approach increases the level of abstraction at which cloud computing is leveraged but also constrains the user in a more controlled environment. </a:t>
            </a:r>
          </a:p>
          <a:p>
            <a:pPr algn="just"/>
            <a:r>
              <a:rPr lang="en-US" sz="2200" dirty="0"/>
              <a:t>PaaS solutions provide scalable programming platforms for developing applications and are more appropriate when new systems have to be developed. </a:t>
            </a:r>
            <a:endParaRPr lang="en-IN" sz="2200" dirty="0"/>
          </a:p>
        </p:txBody>
      </p:sp>
      <p:sp>
        <p:nvSpPr>
          <p:cNvPr id="4" name="Slide Number Placeholder 3">
            <a:extLst>
              <a:ext uri="{FF2B5EF4-FFF2-40B4-BE49-F238E27FC236}">
                <a16:creationId xmlns:a16="http://schemas.microsoft.com/office/drawing/2014/main" id="{D4AD3A9D-F0F2-70EB-3565-97D8635588E1}"/>
              </a:ext>
            </a:extLst>
          </p:cNvPr>
          <p:cNvSpPr>
            <a:spLocks noGrp="1"/>
          </p:cNvSpPr>
          <p:nvPr>
            <p:ph type="sldNum" sz="quarter" idx="12"/>
          </p:nvPr>
        </p:nvSpPr>
        <p:spPr/>
        <p:txBody>
          <a:bodyPr/>
          <a:lstStyle/>
          <a:p>
            <a:fld id="{4FAB73BC-B049-4115-A692-8D63A059BFB8}" type="slidenum">
              <a:rPr lang="en-US" smtClean="0"/>
              <a:t>17</a:t>
            </a:fld>
            <a:endParaRPr lang="en-US" dirty="0"/>
          </a:p>
        </p:txBody>
      </p:sp>
      <p:sp>
        <p:nvSpPr>
          <p:cNvPr id="5" name="Footer Placeholder 5">
            <a:extLst>
              <a:ext uri="{FF2B5EF4-FFF2-40B4-BE49-F238E27FC236}">
                <a16:creationId xmlns:a16="http://schemas.microsoft.com/office/drawing/2014/main" id="{C1D03803-4B2D-29B3-8E1B-9C8F7ADC8A85}"/>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069501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F5B16-7401-F07F-FD4C-979DFAF3104A}"/>
              </a:ext>
            </a:extLst>
          </p:cNvPr>
          <p:cNvSpPr>
            <a:spLocks noGrp="1"/>
          </p:cNvSpPr>
          <p:nvPr>
            <p:ph type="title"/>
          </p:nvPr>
        </p:nvSpPr>
        <p:spPr>
          <a:xfrm>
            <a:off x="1069848" y="484632"/>
            <a:ext cx="10058400" cy="1185142"/>
          </a:xfrm>
        </p:spPr>
        <p:txBody>
          <a:bodyPr>
            <a:normAutofit fontScale="90000"/>
          </a:bodyPr>
          <a:lstStyle/>
          <a:p>
            <a:r>
              <a:rPr lang="en-US" dirty="0"/>
              <a:t>The cloud computing reference model</a:t>
            </a:r>
            <a:endParaRPr lang="en-IN" dirty="0"/>
          </a:p>
        </p:txBody>
      </p:sp>
      <p:sp>
        <p:nvSpPr>
          <p:cNvPr id="3" name="Content Placeholder 2">
            <a:extLst>
              <a:ext uri="{FF2B5EF4-FFF2-40B4-BE49-F238E27FC236}">
                <a16:creationId xmlns:a16="http://schemas.microsoft.com/office/drawing/2014/main" id="{0516C8C2-156A-E631-CE4C-FAB32D44007F}"/>
              </a:ext>
            </a:extLst>
          </p:cNvPr>
          <p:cNvSpPr>
            <a:spLocks noGrp="1"/>
          </p:cNvSpPr>
          <p:nvPr>
            <p:ph idx="1"/>
          </p:nvPr>
        </p:nvSpPr>
        <p:spPr>
          <a:xfrm>
            <a:off x="1063752" y="1669774"/>
            <a:ext cx="10058400" cy="4603010"/>
          </a:xfrm>
        </p:spPr>
        <p:txBody>
          <a:bodyPr>
            <a:noAutofit/>
          </a:bodyPr>
          <a:lstStyle/>
          <a:p>
            <a:pPr algn="just"/>
            <a:r>
              <a:rPr lang="en-US" sz="2200" dirty="0"/>
              <a:t>At the top of the stack, </a:t>
            </a:r>
            <a:r>
              <a:rPr lang="en-US" sz="2200" b="1" dirty="0"/>
              <a:t>Software-as-a-Service</a:t>
            </a:r>
            <a:r>
              <a:rPr lang="en-US" sz="2200" dirty="0"/>
              <a:t> solutions provide applications and services on demand. Most of the common functionalities of desktop applications—such as office automation, document management, photo editing, and customer relationship management (CRM) software—are replicated on the provider’s infrastructure and made more scalable and accessible through a browser on demand. These applications are shared across multiple users whose interaction is isolated from the other users. The SaaS layer is also the area of social networking Websites, which leverage cloud-based infrastructures to sustain the load generated by their popularity.</a:t>
            </a:r>
          </a:p>
          <a:p>
            <a:pPr algn="just"/>
            <a:r>
              <a:rPr lang="en-US" sz="2200" dirty="0"/>
              <a:t>SaaS solutions target mostly end users who want to benefit from the elastic scalability of the cloud without doing any software development, installation, configuration, and maintenance.</a:t>
            </a:r>
            <a:endParaRPr lang="en-IN" sz="2200" dirty="0"/>
          </a:p>
        </p:txBody>
      </p:sp>
      <p:sp>
        <p:nvSpPr>
          <p:cNvPr id="4" name="Slide Number Placeholder 3">
            <a:extLst>
              <a:ext uri="{FF2B5EF4-FFF2-40B4-BE49-F238E27FC236}">
                <a16:creationId xmlns:a16="http://schemas.microsoft.com/office/drawing/2014/main" id="{CCDFA934-D8ED-1D1C-49C5-A83F5B523BDD}"/>
              </a:ext>
            </a:extLst>
          </p:cNvPr>
          <p:cNvSpPr>
            <a:spLocks noGrp="1"/>
          </p:cNvSpPr>
          <p:nvPr>
            <p:ph type="sldNum" sz="quarter" idx="12"/>
          </p:nvPr>
        </p:nvSpPr>
        <p:spPr/>
        <p:txBody>
          <a:bodyPr/>
          <a:lstStyle/>
          <a:p>
            <a:fld id="{4FAB73BC-B049-4115-A692-8D63A059BFB8}" type="slidenum">
              <a:rPr lang="en-US" smtClean="0"/>
              <a:t>18</a:t>
            </a:fld>
            <a:endParaRPr lang="en-US" dirty="0"/>
          </a:p>
        </p:txBody>
      </p:sp>
      <p:sp>
        <p:nvSpPr>
          <p:cNvPr id="5" name="Footer Placeholder 5">
            <a:extLst>
              <a:ext uri="{FF2B5EF4-FFF2-40B4-BE49-F238E27FC236}">
                <a16:creationId xmlns:a16="http://schemas.microsoft.com/office/drawing/2014/main" id="{136987DF-E2C7-493E-213A-9695D20EFAC6}"/>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492295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365A5F-A7F3-9241-9B73-18CF9B6F0FFE}"/>
              </a:ext>
            </a:extLst>
          </p:cNvPr>
          <p:cNvSpPr>
            <a:spLocks noGrp="1"/>
          </p:cNvSpPr>
          <p:nvPr>
            <p:ph type="sldNum" sz="quarter" idx="12"/>
          </p:nvPr>
        </p:nvSpPr>
        <p:spPr/>
        <p:txBody>
          <a:bodyPr/>
          <a:lstStyle/>
          <a:p>
            <a:fld id="{4FAB73BC-B049-4115-A692-8D63A059BFB8}" type="slidenum">
              <a:rPr lang="en-US" smtClean="0"/>
              <a:t>19</a:t>
            </a:fld>
            <a:endParaRPr lang="en-US" dirty="0"/>
          </a:p>
        </p:txBody>
      </p:sp>
      <p:sp>
        <p:nvSpPr>
          <p:cNvPr id="5" name="Title 1">
            <a:extLst>
              <a:ext uri="{FF2B5EF4-FFF2-40B4-BE49-F238E27FC236}">
                <a16:creationId xmlns:a16="http://schemas.microsoft.com/office/drawing/2014/main" id="{70964843-289B-C139-3582-6681DFE12872}"/>
              </a:ext>
            </a:extLst>
          </p:cNvPr>
          <p:cNvSpPr>
            <a:spLocks noGrp="1"/>
          </p:cNvSpPr>
          <p:nvPr>
            <p:ph type="title"/>
          </p:nvPr>
        </p:nvSpPr>
        <p:spPr>
          <a:xfrm>
            <a:off x="1361522" y="0"/>
            <a:ext cx="10058400" cy="1609725"/>
          </a:xfrm>
        </p:spPr>
        <p:txBody>
          <a:bodyPr/>
          <a:lstStyle/>
          <a:p>
            <a:r>
              <a:rPr lang="en-IN" dirty="0"/>
              <a:t>Characteristics and benefits</a:t>
            </a:r>
          </a:p>
        </p:txBody>
      </p:sp>
      <p:pic>
        <p:nvPicPr>
          <p:cNvPr id="7" name="Picture 6">
            <a:extLst>
              <a:ext uri="{FF2B5EF4-FFF2-40B4-BE49-F238E27FC236}">
                <a16:creationId xmlns:a16="http://schemas.microsoft.com/office/drawing/2014/main" id="{BF43E79D-40FD-2F9A-6E1A-7A9C03443915}"/>
              </a:ext>
            </a:extLst>
          </p:cNvPr>
          <p:cNvPicPr>
            <a:picLocks noChangeAspect="1"/>
          </p:cNvPicPr>
          <p:nvPr/>
        </p:nvPicPr>
        <p:blipFill>
          <a:blip r:embed="rId2"/>
          <a:stretch>
            <a:fillRect/>
          </a:stretch>
        </p:blipFill>
        <p:spPr>
          <a:xfrm>
            <a:off x="1361522" y="1609725"/>
            <a:ext cx="9041435" cy="4552536"/>
          </a:xfrm>
          <a:prstGeom prst="rect">
            <a:avLst/>
          </a:prstGeom>
        </p:spPr>
      </p:pic>
      <p:sp>
        <p:nvSpPr>
          <p:cNvPr id="2" name="Footer Placeholder 5">
            <a:extLst>
              <a:ext uri="{FF2B5EF4-FFF2-40B4-BE49-F238E27FC236}">
                <a16:creationId xmlns:a16="http://schemas.microsoft.com/office/drawing/2014/main" id="{8C633A0C-0597-FD90-76DA-072E90F4225F}"/>
              </a:ext>
            </a:extLst>
          </p:cNvPr>
          <p:cNvSpPr>
            <a:spLocks noGrp="1"/>
          </p:cNvSpPr>
          <p:nvPr>
            <p:ph type="ftr" sz="quarter" idx="11"/>
          </p:nvPr>
        </p:nvSpPr>
        <p:spPr>
          <a:xfrm>
            <a:off x="1088136" y="6286036"/>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955149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EEBA-DE89-7E35-7CB7-95744F47E689}"/>
              </a:ext>
            </a:extLst>
          </p:cNvPr>
          <p:cNvSpPr>
            <a:spLocks noGrp="1"/>
          </p:cNvSpPr>
          <p:nvPr>
            <p:ph type="title"/>
          </p:nvPr>
        </p:nvSpPr>
        <p:spPr>
          <a:xfrm>
            <a:off x="1066800" y="1712843"/>
            <a:ext cx="10058400" cy="3432313"/>
          </a:xfrm>
        </p:spPr>
        <p:txBody>
          <a:bodyPr vert="horz" lIns="91440" tIns="45720" rIns="91440" bIns="45720" rtlCol="0" anchor="ctr">
            <a:noAutofit/>
          </a:bodyPr>
          <a:lstStyle/>
          <a:p>
            <a:pPr algn="ctr">
              <a:lnSpc>
                <a:spcPct val="80000"/>
              </a:lnSpc>
            </a:pPr>
            <a:r>
              <a:rPr lang="en-IN" sz="7200" dirty="0">
                <a:blipFill dpi="0" rotWithShape="1">
                  <a:blip r:embed="rId2"/>
                  <a:srcRect/>
                  <a:tile tx="6350" ty="-127000" sx="65000" sy="64000" flip="none" algn="tl"/>
                </a:blipFill>
              </a:rPr>
              <a:t>Part -1 </a:t>
            </a:r>
            <a:br>
              <a:rPr lang="en-IN" sz="7200" dirty="0">
                <a:blipFill dpi="0" rotWithShape="1">
                  <a:blip r:embed="rId2"/>
                  <a:srcRect/>
                  <a:tile tx="6350" ty="-127000" sx="65000" sy="64000" flip="none" algn="tl"/>
                </a:blipFill>
              </a:rPr>
            </a:br>
            <a:r>
              <a:rPr lang="en-IN" sz="7200" dirty="0">
                <a:blipFill dpi="0" rotWithShape="1">
                  <a:blip r:embed="rId2"/>
                  <a:srcRect/>
                  <a:tile tx="6350" ty="-127000" sx="65000" sy="64000" flip="none" algn="tl"/>
                </a:blipFill>
              </a:rPr>
              <a:t>Introduction to </a:t>
            </a:r>
            <a:br>
              <a:rPr lang="en-IN" sz="7200" dirty="0">
                <a:blipFill dpi="0" rotWithShape="1">
                  <a:blip r:embed="rId2"/>
                  <a:srcRect/>
                  <a:tile tx="6350" ty="-127000" sx="65000" sy="64000" flip="none" algn="tl"/>
                </a:blipFill>
              </a:rPr>
            </a:br>
            <a:r>
              <a:rPr lang="en-IN" sz="7200" dirty="0">
                <a:blipFill dpi="0" rotWithShape="1">
                  <a:blip r:embed="rId2"/>
                  <a:srcRect/>
                  <a:tile tx="6350" ty="-127000" sx="65000" sy="64000" flip="none" algn="tl"/>
                </a:blipFill>
              </a:rPr>
              <a:t>cloud computing</a:t>
            </a:r>
          </a:p>
        </p:txBody>
      </p:sp>
      <p:sp>
        <p:nvSpPr>
          <p:cNvPr id="5" name="Slide Number Placeholder 4">
            <a:extLst>
              <a:ext uri="{FF2B5EF4-FFF2-40B4-BE49-F238E27FC236}">
                <a16:creationId xmlns:a16="http://schemas.microsoft.com/office/drawing/2014/main" id="{E77008F5-3397-0609-FC7F-3281A2281859}"/>
              </a:ext>
            </a:extLst>
          </p:cNvPr>
          <p:cNvSpPr>
            <a:spLocks noGrp="1"/>
          </p:cNvSpPr>
          <p:nvPr>
            <p:ph type="sldNum" sz="quarter" idx="12"/>
          </p:nvPr>
        </p:nvSpPr>
        <p:spPr/>
        <p:txBody>
          <a:bodyPr/>
          <a:lstStyle/>
          <a:p>
            <a:fld id="{4FAB73BC-B049-4115-A692-8D63A059BFB8}" type="slidenum">
              <a:rPr lang="en-US" smtClean="0"/>
              <a:t>2</a:t>
            </a:fld>
            <a:endParaRPr lang="en-US" dirty="0"/>
          </a:p>
        </p:txBody>
      </p:sp>
      <p:sp>
        <p:nvSpPr>
          <p:cNvPr id="6" name="Footer Placeholder 5">
            <a:extLst>
              <a:ext uri="{FF2B5EF4-FFF2-40B4-BE49-F238E27FC236}">
                <a16:creationId xmlns:a16="http://schemas.microsoft.com/office/drawing/2014/main" id="{6953E2EF-1C1E-8B2C-BE3A-1309DF89CD81}"/>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a:t>
            </a:r>
            <a:r>
              <a:rPr lang="en-US" dirty="0" err="1"/>
              <a:t>Professor,CSE,KSIT</a:t>
            </a:r>
            <a:endParaRPr lang="en-US" dirty="0"/>
          </a:p>
        </p:txBody>
      </p:sp>
    </p:spTree>
    <p:extLst>
      <p:ext uri="{BB962C8B-B14F-4D97-AF65-F5344CB8AC3E}">
        <p14:creationId xmlns:p14="http://schemas.microsoft.com/office/powerpoint/2010/main" val="2472460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2BB4-8903-2F69-C0AD-597B8DAD1BAF}"/>
              </a:ext>
            </a:extLst>
          </p:cNvPr>
          <p:cNvSpPr>
            <a:spLocks noGrp="1"/>
          </p:cNvSpPr>
          <p:nvPr>
            <p:ph type="title"/>
          </p:nvPr>
        </p:nvSpPr>
        <p:spPr>
          <a:xfrm>
            <a:off x="1069848" y="484632"/>
            <a:ext cx="10058400" cy="1277907"/>
          </a:xfrm>
        </p:spPr>
        <p:txBody>
          <a:bodyPr/>
          <a:lstStyle/>
          <a:p>
            <a:r>
              <a:rPr lang="en-IN" dirty="0"/>
              <a:t>Characteristics and benefits</a:t>
            </a:r>
          </a:p>
        </p:txBody>
      </p:sp>
      <p:sp>
        <p:nvSpPr>
          <p:cNvPr id="3" name="Content Placeholder 2">
            <a:extLst>
              <a:ext uri="{FF2B5EF4-FFF2-40B4-BE49-F238E27FC236}">
                <a16:creationId xmlns:a16="http://schemas.microsoft.com/office/drawing/2014/main" id="{2E14D658-AB56-EEFA-655C-87AB7F7567A6}"/>
              </a:ext>
            </a:extLst>
          </p:cNvPr>
          <p:cNvSpPr>
            <a:spLocks noGrp="1"/>
          </p:cNvSpPr>
          <p:nvPr>
            <p:ph idx="1"/>
          </p:nvPr>
        </p:nvSpPr>
        <p:spPr>
          <a:xfrm>
            <a:off x="1069848" y="1762539"/>
            <a:ext cx="10058400" cy="4409661"/>
          </a:xfrm>
        </p:spPr>
        <p:txBody>
          <a:bodyPr>
            <a:normAutofit/>
          </a:bodyPr>
          <a:lstStyle/>
          <a:p>
            <a:pPr marL="0" indent="0" algn="just">
              <a:buNone/>
            </a:pPr>
            <a:r>
              <a:rPr lang="en-US" sz="2200" dirty="0"/>
              <a:t>As per the Text Book: </a:t>
            </a:r>
          </a:p>
          <a:p>
            <a:pPr algn="just"/>
            <a:r>
              <a:rPr lang="en-US" sz="2200" dirty="0"/>
              <a:t>Cloud computing has some interesting characteristics that bring benefits to both cloud service consumers (CSCs) and cloud service providers (CSPs).</a:t>
            </a:r>
          </a:p>
          <a:p>
            <a:pPr algn="just"/>
            <a:r>
              <a:rPr lang="en-US" sz="2200" dirty="0"/>
              <a:t> These characteristics are: </a:t>
            </a:r>
          </a:p>
          <a:p>
            <a:pPr lvl="1" algn="just"/>
            <a:r>
              <a:rPr lang="en-US" sz="2200" dirty="0"/>
              <a:t>No up-front commitments </a:t>
            </a:r>
          </a:p>
          <a:p>
            <a:pPr lvl="1" algn="just"/>
            <a:r>
              <a:rPr lang="en-US" sz="2200" dirty="0"/>
              <a:t>On-demand self-services</a:t>
            </a:r>
          </a:p>
          <a:p>
            <a:pPr lvl="1" algn="just"/>
            <a:r>
              <a:rPr lang="en-US" sz="2200" dirty="0"/>
              <a:t>Nice pricing </a:t>
            </a:r>
          </a:p>
          <a:p>
            <a:pPr lvl="1" algn="just"/>
            <a:r>
              <a:rPr lang="en-US" sz="2200" dirty="0"/>
              <a:t>Simplified application acceleration and scalability </a:t>
            </a:r>
          </a:p>
          <a:p>
            <a:pPr lvl="1" algn="just"/>
            <a:r>
              <a:rPr lang="en-US" sz="2200" dirty="0"/>
              <a:t>Efficient resource allocation </a:t>
            </a:r>
          </a:p>
          <a:p>
            <a:pPr lvl="1" algn="just"/>
            <a:r>
              <a:rPr lang="en-US" sz="2200" dirty="0"/>
              <a:t>Energy efficiency </a:t>
            </a:r>
          </a:p>
          <a:p>
            <a:pPr lvl="1" algn="just"/>
            <a:r>
              <a:rPr lang="en-US" sz="2200" dirty="0"/>
              <a:t>Seamless creation and use of third-party services </a:t>
            </a:r>
          </a:p>
          <a:p>
            <a:pPr lvl="1" algn="just"/>
            <a:endParaRPr lang="en-IN" sz="2200" dirty="0"/>
          </a:p>
        </p:txBody>
      </p:sp>
      <p:sp>
        <p:nvSpPr>
          <p:cNvPr id="4" name="Slide Number Placeholder 3">
            <a:extLst>
              <a:ext uri="{FF2B5EF4-FFF2-40B4-BE49-F238E27FC236}">
                <a16:creationId xmlns:a16="http://schemas.microsoft.com/office/drawing/2014/main" id="{FF54CCFB-7A54-E2AD-A452-47774947A313}"/>
              </a:ext>
            </a:extLst>
          </p:cNvPr>
          <p:cNvSpPr>
            <a:spLocks noGrp="1"/>
          </p:cNvSpPr>
          <p:nvPr>
            <p:ph type="sldNum" sz="quarter" idx="12"/>
          </p:nvPr>
        </p:nvSpPr>
        <p:spPr/>
        <p:txBody>
          <a:bodyPr/>
          <a:lstStyle/>
          <a:p>
            <a:fld id="{4FAB73BC-B049-4115-A692-8D63A059BFB8}" type="slidenum">
              <a:rPr lang="en-US" smtClean="0"/>
              <a:t>20</a:t>
            </a:fld>
            <a:endParaRPr lang="en-US" dirty="0"/>
          </a:p>
        </p:txBody>
      </p:sp>
      <p:sp>
        <p:nvSpPr>
          <p:cNvPr id="5" name="Footer Placeholder 5">
            <a:extLst>
              <a:ext uri="{FF2B5EF4-FFF2-40B4-BE49-F238E27FC236}">
                <a16:creationId xmlns:a16="http://schemas.microsoft.com/office/drawing/2014/main" id="{BBC908A2-44F6-D958-4107-4C2830834D04}"/>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2408806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44E663-872A-D482-760D-F544DC3E4D7F}"/>
              </a:ext>
            </a:extLst>
          </p:cNvPr>
          <p:cNvSpPr>
            <a:spLocks noGrp="1"/>
          </p:cNvSpPr>
          <p:nvPr>
            <p:ph idx="1"/>
          </p:nvPr>
        </p:nvSpPr>
        <p:spPr/>
        <p:txBody>
          <a:bodyPr>
            <a:normAutofit fontScale="85000" lnSpcReduction="10000"/>
          </a:bodyPr>
          <a:lstStyle/>
          <a:p>
            <a:pPr lvl="1" algn="just" fontAlgn="base"/>
            <a:r>
              <a:rPr lang="en-US" sz="2000" b="1" dirty="0"/>
              <a:t>On-demand self-services: </a:t>
            </a:r>
            <a:r>
              <a:rPr lang="en-US" sz="2000" dirty="0"/>
              <a:t>The Cloud computing services does not require any human administrators, user themselves are able to provision, monitor and manage computing resources as needed.</a:t>
            </a:r>
          </a:p>
          <a:p>
            <a:pPr lvl="1" algn="just" fontAlgn="base"/>
            <a:r>
              <a:rPr lang="en-US" sz="2000" b="1" dirty="0"/>
              <a:t>Broad network access: </a:t>
            </a:r>
            <a:r>
              <a:rPr lang="en-US" sz="2000" dirty="0"/>
              <a:t>The Computing services are generally provided over standard networks and heterogeneous devices.</a:t>
            </a:r>
          </a:p>
          <a:p>
            <a:pPr lvl="1" algn="just" fontAlgn="base"/>
            <a:r>
              <a:rPr lang="en-US" sz="2000" b="1" dirty="0"/>
              <a:t>Rapid elasticity: </a:t>
            </a:r>
            <a:r>
              <a:rPr lang="en-US" sz="2000" dirty="0"/>
              <a:t>The Computing services should have IT resources that are able to scale out and in quickly and on as needed basis. Whenever the user require services it is provided to him and it is scale out as soon as its requirement gets over.</a:t>
            </a:r>
          </a:p>
          <a:p>
            <a:pPr lvl="1" algn="just" fontAlgn="base"/>
            <a:r>
              <a:rPr lang="en-US" sz="2000" b="1" dirty="0"/>
              <a:t>Resource pooling: </a:t>
            </a:r>
            <a:r>
              <a:rPr lang="en-US" sz="2000" dirty="0"/>
              <a:t>The IT resource (e.g., networks, servers, storage, applications, and services) present are shared across multiple applications and occupant in an uncommitted manner. Multiple clients are provided service from a same physical resource.</a:t>
            </a:r>
          </a:p>
          <a:p>
            <a:pPr lvl="1" algn="just" fontAlgn="base"/>
            <a:r>
              <a:rPr lang="en-US" sz="2000" b="1" dirty="0"/>
              <a:t>Measured service: </a:t>
            </a:r>
            <a:r>
              <a:rPr lang="en-US" sz="2000" dirty="0"/>
              <a:t>The resource utilization is tracked for each application and occupant, it will provide both the user and the resource provider with an account of what has been used. This is done for various reasons like monitoring billing and effective use of resource.</a:t>
            </a:r>
          </a:p>
          <a:p>
            <a:pPr lvl="1" algn="just" fontAlgn="base"/>
            <a:r>
              <a:rPr lang="en-US" sz="2000" b="1" dirty="0"/>
              <a:t>Multi-tenancy: </a:t>
            </a:r>
            <a:r>
              <a:rPr lang="en-US" sz="2000" dirty="0"/>
              <a:t>Cloud computing providers can support multiple tenants (users or organizations) on a single set of shared resources.</a:t>
            </a:r>
          </a:p>
          <a:p>
            <a:endParaRPr lang="en-IN" dirty="0"/>
          </a:p>
        </p:txBody>
      </p:sp>
      <p:sp>
        <p:nvSpPr>
          <p:cNvPr id="4" name="Slide Number Placeholder 3">
            <a:extLst>
              <a:ext uri="{FF2B5EF4-FFF2-40B4-BE49-F238E27FC236}">
                <a16:creationId xmlns:a16="http://schemas.microsoft.com/office/drawing/2014/main" id="{C425CF8B-1940-DC39-1EB6-B7E3ABDD0B81}"/>
              </a:ext>
            </a:extLst>
          </p:cNvPr>
          <p:cNvSpPr>
            <a:spLocks noGrp="1"/>
          </p:cNvSpPr>
          <p:nvPr>
            <p:ph type="sldNum" sz="quarter" idx="12"/>
          </p:nvPr>
        </p:nvSpPr>
        <p:spPr/>
        <p:txBody>
          <a:bodyPr/>
          <a:lstStyle/>
          <a:p>
            <a:fld id="{4FAB73BC-B049-4115-A692-8D63A059BFB8}" type="slidenum">
              <a:rPr lang="en-US" smtClean="0"/>
              <a:t>21</a:t>
            </a:fld>
            <a:endParaRPr lang="en-US" dirty="0"/>
          </a:p>
        </p:txBody>
      </p:sp>
      <p:sp>
        <p:nvSpPr>
          <p:cNvPr id="5" name="Title 1">
            <a:extLst>
              <a:ext uri="{FF2B5EF4-FFF2-40B4-BE49-F238E27FC236}">
                <a16:creationId xmlns:a16="http://schemas.microsoft.com/office/drawing/2014/main" id="{9067A32F-E566-5EAF-0B87-4EFA3183DEAD}"/>
              </a:ext>
            </a:extLst>
          </p:cNvPr>
          <p:cNvSpPr>
            <a:spLocks noGrp="1"/>
          </p:cNvSpPr>
          <p:nvPr>
            <p:ph type="title"/>
          </p:nvPr>
        </p:nvSpPr>
        <p:spPr>
          <a:xfrm>
            <a:off x="1069975" y="484188"/>
            <a:ext cx="10058400" cy="1609725"/>
          </a:xfrm>
        </p:spPr>
        <p:txBody>
          <a:bodyPr/>
          <a:lstStyle/>
          <a:p>
            <a:r>
              <a:rPr lang="en-IN" dirty="0"/>
              <a:t>Characteristics and benefits</a:t>
            </a:r>
          </a:p>
        </p:txBody>
      </p:sp>
      <p:sp>
        <p:nvSpPr>
          <p:cNvPr id="2" name="Footer Placeholder 5">
            <a:extLst>
              <a:ext uri="{FF2B5EF4-FFF2-40B4-BE49-F238E27FC236}">
                <a16:creationId xmlns:a16="http://schemas.microsoft.com/office/drawing/2014/main" id="{94C71C83-EC81-AD14-015E-97EF68267C1E}"/>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429682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32B615-258E-1D7D-04D2-D136FC346CCC}"/>
              </a:ext>
            </a:extLst>
          </p:cNvPr>
          <p:cNvSpPr>
            <a:spLocks noGrp="1"/>
          </p:cNvSpPr>
          <p:nvPr>
            <p:ph idx="1"/>
          </p:nvPr>
        </p:nvSpPr>
        <p:spPr/>
        <p:txBody>
          <a:bodyPr>
            <a:normAutofit fontScale="92500" lnSpcReduction="10000"/>
          </a:bodyPr>
          <a:lstStyle/>
          <a:p>
            <a:pPr lvl="1" algn="just" fontAlgn="base"/>
            <a:r>
              <a:rPr lang="en-US" sz="2000" b="1" dirty="0"/>
              <a:t>Virtualization: </a:t>
            </a:r>
            <a:r>
              <a:rPr lang="en-US" sz="2000" dirty="0"/>
              <a:t>Cloud computing providers use virtualization technology to abstract underlying hardware resources and present them as logical resources to users.</a:t>
            </a:r>
          </a:p>
          <a:p>
            <a:pPr lvl="1" algn="just" fontAlgn="base"/>
            <a:r>
              <a:rPr lang="en-US" sz="2000" b="1" dirty="0"/>
              <a:t>Resilient computing: </a:t>
            </a:r>
            <a:r>
              <a:rPr lang="en-US" sz="2000" dirty="0"/>
              <a:t>Cloud computing services are typically designed with redundancy and fault tolerance in mind, which ensures high availability and reliability.</a:t>
            </a:r>
          </a:p>
          <a:p>
            <a:pPr lvl="1" algn="just" fontAlgn="base"/>
            <a:r>
              <a:rPr lang="en-US" sz="2000" b="1" dirty="0"/>
              <a:t>Flexible pricing models: </a:t>
            </a:r>
            <a:r>
              <a:rPr lang="en-US" sz="2000" dirty="0"/>
              <a:t>Cloud providers offer a variety of pricing models, including pay-per-use, subscription-based, and spot pricing, allowing users to choose the option that best suits their needs.</a:t>
            </a:r>
          </a:p>
          <a:p>
            <a:pPr lvl="1" algn="just" fontAlgn="base"/>
            <a:r>
              <a:rPr lang="en-US" sz="2000" b="1" dirty="0"/>
              <a:t>Security: </a:t>
            </a:r>
            <a:r>
              <a:rPr lang="en-US" sz="2000" dirty="0"/>
              <a:t>Cloud providers invest heavily in security measures to protect their users’ data and ensure the privacy of sensitive information.</a:t>
            </a:r>
          </a:p>
          <a:p>
            <a:pPr lvl="1" algn="just" fontAlgn="base"/>
            <a:r>
              <a:rPr lang="en-US" sz="2000" b="1" dirty="0"/>
              <a:t>Automation: </a:t>
            </a:r>
            <a:r>
              <a:rPr lang="en-US" sz="2000" dirty="0"/>
              <a:t>Cloud computing services are often highly automated, allowing users to deploy and manage resources with minimal manual intervention.</a:t>
            </a:r>
          </a:p>
          <a:p>
            <a:pPr lvl="1" algn="just" fontAlgn="base"/>
            <a:r>
              <a:rPr lang="en-US" sz="2000" b="1" dirty="0"/>
              <a:t>Sustainability: </a:t>
            </a:r>
            <a:r>
              <a:rPr lang="en-US" sz="2000" dirty="0"/>
              <a:t>Cloud providers are increasingly focused on sustainable practices, such as energy-efficient data centers and the use of renewable energy sources, to reduce their environmental impact.</a:t>
            </a:r>
          </a:p>
          <a:p>
            <a:endParaRPr lang="en-IN" dirty="0"/>
          </a:p>
        </p:txBody>
      </p:sp>
      <p:sp>
        <p:nvSpPr>
          <p:cNvPr id="4" name="Slide Number Placeholder 3">
            <a:extLst>
              <a:ext uri="{FF2B5EF4-FFF2-40B4-BE49-F238E27FC236}">
                <a16:creationId xmlns:a16="http://schemas.microsoft.com/office/drawing/2014/main" id="{9CF79AA9-911B-702A-8FDD-300B1D3E667B}"/>
              </a:ext>
            </a:extLst>
          </p:cNvPr>
          <p:cNvSpPr>
            <a:spLocks noGrp="1"/>
          </p:cNvSpPr>
          <p:nvPr>
            <p:ph type="sldNum" sz="quarter" idx="12"/>
          </p:nvPr>
        </p:nvSpPr>
        <p:spPr/>
        <p:txBody>
          <a:bodyPr/>
          <a:lstStyle/>
          <a:p>
            <a:fld id="{4FAB73BC-B049-4115-A692-8D63A059BFB8}" type="slidenum">
              <a:rPr lang="en-US" smtClean="0"/>
              <a:t>22</a:t>
            </a:fld>
            <a:endParaRPr lang="en-US" dirty="0"/>
          </a:p>
        </p:txBody>
      </p:sp>
      <p:sp>
        <p:nvSpPr>
          <p:cNvPr id="5" name="Title 1">
            <a:extLst>
              <a:ext uri="{FF2B5EF4-FFF2-40B4-BE49-F238E27FC236}">
                <a16:creationId xmlns:a16="http://schemas.microsoft.com/office/drawing/2014/main" id="{7118054F-D2F9-AD44-8B2D-7217A34B0FD8}"/>
              </a:ext>
            </a:extLst>
          </p:cNvPr>
          <p:cNvSpPr>
            <a:spLocks noGrp="1"/>
          </p:cNvSpPr>
          <p:nvPr>
            <p:ph type="title"/>
          </p:nvPr>
        </p:nvSpPr>
        <p:spPr>
          <a:xfrm>
            <a:off x="1069975" y="484188"/>
            <a:ext cx="10058400" cy="1609725"/>
          </a:xfrm>
        </p:spPr>
        <p:txBody>
          <a:bodyPr/>
          <a:lstStyle/>
          <a:p>
            <a:r>
              <a:rPr lang="en-IN" dirty="0"/>
              <a:t>Characteristics and benefits</a:t>
            </a:r>
          </a:p>
        </p:txBody>
      </p:sp>
      <p:sp>
        <p:nvSpPr>
          <p:cNvPr id="2" name="Footer Placeholder 5">
            <a:extLst>
              <a:ext uri="{FF2B5EF4-FFF2-40B4-BE49-F238E27FC236}">
                <a16:creationId xmlns:a16="http://schemas.microsoft.com/office/drawing/2014/main" id="{D6D81579-FF5A-DECF-58BA-8741CC8B536E}"/>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009949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4C489A-E3C6-BDC3-ED59-8B7B672E77CD}"/>
              </a:ext>
            </a:extLst>
          </p:cNvPr>
          <p:cNvSpPr>
            <a:spLocks noGrp="1"/>
          </p:cNvSpPr>
          <p:nvPr>
            <p:ph type="sldNum" sz="quarter" idx="12"/>
          </p:nvPr>
        </p:nvSpPr>
        <p:spPr/>
        <p:txBody>
          <a:bodyPr/>
          <a:lstStyle/>
          <a:p>
            <a:fld id="{4FAB73BC-B049-4115-A692-8D63A059BFB8}" type="slidenum">
              <a:rPr lang="en-US" smtClean="0"/>
              <a:t>23</a:t>
            </a:fld>
            <a:endParaRPr lang="en-US" dirty="0"/>
          </a:p>
        </p:txBody>
      </p:sp>
      <p:sp>
        <p:nvSpPr>
          <p:cNvPr id="6" name="Title 1">
            <a:extLst>
              <a:ext uri="{FF2B5EF4-FFF2-40B4-BE49-F238E27FC236}">
                <a16:creationId xmlns:a16="http://schemas.microsoft.com/office/drawing/2014/main" id="{A85E3484-E67C-28CA-E9F7-0108E146D6EA}"/>
              </a:ext>
            </a:extLst>
          </p:cNvPr>
          <p:cNvSpPr>
            <a:spLocks noGrp="1"/>
          </p:cNvSpPr>
          <p:nvPr>
            <p:ph type="title"/>
          </p:nvPr>
        </p:nvSpPr>
        <p:spPr>
          <a:xfrm>
            <a:off x="1069975" y="484188"/>
            <a:ext cx="10058400" cy="1609725"/>
          </a:xfrm>
        </p:spPr>
        <p:txBody>
          <a:bodyPr/>
          <a:lstStyle/>
          <a:p>
            <a:r>
              <a:rPr lang="en-US" dirty="0"/>
              <a:t>Challenges ahead</a:t>
            </a:r>
            <a:endParaRPr lang="en-IN" dirty="0"/>
          </a:p>
        </p:txBody>
      </p:sp>
      <p:pic>
        <p:nvPicPr>
          <p:cNvPr id="16" name="Picture 15">
            <a:extLst>
              <a:ext uri="{FF2B5EF4-FFF2-40B4-BE49-F238E27FC236}">
                <a16:creationId xmlns:a16="http://schemas.microsoft.com/office/drawing/2014/main" id="{D30DFDF3-56AD-90B5-41C2-936209AF773C}"/>
              </a:ext>
            </a:extLst>
          </p:cNvPr>
          <p:cNvPicPr>
            <a:picLocks noChangeAspect="1"/>
          </p:cNvPicPr>
          <p:nvPr/>
        </p:nvPicPr>
        <p:blipFill>
          <a:blip r:embed="rId2"/>
          <a:stretch>
            <a:fillRect/>
          </a:stretch>
        </p:blipFill>
        <p:spPr>
          <a:xfrm>
            <a:off x="1895061" y="1852392"/>
            <a:ext cx="8322365" cy="4420392"/>
          </a:xfrm>
          <a:prstGeom prst="rect">
            <a:avLst/>
          </a:prstGeom>
        </p:spPr>
      </p:pic>
      <p:sp>
        <p:nvSpPr>
          <p:cNvPr id="2" name="Footer Placeholder 5">
            <a:extLst>
              <a:ext uri="{FF2B5EF4-FFF2-40B4-BE49-F238E27FC236}">
                <a16:creationId xmlns:a16="http://schemas.microsoft.com/office/drawing/2014/main" id="{4477B05B-2AC8-FA89-16FF-B09E8BAECF9A}"/>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2982688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CBF5-C731-5919-6147-E79CAAFF1347}"/>
              </a:ext>
            </a:extLst>
          </p:cNvPr>
          <p:cNvSpPr>
            <a:spLocks noGrp="1"/>
          </p:cNvSpPr>
          <p:nvPr>
            <p:ph type="title"/>
          </p:nvPr>
        </p:nvSpPr>
        <p:spPr>
          <a:xfrm>
            <a:off x="1069848" y="291548"/>
            <a:ext cx="10058400" cy="1086678"/>
          </a:xfrm>
        </p:spPr>
        <p:txBody>
          <a:bodyPr/>
          <a:lstStyle/>
          <a:p>
            <a:r>
              <a:rPr lang="en-US" dirty="0"/>
              <a:t>Challenges ahead</a:t>
            </a:r>
            <a:endParaRPr lang="en-IN" dirty="0"/>
          </a:p>
        </p:txBody>
      </p:sp>
      <p:sp>
        <p:nvSpPr>
          <p:cNvPr id="3" name="Content Placeholder 2">
            <a:extLst>
              <a:ext uri="{FF2B5EF4-FFF2-40B4-BE49-F238E27FC236}">
                <a16:creationId xmlns:a16="http://schemas.microsoft.com/office/drawing/2014/main" id="{B45885CB-7DDE-F65E-A941-787055041DFD}"/>
              </a:ext>
            </a:extLst>
          </p:cNvPr>
          <p:cNvSpPr>
            <a:spLocks noGrp="1"/>
          </p:cNvSpPr>
          <p:nvPr>
            <p:ph idx="1"/>
          </p:nvPr>
        </p:nvSpPr>
        <p:spPr>
          <a:xfrm>
            <a:off x="1069848" y="1378226"/>
            <a:ext cx="10058400" cy="4793974"/>
          </a:xfrm>
        </p:spPr>
        <p:txBody>
          <a:bodyPr>
            <a:normAutofit lnSpcReduction="10000"/>
          </a:bodyPr>
          <a:lstStyle/>
          <a:p>
            <a:pPr algn="just"/>
            <a:r>
              <a:rPr lang="en-US" dirty="0"/>
              <a:t>Challenges’ concerning the dynamic provisioning of cloud computing services and resources arises. For example, in the Infrastructure-as-a-Service domain, how many resources need to be provisioned, and for how long should they be used, in order to maximize the benefit? </a:t>
            </a:r>
          </a:p>
          <a:p>
            <a:pPr algn="just"/>
            <a:r>
              <a:rPr lang="en-US" dirty="0"/>
              <a:t>Technical challenges also arise for cloud service providers for the management of large computing infrastructures and the use of virtualization technologies on top of them. </a:t>
            </a:r>
          </a:p>
          <a:p>
            <a:pPr algn="just"/>
            <a:r>
              <a:rPr lang="en-US" dirty="0"/>
              <a:t>Security in terms of confidentiality, secrecy, and protection of data in a cloud environment is another important challenge. Organizations do not own the infrastructure they use to process data and store information. This condition poses challenges for confidential data, which organizations cannot afford to reveal. </a:t>
            </a:r>
          </a:p>
          <a:p>
            <a:pPr algn="just"/>
            <a:r>
              <a:rPr lang="en-US" dirty="0"/>
              <a:t>Legal issues may also arise. These are specifically tied to the ubiquitous nature of cloud computing, which spreads computing infrastructure across diverse geographical locations. Different legislation about privacy in different countries may potentially create disputes as to the rights that third parties (including government agencies) have to your data.</a:t>
            </a:r>
            <a:endParaRPr lang="en-IN" dirty="0"/>
          </a:p>
        </p:txBody>
      </p:sp>
      <p:sp>
        <p:nvSpPr>
          <p:cNvPr id="4" name="Slide Number Placeholder 3">
            <a:extLst>
              <a:ext uri="{FF2B5EF4-FFF2-40B4-BE49-F238E27FC236}">
                <a16:creationId xmlns:a16="http://schemas.microsoft.com/office/drawing/2014/main" id="{A951EEF2-6550-3036-40E3-B30A9E5D76EE}"/>
              </a:ext>
            </a:extLst>
          </p:cNvPr>
          <p:cNvSpPr>
            <a:spLocks noGrp="1"/>
          </p:cNvSpPr>
          <p:nvPr>
            <p:ph type="sldNum" sz="quarter" idx="12"/>
          </p:nvPr>
        </p:nvSpPr>
        <p:spPr/>
        <p:txBody>
          <a:bodyPr/>
          <a:lstStyle/>
          <a:p>
            <a:fld id="{4FAB73BC-B049-4115-A692-8D63A059BFB8}" type="slidenum">
              <a:rPr lang="en-US" smtClean="0"/>
              <a:t>24</a:t>
            </a:fld>
            <a:endParaRPr lang="en-US" dirty="0"/>
          </a:p>
        </p:txBody>
      </p:sp>
      <p:sp>
        <p:nvSpPr>
          <p:cNvPr id="5" name="Footer Placeholder 5">
            <a:extLst>
              <a:ext uri="{FF2B5EF4-FFF2-40B4-BE49-F238E27FC236}">
                <a16:creationId xmlns:a16="http://schemas.microsoft.com/office/drawing/2014/main" id="{EB2B5A2F-0F29-95D4-B6D6-BACAE6C4D25A}"/>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4149195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AEB246-DEF0-C41C-6E53-7A688059A7A1}"/>
              </a:ext>
            </a:extLst>
          </p:cNvPr>
          <p:cNvSpPr>
            <a:spLocks noGrp="1"/>
          </p:cNvSpPr>
          <p:nvPr>
            <p:ph idx="1"/>
          </p:nvPr>
        </p:nvSpPr>
        <p:spPr/>
        <p:txBody>
          <a:bodyPr>
            <a:normAutofit fontScale="85000" lnSpcReduction="20000"/>
          </a:bodyPr>
          <a:lstStyle/>
          <a:p>
            <a:pPr algn="just"/>
            <a:r>
              <a:rPr lang="en-US" sz="2200" b="1" dirty="0"/>
              <a:t>Security and Privacy: </a:t>
            </a:r>
            <a:r>
              <a:rPr lang="en-US" sz="2200" dirty="0"/>
              <a:t>Security and Privacy of information is the biggest challenge to cloud computing. Security and privacy issues can be overcome by employing encryption, security hardware and security applications.</a:t>
            </a:r>
          </a:p>
          <a:p>
            <a:pPr algn="just"/>
            <a:r>
              <a:rPr lang="en-US" sz="2200" b="1" dirty="0"/>
              <a:t>Portability: </a:t>
            </a:r>
            <a:r>
              <a:rPr lang="en-US" sz="2200" dirty="0"/>
              <a:t>This is another challenge to cloud computing that applications should easily be migrated from one cloud provider to another. There must not be vendor lock-in. However, it is not yet made possible because each of the cloud provider uses different standard languages for their platforms.</a:t>
            </a:r>
          </a:p>
          <a:p>
            <a:pPr algn="just"/>
            <a:r>
              <a:rPr lang="en-US" sz="2200" b="1" dirty="0"/>
              <a:t>Interoperability: </a:t>
            </a:r>
            <a:r>
              <a:rPr lang="en-US" sz="2200" dirty="0"/>
              <a:t>It means the application on one platform should be able to incorporate services from the other platforms. It is made possible via web services, but developing such web services is very complex.</a:t>
            </a:r>
          </a:p>
          <a:p>
            <a:pPr algn="just"/>
            <a:r>
              <a:rPr lang="en-US" sz="2200" b="1" dirty="0"/>
              <a:t>Computing Performance: </a:t>
            </a:r>
            <a:r>
              <a:rPr lang="en-US" sz="2200" dirty="0"/>
              <a:t>Data intensive applications on cloud requires high network bandwidth, which results in high cost. Low bandwidth does not meet the desired computing performance of cloud application.</a:t>
            </a:r>
          </a:p>
          <a:p>
            <a:pPr algn="just"/>
            <a:r>
              <a:rPr lang="en-US" sz="2200" b="1" dirty="0"/>
              <a:t>Reliability and Availability: </a:t>
            </a:r>
            <a:r>
              <a:rPr lang="en-US" sz="2200" dirty="0"/>
              <a:t>It is necessary for cloud systems to be reliable and robust because most of the businesses are now becoming dependent on services provided by third-party.</a:t>
            </a:r>
          </a:p>
          <a:p>
            <a:pPr algn="just"/>
            <a:endParaRPr lang="en-IN" dirty="0"/>
          </a:p>
        </p:txBody>
      </p:sp>
      <p:sp>
        <p:nvSpPr>
          <p:cNvPr id="4" name="Slide Number Placeholder 3">
            <a:extLst>
              <a:ext uri="{FF2B5EF4-FFF2-40B4-BE49-F238E27FC236}">
                <a16:creationId xmlns:a16="http://schemas.microsoft.com/office/drawing/2014/main" id="{A9B3549A-D103-A3D6-D646-BB60046DC933}"/>
              </a:ext>
            </a:extLst>
          </p:cNvPr>
          <p:cNvSpPr>
            <a:spLocks noGrp="1"/>
          </p:cNvSpPr>
          <p:nvPr>
            <p:ph type="sldNum" sz="quarter" idx="12"/>
          </p:nvPr>
        </p:nvSpPr>
        <p:spPr/>
        <p:txBody>
          <a:bodyPr/>
          <a:lstStyle/>
          <a:p>
            <a:fld id="{4FAB73BC-B049-4115-A692-8D63A059BFB8}" type="slidenum">
              <a:rPr lang="en-US" smtClean="0"/>
              <a:t>25</a:t>
            </a:fld>
            <a:endParaRPr lang="en-US" dirty="0"/>
          </a:p>
        </p:txBody>
      </p:sp>
      <p:sp>
        <p:nvSpPr>
          <p:cNvPr id="5" name="Title 1">
            <a:extLst>
              <a:ext uri="{FF2B5EF4-FFF2-40B4-BE49-F238E27FC236}">
                <a16:creationId xmlns:a16="http://schemas.microsoft.com/office/drawing/2014/main" id="{6A714681-F538-8EB8-7F12-A76271991FC0}"/>
              </a:ext>
            </a:extLst>
          </p:cNvPr>
          <p:cNvSpPr>
            <a:spLocks noGrp="1"/>
          </p:cNvSpPr>
          <p:nvPr>
            <p:ph type="title"/>
          </p:nvPr>
        </p:nvSpPr>
        <p:spPr>
          <a:xfrm>
            <a:off x="1069975" y="484188"/>
            <a:ext cx="10058400" cy="1609725"/>
          </a:xfrm>
        </p:spPr>
        <p:txBody>
          <a:bodyPr/>
          <a:lstStyle/>
          <a:p>
            <a:r>
              <a:rPr lang="en-US" dirty="0"/>
              <a:t>Challenges ahead</a:t>
            </a:r>
            <a:endParaRPr lang="en-IN" dirty="0"/>
          </a:p>
        </p:txBody>
      </p:sp>
      <p:sp>
        <p:nvSpPr>
          <p:cNvPr id="2" name="Footer Placeholder 5">
            <a:extLst>
              <a:ext uri="{FF2B5EF4-FFF2-40B4-BE49-F238E27FC236}">
                <a16:creationId xmlns:a16="http://schemas.microsoft.com/office/drawing/2014/main" id="{6276CE19-C6D3-7C6F-2EF9-55AE79810724}"/>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2363501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450EA-2919-4C0F-0989-F0B679D73AAA}"/>
              </a:ext>
            </a:extLst>
          </p:cNvPr>
          <p:cNvSpPr>
            <a:spLocks noGrp="1"/>
          </p:cNvSpPr>
          <p:nvPr>
            <p:ph type="title"/>
          </p:nvPr>
        </p:nvSpPr>
        <p:spPr/>
        <p:txBody>
          <a:bodyPr/>
          <a:lstStyle/>
          <a:p>
            <a:r>
              <a:rPr lang="en-IN" dirty="0"/>
              <a:t>Historical developments</a:t>
            </a:r>
          </a:p>
        </p:txBody>
      </p:sp>
      <p:sp>
        <p:nvSpPr>
          <p:cNvPr id="4" name="Slide Number Placeholder 3">
            <a:extLst>
              <a:ext uri="{FF2B5EF4-FFF2-40B4-BE49-F238E27FC236}">
                <a16:creationId xmlns:a16="http://schemas.microsoft.com/office/drawing/2014/main" id="{53A387E9-C495-9C8C-9E0E-F586A09E04C9}"/>
              </a:ext>
            </a:extLst>
          </p:cNvPr>
          <p:cNvSpPr>
            <a:spLocks noGrp="1"/>
          </p:cNvSpPr>
          <p:nvPr>
            <p:ph type="sldNum" sz="quarter" idx="12"/>
          </p:nvPr>
        </p:nvSpPr>
        <p:spPr/>
        <p:txBody>
          <a:bodyPr/>
          <a:lstStyle/>
          <a:p>
            <a:fld id="{4FAB73BC-B049-4115-A692-8D63A059BFB8}" type="slidenum">
              <a:rPr lang="en-US" smtClean="0"/>
              <a:t>26</a:t>
            </a:fld>
            <a:endParaRPr lang="en-US" dirty="0"/>
          </a:p>
        </p:txBody>
      </p:sp>
      <p:pic>
        <p:nvPicPr>
          <p:cNvPr id="6" name="Picture 5">
            <a:extLst>
              <a:ext uri="{FF2B5EF4-FFF2-40B4-BE49-F238E27FC236}">
                <a16:creationId xmlns:a16="http://schemas.microsoft.com/office/drawing/2014/main" id="{419A80A6-AD72-32F0-EDEA-310CEB1B0F6B}"/>
              </a:ext>
            </a:extLst>
          </p:cNvPr>
          <p:cNvPicPr>
            <a:picLocks noChangeAspect="1"/>
          </p:cNvPicPr>
          <p:nvPr/>
        </p:nvPicPr>
        <p:blipFill>
          <a:blip r:embed="rId2"/>
          <a:stretch>
            <a:fillRect/>
          </a:stretch>
        </p:blipFill>
        <p:spPr>
          <a:xfrm>
            <a:off x="1063753" y="1927075"/>
            <a:ext cx="9604248" cy="4345709"/>
          </a:xfrm>
          <a:prstGeom prst="rect">
            <a:avLst/>
          </a:prstGeom>
        </p:spPr>
      </p:pic>
      <p:sp>
        <p:nvSpPr>
          <p:cNvPr id="3" name="Footer Placeholder 5">
            <a:extLst>
              <a:ext uri="{FF2B5EF4-FFF2-40B4-BE49-F238E27FC236}">
                <a16:creationId xmlns:a16="http://schemas.microsoft.com/office/drawing/2014/main" id="{5F88502F-ED25-448B-12E6-F8DE0E8C4EC5}"/>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4278881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779BB-20D2-9951-A201-CBAF718D1914}"/>
              </a:ext>
            </a:extLst>
          </p:cNvPr>
          <p:cNvSpPr>
            <a:spLocks noGrp="1"/>
          </p:cNvSpPr>
          <p:nvPr>
            <p:ph type="title"/>
          </p:nvPr>
        </p:nvSpPr>
        <p:spPr/>
        <p:txBody>
          <a:bodyPr/>
          <a:lstStyle/>
          <a:p>
            <a:r>
              <a:rPr lang="en-IN" dirty="0"/>
              <a:t>Distributed systems</a:t>
            </a:r>
          </a:p>
        </p:txBody>
      </p:sp>
      <p:sp>
        <p:nvSpPr>
          <p:cNvPr id="3" name="Content Placeholder 2">
            <a:extLst>
              <a:ext uri="{FF2B5EF4-FFF2-40B4-BE49-F238E27FC236}">
                <a16:creationId xmlns:a16="http://schemas.microsoft.com/office/drawing/2014/main" id="{F8998216-B370-1F54-1E71-4BC05DB7B657}"/>
              </a:ext>
            </a:extLst>
          </p:cNvPr>
          <p:cNvSpPr>
            <a:spLocks noGrp="1"/>
          </p:cNvSpPr>
          <p:nvPr>
            <p:ph idx="1"/>
          </p:nvPr>
        </p:nvSpPr>
        <p:spPr/>
        <p:txBody>
          <a:bodyPr/>
          <a:lstStyle/>
          <a:p>
            <a:pPr algn="just"/>
            <a:r>
              <a:rPr lang="en-US" dirty="0"/>
              <a:t>A distributed system is a collection of independent computers that appears to its users as a single coherent system.</a:t>
            </a:r>
          </a:p>
          <a:p>
            <a:pPr algn="just"/>
            <a:r>
              <a:rPr lang="en-US" dirty="0"/>
              <a:t>Distributed systems often exhibit other properties such as heterogeneity, openness, scalability, transparency, concurrency, continuous availability, and independent failures. To some extent these also characterize clouds, especially in the context of scalability, concurrency, and continuous availability.</a:t>
            </a:r>
          </a:p>
          <a:p>
            <a:pPr algn="just"/>
            <a:r>
              <a:rPr lang="en-US" dirty="0"/>
              <a:t>Three major milestones have led to cloud computing: mainframe computing, cluster computing, and grid computing.</a:t>
            </a:r>
            <a:endParaRPr lang="en-IN" dirty="0"/>
          </a:p>
        </p:txBody>
      </p:sp>
      <p:sp>
        <p:nvSpPr>
          <p:cNvPr id="4" name="Slide Number Placeholder 3">
            <a:extLst>
              <a:ext uri="{FF2B5EF4-FFF2-40B4-BE49-F238E27FC236}">
                <a16:creationId xmlns:a16="http://schemas.microsoft.com/office/drawing/2014/main" id="{1433306E-92B9-69E6-3C40-13BB250C2D54}"/>
              </a:ext>
            </a:extLst>
          </p:cNvPr>
          <p:cNvSpPr>
            <a:spLocks noGrp="1"/>
          </p:cNvSpPr>
          <p:nvPr>
            <p:ph type="sldNum" sz="quarter" idx="12"/>
          </p:nvPr>
        </p:nvSpPr>
        <p:spPr/>
        <p:txBody>
          <a:bodyPr/>
          <a:lstStyle/>
          <a:p>
            <a:fld id="{4FAB73BC-B049-4115-A692-8D63A059BFB8}" type="slidenum">
              <a:rPr lang="en-US" smtClean="0"/>
              <a:t>27</a:t>
            </a:fld>
            <a:endParaRPr lang="en-US" dirty="0"/>
          </a:p>
        </p:txBody>
      </p:sp>
      <p:sp>
        <p:nvSpPr>
          <p:cNvPr id="5" name="Footer Placeholder 5">
            <a:extLst>
              <a:ext uri="{FF2B5EF4-FFF2-40B4-BE49-F238E27FC236}">
                <a16:creationId xmlns:a16="http://schemas.microsoft.com/office/drawing/2014/main" id="{AD57C96A-F20A-86DE-0A41-6DBCA3AAB2DA}"/>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2441724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7035-45A5-F094-9A93-16BF01A48182}"/>
              </a:ext>
            </a:extLst>
          </p:cNvPr>
          <p:cNvSpPr>
            <a:spLocks noGrp="1"/>
          </p:cNvSpPr>
          <p:nvPr>
            <p:ph type="title"/>
          </p:nvPr>
        </p:nvSpPr>
        <p:spPr/>
        <p:txBody>
          <a:bodyPr/>
          <a:lstStyle/>
          <a:p>
            <a:r>
              <a:rPr lang="en-IN" dirty="0"/>
              <a:t>Mainframes</a:t>
            </a:r>
          </a:p>
        </p:txBody>
      </p:sp>
      <p:pic>
        <p:nvPicPr>
          <p:cNvPr id="6" name="Content Placeholder 5">
            <a:extLst>
              <a:ext uri="{FF2B5EF4-FFF2-40B4-BE49-F238E27FC236}">
                <a16:creationId xmlns:a16="http://schemas.microsoft.com/office/drawing/2014/main" id="{F76A62DD-CA48-E0FB-F3BF-330D42FB6AFC}"/>
              </a:ext>
            </a:extLst>
          </p:cNvPr>
          <p:cNvPicPr>
            <a:picLocks noGrp="1" noChangeAspect="1"/>
          </p:cNvPicPr>
          <p:nvPr>
            <p:ph idx="1"/>
          </p:nvPr>
        </p:nvPicPr>
        <p:blipFill>
          <a:blip r:embed="rId2"/>
          <a:stretch>
            <a:fillRect/>
          </a:stretch>
        </p:blipFill>
        <p:spPr>
          <a:xfrm>
            <a:off x="7915788" y="1434906"/>
            <a:ext cx="3852142" cy="3088722"/>
          </a:xfrm>
        </p:spPr>
      </p:pic>
      <p:sp>
        <p:nvSpPr>
          <p:cNvPr id="4" name="Slide Number Placeholder 3">
            <a:extLst>
              <a:ext uri="{FF2B5EF4-FFF2-40B4-BE49-F238E27FC236}">
                <a16:creationId xmlns:a16="http://schemas.microsoft.com/office/drawing/2014/main" id="{7825368B-4A83-8A71-16CD-D1AF16045241}"/>
              </a:ext>
            </a:extLst>
          </p:cNvPr>
          <p:cNvSpPr>
            <a:spLocks noGrp="1"/>
          </p:cNvSpPr>
          <p:nvPr>
            <p:ph type="sldNum" sz="quarter" idx="12"/>
          </p:nvPr>
        </p:nvSpPr>
        <p:spPr/>
        <p:txBody>
          <a:bodyPr/>
          <a:lstStyle/>
          <a:p>
            <a:fld id="{4FAB73BC-B049-4115-A692-8D63A059BFB8}" type="slidenum">
              <a:rPr lang="en-US" smtClean="0"/>
              <a:t>28</a:t>
            </a:fld>
            <a:endParaRPr lang="en-US" dirty="0"/>
          </a:p>
        </p:txBody>
      </p:sp>
      <p:sp>
        <p:nvSpPr>
          <p:cNvPr id="7" name="Content Placeholder 2">
            <a:extLst>
              <a:ext uri="{FF2B5EF4-FFF2-40B4-BE49-F238E27FC236}">
                <a16:creationId xmlns:a16="http://schemas.microsoft.com/office/drawing/2014/main" id="{08DA8B38-017A-D537-A651-8BC50625E21D}"/>
              </a:ext>
            </a:extLst>
          </p:cNvPr>
          <p:cNvSpPr txBox="1">
            <a:spLocks/>
          </p:cNvSpPr>
          <p:nvPr/>
        </p:nvSpPr>
        <p:spPr>
          <a:xfrm>
            <a:off x="560832" y="1656522"/>
            <a:ext cx="7218194" cy="2867106"/>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r>
              <a:rPr lang="en-US" dirty="0"/>
              <a:t>These were the first examples of large computational facilities leveraging multiple processing units. Mainframes were powerful, highly reliable computers specialized for large data movement and massive input/output (I/O) operations. </a:t>
            </a:r>
          </a:p>
          <a:p>
            <a:pPr algn="just"/>
            <a:r>
              <a:rPr lang="en-US" dirty="0"/>
              <a:t>They were mostly used by large organizations for bulk data processing tasks such as online transactions, enterprise resource planning, and other operations involving the processing of significant amounts of data. </a:t>
            </a:r>
          </a:p>
          <a:p>
            <a:pPr algn="just"/>
            <a:r>
              <a:rPr lang="en-US" dirty="0"/>
              <a:t>Even though mainframes cannot be considered distributed systems, they offered large computational power by using multiple processors, which were presented as a single entity to users. </a:t>
            </a:r>
            <a:endParaRPr lang="en-IN" dirty="0"/>
          </a:p>
        </p:txBody>
      </p:sp>
      <p:sp>
        <p:nvSpPr>
          <p:cNvPr id="9" name="Content Placeholder 2">
            <a:extLst>
              <a:ext uri="{FF2B5EF4-FFF2-40B4-BE49-F238E27FC236}">
                <a16:creationId xmlns:a16="http://schemas.microsoft.com/office/drawing/2014/main" id="{AEFBE7E4-DAF0-E11D-2CFD-3BA6A2B88000}"/>
              </a:ext>
            </a:extLst>
          </p:cNvPr>
          <p:cNvSpPr txBox="1">
            <a:spLocks/>
          </p:cNvSpPr>
          <p:nvPr/>
        </p:nvSpPr>
        <p:spPr>
          <a:xfrm>
            <a:off x="560832" y="4523629"/>
            <a:ext cx="11207098" cy="2114279"/>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r>
              <a:rPr lang="en-US" dirty="0"/>
              <a:t>One of the most attractive features of mainframes was the ability to be highly reliable computers that were “always on” and capable of tolerating failures transparently. No system shutdown was required to replace failed components, and the system could work without interruption. Batch processing was the main application of mainframes. </a:t>
            </a:r>
          </a:p>
          <a:p>
            <a:pPr algn="just"/>
            <a:r>
              <a:rPr lang="en-US" dirty="0"/>
              <a:t>Now their popularity and deployments have reduced, but evolved versions of such systems are still in use for transaction processing (such as online banking, airline ticket booking, supermarket and telcos, and government services).</a:t>
            </a:r>
            <a:endParaRPr lang="en-IN" dirty="0"/>
          </a:p>
        </p:txBody>
      </p:sp>
      <p:sp>
        <p:nvSpPr>
          <p:cNvPr id="3" name="Footer Placeholder 5">
            <a:extLst>
              <a:ext uri="{FF2B5EF4-FFF2-40B4-BE49-F238E27FC236}">
                <a16:creationId xmlns:a16="http://schemas.microsoft.com/office/drawing/2014/main" id="{AC92F3A0-886A-6FF1-4EA9-25A393E325E9}"/>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763176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D928-8B64-DADC-87C2-D3BB468ED40B}"/>
              </a:ext>
            </a:extLst>
          </p:cNvPr>
          <p:cNvSpPr>
            <a:spLocks noGrp="1"/>
          </p:cNvSpPr>
          <p:nvPr>
            <p:ph type="title"/>
          </p:nvPr>
        </p:nvSpPr>
        <p:spPr/>
        <p:txBody>
          <a:bodyPr/>
          <a:lstStyle/>
          <a:p>
            <a:r>
              <a:rPr lang="en-US" dirty="0"/>
              <a:t>Clusters</a:t>
            </a:r>
            <a:endParaRPr lang="en-IN" dirty="0"/>
          </a:p>
        </p:txBody>
      </p:sp>
      <p:sp>
        <p:nvSpPr>
          <p:cNvPr id="4" name="Slide Number Placeholder 3">
            <a:extLst>
              <a:ext uri="{FF2B5EF4-FFF2-40B4-BE49-F238E27FC236}">
                <a16:creationId xmlns:a16="http://schemas.microsoft.com/office/drawing/2014/main" id="{AF28F6D2-88F5-B2D5-010E-192D9AFD03A8}"/>
              </a:ext>
            </a:extLst>
          </p:cNvPr>
          <p:cNvSpPr>
            <a:spLocks noGrp="1"/>
          </p:cNvSpPr>
          <p:nvPr>
            <p:ph type="sldNum" sz="quarter" idx="12"/>
          </p:nvPr>
        </p:nvSpPr>
        <p:spPr/>
        <p:txBody>
          <a:bodyPr/>
          <a:lstStyle/>
          <a:p>
            <a:fld id="{4FAB73BC-B049-4115-A692-8D63A059BFB8}" type="slidenum">
              <a:rPr lang="en-US" smtClean="0"/>
              <a:t>29</a:t>
            </a:fld>
            <a:endParaRPr lang="en-US" dirty="0"/>
          </a:p>
        </p:txBody>
      </p:sp>
      <p:pic>
        <p:nvPicPr>
          <p:cNvPr id="10" name="Content Placeholder 9">
            <a:extLst>
              <a:ext uri="{FF2B5EF4-FFF2-40B4-BE49-F238E27FC236}">
                <a16:creationId xmlns:a16="http://schemas.microsoft.com/office/drawing/2014/main" id="{7E314244-548D-4BEB-BFA8-E3324C5E9440}"/>
              </a:ext>
            </a:extLst>
          </p:cNvPr>
          <p:cNvPicPr>
            <a:picLocks noGrp="1" noChangeAspect="1"/>
          </p:cNvPicPr>
          <p:nvPr>
            <p:ph idx="1"/>
          </p:nvPr>
        </p:nvPicPr>
        <p:blipFill rotWithShape="1">
          <a:blip r:embed="rId2"/>
          <a:srcRect l="4525" t="18959" r="10362" b="2535"/>
          <a:stretch/>
        </p:blipFill>
        <p:spPr>
          <a:xfrm>
            <a:off x="7379207" y="484632"/>
            <a:ext cx="4572001" cy="4094921"/>
          </a:xfrm>
        </p:spPr>
      </p:pic>
      <p:sp>
        <p:nvSpPr>
          <p:cNvPr id="11" name="Content Placeholder 2">
            <a:extLst>
              <a:ext uri="{FF2B5EF4-FFF2-40B4-BE49-F238E27FC236}">
                <a16:creationId xmlns:a16="http://schemas.microsoft.com/office/drawing/2014/main" id="{0DA3B137-4855-CDB0-085E-F327C01EBB85}"/>
              </a:ext>
            </a:extLst>
          </p:cNvPr>
          <p:cNvSpPr txBox="1">
            <a:spLocks/>
          </p:cNvSpPr>
          <p:nvPr/>
        </p:nvSpPr>
        <p:spPr>
          <a:xfrm>
            <a:off x="560832" y="1656522"/>
            <a:ext cx="7218194" cy="286710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endParaRPr lang="en-IN" dirty="0"/>
          </a:p>
        </p:txBody>
      </p:sp>
      <p:sp>
        <p:nvSpPr>
          <p:cNvPr id="12" name="Content Placeholder 2">
            <a:extLst>
              <a:ext uri="{FF2B5EF4-FFF2-40B4-BE49-F238E27FC236}">
                <a16:creationId xmlns:a16="http://schemas.microsoft.com/office/drawing/2014/main" id="{EAFD981C-D2EE-5BF1-0562-2D42FE200A29}"/>
              </a:ext>
            </a:extLst>
          </p:cNvPr>
          <p:cNvSpPr txBox="1">
            <a:spLocks/>
          </p:cNvSpPr>
          <p:nvPr/>
        </p:nvSpPr>
        <p:spPr>
          <a:xfrm>
            <a:off x="713232" y="1808922"/>
            <a:ext cx="7218194" cy="286710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endParaRPr lang="en-IN" dirty="0"/>
          </a:p>
        </p:txBody>
      </p:sp>
      <p:sp>
        <p:nvSpPr>
          <p:cNvPr id="16" name="TextBox 15">
            <a:extLst>
              <a:ext uri="{FF2B5EF4-FFF2-40B4-BE49-F238E27FC236}">
                <a16:creationId xmlns:a16="http://schemas.microsoft.com/office/drawing/2014/main" id="{82B1D3E0-9E9D-3C19-249C-D22299DC1106}"/>
              </a:ext>
            </a:extLst>
          </p:cNvPr>
          <p:cNvSpPr txBox="1"/>
          <p:nvPr/>
        </p:nvSpPr>
        <p:spPr>
          <a:xfrm>
            <a:off x="713232" y="1656522"/>
            <a:ext cx="6818375" cy="3693319"/>
          </a:xfrm>
          <a:prstGeom prst="rect">
            <a:avLst/>
          </a:prstGeom>
        </p:spPr>
        <p:txBody>
          <a:bodyPr vert="horz" lIns="91440" tIns="45720" rIns="91440" bIns="45720" rtlCol="0">
            <a:normAutofit fontScale="92500" lnSpcReduction="20000"/>
          </a:bodyPr>
          <a:lstStyle>
            <a:defPPr>
              <a:defRPr lang="en-US"/>
            </a:defPPr>
            <a:lvl1pPr marL="182880" indent="-182880" algn="just" defTabSz="914400">
              <a:lnSpc>
                <a:spcPct val="90000"/>
              </a:lnSpc>
              <a:spcBef>
                <a:spcPts val="1200"/>
              </a:spcBef>
              <a:buClr>
                <a:schemeClr val="accent1">
                  <a:lumMod val="75000"/>
                </a:schemeClr>
              </a:buClr>
              <a:buSzPct val="85000"/>
              <a:buFont typeface="Wingdings" pitchFamily="2" charset="2"/>
              <a:buChar char="§"/>
              <a:defRPr sz="2000"/>
            </a:lvl1pPr>
            <a:lvl2pPr indent="-182880" defTabSz="914400">
              <a:lnSpc>
                <a:spcPct val="90000"/>
              </a:lnSpc>
              <a:spcBef>
                <a:spcPts val="400"/>
              </a:spcBef>
              <a:spcAft>
                <a:spcPts val="200"/>
              </a:spcAft>
              <a:buClr>
                <a:schemeClr val="accent1">
                  <a:lumMod val="75000"/>
                </a:schemeClr>
              </a:buClr>
              <a:buSzPct val="85000"/>
              <a:buFont typeface="Wingdings" pitchFamily="2" charset="2"/>
              <a:buChar char="§"/>
            </a:lvl2pPr>
            <a:lvl3pPr marL="73152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3pPr>
            <a:lvl4pPr marL="100584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4pPr>
            <a:lvl5pPr marL="128016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5pPr>
            <a:lvl6pPr marL="16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6pPr>
            <a:lvl7pPr marL="19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7pPr>
            <a:lvl8pPr marL="22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8pPr>
            <a:lvl9pPr marL="25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9pPr>
          </a:lstStyle>
          <a:p>
            <a:r>
              <a:rPr lang="en-US" dirty="0"/>
              <a:t>Cluster computing started as a low-cost alternative to the use of mainframes and supercomputers. The technology advancement that created faster and more powerful mainframes and supercomputers eventually generated an increased availability of cheap commodity machines as a side effect. </a:t>
            </a:r>
          </a:p>
          <a:p>
            <a:r>
              <a:rPr lang="en-US" dirty="0"/>
              <a:t>These machines could then be connected by a high-bandwidth network and controlled by specific software tools that manage them as a single system. Starting in the 1980s, clusters become the standard technology for parallel and high-performance computing. </a:t>
            </a:r>
          </a:p>
          <a:p>
            <a:r>
              <a:rPr lang="en-US" dirty="0"/>
              <a:t>Built by commodity machines, they were cheaper than mainframes and made high-performance computing available to a large number of groups, including universities and small research labs.</a:t>
            </a:r>
            <a:endParaRPr lang="en-IN" dirty="0"/>
          </a:p>
        </p:txBody>
      </p:sp>
      <p:sp>
        <p:nvSpPr>
          <p:cNvPr id="3" name="Footer Placeholder 5">
            <a:extLst>
              <a:ext uri="{FF2B5EF4-FFF2-40B4-BE49-F238E27FC236}">
                <a16:creationId xmlns:a16="http://schemas.microsoft.com/office/drawing/2014/main" id="{F4C631FE-3562-754D-17B8-31B96834775F}"/>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905416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2534C-254D-55E8-60E6-A91790E1FF8B}"/>
              </a:ext>
            </a:extLst>
          </p:cNvPr>
          <p:cNvSpPr>
            <a:spLocks noGrp="1"/>
          </p:cNvSpPr>
          <p:nvPr>
            <p:ph type="title"/>
          </p:nvPr>
        </p:nvSpPr>
        <p:spPr/>
        <p:txBody>
          <a:bodyPr/>
          <a:lstStyle/>
          <a:p>
            <a:r>
              <a:rPr lang="en-IN" sz="5400" dirty="0">
                <a:blipFill dpi="0" rotWithShape="1">
                  <a:blip r:embed="rId2"/>
                  <a:srcRect/>
                  <a:tile tx="6350" ty="-127000" sx="65000" sy="64000" flip="none" algn="tl"/>
                </a:blipFill>
              </a:rPr>
              <a:t>Introduction</a:t>
            </a:r>
            <a:endParaRPr lang="en-IN" dirty="0"/>
          </a:p>
        </p:txBody>
      </p:sp>
      <p:sp>
        <p:nvSpPr>
          <p:cNvPr id="3" name="Content Placeholder 2">
            <a:extLst>
              <a:ext uri="{FF2B5EF4-FFF2-40B4-BE49-F238E27FC236}">
                <a16:creationId xmlns:a16="http://schemas.microsoft.com/office/drawing/2014/main" id="{1102F7E9-3704-0109-04D8-2E4AB8F431C9}"/>
              </a:ext>
            </a:extLst>
          </p:cNvPr>
          <p:cNvSpPr>
            <a:spLocks noGrp="1"/>
          </p:cNvSpPr>
          <p:nvPr>
            <p:ph idx="1"/>
          </p:nvPr>
        </p:nvSpPr>
        <p:spPr/>
        <p:txBody>
          <a:bodyPr>
            <a:normAutofit/>
          </a:bodyPr>
          <a:lstStyle/>
          <a:p>
            <a:pPr algn="just"/>
            <a:r>
              <a:rPr lang="en-US" sz="2400" dirty="0"/>
              <a:t>Computing is being transformed into a model consisting of services that are commoditized and delivered in a manner similar to utilities such as water, electricity, gas, and telephony. In such a model, users access services based on their requirements, regardless of where the services are hosted. </a:t>
            </a:r>
          </a:p>
          <a:p>
            <a:pPr algn="just"/>
            <a:r>
              <a:rPr lang="en-US" sz="2400" dirty="0"/>
              <a:t>Cloud computing is a technological advancement that focuses on the way we design computing systems, develop applications, and leverage existing services for building software. It is based on the concept of dynamic provisioning, which is applied not only to services but also to compute capability, storage, networking, and information technology (IT) infrastructure in general.</a:t>
            </a:r>
            <a:endParaRPr lang="en-IN" sz="2400" dirty="0"/>
          </a:p>
        </p:txBody>
      </p:sp>
      <p:sp>
        <p:nvSpPr>
          <p:cNvPr id="5" name="Slide Number Placeholder 4">
            <a:extLst>
              <a:ext uri="{FF2B5EF4-FFF2-40B4-BE49-F238E27FC236}">
                <a16:creationId xmlns:a16="http://schemas.microsoft.com/office/drawing/2014/main" id="{673789F1-F6AD-FC88-25AA-1922912500A8}"/>
              </a:ext>
            </a:extLst>
          </p:cNvPr>
          <p:cNvSpPr>
            <a:spLocks noGrp="1"/>
          </p:cNvSpPr>
          <p:nvPr>
            <p:ph type="sldNum" sz="quarter" idx="12"/>
          </p:nvPr>
        </p:nvSpPr>
        <p:spPr/>
        <p:txBody>
          <a:bodyPr/>
          <a:lstStyle/>
          <a:p>
            <a:fld id="{4FAB73BC-B049-4115-A692-8D63A059BFB8}" type="slidenum">
              <a:rPr lang="en-US" smtClean="0"/>
              <a:t>3</a:t>
            </a:fld>
            <a:endParaRPr lang="en-US" dirty="0"/>
          </a:p>
        </p:txBody>
      </p:sp>
      <p:sp>
        <p:nvSpPr>
          <p:cNvPr id="6" name="Footer Placeholder 5">
            <a:extLst>
              <a:ext uri="{FF2B5EF4-FFF2-40B4-BE49-F238E27FC236}">
                <a16:creationId xmlns:a16="http://schemas.microsoft.com/office/drawing/2014/main" id="{D765E6F3-6AD6-CCD6-38EA-4038EA8128A8}"/>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2690728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66F8-0605-93F5-9B0D-6D1C5A4D08B4}"/>
              </a:ext>
            </a:extLst>
          </p:cNvPr>
          <p:cNvSpPr>
            <a:spLocks noGrp="1"/>
          </p:cNvSpPr>
          <p:nvPr>
            <p:ph type="title"/>
          </p:nvPr>
        </p:nvSpPr>
        <p:spPr/>
        <p:txBody>
          <a:bodyPr/>
          <a:lstStyle/>
          <a:p>
            <a:r>
              <a:rPr lang="en-IN" dirty="0"/>
              <a:t>Grid computing</a:t>
            </a:r>
          </a:p>
        </p:txBody>
      </p:sp>
      <p:pic>
        <p:nvPicPr>
          <p:cNvPr id="6" name="Content Placeholder 5">
            <a:extLst>
              <a:ext uri="{FF2B5EF4-FFF2-40B4-BE49-F238E27FC236}">
                <a16:creationId xmlns:a16="http://schemas.microsoft.com/office/drawing/2014/main" id="{CAB53651-F9D8-C4F5-9387-2510F4E32FAC}"/>
              </a:ext>
            </a:extLst>
          </p:cNvPr>
          <p:cNvPicPr>
            <a:picLocks noGrp="1" noChangeAspect="1"/>
          </p:cNvPicPr>
          <p:nvPr>
            <p:ph idx="1"/>
          </p:nvPr>
        </p:nvPicPr>
        <p:blipFill>
          <a:blip r:embed="rId2"/>
          <a:stretch>
            <a:fillRect/>
          </a:stretch>
        </p:blipFill>
        <p:spPr>
          <a:xfrm>
            <a:off x="1069848" y="2120899"/>
            <a:ext cx="10058400" cy="4346161"/>
          </a:xfrm>
        </p:spPr>
      </p:pic>
      <p:sp>
        <p:nvSpPr>
          <p:cNvPr id="4" name="Slide Number Placeholder 3">
            <a:extLst>
              <a:ext uri="{FF2B5EF4-FFF2-40B4-BE49-F238E27FC236}">
                <a16:creationId xmlns:a16="http://schemas.microsoft.com/office/drawing/2014/main" id="{6C4B4ECE-E861-93B1-62A7-472C69D8E341}"/>
              </a:ext>
            </a:extLst>
          </p:cNvPr>
          <p:cNvSpPr>
            <a:spLocks noGrp="1"/>
          </p:cNvSpPr>
          <p:nvPr>
            <p:ph type="sldNum" sz="quarter" idx="12"/>
          </p:nvPr>
        </p:nvSpPr>
        <p:spPr/>
        <p:txBody>
          <a:bodyPr/>
          <a:lstStyle/>
          <a:p>
            <a:fld id="{4FAB73BC-B049-4115-A692-8D63A059BFB8}" type="slidenum">
              <a:rPr lang="en-US" smtClean="0"/>
              <a:t>30</a:t>
            </a:fld>
            <a:endParaRPr lang="en-US" dirty="0"/>
          </a:p>
        </p:txBody>
      </p:sp>
      <p:sp>
        <p:nvSpPr>
          <p:cNvPr id="3" name="Footer Placeholder 5">
            <a:extLst>
              <a:ext uri="{FF2B5EF4-FFF2-40B4-BE49-F238E27FC236}">
                <a16:creationId xmlns:a16="http://schemas.microsoft.com/office/drawing/2014/main" id="{21B7F11C-C3C8-525F-FD48-A8F23F8D85B0}"/>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2102680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28BA-E1D4-1A3E-44A2-C2F38E5A2AC8}"/>
              </a:ext>
            </a:extLst>
          </p:cNvPr>
          <p:cNvSpPr>
            <a:spLocks noGrp="1"/>
          </p:cNvSpPr>
          <p:nvPr>
            <p:ph type="title"/>
          </p:nvPr>
        </p:nvSpPr>
        <p:spPr/>
        <p:txBody>
          <a:bodyPr/>
          <a:lstStyle/>
          <a:p>
            <a:r>
              <a:rPr lang="en-IN" dirty="0"/>
              <a:t>Grid computing</a:t>
            </a:r>
          </a:p>
        </p:txBody>
      </p:sp>
      <p:sp>
        <p:nvSpPr>
          <p:cNvPr id="3" name="Content Placeholder 2">
            <a:extLst>
              <a:ext uri="{FF2B5EF4-FFF2-40B4-BE49-F238E27FC236}">
                <a16:creationId xmlns:a16="http://schemas.microsoft.com/office/drawing/2014/main" id="{C530A137-E9B9-9339-3041-7261A12A4832}"/>
              </a:ext>
            </a:extLst>
          </p:cNvPr>
          <p:cNvSpPr>
            <a:spLocks noGrp="1"/>
          </p:cNvSpPr>
          <p:nvPr>
            <p:ph idx="1"/>
          </p:nvPr>
        </p:nvSpPr>
        <p:spPr/>
        <p:txBody>
          <a:bodyPr/>
          <a:lstStyle/>
          <a:p>
            <a:r>
              <a:rPr lang="en-US" dirty="0"/>
              <a:t>Several developments made possible the diffusion of computing grids: </a:t>
            </a:r>
          </a:p>
          <a:p>
            <a:pPr marL="0" indent="0">
              <a:buNone/>
            </a:pPr>
            <a:r>
              <a:rPr lang="en-US" dirty="0"/>
              <a:t>(a) clusters became quite common resources; </a:t>
            </a:r>
          </a:p>
          <a:p>
            <a:pPr marL="0" indent="0">
              <a:buNone/>
            </a:pPr>
            <a:r>
              <a:rPr lang="en-US" dirty="0"/>
              <a:t>(b) they were often underutilized; </a:t>
            </a:r>
          </a:p>
          <a:p>
            <a:pPr marL="0" indent="0">
              <a:buNone/>
            </a:pPr>
            <a:r>
              <a:rPr lang="en-US" dirty="0"/>
              <a:t>(c) new problems were requiring computational power that went beyond the capability of single clusters; and </a:t>
            </a:r>
          </a:p>
          <a:p>
            <a:pPr marL="0" indent="0">
              <a:buNone/>
            </a:pPr>
            <a:r>
              <a:rPr lang="en-US" dirty="0"/>
              <a:t>(d) the improvements in networking and the diffusion of the Internet made possible long-distance, high-bandwidth connectivity. </a:t>
            </a:r>
          </a:p>
          <a:p>
            <a:r>
              <a:rPr lang="en-US" dirty="0"/>
              <a:t>All these elements led to the development of grids, which now serve a multitude of users across the world.</a:t>
            </a:r>
            <a:endParaRPr lang="en-IN" dirty="0"/>
          </a:p>
        </p:txBody>
      </p:sp>
      <p:sp>
        <p:nvSpPr>
          <p:cNvPr id="4" name="Slide Number Placeholder 3">
            <a:extLst>
              <a:ext uri="{FF2B5EF4-FFF2-40B4-BE49-F238E27FC236}">
                <a16:creationId xmlns:a16="http://schemas.microsoft.com/office/drawing/2014/main" id="{EF27513B-C48D-CF66-F563-75A57E229C9D}"/>
              </a:ext>
            </a:extLst>
          </p:cNvPr>
          <p:cNvSpPr>
            <a:spLocks noGrp="1"/>
          </p:cNvSpPr>
          <p:nvPr>
            <p:ph type="sldNum" sz="quarter" idx="12"/>
          </p:nvPr>
        </p:nvSpPr>
        <p:spPr/>
        <p:txBody>
          <a:bodyPr/>
          <a:lstStyle/>
          <a:p>
            <a:fld id="{4FAB73BC-B049-4115-A692-8D63A059BFB8}" type="slidenum">
              <a:rPr lang="en-US" smtClean="0"/>
              <a:t>31</a:t>
            </a:fld>
            <a:endParaRPr lang="en-US" dirty="0"/>
          </a:p>
        </p:txBody>
      </p:sp>
      <p:sp>
        <p:nvSpPr>
          <p:cNvPr id="5" name="Footer Placeholder 5">
            <a:extLst>
              <a:ext uri="{FF2B5EF4-FFF2-40B4-BE49-F238E27FC236}">
                <a16:creationId xmlns:a16="http://schemas.microsoft.com/office/drawing/2014/main" id="{CD96624D-3A65-0AD3-3F3E-5FBE76AD0A02}"/>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5367164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29DD-5B77-5707-8D3A-B0A7A047BF5F}"/>
              </a:ext>
            </a:extLst>
          </p:cNvPr>
          <p:cNvSpPr>
            <a:spLocks noGrp="1"/>
          </p:cNvSpPr>
          <p:nvPr>
            <p:ph type="title"/>
          </p:nvPr>
        </p:nvSpPr>
        <p:spPr/>
        <p:txBody>
          <a:bodyPr/>
          <a:lstStyle/>
          <a:p>
            <a:r>
              <a:rPr lang="en-US" dirty="0"/>
              <a:t>Cloud computing</a:t>
            </a:r>
            <a:endParaRPr lang="en-IN" dirty="0"/>
          </a:p>
        </p:txBody>
      </p:sp>
      <p:sp>
        <p:nvSpPr>
          <p:cNvPr id="3" name="Content Placeholder 2">
            <a:extLst>
              <a:ext uri="{FF2B5EF4-FFF2-40B4-BE49-F238E27FC236}">
                <a16:creationId xmlns:a16="http://schemas.microsoft.com/office/drawing/2014/main" id="{6B5707A8-ADDF-8D56-6263-CBEB58116288}"/>
              </a:ext>
            </a:extLst>
          </p:cNvPr>
          <p:cNvSpPr>
            <a:spLocks noGrp="1"/>
          </p:cNvSpPr>
          <p:nvPr>
            <p:ph idx="1"/>
          </p:nvPr>
        </p:nvSpPr>
        <p:spPr/>
        <p:txBody>
          <a:bodyPr/>
          <a:lstStyle/>
          <a:p>
            <a:pPr algn="just"/>
            <a:r>
              <a:rPr lang="en-US" dirty="0"/>
              <a:t>Cloud computing is often considered the successor of grid computing. In reality, it embodies aspects of all these three major technologies. Computing clouds are deployed in large datacenters hosted by a single organization that provides services to others. Clouds are characterized by the fact of having virtually infinite capacity, being tolerant to failures, and being always on, as in the case of mainframes. </a:t>
            </a:r>
          </a:p>
          <a:p>
            <a:pPr algn="just"/>
            <a:r>
              <a:rPr lang="en-US" dirty="0"/>
              <a:t>In many cases, the computing nodes that form the infrastructure of computing clouds are commodity machines, as in the case of clusters. The services made available by a cloud vendor are consumed on a pay-per-use basis, and clouds fully implement the utility vision introduced by grid computing.</a:t>
            </a:r>
            <a:endParaRPr lang="en-IN" dirty="0"/>
          </a:p>
        </p:txBody>
      </p:sp>
      <p:sp>
        <p:nvSpPr>
          <p:cNvPr id="4" name="Slide Number Placeholder 3">
            <a:extLst>
              <a:ext uri="{FF2B5EF4-FFF2-40B4-BE49-F238E27FC236}">
                <a16:creationId xmlns:a16="http://schemas.microsoft.com/office/drawing/2014/main" id="{5001BE23-64DB-34D6-9C51-A1F45F686C74}"/>
              </a:ext>
            </a:extLst>
          </p:cNvPr>
          <p:cNvSpPr>
            <a:spLocks noGrp="1"/>
          </p:cNvSpPr>
          <p:nvPr>
            <p:ph type="sldNum" sz="quarter" idx="12"/>
          </p:nvPr>
        </p:nvSpPr>
        <p:spPr/>
        <p:txBody>
          <a:bodyPr/>
          <a:lstStyle/>
          <a:p>
            <a:fld id="{4FAB73BC-B049-4115-A692-8D63A059BFB8}" type="slidenum">
              <a:rPr lang="en-US" smtClean="0"/>
              <a:t>32</a:t>
            </a:fld>
            <a:endParaRPr lang="en-US" dirty="0"/>
          </a:p>
        </p:txBody>
      </p:sp>
      <p:sp>
        <p:nvSpPr>
          <p:cNvPr id="5" name="Footer Placeholder 5">
            <a:extLst>
              <a:ext uri="{FF2B5EF4-FFF2-40B4-BE49-F238E27FC236}">
                <a16:creationId xmlns:a16="http://schemas.microsoft.com/office/drawing/2014/main" id="{5AE2F0F1-EF09-C17F-97A8-6FA2639426CC}"/>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661327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D875-2B0D-5211-5336-5FEEC2ACCA01}"/>
              </a:ext>
            </a:extLst>
          </p:cNvPr>
          <p:cNvSpPr>
            <a:spLocks noGrp="1"/>
          </p:cNvSpPr>
          <p:nvPr>
            <p:ph type="title"/>
          </p:nvPr>
        </p:nvSpPr>
        <p:spPr/>
        <p:txBody>
          <a:bodyPr/>
          <a:lstStyle/>
          <a:p>
            <a:r>
              <a:rPr lang="en-US" dirty="0"/>
              <a:t>Virtualization</a:t>
            </a:r>
            <a:endParaRPr lang="en-IN" dirty="0"/>
          </a:p>
        </p:txBody>
      </p:sp>
      <p:sp>
        <p:nvSpPr>
          <p:cNvPr id="3" name="Content Placeholder 2">
            <a:extLst>
              <a:ext uri="{FF2B5EF4-FFF2-40B4-BE49-F238E27FC236}">
                <a16:creationId xmlns:a16="http://schemas.microsoft.com/office/drawing/2014/main" id="{B7A9B212-B9E1-1E0C-06F7-23BD69DD1000}"/>
              </a:ext>
            </a:extLst>
          </p:cNvPr>
          <p:cNvSpPr>
            <a:spLocks noGrp="1"/>
          </p:cNvSpPr>
          <p:nvPr>
            <p:ph idx="1"/>
          </p:nvPr>
        </p:nvSpPr>
        <p:spPr>
          <a:xfrm>
            <a:off x="1069848" y="1736035"/>
            <a:ext cx="10058400" cy="4436165"/>
          </a:xfrm>
        </p:spPr>
        <p:txBody>
          <a:bodyPr/>
          <a:lstStyle/>
          <a:p>
            <a:pPr algn="just"/>
            <a:r>
              <a:rPr lang="en-US" dirty="0"/>
              <a:t>Virtualization is technology that you can use to create virtual representations of servers, storage, networks, and other physical machines. Virtual software mimics the functions of physical hardware to run multiple virtual machines simultaneously on a single physical machine.</a:t>
            </a:r>
            <a:endParaRPr lang="en-IN" dirty="0"/>
          </a:p>
        </p:txBody>
      </p:sp>
      <p:sp>
        <p:nvSpPr>
          <p:cNvPr id="4" name="Slide Number Placeholder 3">
            <a:extLst>
              <a:ext uri="{FF2B5EF4-FFF2-40B4-BE49-F238E27FC236}">
                <a16:creationId xmlns:a16="http://schemas.microsoft.com/office/drawing/2014/main" id="{C7F6DBCB-E114-81C7-EFB4-F6CF779DB220}"/>
              </a:ext>
            </a:extLst>
          </p:cNvPr>
          <p:cNvSpPr>
            <a:spLocks noGrp="1"/>
          </p:cNvSpPr>
          <p:nvPr>
            <p:ph type="sldNum" sz="quarter" idx="12"/>
          </p:nvPr>
        </p:nvSpPr>
        <p:spPr/>
        <p:txBody>
          <a:bodyPr/>
          <a:lstStyle/>
          <a:p>
            <a:fld id="{4FAB73BC-B049-4115-A692-8D63A059BFB8}" type="slidenum">
              <a:rPr lang="en-US" smtClean="0"/>
              <a:t>33</a:t>
            </a:fld>
            <a:endParaRPr lang="en-US" dirty="0"/>
          </a:p>
        </p:txBody>
      </p:sp>
      <p:pic>
        <p:nvPicPr>
          <p:cNvPr id="6" name="Picture 5">
            <a:extLst>
              <a:ext uri="{FF2B5EF4-FFF2-40B4-BE49-F238E27FC236}">
                <a16:creationId xmlns:a16="http://schemas.microsoft.com/office/drawing/2014/main" id="{02F04B8E-1453-0B2C-10BD-2DC7CC7BA361}"/>
              </a:ext>
            </a:extLst>
          </p:cNvPr>
          <p:cNvPicPr>
            <a:picLocks noChangeAspect="1"/>
          </p:cNvPicPr>
          <p:nvPr/>
        </p:nvPicPr>
        <p:blipFill>
          <a:blip r:embed="rId2"/>
          <a:stretch>
            <a:fillRect/>
          </a:stretch>
        </p:blipFill>
        <p:spPr>
          <a:xfrm>
            <a:off x="1736035" y="2951790"/>
            <a:ext cx="7407965" cy="3624470"/>
          </a:xfrm>
          <a:prstGeom prst="rect">
            <a:avLst/>
          </a:prstGeom>
        </p:spPr>
      </p:pic>
      <p:sp>
        <p:nvSpPr>
          <p:cNvPr id="5" name="Footer Placeholder 5">
            <a:extLst>
              <a:ext uri="{FF2B5EF4-FFF2-40B4-BE49-F238E27FC236}">
                <a16:creationId xmlns:a16="http://schemas.microsoft.com/office/drawing/2014/main" id="{1130324D-5C95-FAE9-9056-2BD81F9F406D}"/>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834357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B2CA0-9F86-9912-3069-5472A9CDBEF1}"/>
              </a:ext>
            </a:extLst>
          </p:cNvPr>
          <p:cNvSpPr>
            <a:spLocks noGrp="1"/>
          </p:cNvSpPr>
          <p:nvPr>
            <p:ph type="title"/>
          </p:nvPr>
        </p:nvSpPr>
        <p:spPr/>
        <p:txBody>
          <a:bodyPr/>
          <a:lstStyle/>
          <a:p>
            <a:r>
              <a:rPr lang="en-US" dirty="0"/>
              <a:t>Virtualization</a:t>
            </a:r>
            <a:endParaRPr lang="en-IN" dirty="0"/>
          </a:p>
        </p:txBody>
      </p:sp>
      <p:sp>
        <p:nvSpPr>
          <p:cNvPr id="3" name="Content Placeholder 2">
            <a:extLst>
              <a:ext uri="{FF2B5EF4-FFF2-40B4-BE49-F238E27FC236}">
                <a16:creationId xmlns:a16="http://schemas.microsoft.com/office/drawing/2014/main" id="{CFA5BD54-BC33-FBEC-BC7D-0D3182D0D7B4}"/>
              </a:ext>
            </a:extLst>
          </p:cNvPr>
          <p:cNvSpPr>
            <a:spLocks noGrp="1"/>
          </p:cNvSpPr>
          <p:nvPr>
            <p:ph idx="1"/>
          </p:nvPr>
        </p:nvSpPr>
        <p:spPr/>
        <p:txBody>
          <a:bodyPr/>
          <a:lstStyle/>
          <a:p>
            <a:pPr algn="just"/>
            <a:r>
              <a:rPr lang="en-US" dirty="0"/>
              <a:t>Virtualization is the creation of a virtual (rather than actual) version of something, such as an operating system, a server, a storage device or network resources </a:t>
            </a:r>
          </a:p>
          <a:p>
            <a:pPr algn="just"/>
            <a:r>
              <a:rPr lang="en-US" dirty="0"/>
              <a:t>It is the process of converting a physical IT resource into a virtual IT resource</a:t>
            </a:r>
          </a:p>
          <a:p>
            <a:pPr algn="just"/>
            <a:r>
              <a:rPr lang="en-US" dirty="0"/>
              <a:t> It encompasses a collection of solutions allowing the abstraction of some of the fundamental elements for computing, such as hardware, runtime environments, storage, and networking</a:t>
            </a:r>
          </a:p>
          <a:p>
            <a:pPr algn="just"/>
            <a:r>
              <a:rPr lang="en-US" dirty="0"/>
              <a:t>Virtualization is essentially a technology that allows creation of different computing environments. </a:t>
            </a:r>
          </a:p>
          <a:p>
            <a:pPr algn="just"/>
            <a:r>
              <a:rPr lang="en-US" dirty="0"/>
              <a:t>These environments are called virtual because they simulate the interface that is expected by a guest. </a:t>
            </a:r>
            <a:endParaRPr lang="en-IN" dirty="0"/>
          </a:p>
        </p:txBody>
      </p:sp>
      <p:sp>
        <p:nvSpPr>
          <p:cNvPr id="4" name="Slide Number Placeholder 3">
            <a:extLst>
              <a:ext uri="{FF2B5EF4-FFF2-40B4-BE49-F238E27FC236}">
                <a16:creationId xmlns:a16="http://schemas.microsoft.com/office/drawing/2014/main" id="{06215147-8881-F4A0-2E11-7032DB08466D}"/>
              </a:ext>
            </a:extLst>
          </p:cNvPr>
          <p:cNvSpPr>
            <a:spLocks noGrp="1"/>
          </p:cNvSpPr>
          <p:nvPr>
            <p:ph type="sldNum" sz="quarter" idx="12"/>
          </p:nvPr>
        </p:nvSpPr>
        <p:spPr/>
        <p:txBody>
          <a:bodyPr/>
          <a:lstStyle/>
          <a:p>
            <a:fld id="{4FAB73BC-B049-4115-A692-8D63A059BFB8}" type="slidenum">
              <a:rPr lang="en-US" smtClean="0"/>
              <a:t>34</a:t>
            </a:fld>
            <a:endParaRPr lang="en-US" dirty="0"/>
          </a:p>
        </p:txBody>
      </p:sp>
      <p:sp>
        <p:nvSpPr>
          <p:cNvPr id="5" name="Footer Placeholder 5">
            <a:extLst>
              <a:ext uri="{FF2B5EF4-FFF2-40B4-BE49-F238E27FC236}">
                <a16:creationId xmlns:a16="http://schemas.microsoft.com/office/drawing/2014/main" id="{D141D7B0-889D-C38D-711B-BF0F1E24A9DB}"/>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291219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20C6A-28B9-B344-F7F7-9AD334C68ACE}"/>
              </a:ext>
            </a:extLst>
          </p:cNvPr>
          <p:cNvSpPr>
            <a:spLocks noGrp="1"/>
          </p:cNvSpPr>
          <p:nvPr>
            <p:ph type="title"/>
          </p:nvPr>
        </p:nvSpPr>
        <p:spPr/>
        <p:txBody>
          <a:bodyPr/>
          <a:lstStyle/>
          <a:p>
            <a:r>
              <a:rPr lang="en-US" dirty="0"/>
              <a:t>Virtualization</a:t>
            </a:r>
            <a:endParaRPr lang="en-IN" dirty="0"/>
          </a:p>
        </p:txBody>
      </p:sp>
      <p:sp>
        <p:nvSpPr>
          <p:cNvPr id="3" name="Content Placeholder 2">
            <a:extLst>
              <a:ext uri="{FF2B5EF4-FFF2-40B4-BE49-F238E27FC236}">
                <a16:creationId xmlns:a16="http://schemas.microsoft.com/office/drawing/2014/main" id="{9E470DD2-F632-0C1E-AFD1-F9CB44EB8C8D}"/>
              </a:ext>
            </a:extLst>
          </p:cNvPr>
          <p:cNvSpPr>
            <a:spLocks noGrp="1"/>
          </p:cNvSpPr>
          <p:nvPr>
            <p:ph idx="1"/>
          </p:nvPr>
        </p:nvSpPr>
        <p:spPr/>
        <p:txBody>
          <a:bodyPr/>
          <a:lstStyle/>
          <a:p>
            <a:pPr algn="just"/>
            <a:r>
              <a:rPr lang="en-US" dirty="0"/>
              <a:t>Hardware virtualization is a technology allows simulating / Emulation the h/w interface expected by an operating system </a:t>
            </a:r>
          </a:p>
          <a:p>
            <a:pPr algn="just"/>
            <a:r>
              <a:rPr lang="en-US" dirty="0"/>
              <a:t>Hardware virtualization allows the coexistence of different software stacks on top of the same hardware. </a:t>
            </a:r>
          </a:p>
          <a:p>
            <a:pPr algn="just"/>
            <a:r>
              <a:rPr lang="en-US" dirty="0"/>
              <a:t>These stacks are contained inside virtual machine instances, which operate in complete isolation from each other. </a:t>
            </a:r>
          </a:p>
          <a:p>
            <a:pPr algn="just"/>
            <a:r>
              <a:rPr lang="en-US" dirty="0"/>
              <a:t>High-performance servers can host several virtual machine instances, thus creating the opportunity to have a customized software stack on demand. </a:t>
            </a:r>
          </a:p>
          <a:p>
            <a:pPr algn="just"/>
            <a:r>
              <a:rPr lang="en-US" dirty="0"/>
              <a:t>This is the base technology that enables cloud computing solutions to deliver virtual servers on demand, such as Amazon EC2, </a:t>
            </a:r>
            <a:r>
              <a:rPr lang="en-US" dirty="0" err="1"/>
              <a:t>RightScale</a:t>
            </a:r>
            <a:r>
              <a:rPr lang="en-US" dirty="0"/>
              <a:t>, </a:t>
            </a:r>
            <a:r>
              <a:rPr lang="en-US" dirty="0" err="1"/>
              <a:t>Vmware</a:t>
            </a:r>
            <a:r>
              <a:rPr lang="en-US" dirty="0"/>
              <a:t> </a:t>
            </a:r>
            <a:r>
              <a:rPr lang="en-US" dirty="0" err="1"/>
              <a:t>vCloud</a:t>
            </a:r>
            <a:r>
              <a:rPr lang="en-US" dirty="0"/>
              <a:t> and others together with hardware virtualization, storage and network virtualization.</a:t>
            </a:r>
            <a:endParaRPr lang="en-IN" dirty="0"/>
          </a:p>
        </p:txBody>
      </p:sp>
      <p:sp>
        <p:nvSpPr>
          <p:cNvPr id="4" name="Slide Number Placeholder 3">
            <a:extLst>
              <a:ext uri="{FF2B5EF4-FFF2-40B4-BE49-F238E27FC236}">
                <a16:creationId xmlns:a16="http://schemas.microsoft.com/office/drawing/2014/main" id="{F9A21D8B-C014-F320-BA26-4E173CEE51AF}"/>
              </a:ext>
            </a:extLst>
          </p:cNvPr>
          <p:cNvSpPr>
            <a:spLocks noGrp="1"/>
          </p:cNvSpPr>
          <p:nvPr>
            <p:ph type="sldNum" sz="quarter" idx="12"/>
          </p:nvPr>
        </p:nvSpPr>
        <p:spPr/>
        <p:txBody>
          <a:bodyPr/>
          <a:lstStyle/>
          <a:p>
            <a:fld id="{4FAB73BC-B049-4115-A692-8D63A059BFB8}" type="slidenum">
              <a:rPr lang="en-US" smtClean="0"/>
              <a:t>35</a:t>
            </a:fld>
            <a:endParaRPr lang="en-US" dirty="0"/>
          </a:p>
        </p:txBody>
      </p:sp>
      <p:sp>
        <p:nvSpPr>
          <p:cNvPr id="5" name="Footer Placeholder 5">
            <a:extLst>
              <a:ext uri="{FF2B5EF4-FFF2-40B4-BE49-F238E27FC236}">
                <a16:creationId xmlns:a16="http://schemas.microsoft.com/office/drawing/2014/main" id="{EA437C75-96C2-E7D4-B5EE-08D7257685F9}"/>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160785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16AD-0113-934D-47A3-22027F07439A}"/>
              </a:ext>
            </a:extLst>
          </p:cNvPr>
          <p:cNvSpPr>
            <a:spLocks noGrp="1"/>
          </p:cNvSpPr>
          <p:nvPr>
            <p:ph type="title"/>
          </p:nvPr>
        </p:nvSpPr>
        <p:spPr/>
        <p:txBody>
          <a:bodyPr/>
          <a:lstStyle/>
          <a:p>
            <a:r>
              <a:rPr lang="en-US" dirty="0"/>
              <a:t>Virtualization</a:t>
            </a:r>
            <a:endParaRPr lang="en-IN" dirty="0"/>
          </a:p>
        </p:txBody>
      </p:sp>
      <p:sp>
        <p:nvSpPr>
          <p:cNvPr id="3" name="Content Placeholder 2">
            <a:extLst>
              <a:ext uri="{FF2B5EF4-FFF2-40B4-BE49-F238E27FC236}">
                <a16:creationId xmlns:a16="http://schemas.microsoft.com/office/drawing/2014/main" id="{8877CABA-351C-DACB-2B25-31271627231D}"/>
              </a:ext>
            </a:extLst>
          </p:cNvPr>
          <p:cNvSpPr>
            <a:spLocks noGrp="1"/>
          </p:cNvSpPr>
          <p:nvPr>
            <p:ph idx="1"/>
          </p:nvPr>
        </p:nvSpPr>
        <p:spPr/>
        <p:txBody>
          <a:bodyPr/>
          <a:lstStyle/>
          <a:p>
            <a:r>
              <a:rPr lang="en-US" dirty="0"/>
              <a:t>Virtualization technologies are also used to replicate runtime environments for programs </a:t>
            </a:r>
          </a:p>
          <a:p>
            <a:r>
              <a:rPr lang="en-US" dirty="0"/>
              <a:t>Applications in the case of process virtual machines instead of being executed by the operating system are run by a specific program called a virtual machine.</a:t>
            </a:r>
          </a:p>
          <a:p>
            <a:r>
              <a:rPr lang="en-US" dirty="0"/>
              <a:t> Process virtual machines offer a higher level of abstraction with respect to hardware virtualization, since the guest is only constituted by an application rather than a complete software stack </a:t>
            </a:r>
          </a:p>
          <a:p>
            <a:r>
              <a:rPr lang="en-US" dirty="0" err="1"/>
              <a:t>Eg</a:t>
            </a:r>
            <a:r>
              <a:rPr lang="en-US" dirty="0"/>
              <a:t>: Google App Engine and Windows Azure</a:t>
            </a:r>
            <a:endParaRPr lang="en-IN" dirty="0"/>
          </a:p>
        </p:txBody>
      </p:sp>
      <p:sp>
        <p:nvSpPr>
          <p:cNvPr id="4" name="Slide Number Placeholder 3">
            <a:extLst>
              <a:ext uri="{FF2B5EF4-FFF2-40B4-BE49-F238E27FC236}">
                <a16:creationId xmlns:a16="http://schemas.microsoft.com/office/drawing/2014/main" id="{0AB6BBF4-E759-469F-668D-156D0E17500E}"/>
              </a:ext>
            </a:extLst>
          </p:cNvPr>
          <p:cNvSpPr>
            <a:spLocks noGrp="1"/>
          </p:cNvSpPr>
          <p:nvPr>
            <p:ph type="sldNum" sz="quarter" idx="12"/>
          </p:nvPr>
        </p:nvSpPr>
        <p:spPr/>
        <p:txBody>
          <a:bodyPr/>
          <a:lstStyle/>
          <a:p>
            <a:fld id="{4FAB73BC-B049-4115-A692-8D63A059BFB8}" type="slidenum">
              <a:rPr lang="en-US" smtClean="0"/>
              <a:t>36</a:t>
            </a:fld>
            <a:endParaRPr lang="en-US" dirty="0"/>
          </a:p>
        </p:txBody>
      </p:sp>
      <p:sp>
        <p:nvSpPr>
          <p:cNvPr id="5" name="Footer Placeholder 5">
            <a:extLst>
              <a:ext uri="{FF2B5EF4-FFF2-40B4-BE49-F238E27FC236}">
                <a16:creationId xmlns:a16="http://schemas.microsoft.com/office/drawing/2014/main" id="{79793734-8044-96CC-332A-E35DE26FF85F}"/>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190557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7A6A-C52E-787A-F4D3-39E4BDC9A5AE}"/>
              </a:ext>
            </a:extLst>
          </p:cNvPr>
          <p:cNvSpPr>
            <a:spLocks noGrp="1"/>
          </p:cNvSpPr>
          <p:nvPr>
            <p:ph type="title"/>
          </p:nvPr>
        </p:nvSpPr>
        <p:spPr/>
        <p:txBody>
          <a:bodyPr/>
          <a:lstStyle/>
          <a:p>
            <a:r>
              <a:rPr lang="en-US" dirty="0"/>
              <a:t>Web 2.0</a:t>
            </a:r>
            <a:endParaRPr lang="en-IN" dirty="0"/>
          </a:p>
        </p:txBody>
      </p:sp>
      <p:pic>
        <p:nvPicPr>
          <p:cNvPr id="6" name="Content Placeholder 5">
            <a:extLst>
              <a:ext uri="{FF2B5EF4-FFF2-40B4-BE49-F238E27FC236}">
                <a16:creationId xmlns:a16="http://schemas.microsoft.com/office/drawing/2014/main" id="{E37A636C-1C55-0811-4F67-4CBDDCB2B288}"/>
              </a:ext>
            </a:extLst>
          </p:cNvPr>
          <p:cNvPicPr>
            <a:picLocks noGrp="1" noChangeAspect="1"/>
          </p:cNvPicPr>
          <p:nvPr>
            <p:ph idx="1"/>
          </p:nvPr>
        </p:nvPicPr>
        <p:blipFill>
          <a:blip r:embed="rId2"/>
          <a:stretch>
            <a:fillRect/>
          </a:stretch>
        </p:blipFill>
        <p:spPr>
          <a:xfrm>
            <a:off x="1069848" y="2120900"/>
            <a:ext cx="10058400" cy="4252468"/>
          </a:xfrm>
        </p:spPr>
      </p:pic>
      <p:sp>
        <p:nvSpPr>
          <p:cNvPr id="4" name="Slide Number Placeholder 3">
            <a:extLst>
              <a:ext uri="{FF2B5EF4-FFF2-40B4-BE49-F238E27FC236}">
                <a16:creationId xmlns:a16="http://schemas.microsoft.com/office/drawing/2014/main" id="{88E8C0A3-A4F2-7D84-552E-ACE4CD3CFB78}"/>
              </a:ext>
            </a:extLst>
          </p:cNvPr>
          <p:cNvSpPr>
            <a:spLocks noGrp="1"/>
          </p:cNvSpPr>
          <p:nvPr>
            <p:ph type="sldNum" sz="quarter" idx="12"/>
          </p:nvPr>
        </p:nvSpPr>
        <p:spPr/>
        <p:txBody>
          <a:bodyPr/>
          <a:lstStyle/>
          <a:p>
            <a:fld id="{4FAB73BC-B049-4115-A692-8D63A059BFB8}" type="slidenum">
              <a:rPr lang="en-US" smtClean="0"/>
              <a:t>37</a:t>
            </a:fld>
            <a:endParaRPr lang="en-US" dirty="0"/>
          </a:p>
        </p:txBody>
      </p:sp>
      <p:sp>
        <p:nvSpPr>
          <p:cNvPr id="3" name="Footer Placeholder 5">
            <a:extLst>
              <a:ext uri="{FF2B5EF4-FFF2-40B4-BE49-F238E27FC236}">
                <a16:creationId xmlns:a16="http://schemas.microsoft.com/office/drawing/2014/main" id="{A074E13D-7DC1-936C-F53A-2BFA718E05D9}"/>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840917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CF55-CB86-8E24-BE9A-D874479DC12C}"/>
              </a:ext>
            </a:extLst>
          </p:cNvPr>
          <p:cNvSpPr>
            <a:spLocks noGrp="1"/>
          </p:cNvSpPr>
          <p:nvPr>
            <p:ph type="title"/>
          </p:nvPr>
        </p:nvSpPr>
        <p:spPr/>
        <p:txBody>
          <a:bodyPr/>
          <a:lstStyle/>
          <a:p>
            <a:r>
              <a:rPr lang="en-US" dirty="0"/>
              <a:t>Web 2.0</a:t>
            </a:r>
            <a:endParaRPr lang="en-IN" dirty="0"/>
          </a:p>
        </p:txBody>
      </p:sp>
      <p:sp>
        <p:nvSpPr>
          <p:cNvPr id="3" name="Content Placeholder 2">
            <a:extLst>
              <a:ext uri="{FF2B5EF4-FFF2-40B4-BE49-F238E27FC236}">
                <a16:creationId xmlns:a16="http://schemas.microsoft.com/office/drawing/2014/main" id="{187D2FA6-B921-92D6-0166-9A86C574810F}"/>
              </a:ext>
            </a:extLst>
          </p:cNvPr>
          <p:cNvSpPr>
            <a:spLocks noGrp="1"/>
          </p:cNvSpPr>
          <p:nvPr>
            <p:ph idx="1"/>
          </p:nvPr>
        </p:nvSpPr>
        <p:spPr/>
        <p:txBody>
          <a:bodyPr>
            <a:normAutofit/>
          </a:bodyPr>
          <a:lstStyle/>
          <a:p>
            <a:pPr algn="just"/>
            <a:r>
              <a:rPr lang="en-US" dirty="0"/>
              <a:t>The Web is the primary interface through which cloud computing delivers its services. </a:t>
            </a:r>
          </a:p>
          <a:p>
            <a:pPr algn="just"/>
            <a:r>
              <a:rPr lang="en-US" dirty="0"/>
              <a:t>At present, the Web encompasses a set of technologies and services that facilitate interactive information sharing, collaboration, user-centered design, and application composition. This evolution has transformed the Web into a rich platform for application development and is known as Web 2.0. </a:t>
            </a:r>
          </a:p>
          <a:p>
            <a:pPr algn="just"/>
            <a:r>
              <a:rPr lang="en-US" dirty="0"/>
              <a:t>Web 2.0 brings interactivity and flexibility into Web pages, providing enhanced user experience by gaining Web-based access to all the functions that are normally found in desktop applications. </a:t>
            </a:r>
          </a:p>
          <a:p>
            <a:pPr algn="just"/>
            <a:r>
              <a:rPr lang="en-US" dirty="0"/>
              <a:t>These capabilities are obtained by integrating a collection of standards and technologies such as XML, Asynchronous JavaScript and XML (AJAX), Web Services, and others.</a:t>
            </a:r>
          </a:p>
        </p:txBody>
      </p:sp>
      <p:sp>
        <p:nvSpPr>
          <p:cNvPr id="4" name="Slide Number Placeholder 3">
            <a:extLst>
              <a:ext uri="{FF2B5EF4-FFF2-40B4-BE49-F238E27FC236}">
                <a16:creationId xmlns:a16="http://schemas.microsoft.com/office/drawing/2014/main" id="{87D08B86-4C0D-575C-350F-6F8585EB81BE}"/>
              </a:ext>
            </a:extLst>
          </p:cNvPr>
          <p:cNvSpPr>
            <a:spLocks noGrp="1"/>
          </p:cNvSpPr>
          <p:nvPr>
            <p:ph type="sldNum" sz="quarter" idx="12"/>
          </p:nvPr>
        </p:nvSpPr>
        <p:spPr/>
        <p:txBody>
          <a:bodyPr/>
          <a:lstStyle/>
          <a:p>
            <a:fld id="{4FAB73BC-B049-4115-A692-8D63A059BFB8}" type="slidenum">
              <a:rPr lang="en-US" smtClean="0"/>
              <a:t>38</a:t>
            </a:fld>
            <a:endParaRPr lang="en-US" dirty="0"/>
          </a:p>
        </p:txBody>
      </p:sp>
      <p:sp>
        <p:nvSpPr>
          <p:cNvPr id="5" name="Footer Placeholder 5">
            <a:extLst>
              <a:ext uri="{FF2B5EF4-FFF2-40B4-BE49-F238E27FC236}">
                <a16:creationId xmlns:a16="http://schemas.microsoft.com/office/drawing/2014/main" id="{BD6D5C44-0D00-DBD8-396A-706C089048AA}"/>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366625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09F0A-F4FE-C37C-2DF2-DD9CD98B1C4C}"/>
              </a:ext>
            </a:extLst>
          </p:cNvPr>
          <p:cNvSpPr>
            <a:spLocks noGrp="1"/>
          </p:cNvSpPr>
          <p:nvPr>
            <p:ph type="title"/>
          </p:nvPr>
        </p:nvSpPr>
        <p:spPr/>
        <p:txBody>
          <a:bodyPr/>
          <a:lstStyle/>
          <a:p>
            <a:r>
              <a:rPr lang="en-US" dirty="0"/>
              <a:t>Web 2.0</a:t>
            </a:r>
            <a:endParaRPr lang="en-IN" dirty="0"/>
          </a:p>
        </p:txBody>
      </p:sp>
      <p:sp>
        <p:nvSpPr>
          <p:cNvPr id="3" name="Content Placeholder 2">
            <a:extLst>
              <a:ext uri="{FF2B5EF4-FFF2-40B4-BE49-F238E27FC236}">
                <a16:creationId xmlns:a16="http://schemas.microsoft.com/office/drawing/2014/main" id="{6CA10C02-A9EC-4689-8AE9-9D453321BAE4}"/>
              </a:ext>
            </a:extLst>
          </p:cNvPr>
          <p:cNvSpPr>
            <a:spLocks noGrp="1"/>
          </p:cNvSpPr>
          <p:nvPr>
            <p:ph idx="1"/>
          </p:nvPr>
        </p:nvSpPr>
        <p:spPr/>
        <p:txBody>
          <a:bodyPr/>
          <a:lstStyle/>
          <a:p>
            <a:pPr algn="just"/>
            <a:r>
              <a:rPr lang="en-US" dirty="0"/>
              <a:t>Web 2.0 brings interactivity and flexibility into Web pages, providing enhanced user experience by gaining Web-based access to all the functions that are normally found in desktop applications. These capabilities are obtained by integrating a collection of standards and technologies such as XML, Asynchronous JavaScript and XML (AJAX), Web Services, and others. These technologies allow us to build applications leveraging the contribution of users, who now become providers of content</a:t>
            </a:r>
          </a:p>
          <a:p>
            <a:pPr algn="just"/>
            <a:r>
              <a:rPr lang="en-IN" dirty="0"/>
              <a:t>Examples of Web 2.0 applications are Google Documents, Google Maps, Flickr, Facebook, Twitter, YouTube, </a:t>
            </a:r>
            <a:r>
              <a:rPr lang="en-IN" dirty="0" err="1"/>
              <a:t>de.li.cious</a:t>
            </a:r>
            <a:r>
              <a:rPr lang="en-IN" dirty="0"/>
              <a:t>, Blogger, and Wikipedia. In particular, social networking Websites take the biggest advantage of Web 2.0.</a:t>
            </a:r>
          </a:p>
          <a:p>
            <a:endParaRPr lang="en-IN" dirty="0"/>
          </a:p>
        </p:txBody>
      </p:sp>
      <p:sp>
        <p:nvSpPr>
          <p:cNvPr id="4" name="Slide Number Placeholder 3">
            <a:extLst>
              <a:ext uri="{FF2B5EF4-FFF2-40B4-BE49-F238E27FC236}">
                <a16:creationId xmlns:a16="http://schemas.microsoft.com/office/drawing/2014/main" id="{756DD042-6F57-8CBD-1B10-B99947D8EF44}"/>
              </a:ext>
            </a:extLst>
          </p:cNvPr>
          <p:cNvSpPr>
            <a:spLocks noGrp="1"/>
          </p:cNvSpPr>
          <p:nvPr>
            <p:ph type="sldNum" sz="quarter" idx="12"/>
          </p:nvPr>
        </p:nvSpPr>
        <p:spPr/>
        <p:txBody>
          <a:bodyPr/>
          <a:lstStyle/>
          <a:p>
            <a:fld id="{4FAB73BC-B049-4115-A692-8D63A059BFB8}" type="slidenum">
              <a:rPr lang="en-US" smtClean="0"/>
              <a:t>39</a:t>
            </a:fld>
            <a:endParaRPr lang="en-US" dirty="0"/>
          </a:p>
        </p:txBody>
      </p:sp>
      <p:sp>
        <p:nvSpPr>
          <p:cNvPr id="5" name="Footer Placeholder 5">
            <a:extLst>
              <a:ext uri="{FF2B5EF4-FFF2-40B4-BE49-F238E27FC236}">
                <a16:creationId xmlns:a16="http://schemas.microsoft.com/office/drawing/2014/main" id="{6946AAA9-2A6D-88C7-3D1A-008FCD59CC3F}"/>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270791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6FB41A-3696-E537-077F-E3F107D694EB}"/>
              </a:ext>
            </a:extLst>
          </p:cNvPr>
          <p:cNvSpPr>
            <a:spLocks noGrp="1"/>
          </p:cNvSpPr>
          <p:nvPr>
            <p:ph idx="1"/>
          </p:nvPr>
        </p:nvSpPr>
        <p:spPr>
          <a:xfrm>
            <a:off x="1063752" y="1767409"/>
            <a:ext cx="10058400" cy="1115207"/>
          </a:xfrm>
        </p:spPr>
        <p:txBody>
          <a:bodyPr>
            <a:normAutofit lnSpcReduction="10000"/>
          </a:bodyPr>
          <a:lstStyle/>
          <a:p>
            <a:pPr algn="just"/>
            <a:r>
              <a:rPr lang="en-US" dirty="0"/>
              <a:t>Cloud computing is the delivery of computing services—including servers, storage, databases, networking, software, analytics, and intelligence—over the Internet (“the cloud”) to offer faster innovation, flexible resources, and economies of scale.</a:t>
            </a:r>
            <a:endParaRPr lang="en-IN" dirty="0"/>
          </a:p>
        </p:txBody>
      </p:sp>
      <p:sp>
        <p:nvSpPr>
          <p:cNvPr id="4" name="Title 1">
            <a:extLst>
              <a:ext uri="{FF2B5EF4-FFF2-40B4-BE49-F238E27FC236}">
                <a16:creationId xmlns:a16="http://schemas.microsoft.com/office/drawing/2014/main" id="{76439BA5-5D0B-A086-792A-2A36788B2C51}"/>
              </a:ext>
            </a:extLst>
          </p:cNvPr>
          <p:cNvSpPr txBox="1">
            <a:spLocks/>
          </p:cNvSpPr>
          <p:nvPr/>
        </p:nvSpPr>
        <p:spPr>
          <a:xfrm>
            <a:off x="1063752" y="685800"/>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blipFill dpi="0" rotWithShape="1">
                  <a:blip r:embed="rId2"/>
                  <a:srcRect/>
                  <a:tile tx="6350" ty="-127000" sx="65000" sy="64000" flip="none" algn="tl"/>
                </a:blipFill>
              </a:rPr>
              <a:t>Introduction</a:t>
            </a:r>
            <a:endParaRPr lang="en-IN" dirty="0"/>
          </a:p>
        </p:txBody>
      </p:sp>
      <p:sp>
        <p:nvSpPr>
          <p:cNvPr id="7" name="Thought Bubble: Cloud 6">
            <a:extLst>
              <a:ext uri="{FF2B5EF4-FFF2-40B4-BE49-F238E27FC236}">
                <a16:creationId xmlns:a16="http://schemas.microsoft.com/office/drawing/2014/main" id="{3186BE11-6551-3BDA-29D8-1AAFA08300CF}"/>
              </a:ext>
            </a:extLst>
          </p:cNvPr>
          <p:cNvSpPr/>
          <p:nvPr/>
        </p:nvSpPr>
        <p:spPr>
          <a:xfrm>
            <a:off x="5035829" y="3656479"/>
            <a:ext cx="2491409" cy="1609344"/>
          </a:xfrm>
          <a:prstGeom prst="cloudCallout">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Internet</a:t>
            </a:r>
          </a:p>
          <a:p>
            <a:pPr algn="ctr"/>
            <a:r>
              <a:rPr lang="en-IN" dirty="0">
                <a:solidFill>
                  <a:schemeClr val="tx1"/>
                </a:solidFill>
              </a:rPr>
              <a:t>Cloud</a:t>
            </a:r>
            <a:r>
              <a:rPr lang="en-IN" dirty="0"/>
              <a:t> </a:t>
            </a:r>
          </a:p>
        </p:txBody>
      </p:sp>
      <p:sp>
        <p:nvSpPr>
          <p:cNvPr id="8" name="Rectangle: Rounded Corners 7">
            <a:extLst>
              <a:ext uri="{FF2B5EF4-FFF2-40B4-BE49-F238E27FC236}">
                <a16:creationId xmlns:a16="http://schemas.microsoft.com/office/drawing/2014/main" id="{BFE2F41D-20F1-8BD0-136D-E58370C2747B}"/>
              </a:ext>
            </a:extLst>
          </p:cNvPr>
          <p:cNvSpPr/>
          <p:nvPr/>
        </p:nvSpPr>
        <p:spPr>
          <a:xfrm>
            <a:off x="8704892" y="3536646"/>
            <a:ext cx="1431235" cy="544466"/>
          </a:xfrm>
          <a:prstGeom prst="roundRect">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Amazon</a:t>
            </a:r>
          </a:p>
        </p:txBody>
      </p:sp>
      <p:sp>
        <p:nvSpPr>
          <p:cNvPr id="9" name="Rectangle: Rounded Corners 8">
            <a:extLst>
              <a:ext uri="{FF2B5EF4-FFF2-40B4-BE49-F238E27FC236}">
                <a16:creationId xmlns:a16="http://schemas.microsoft.com/office/drawing/2014/main" id="{3A1696AA-53DD-F9F6-6F66-00B762813169}"/>
              </a:ext>
            </a:extLst>
          </p:cNvPr>
          <p:cNvSpPr/>
          <p:nvPr/>
        </p:nvSpPr>
        <p:spPr>
          <a:xfrm>
            <a:off x="8719934" y="4265118"/>
            <a:ext cx="1431235" cy="544466"/>
          </a:xfrm>
          <a:prstGeom prst="roundRect">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Microsoft </a:t>
            </a:r>
          </a:p>
        </p:txBody>
      </p:sp>
      <p:sp>
        <p:nvSpPr>
          <p:cNvPr id="10" name="Rectangle: Rounded Corners 9">
            <a:extLst>
              <a:ext uri="{FF2B5EF4-FFF2-40B4-BE49-F238E27FC236}">
                <a16:creationId xmlns:a16="http://schemas.microsoft.com/office/drawing/2014/main" id="{9A4961F9-FCAD-F1B3-1202-DDCCFCE31370}"/>
              </a:ext>
            </a:extLst>
          </p:cNvPr>
          <p:cNvSpPr/>
          <p:nvPr/>
        </p:nvSpPr>
        <p:spPr>
          <a:xfrm>
            <a:off x="8719934" y="4993590"/>
            <a:ext cx="1431235" cy="544466"/>
          </a:xfrm>
          <a:prstGeom prst="roundRect">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Google</a:t>
            </a:r>
          </a:p>
        </p:txBody>
      </p:sp>
      <p:sp>
        <p:nvSpPr>
          <p:cNvPr id="11" name="Rectangle: Rounded Corners 10">
            <a:extLst>
              <a:ext uri="{FF2B5EF4-FFF2-40B4-BE49-F238E27FC236}">
                <a16:creationId xmlns:a16="http://schemas.microsoft.com/office/drawing/2014/main" id="{DC9A85F0-AEED-D00C-960F-7583C655D683}"/>
              </a:ext>
            </a:extLst>
          </p:cNvPr>
          <p:cNvSpPr/>
          <p:nvPr/>
        </p:nvSpPr>
        <p:spPr>
          <a:xfrm>
            <a:off x="2562508" y="5600109"/>
            <a:ext cx="1431235" cy="544466"/>
          </a:xfrm>
          <a:prstGeom prst="roundRect">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Tablet</a:t>
            </a:r>
          </a:p>
        </p:txBody>
      </p:sp>
      <p:sp>
        <p:nvSpPr>
          <p:cNvPr id="12" name="Rectangle: Rounded Corners 11">
            <a:extLst>
              <a:ext uri="{FF2B5EF4-FFF2-40B4-BE49-F238E27FC236}">
                <a16:creationId xmlns:a16="http://schemas.microsoft.com/office/drawing/2014/main" id="{3DFD8531-4F24-A65D-CC95-18D90233AE24}"/>
              </a:ext>
            </a:extLst>
          </p:cNvPr>
          <p:cNvSpPr/>
          <p:nvPr/>
        </p:nvSpPr>
        <p:spPr>
          <a:xfrm>
            <a:off x="2562508" y="4824924"/>
            <a:ext cx="1431235" cy="544466"/>
          </a:xfrm>
          <a:prstGeom prst="roundRect">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PC</a:t>
            </a:r>
          </a:p>
        </p:txBody>
      </p:sp>
      <p:sp>
        <p:nvSpPr>
          <p:cNvPr id="13" name="Rectangle: Rounded Corners 12">
            <a:extLst>
              <a:ext uri="{FF2B5EF4-FFF2-40B4-BE49-F238E27FC236}">
                <a16:creationId xmlns:a16="http://schemas.microsoft.com/office/drawing/2014/main" id="{984093CF-A16F-B63A-B63C-74C3D063240D}"/>
              </a:ext>
            </a:extLst>
          </p:cNvPr>
          <p:cNvSpPr/>
          <p:nvPr/>
        </p:nvSpPr>
        <p:spPr>
          <a:xfrm>
            <a:off x="2562509" y="4081112"/>
            <a:ext cx="1431235" cy="544466"/>
          </a:xfrm>
          <a:prstGeom prst="roundRect">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Laptop</a:t>
            </a:r>
            <a:r>
              <a:rPr lang="en-IN" dirty="0"/>
              <a:t> </a:t>
            </a:r>
          </a:p>
        </p:txBody>
      </p:sp>
      <p:sp>
        <p:nvSpPr>
          <p:cNvPr id="14" name="Rectangle: Rounded Corners 13">
            <a:extLst>
              <a:ext uri="{FF2B5EF4-FFF2-40B4-BE49-F238E27FC236}">
                <a16:creationId xmlns:a16="http://schemas.microsoft.com/office/drawing/2014/main" id="{3AD29F9B-FB60-CC21-3A08-E6E60DCBF7F4}"/>
              </a:ext>
            </a:extLst>
          </p:cNvPr>
          <p:cNvSpPr/>
          <p:nvPr/>
        </p:nvSpPr>
        <p:spPr>
          <a:xfrm>
            <a:off x="2562509" y="3343363"/>
            <a:ext cx="1431235" cy="544466"/>
          </a:xfrm>
          <a:prstGeom prst="roundRect">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Mobile</a:t>
            </a:r>
            <a:r>
              <a:rPr lang="en-IN" dirty="0"/>
              <a:t> </a:t>
            </a:r>
          </a:p>
        </p:txBody>
      </p:sp>
      <p:cxnSp>
        <p:nvCxnSpPr>
          <p:cNvPr id="16" name="Straight Arrow Connector 15">
            <a:extLst>
              <a:ext uri="{FF2B5EF4-FFF2-40B4-BE49-F238E27FC236}">
                <a16:creationId xmlns:a16="http://schemas.microsoft.com/office/drawing/2014/main" id="{1B7698CB-81C3-5479-BD6F-BCD8C769006A}"/>
              </a:ext>
            </a:extLst>
          </p:cNvPr>
          <p:cNvCxnSpPr>
            <a:stCxn id="14" idx="3"/>
            <a:endCxn id="7" idx="0"/>
          </p:cNvCxnSpPr>
          <p:nvPr/>
        </p:nvCxnSpPr>
        <p:spPr>
          <a:xfrm>
            <a:off x="3993744" y="3615596"/>
            <a:ext cx="1049813" cy="84555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692E25A-BA84-D439-8428-03CA9D0E00BD}"/>
              </a:ext>
            </a:extLst>
          </p:cNvPr>
          <p:cNvCxnSpPr>
            <a:stCxn id="13" idx="3"/>
            <a:endCxn id="7" idx="0"/>
          </p:cNvCxnSpPr>
          <p:nvPr/>
        </p:nvCxnSpPr>
        <p:spPr>
          <a:xfrm>
            <a:off x="3993744" y="4353345"/>
            <a:ext cx="1049813" cy="10780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889044C-DCD7-8B82-1B1C-6716D128AE19}"/>
              </a:ext>
            </a:extLst>
          </p:cNvPr>
          <p:cNvCxnSpPr>
            <a:stCxn id="12" idx="3"/>
            <a:endCxn id="7" idx="0"/>
          </p:cNvCxnSpPr>
          <p:nvPr/>
        </p:nvCxnSpPr>
        <p:spPr>
          <a:xfrm flipV="1">
            <a:off x="3993743" y="4461151"/>
            <a:ext cx="1049814" cy="63600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FD36D1-4154-CFD8-C2BE-A0CC6F4B90EF}"/>
              </a:ext>
            </a:extLst>
          </p:cNvPr>
          <p:cNvCxnSpPr>
            <a:stCxn id="11" idx="3"/>
            <a:endCxn id="7" idx="0"/>
          </p:cNvCxnSpPr>
          <p:nvPr/>
        </p:nvCxnSpPr>
        <p:spPr>
          <a:xfrm flipV="1">
            <a:off x="3993743" y="4461151"/>
            <a:ext cx="1049814" cy="141119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3829FC5-47D2-D070-9ABA-E6313D8DCBDC}"/>
              </a:ext>
            </a:extLst>
          </p:cNvPr>
          <p:cNvCxnSpPr>
            <a:stCxn id="7" idx="2"/>
            <a:endCxn id="8" idx="1"/>
          </p:cNvCxnSpPr>
          <p:nvPr/>
        </p:nvCxnSpPr>
        <p:spPr>
          <a:xfrm flipV="1">
            <a:off x="7525162" y="3808879"/>
            <a:ext cx="1179730" cy="65227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3C6925B-66A6-1F85-5EAE-6FDDF2C7016B}"/>
              </a:ext>
            </a:extLst>
          </p:cNvPr>
          <p:cNvCxnSpPr>
            <a:stCxn id="7" idx="2"/>
            <a:endCxn id="9" idx="1"/>
          </p:cNvCxnSpPr>
          <p:nvPr/>
        </p:nvCxnSpPr>
        <p:spPr>
          <a:xfrm>
            <a:off x="7525162" y="4461151"/>
            <a:ext cx="1194772" cy="7620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C5F207D-709B-69D7-439D-70F8C6AA199A}"/>
              </a:ext>
            </a:extLst>
          </p:cNvPr>
          <p:cNvCxnSpPr>
            <a:stCxn id="7" idx="2"/>
            <a:endCxn id="10" idx="1"/>
          </p:cNvCxnSpPr>
          <p:nvPr/>
        </p:nvCxnSpPr>
        <p:spPr>
          <a:xfrm>
            <a:off x="7525162" y="4461151"/>
            <a:ext cx="1194772" cy="80467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8D1F097C-381F-00A9-0B8B-4011A9F77473}"/>
              </a:ext>
            </a:extLst>
          </p:cNvPr>
          <p:cNvSpPr/>
          <p:nvPr/>
        </p:nvSpPr>
        <p:spPr>
          <a:xfrm>
            <a:off x="2562508" y="2716087"/>
            <a:ext cx="1431235" cy="544466"/>
          </a:xfrm>
          <a:prstGeom prst="roundRect">
            <a:avLst/>
          </a:prstGeom>
          <a:solidFill>
            <a:schemeClr val="bg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Users </a:t>
            </a:r>
            <a:r>
              <a:rPr lang="en-IN" dirty="0"/>
              <a:t> </a:t>
            </a:r>
          </a:p>
        </p:txBody>
      </p:sp>
      <p:sp>
        <p:nvSpPr>
          <p:cNvPr id="31" name="Rectangle: Rounded Corners 30">
            <a:extLst>
              <a:ext uri="{FF2B5EF4-FFF2-40B4-BE49-F238E27FC236}">
                <a16:creationId xmlns:a16="http://schemas.microsoft.com/office/drawing/2014/main" id="{F8A9E49A-A76C-53AE-B19A-F6C2336B089B}"/>
              </a:ext>
            </a:extLst>
          </p:cNvPr>
          <p:cNvSpPr/>
          <p:nvPr/>
        </p:nvSpPr>
        <p:spPr>
          <a:xfrm>
            <a:off x="8719934" y="2716087"/>
            <a:ext cx="1431235" cy="544466"/>
          </a:xfrm>
          <a:prstGeom prst="roundRect">
            <a:avLst/>
          </a:prstGeom>
          <a:solidFill>
            <a:schemeClr val="bg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Cloud Providers </a:t>
            </a:r>
            <a:r>
              <a:rPr lang="en-IN" dirty="0"/>
              <a:t> </a:t>
            </a:r>
          </a:p>
        </p:txBody>
      </p:sp>
      <p:sp>
        <p:nvSpPr>
          <p:cNvPr id="35" name="Slide Number Placeholder 34">
            <a:extLst>
              <a:ext uri="{FF2B5EF4-FFF2-40B4-BE49-F238E27FC236}">
                <a16:creationId xmlns:a16="http://schemas.microsoft.com/office/drawing/2014/main" id="{72B87124-6EB4-4EEC-1FB3-9A832868D183}"/>
              </a:ext>
            </a:extLst>
          </p:cNvPr>
          <p:cNvSpPr>
            <a:spLocks noGrp="1"/>
          </p:cNvSpPr>
          <p:nvPr>
            <p:ph type="sldNum" sz="quarter" idx="12"/>
          </p:nvPr>
        </p:nvSpPr>
        <p:spPr/>
        <p:txBody>
          <a:bodyPr/>
          <a:lstStyle/>
          <a:p>
            <a:fld id="{4FAB73BC-B049-4115-A692-8D63A059BFB8}" type="slidenum">
              <a:rPr lang="en-US" smtClean="0"/>
              <a:t>4</a:t>
            </a:fld>
            <a:endParaRPr lang="en-US" dirty="0"/>
          </a:p>
        </p:txBody>
      </p:sp>
      <p:sp>
        <p:nvSpPr>
          <p:cNvPr id="36" name="Footer Placeholder 5">
            <a:extLst>
              <a:ext uri="{FF2B5EF4-FFF2-40B4-BE49-F238E27FC236}">
                <a16:creationId xmlns:a16="http://schemas.microsoft.com/office/drawing/2014/main" id="{9275C486-8E14-9AFE-DAF7-434E5956E41F}"/>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8336079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A2469-324B-F04F-EA2E-B267D0139511}"/>
              </a:ext>
            </a:extLst>
          </p:cNvPr>
          <p:cNvSpPr>
            <a:spLocks noGrp="1"/>
          </p:cNvSpPr>
          <p:nvPr>
            <p:ph type="title"/>
          </p:nvPr>
        </p:nvSpPr>
        <p:spPr/>
        <p:txBody>
          <a:bodyPr/>
          <a:lstStyle/>
          <a:p>
            <a:r>
              <a:rPr lang="en-US" dirty="0"/>
              <a:t>Service-oriented computing</a:t>
            </a:r>
            <a:endParaRPr lang="en-IN" dirty="0"/>
          </a:p>
        </p:txBody>
      </p:sp>
      <p:sp>
        <p:nvSpPr>
          <p:cNvPr id="3" name="Content Placeholder 2">
            <a:extLst>
              <a:ext uri="{FF2B5EF4-FFF2-40B4-BE49-F238E27FC236}">
                <a16:creationId xmlns:a16="http://schemas.microsoft.com/office/drawing/2014/main" id="{FC4ABB02-263B-215D-A162-2F6B8C0EA89A}"/>
              </a:ext>
            </a:extLst>
          </p:cNvPr>
          <p:cNvSpPr>
            <a:spLocks noGrp="1"/>
          </p:cNvSpPr>
          <p:nvPr>
            <p:ph idx="1"/>
          </p:nvPr>
        </p:nvSpPr>
        <p:spPr/>
        <p:txBody>
          <a:bodyPr/>
          <a:lstStyle/>
          <a:p>
            <a:pPr algn="just"/>
            <a:r>
              <a:rPr lang="en-US" dirty="0"/>
              <a:t>Adopts the concept of services as the main building blocks of application and system development.</a:t>
            </a:r>
          </a:p>
          <a:p>
            <a:pPr algn="just"/>
            <a:r>
              <a:rPr lang="en-US" dirty="0"/>
              <a:t>Service-oriented computing (SOC) supports the development of rapid, low-cost, flexible, interoperable, and evolvable applications and systems  A service is an abstraction representing a self-describing and platform-agnostic component that can perform any function—anything from a simple function to a complex business process.</a:t>
            </a:r>
          </a:p>
          <a:p>
            <a:pPr algn="just"/>
            <a:r>
              <a:rPr lang="en-US" dirty="0"/>
              <a:t>A service is supposed to be loosely coupled, reusable, programming language independent, and location transparent.</a:t>
            </a:r>
          </a:p>
        </p:txBody>
      </p:sp>
      <p:sp>
        <p:nvSpPr>
          <p:cNvPr id="4" name="Slide Number Placeholder 3">
            <a:extLst>
              <a:ext uri="{FF2B5EF4-FFF2-40B4-BE49-F238E27FC236}">
                <a16:creationId xmlns:a16="http://schemas.microsoft.com/office/drawing/2014/main" id="{7396E307-DFA2-DF15-C46A-D9FFA6D244FD}"/>
              </a:ext>
            </a:extLst>
          </p:cNvPr>
          <p:cNvSpPr>
            <a:spLocks noGrp="1"/>
          </p:cNvSpPr>
          <p:nvPr>
            <p:ph type="sldNum" sz="quarter" idx="12"/>
          </p:nvPr>
        </p:nvSpPr>
        <p:spPr/>
        <p:txBody>
          <a:bodyPr/>
          <a:lstStyle/>
          <a:p>
            <a:fld id="{4FAB73BC-B049-4115-A692-8D63A059BFB8}" type="slidenum">
              <a:rPr lang="en-US" smtClean="0"/>
              <a:t>40</a:t>
            </a:fld>
            <a:endParaRPr lang="en-US" dirty="0"/>
          </a:p>
        </p:txBody>
      </p:sp>
      <p:sp>
        <p:nvSpPr>
          <p:cNvPr id="5" name="Footer Placeholder 5">
            <a:extLst>
              <a:ext uri="{FF2B5EF4-FFF2-40B4-BE49-F238E27FC236}">
                <a16:creationId xmlns:a16="http://schemas.microsoft.com/office/drawing/2014/main" id="{DB155974-65BB-35EB-F1F7-FDAA6044743D}"/>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2936727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FC39-6C78-B7F1-920D-6FE71B3528AE}"/>
              </a:ext>
            </a:extLst>
          </p:cNvPr>
          <p:cNvSpPr>
            <a:spLocks noGrp="1"/>
          </p:cNvSpPr>
          <p:nvPr>
            <p:ph type="title"/>
          </p:nvPr>
        </p:nvSpPr>
        <p:spPr/>
        <p:txBody>
          <a:bodyPr/>
          <a:lstStyle/>
          <a:p>
            <a:r>
              <a:rPr lang="en-US" dirty="0"/>
              <a:t>Service-oriented computing</a:t>
            </a:r>
            <a:endParaRPr lang="en-IN" dirty="0"/>
          </a:p>
        </p:txBody>
      </p:sp>
      <p:sp>
        <p:nvSpPr>
          <p:cNvPr id="3" name="Content Placeholder 2">
            <a:extLst>
              <a:ext uri="{FF2B5EF4-FFF2-40B4-BE49-F238E27FC236}">
                <a16:creationId xmlns:a16="http://schemas.microsoft.com/office/drawing/2014/main" id="{AD1CF2AC-9FF3-70A3-8CFB-8BFC1E5C7304}"/>
              </a:ext>
            </a:extLst>
          </p:cNvPr>
          <p:cNvSpPr>
            <a:spLocks noGrp="1"/>
          </p:cNvSpPr>
          <p:nvPr>
            <p:ph idx="1"/>
          </p:nvPr>
        </p:nvSpPr>
        <p:spPr/>
        <p:txBody>
          <a:bodyPr/>
          <a:lstStyle/>
          <a:p>
            <a:pPr algn="just"/>
            <a:r>
              <a:rPr lang="en-US" dirty="0"/>
              <a:t>Service-oriented computing introduces two concepts, fundamental to cloud computing: quality of service (QoS) and Software-as-a-Service (SaaS). </a:t>
            </a:r>
          </a:p>
          <a:p>
            <a:pPr algn="just"/>
            <a:r>
              <a:rPr lang="en-US" dirty="0"/>
              <a:t>QoS identifies a set of functional and nonfunctional attributes that can be used to evaluate the behavior of a service from different perspectives- response time, or security attributes, transactional integrity, reliability, scalability, and availability. </a:t>
            </a:r>
          </a:p>
          <a:p>
            <a:pPr algn="just"/>
            <a:r>
              <a:rPr lang="en-US" dirty="0" err="1"/>
              <a:t>Saas</a:t>
            </a:r>
            <a:r>
              <a:rPr lang="en-US" dirty="0"/>
              <a:t> is new delivery model for applications. The term has been inherited from the world of application service providers</a:t>
            </a:r>
            <a:endParaRPr lang="en-IN" dirty="0"/>
          </a:p>
        </p:txBody>
      </p:sp>
      <p:sp>
        <p:nvSpPr>
          <p:cNvPr id="4" name="Slide Number Placeholder 3">
            <a:extLst>
              <a:ext uri="{FF2B5EF4-FFF2-40B4-BE49-F238E27FC236}">
                <a16:creationId xmlns:a16="http://schemas.microsoft.com/office/drawing/2014/main" id="{27A89E31-A898-3F9A-7647-54659B0A79C4}"/>
              </a:ext>
            </a:extLst>
          </p:cNvPr>
          <p:cNvSpPr>
            <a:spLocks noGrp="1"/>
          </p:cNvSpPr>
          <p:nvPr>
            <p:ph type="sldNum" sz="quarter" idx="12"/>
          </p:nvPr>
        </p:nvSpPr>
        <p:spPr/>
        <p:txBody>
          <a:bodyPr/>
          <a:lstStyle/>
          <a:p>
            <a:fld id="{4FAB73BC-B049-4115-A692-8D63A059BFB8}" type="slidenum">
              <a:rPr lang="en-US" smtClean="0"/>
              <a:t>41</a:t>
            </a:fld>
            <a:endParaRPr lang="en-US" dirty="0"/>
          </a:p>
        </p:txBody>
      </p:sp>
      <p:sp>
        <p:nvSpPr>
          <p:cNvPr id="5" name="Footer Placeholder 5">
            <a:extLst>
              <a:ext uri="{FF2B5EF4-FFF2-40B4-BE49-F238E27FC236}">
                <a16:creationId xmlns:a16="http://schemas.microsoft.com/office/drawing/2014/main" id="{5CE32F0D-587E-2C92-995C-0222F727DB7F}"/>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3852360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D974B-A3B4-1742-5B22-87EDF1A4C983}"/>
              </a:ext>
            </a:extLst>
          </p:cNvPr>
          <p:cNvSpPr>
            <a:spLocks noGrp="1"/>
          </p:cNvSpPr>
          <p:nvPr>
            <p:ph type="title"/>
          </p:nvPr>
        </p:nvSpPr>
        <p:spPr/>
        <p:txBody>
          <a:bodyPr/>
          <a:lstStyle/>
          <a:p>
            <a:r>
              <a:rPr lang="en-IN" dirty="0"/>
              <a:t>UTILITY-ORIENTED COMPUTING </a:t>
            </a:r>
          </a:p>
        </p:txBody>
      </p:sp>
      <p:sp>
        <p:nvSpPr>
          <p:cNvPr id="3" name="Content Placeholder 2">
            <a:extLst>
              <a:ext uri="{FF2B5EF4-FFF2-40B4-BE49-F238E27FC236}">
                <a16:creationId xmlns:a16="http://schemas.microsoft.com/office/drawing/2014/main" id="{796666F5-38C3-B506-F4D7-BC910B5C8336}"/>
              </a:ext>
            </a:extLst>
          </p:cNvPr>
          <p:cNvSpPr>
            <a:spLocks noGrp="1"/>
          </p:cNvSpPr>
          <p:nvPr>
            <p:ph idx="1"/>
          </p:nvPr>
        </p:nvSpPr>
        <p:spPr/>
        <p:txBody>
          <a:bodyPr/>
          <a:lstStyle/>
          <a:p>
            <a:r>
              <a:rPr lang="en-US" dirty="0"/>
              <a:t>Utility computing is a vision of computing that defines a service-provisioning model for compute services  The idea of providing computing as a utility like natural gas, water, power, and telephone connection </a:t>
            </a:r>
          </a:p>
          <a:p>
            <a:r>
              <a:rPr lang="en-US" dirty="0"/>
              <a:t>Early days mainframe providers offered mainframe power to organizations such as banks and government agencies throughout their datacenters. </a:t>
            </a:r>
          </a:p>
          <a:p>
            <a:r>
              <a:rPr lang="en-US" dirty="0"/>
              <a:t>service-oriented architectures(SOAs) introduced the idea of leveraging external services for performing a specific task within a software system </a:t>
            </a:r>
          </a:p>
          <a:p>
            <a:r>
              <a:rPr lang="en-US" dirty="0"/>
              <a:t>Cluster computing and Computing grids brought the concept of utility computing to a new level: market orientation</a:t>
            </a:r>
            <a:endParaRPr lang="en-IN" dirty="0"/>
          </a:p>
        </p:txBody>
      </p:sp>
      <p:sp>
        <p:nvSpPr>
          <p:cNvPr id="4" name="Slide Number Placeholder 3">
            <a:extLst>
              <a:ext uri="{FF2B5EF4-FFF2-40B4-BE49-F238E27FC236}">
                <a16:creationId xmlns:a16="http://schemas.microsoft.com/office/drawing/2014/main" id="{FA03339A-E03B-8FB2-5952-27DD0A19B0A4}"/>
              </a:ext>
            </a:extLst>
          </p:cNvPr>
          <p:cNvSpPr>
            <a:spLocks noGrp="1"/>
          </p:cNvSpPr>
          <p:nvPr>
            <p:ph type="sldNum" sz="quarter" idx="12"/>
          </p:nvPr>
        </p:nvSpPr>
        <p:spPr/>
        <p:txBody>
          <a:bodyPr/>
          <a:lstStyle/>
          <a:p>
            <a:fld id="{4FAB73BC-B049-4115-A692-8D63A059BFB8}" type="slidenum">
              <a:rPr lang="en-US" smtClean="0"/>
              <a:t>42</a:t>
            </a:fld>
            <a:endParaRPr lang="en-US" dirty="0"/>
          </a:p>
        </p:txBody>
      </p:sp>
      <p:sp>
        <p:nvSpPr>
          <p:cNvPr id="5" name="Footer Placeholder 5">
            <a:extLst>
              <a:ext uri="{FF2B5EF4-FFF2-40B4-BE49-F238E27FC236}">
                <a16:creationId xmlns:a16="http://schemas.microsoft.com/office/drawing/2014/main" id="{CC35B15C-4F11-D80D-907C-28B3E03DC623}"/>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493373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72365-8C3B-E5F8-ECEE-4C669CFF0B34}"/>
              </a:ext>
            </a:extLst>
          </p:cNvPr>
          <p:cNvSpPr>
            <a:spLocks noGrp="1"/>
          </p:cNvSpPr>
          <p:nvPr>
            <p:ph type="title"/>
          </p:nvPr>
        </p:nvSpPr>
        <p:spPr/>
        <p:txBody>
          <a:bodyPr>
            <a:normAutofit/>
          </a:bodyPr>
          <a:lstStyle/>
          <a:p>
            <a:r>
              <a:rPr lang="en-IN" sz="4800" dirty="0"/>
              <a:t>BUILDING CLOUD COMPUTING ENVIRONMENTS</a:t>
            </a:r>
          </a:p>
        </p:txBody>
      </p:sp>
      <p:sp>
        <p:nvSpPr>
          <p:cNvPr id="3" name="Content Placeholder 2">
            <a:extLst>
              <a:ext uri="{FF2B5EF4-FFF2-40B4-BE49-F238E27FC236}">
                <a16:creationId xmlns:a16="http://schemas.microsoft.com/office/drawing/2014/main" id="{D7B04FB2-BD72-2692-0EAC-10341BE05059}"/>
              </a:ext>
            </a:extLst>
          </p:cNvPr>
          <p:cNvSpPr>
            <a:spLocks noGrp="1"/>
          </p:cNvSpPr>
          <p:nvPr>
            <p:ph idx="1"/>
          </p:nvPr>
        </p:nvSpPr>
        <p:spPr/>
        <p:txBody>
          <a:bodyPr/>
          <a:lstStyle/>
          <a:p>
            <a:pPr algn="just"/>
            <a:r>
              <a:rPr lang="en-US" dirty="0"/>
              <a:t>The creation of cloud computing environments encompasses both the development of applications and systems that leverage cloud computing solutions and the creation of frameworks, platforms, and infrastructures delivering cloud services.</a:t>
            </a:r>
          </a:p>
          <a:p>
            <a:pPr marL="0" indent="0" algn="just">
              <a:buNone/>
            </a:pPr>
            <a:endParaRPr lang="en-US" dirty="0"/>
          </a:p>
          <a:p>
            <a:pPr lvl="1" algn="just">
              <a:buFont typeface="Wingdings" panose="05000000000000000000" pitchFamily="2" charset="2"/>
              <a:buChar char="Ø"/>
            </a:pPr>
            <a:r>
              <a:rPr lang="en-IN" dirty="0"/>
              <a:t>APPLICATION DEVELOPMENT </a:t>
            </a:r>
            <a:endParaRPr lang="en-US" dirty="0"/>
          </a:p>
          <a:p>
            <a:pPr lvl="1" algn="just">
              <a:buFont typeface="Arial" panose="020B0604020202020204" pitchFamily="34" charset="0"/>
              <a:buChar char="•"/>
            </a:pPr>
            <a:r>
              <a:rPr lang="en-US" dirty="0"/>
              <a:t>Applications that leverage cloud computing benefit from its capability to dynamically scale on demand. One class of applications that takes the biggest advantage of this feature is that of Web applications. </a:t>
            </a:r>
          </a:p>
          <a:p>
            <a:pPr lvl="1" algn="just">
              <a:buFont typeface="Arial" panose="020B0604020202020204" pitchFamily="34" charset="0"/>
              <a:buChar char="•"/>
            </a:pPr>
            <a:r>
              <a:rPr lang="en-US" dirty="0"/>
              <a:t>With the diffusion of Web 2.0 technologies, the Web has become a platform for developing rich and complex applications, including enterprise applications</a:t>
            </a:r>
            <a:endParaRPr lang="en-IN" dirty="0"/>
          </a:p>
        </p:txBody>
      </p:sp>
      <p:sp>
        <p:nvSpPr>
          <p:cNvPr id="4" name="Slide Number Placeholder 3">
            <a:extLst>
              <a:ext uri="{FF2B5EF4-FFF2-40B4-BE49-F238E27FC236}">
                <a16:creationId xmlns:a16="http://schemas.microsoft.com/office/drawing/2014/main" id="{7189AFF3-96E3-4512-90F2-288B5369956A}"/>
              </a:ext>
            </a:extLst>
          </p:cNvPr>
          <p:cNvSpPr>
            <a:spLocks noGrp="1"/>
          </p:cNvSpPr>
          <p:nvPr>
            <p:ph type="sldNum" sz="quarter" idx="12"/>
          </p:nvPr>
        </p:nvSpPr>
        <p:spPr/>
        <p:txBody>
          <a:bodyPr/>
          <a:lstStyle/>
          <a:p>
            <a:fld id="{4FAB73BC-B049-4115-A692-8D63A059BFB8}" type="slidenum">
              <a:rPr lang="en-US" smtClean="0"/>
              <a:t>43</a:t>
            </a:fld>
            <a:endParaRPr lang="en-US" dirty="0"/>
          </a:p>
        </p:txBody>
      </p:sp>
      <p:sp>
        <p:nvSpPr>
          <p:cNvPr id="5" name="Footer Placeholder 5">
            <a:extLst>
              <a:ext uri="{FF2B5EF4-FFF2-40B4-BE49-F238E27FC236}">
                <a16:creationId xmlns:a16="http://schemas.microsoft.com/office/drawing/2014/main" id="{E8A05DCC-81B7-012E-18EB-7750141D3321}"/>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9773118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2ED3-5A61-0B0D-E393-B34C0D3776AE}"/>
              </a:ext>
            </a:extLst>
          </p:cNvPr>
          <p:cNvSpPr>
            <a:spLocks noGrp="1"/>
          </p:cNvSpPr>
          <p:nvPr>
            <p:ph type="title"/>
          </p:nvPr>
        </p:nvSpPr>
        <p:spPr/>
        <p:txBody>
          <a:bodyPr>
            <a:normAutofit/>
          </a:bodyPr>
          <a:lstStyle/>
          <a:p>
            <a:r>
              <a:rPr lang="en-IN" sz="4800" dirty="0"/>
              <a:t>BUILDING CLOUD COMPUTING ENVIRONMENTS</a:t>
            </a:r>
          </a:p>
        </p:txBody>
      </p:sp>
      <p:sp>
        <p:nvSpPr>
          <p:cNvPr id="3" name="Content Placeholder 2">
            <a:extLst>
              <a:ext uri="{FF2B5EF4-FFF2-40B4-BE49-F238E27FC236}">
                <a16:creationId xmlns:a16="http://schemas.microsoft.com/office/drawing/2014/main" id="{DF0E5667-0805-B270-33C9-D66A36F377EB}"/>
              </a:ext>
            </a:extLst>
          </p:cNvPr>
          <p:cNvSpPr>
            <a:spLocks noGrp="1"/>
          </p:cNvSpPr>
          <p:nvPr>
            <p:ph idx="1"/>
          </p:nvPr>
        </p:nvSpPr>
        <p:spPr/>
        <p:txBody>
          <a:bodyPr/>
          <a:lstStyle/>
          <a:p>
            <a:r>
              <a:rPr lang="en-US" dirty="0"/>
              <a:t>Another class of applications that can potentially gain considerable advantage are resource-intensive applications. These can be either data intensive or compute-intensive applications. </a:t>
            </a:r>
          </a:p>
          <a:p>
            <a:r>
              <a:rPr lang="en-US" dirty="0"/>
              <a:t>In both cases, considerable amounts of resources are required to complete execution in a reasonable timeframe. </a:t>
            </a:r>
          </a:p>
          <a:p>
            <a:r>
              <a:rPr lang="en-US" dirty="0"/>
              <a:t>Cloud computing provides a solution for on-demand and dynamic scaling across the entire stack of computing that can be achieved by </a:t>
            </a:r>
          </a:p>
          <a:p>
            <a:pPr marL="274320" lvl="1" indent="0">
              <a:buNone/>
            </a:pPr>
            <a:r>
              <a:rPr lang="en-US" dirty="0"/>
              <a:t>(a) providing methods for renting h/w resources </a:t>
            </a:r>
          </a:p>
          <a:p>
            <a:pPr marL="274320" lvl="1" indent="0">
              <a:buNone/>
            </a:pPr>
            <a:r>
              <a:rPr lang="en-US" dirty="0"/>
              <a:t>(b) offering runtime environments </a:t>
            </a:r>
          </a:p>
          <a:p>
            <a:pPr marL="274320" lvl="1" indent="0">
              <a:buNone/>
            </a:pPr>
            <a:r>
              <a:rPr lang="en-US" dirty="0"/>
              <a:t>(c) providing application services</a:t>
            </a:r>
            <a:endParaRPr lang="en-IN" dirty="0"/>
          </a:p>
        </p:txBody>
      </p:sp>
      <p:sp>
        <p:nvSpPr>
          <p:cNvPr id="4" name="Slide Number Placeholder 3">
            <a:extLst>
              <a:ext uri="{FF2B5EF4-FFF2-40B4-BE49-F238E27FC236}">
                <a16:creationId xmlns:a16="http://schemas.microsoft.com/office/drawing/2014/main" id="{6E37C4FE-217E-35AF-CF5B-101B24557B45}"/>
              </a:ext>
            </a:extLst>
          </p:cNvPr>
          <p:cNvSpPr>
            <a:spLocks noGrp="1"/>
          </p:cNvSpPr>
          <p:nvPr>
            <p:ph type="sldNum" sz="quarter" idx="12"/>
          </p:nvPr>
        </p:nvSpPr>
        <p:spPr/>
        <p:txBody>
          <a:bodyPr/>
          <a:lstStyle/>
          <a:p>
            <a:fld id="{4FAB73BC-B049-4115-A692-8D63A059BFB8}" type="slidenum">
              <a:rPr lang="en-US" smtClean="0"/>
              <a:t>44</a:t>
            </a:fld>
            <a:endParaRPr lang="en-US" dirty="0"/>
          </a:p>
        </p:txBody>
      </p:sp>
      <p:sp>
        <p:nvSpPr>
          <p:cNvPr id="5" name="Footer Placeholder 5">
            <a:extLst>
              <a:ext uri="{FF2B5EF4-FFF2-40B4-BE49-F238E27FC236}">
                <a16:creationId xmlns:a16="http://schemas.microsoft.com/office/drawing/2014/main" id="{E3E53B3F-BCE9-6D14-1A79-E00AF1E39A2C}"/>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28019854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313D6-4F28-CB01-50F3-8ACC56FDDEA9}"/>
              </a:ext>
            </a:extLst>
          </p:cNvPr>
          <p:cNvSpPr>
            <a:spLocks noGrp="1"/>
          </p:cNvSpPr>
          <p:nvPr>
            <p:ph type="title"/>
          </p:nvPr>
        </p:nvSpPr>
        <p:spPr/>
        <p:txBody>
          <a:bodyPr>
            <a:normAutofit/>
          </a:bodyPr>
          <a:lstStyle/>
          <a:p>
            <a:r>
              <a:rPr lang="en-IN" sz="4800" dirty="0"/>
              <a:t>INFRASTRUCTURE AND SYSTEM DEVELOPMENT</a:t>
            </a:r>
          </a:p>
        </p:txBody>
      </p:sp>
      <p:sp>
        <p:nvSpPr>
          <p:cNvPr id="3" name="Content Placeholder 2">
            <a:extLst>
              <a:ext uri="{FF2B5EF4-FFF2-40B4-BE49-F238E27FC236}">
                <a16:creationId xmlns:a16="http://schemas.microsoft.com/office/drawing/2014/main" id="{F8A89085-64D1-28A8-1505-F82A1551F7D2}"/>
              </a:ext>
            </a:extLst>
          </p:cNvPr>
          <p:cNvSpPr>
            <a:spLocks noGrp="1"/>
          </p:cNvSpPr>
          <p:nvPr>
            <p:ph idx="1"/>
          </p:nvPr>
        </p:nvSpPr>
        <p:spPr/>
        <p:txBody>
          <a:bodyPr>
            <a:normAutofit fontScale="92500" lnSpcReduction="10000"/>
          </a:bodyPr>
          <a:lstStyle/>
          <a:p>
            <a:r>
              <a:rPr lang="en-US" dirty="0"/>
              <a:t>Distributed computing, virtualization, service orientation, and Web 2.0 form the core technologies enabling the provisioning of cloud services from anywhere on the globe. </a:t>
            </a:r>
          </a:p>
          <a:p>
            <a:r>
              <a:rPr lang="en-US" dirty="0"/>
              <a:t>Developing applications, systems that leverage the cloud requires knowledge of all these technologies. Moreover, new challenges need to be addressed from design/ development points.</a:t>
            </a:r>
          </a:p>
          <a:p>
            <a:r>
              <a:rPr lang="en-US" dirty="0"/>
              <a:t> Distributed computing is a foundational model for cloud computing because cloud systems are distributed systems</a:t>
            </a:r>
          </a:p>
          <a:p>
            <a:r>
              <a:rPr lang="en-US" dirty="0"/>
              <a:t> Virtualization is a core feature of the infrastructure especially in the management of virtual environments, (abstractions runtime env).</a:t>
            </a:r>
          </a:p>
          <a:p>
            <a:r>
              <a:rPr lang="en-US" dirty="0" err="1"/>
              <a:t>XaaS</a:t>
            </a:r>
            <a:r>
              <a:rPr lang="en-US" dirty="0"/>
              <a:t>—Everything-as-a-Service—that clearly underlines the central role of service orientation </a:t>
            </a:r>
          </a:p>
          <a:p>
            <a:r>
              <a:rPr lang="en-US" dirty="0"/>
              <a:t>Web 2.0 technologies constitute the interface through which cloud computing services are delivered, managed, and provisioned</a:t>
            </a:r>
            <a:endParaRPr lang="en-IN" dirty="0"/>
          </a:p>
        </p:txBody>
      </p:sp>
      <p:sp>
        <p:nvSpPr>
          <p:cNvPr id="4" name="Slide Number Placeholder 3">
            <a:extLst>
              <a:ext uri="{FF2B5EF4-FFF2-40B4-BE49-F238E27FC236}">
                <a16:creationId xmlns:a16="http://schemas.microsoft.com/office/drawing/2014/main" id="{B3A6A8CF-C369-0BB4-5CE4-2D8034C2955A}"/>
              </a:ext>
            </a:extLst>
          </p:cNvPr>
          <p:cNvSpPr>
            <a:spLocks noGrp="1"/>
          </p:cNvSpPr>
          <p:nvPr>
            <p:ph type="sldNum" sz="quarter" idx="12"/>
          </p:nvPr>
        </p:nvSpPr>
        <p:spPr/>
        <p:txBody>
          <a:bodyPr/>
          <a:lstStyle/>
          <a:p>
            <a:fld id="{4FAB73BC-B049-4115-A692-8D63A059BFB8}" type="slidenum">
              <a:rPr lang="en-US" smtClean="0"/>
              <a:t>45</a:t>
            </a:fld>
            <a:endParaRPr lang="en-US" dirty="0"/>
          </a:p>
        </p:txBody>
      </p:sp>
      <p:sp>
        <p:nvSpPr>
          <p:cNvPr id="5" name="Footer Placeholder 5">
            <a:extLst>
              <a:ext uri="{FF2B5EF4-FFF2-40B4-BE49-F238E27FC236}">
                <a16:creationId xmlns:a16="http://schemas.microsoft.com/office/drawing/2014/main" id="{E42EFED6-5E24-8F90-6166-73E087C28843}"/>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1999812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6262E-FA70-773E-76BE-92A24D95D5E9}"/>
              </a:ext>
            </a:extLst>
          </p:cNvPr>
          <p:cNvSpPr>
            <a:spLocks noGrp="1"/>
          </p:cNvSpPr>
          <p:nvPr>
            <p:ph type="title"/>
          </p:nvPr>
        </p:nvSpPr>
        <p:spPr/>
        <p:txBody>
          <a:bodyPr>
            <a:normAutofit/>
          </a:bodyPr>
          <a:lstStyle/>
          <a:p>
            <a:r>
              <a:rPr lang="en-IN" sz="4800" dirty="0"/>
              <a:t>COMPUTING PLATFORMS AND TECHNOLOGIES</a:t>
            </a:r>
          </a:p>
        </p:txBody>
      </p:sp>
      <p:sp>
        <p:nvSpPr>
          <p:cNvPr id="3" name="Content Placeholder 2">
            <a:extLst>
              <a:ext uri="{FF2B5EF4-FFF2-40B4-BE49-F238E27FC236}">
                <a16:creationId xmlns:a16="http://schemas.microsoft.com/office/drawing/2014/main" id="{541301D2-1144-0668-3BE2-32B15A084D31}"/>
              </a:ext>
            </a:extLst>
          </p:cNvPr>
          <p:cNvSpPr>
            <a:spLocks noGrp="1"/>
          </p:cNvSpPr>
          <p:nvPr>
            <p:ph idx="1"/>
          </p:nvPr>
        </p:nvSpPr>
        <p:spPr/>
        <p:txBody>
          <a:bodyPr/>
          <a:lstStyle/>
          <a:p>
            <a:pPr marL="457200" indent="-457200">
              <a:buFont typeface="+mj-lt"/>
              <a:buAutoNum type="arabicPeriod"/>
            </a:pPr>
            <a:r>
              <a:rPr lang="en-IN" dirty="0"/>
              <a:t>Amazon web services (AWS) </a:t>
            </a:r>
          </a:p>
          <a:p>
            <a:pPr marL="457200" indent="-457200">
              <a:buFont typeface="+mj-lt"/>
              <a:buAutoNum type="arabicPeriod"/>
            </a:pPr>
            <a:r>
              <a:rPr lang="en-IN" dirty="0"/>
              <a:t>Google </a:t>
            </a:r>
            <a:r>
              <a:rPr lang="en-IN" dirty="0" err="1"/>
              <a:t>AppEngine</a:t>
            </a:r>
            <a:r>
              <a:rPr lang="en-IN" dirty="0"/>
              <a:t> </a:t>
            </a:r>
          </a:p>
          <a:p>
            <a:pPr marL="457200" indent="-457200">
              <a:buFont typeface="+mj-lt"/>
              <a:buAutoNum type="arabicPeriod"/>
            </a:pPr>
            <a:r>
              <a:rPr lang="en-IN" dirty="0"/>
              <a:t>Microsoft Azure </a:t>
            </a:r>
          </a:p>
          <a:p>
            <a:pPr marL="457200" indent="-457200">
              <a:buFont typeface="+mj-lt"/>
              <a:buAutoNum type="arabicPeriod"/>
            </a:pPr>
            <a:r>
              <a:rPr lang="en-IN" dirty="0"/>
              <a:t>Hadoop </a:t>
            </a:r>
          </a:p>
          <a:p>
            <a:pPr marL="457200" indent="-457200">
              <a:buFont typeface="+mj-lt"/>
              <a:buAutoNum type="arabicPeriod"/>
            </a:pPr>
            <a:r>
              <a:rPr lang="en-IN" dirty="0"/>
              <a:t>Force.com and Salesforce.com </a:t>
            </a:r>
          </a:p>
          <a:p>
            <a:pPr marL="457200" indent="-457200">
              <a:buFont typeface="+mj-lt"/>
              <a:buAutoNum type="arabicPeriod"/>
            </a:pPr>
            <a:r>
              <a:rPr lang="en-IN" dirty="0" err="1"/>
              <a:t>Manjrasoft</a:t>
            </a:r>
            <a:r>
              <a:rPr lang="en-IN" dirty="0"/>
              <a:t> Aneka </a:t>
            </a:r>
          </a:p>
        </p:txBody>
      </p:sp>
      <p:sp>
        <p:nvSpPr>
          <p:cNvPr id="4" name="Slide Number Placeholder 3">
            <a:extLst>
              <a:ext uri="{FF2B5EF4-FFF2-40B4-BE49-F238E27FC236}">
                <a16:creationId xmlns:a16="http://schemas.microsoft.com/office/drawing/2014/main" id="{5F492C17-D496-0EFD-CF22-E0F0B52D31D0}"/>
              </a:ext>
            </a:extLst>
          </p:cNvPr>
          <p:cNvSpPr>
            <a:spLocks noGrp="1"/>
          </p:cNvSpPr>
          <p:nvPr>
            <p:ph type="sldNum" sz="quarter" idx="12"/>
          </p:nvPr>
        </p:nvSpPr>
        <p:spPr/>
        <p:txBody>
          <a:bodyPr/>
          <a:lstStyle/>
          <a:p>
            <a:fld id="{4FAB73BC-B049-4115-A692-8D63A059BFB8}" type="slidenum">
              <a:rPr lang="en-US" smtClean="0"/>
              <a:t>46</a:t>
            </a:fld>
            <a:endParaRPr lang="en-US" dirty="0"/>
          </a:p>
        </p:txBody>
      </p:sp>
      <p:sp>
        <p:nvSpPr>
          <p:cNvPr id="5" name="Footer Placeholder 5">
            <a:extLst>
              <a:ext uri="{FF2B5EF4-FFF2-40B4-BE49-F238E27FC236}">
                <a16:creationId xmlns:a16="http://schemas.microsoft.com/office/drawing/2014/main" id="{12E82F94-9333-07EB-A83F-BCD827778800}"/>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77246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0DF49-5DC7-6380-B496-162D724BA902}"/>
              </a:ext>
            </a:extLst>
          </p:cNvPr>
          <p:cNvSpPr>
            <a:spLocks noGrp="1"/>
          </p:cNvSpPr>
          <p:nvPr>
            <p:ph type="title"/>
          </p:nvPr>
        </p:nvSpPr>
        <p:spPr/>
        <p:txBody>
          <a:bodyPr/>
          <a:lstStyle/>
          <a:p>
            <a:r>
              <a:rPr lang="en-IN" dirty="0"/>
              <a:t>AMAZON WEB SERVICES (AWS)</a:t>
            </a:r>
          </a:p>
        </p:txBody>
      </p:sp>
      <p:sp>
        <p:nvSpPr>
          <p:cNvPr id="3" name="Content Placeholder 2">
            <a:extLst>
              <a:ext uri="{FF2B5EF4-FFF2-40B4-BE49-F238E27FC236}">
                <a16:creationId xmlns:a16="http://schemas.microsoft.com/office/drawing/2014/main" id="{B3FAC2E5-4C01-73E0-CDE0-8DA13FC620E2}"/>
              </a:ext>
            </a:extLst>
          </p:cNvPr>
          <p:cNvSpPr>
            <a:spLocks noGrp="1"/>
          </p:cNvSpPr>
          <p:nvPr>
            <p:ph idx="1"/>
          </p:nvPr>
        </p:nvSpPr>
        <p:spPr/>
        <p:txBody>
          <a:bodyPr/>
          <a:lstStyle/>
          <a:p>
            <a:pPr algn="just"/>
            <a:r>
              <a:rPr lang="en-US" dirty="0"/>
              <a:t>AWS offers comprehensive cloud IaaS services ranging from virtual compute, storage, and networking to complete computing stacks.</a:t>
            </a:r>
          </a:p>
          <a:p>
            <a:pPr algn="just"/>
            <a:r>
              <a:rPr lang="en-US" dirty="0"/>
              <a:t> AWS is mostly known for its compute and storage-on demand services, namely Elastic Compute Cloud (EC2) and Simple Storage Service (S3). </a:t>
            </a:r>
          </a:p>
          <a:p>
            <a:pPr algn="just"/>
            <a:r>
              <a:rPr lang="en-US" dirty="0"/>
              <a:t>EC2 provides users with customizable virtual hardware that can be used as the base infrastructure for deploying computing systems on the cloud. </a:t>
            </a:r>
          </a:p>
          <a:p>
            <a:pPr algn="just"/>
            <a:r>
              <a:rPr lang="en-US" dirty="0"/>
              <a:t>EC2 also provides the capability to save a specific running instance as an image, thus allowing users to create their own templates &amp; store into S3 (persistent storage on demand).</a:t>
            </a:r>
          </a:p>
          <a:p>
            <a:pPr algn="just"/>
            <a:r>
              <a:rPr lang="en-US" dirty="0"/>
              <a:t> S3 is organized into buckets; these are containers of objects that are stored in binary form and can be enriched with attributes. Users can store objects of any size, are accessible . </a:t>
            </a:r>
            <a:endParaRPr lang="en-IN" dirty="0"/>
          </a:p>
        </p:txBody>
      </p:sp>
      <p:sp>
        <p:nvSpPr>
          <p:cNvPr id="4" name="Slide Number Placeholder 3">
            <a:extLst>
              <a:ext uri="{FF2B5EF4-FFF2-40B4-BE49-F238E27FC236}">
                <a16:creationId xmlns:a16="http://schemas.microsoft.com/office/drawing/2014/main" id="{424ECEC6-F736-2444-A6D2-088DDF183256}"/>
              </a:ext>
            </a:extLst>
          </p:cNvPr>
          <p:cNvSpPr>
            <a:spLocks noGrp="1"/>
          </p:cNvSpPr>
          <p:nvPr>
            <p:ph type="sldNum" sz="quarter" idx="12"/>
          </p:nvPr>
        </p:nvSpPr>
        <p:spPr/>
        <p:txBody>
          <a:bodyPr/>
          <a:lstStyle/>
          <a:p>
            <a:fld id="{4FAB73BC-B049-4115-A692-8D63A059BFB8}" type="slidenum">
              <a:rPr lang="en-US" smtClean="0"/>
              <a:t>47</a:t>
            </a:fld>
            <a:endParaRPr lang="en-US" dirty="0"/>
          </a:p>
        </p:txBody>
      </p:sp>
      <p:sp>
        <p:nvSpPr>
          <p:cNvPr id="5" name="Footer Placeholder 5">
            <a:extLst>
              <a:ext uri="{FF2B5EF4-FFF2-40B4-BE49-F238E27FC236}">
                <a16:creationId xmlns:a16="http://schemas.microsoft.com/office/drawing/2014/main" id="{3EBEBA79-D336-F1EC-4DC6-D20005C88AD8}"/>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024744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5C361-4434-F63A-0238-39A749018403}"/>
              </a:ext>
            </a:extLst>
          </p:cNvPr>
          <p:cNvSpPr>
            <a:spLocks noGrp="1"/>
          </p:cNvSpPr>
          <p:nvPr>
            <p:ph type="title"/>
          </p:nvPr>
        </p:nvSpPr>
        <p:spPr/>
        <p:txBody>
          <a:bodyPr/>
          <a:lstStyle/>
          <a:p>
            <a:r>
              <a:rPr lang="en-IN" dirty="0"/>
              <a:t>GOOGLE APPENGINE</a:t>
            </a:r>
          </a:p>
        </p:txBody>
      </p:sp>
      <p:sp>
        <p:nvSpPr>
          <p:cNvPr id="3" name="Content Placeholder 2">
            <a:extLst>
              <a:ext uri="{FF2B5EF4-FFF2-40B4-BE49-F238E27FC236}">
                <a16:creationId xmlns:a16="http://schemas.microsoft.com/office/drawing/2014/main" id="{0713ECDA-6397-36CE-24B3-628871661B89}"/>
              </a:ext>
            </a:extLst>
          </p:cNvPr>
          <p:cNvSpPr>
            <a:spLocks noGrp="1"/>
          </p:cNvSpPr>
          <p:nvPr>
            <p:ph idx="1"/>
          </p:nvPr>
        </p:nvSpPr>
        <p:spPr/>
        <p:txBody>
          <a:bodyPr/>
          <a:lstStyle/>
          <a:p>
            <a:r>
              <a:rPr lang="en-US" dirty="0"/>
              <a:t>Google AppEngine is a scalable runtime environment mostly devoted to executing Web applications. </a:t>
            </a:r>
          </a:p>
          <a:p>
            <a:r>
              <a:rPr lang="en-US" dirty="0"/>
              <a:t>Google infrastructure enable dynamical scaling.</a:t>
            </a:r>
          </a:p>
          <a:p>
            <a:r>
              <a:rPr lang="en-US" dirty="0"/>
              <a:t> AppEngine provides both a secure execution environment and a collection of services that simplify the development of scalable and high-performance Web applications. </a:t>
            </a:r>
          </a:p>
          <a:p>
            <a:r>
              <a:rPr lang="en-US" dirty="0"/>
              <a:t>Developers can build and test applications on their own machines using the AppEngine SDK. </a:t>
            </a:r>
          </a:p>
          <a:p>
            <a:r>
              <a:rPr lang="en-US" dirty="0"/>
              <a:t>Once development is complete, developers can easily migrate their application to AppEngine </a:t>
            </a:r>
          </a:p>
          <a:p>
            <a:r>
              <a:rPr lang="en-US" dirty="0"/>
              <a:t>Java, PHP, Node.js, Python, C#, </a:t>
            </a:r>
            <a:r>
              <a:rPr lang="en-US" dirty="0" err="1"/>
              <a:t>.Net</a:t>
            </a:r>
            <a:r>
              <a:rPr lang="en-US" dirty="0"/>
              <a:t>, Ruby etc.</a:t>
            </a:r>
            <a:endParaRPr lang="en-IN" dirty="0"/>
          </a:p>
        </p:txBody>
      </p:sp>
      <p:sp>
        <p:nvSpPr>
          <p:cNvPr id="4" name="Slide Number Placeholder 3">
            <a:extLst>
              <a:ext uri="{FF2B5EF4-FFF2-40B4-BE49-F238E27FC236}">
                <a16:creationId xmlns:a16="http://schemas.microsoft.com/office/drawing/2014/main" id="{12758D92-DBB7-A272-AD43-A67E073AEBDB}"/>
              </a:ext>
            </a:extLst>
          </p:cNvPr>
          <p:cNvSpPr>
            <a:spLocks noGrp="1"/>
          </p:cNvSpPr>
          <p:nvPr>
            <p:ph type="sldNum" sz="quarter" idx="12"/>
          </p:nvPr>
        </p:nvSpPr>
        <p:spPr/>
        <p:txBody>
          <a:bodyPr/>
          <a:lstStyle/>
          <a:p>
            <a:fld id="{4FAB73BC-B049-4115-A692-8D63A059BFB8}" type="slidenum">
              <a:rPr lang="en-US" smtClean="0"/>
              <a:t>48</a:t>
            </a:fld>
            <a:endParaRPr lang="en-US" dirty="0"/>
          </a:p>
        </p:txBody>
      </p:sp>
      <p:sp>
        <p:nvSpPr>
          <p:cNvPr id="5" name="Footer Placeholder 5">
            <a:extLst>
              <a:ext uri="{FF2B5EF4-FFF2-40B4-BE49-F238E27FC236}">
                <a16:creationId xmlns:a16="http://schemas.microsoft.com/office/drawing/2014/main" id="{AFD114F4-DC9B-C254-BC21-BCE05787CBA7}"/>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3598776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6D89-217E-2588-3268-4A66764B117C}"/>
              </a:ext>
            </a:extLst>
          </p:cNvPr>
          <p:cNvSpPr>
            <a:spLocks noGrp="1"/>
          </p:cNvSpPr>
          <p:nvPr>
            <p:ph type="title"/>
          </p:nvPr>
        </p:nvSpPr>
        <p:spPr/>
        <p:txBody>
          <a:bodyPr/>
          <a:lstStyle/>
          <a:p>
            <a:r>
              <a:rPr lang="en-IN" dirty="0"/>
              <a:t>MICROSOFT AZURE</a:t>
            </a:r>
          </a:p>
        </p:txBody>
      </p:sp>
      <p:sp>
        <p:nvSpPr>
          <p:cNvPr id="3" name="Content Placeholder 2">
            <a:extLst>
              <a:ext uri="{FF2B5EF4-FFF2-40B4-BE49-F238E27FC236}">
                <a16:creationId xmlns:a16="http://schemas.microsoft.com/office/drawing/2014/main" id="{EBCE19F5-A9FA-F9F3-9632-92A8A7115C3B}"/>
              </a:ext>
            </a:extLst>
          </p:cNvPr>
          <p:cNvSpPr>
            <a:spLocks noGrp="1"/>
          </p:cNvSpPr>
          <p:nvPr>
            <p:ph idx="1"/>
          </p:nvPr>
        </p:nvSpPr>
        <p:spPr/>
        <p:txBody>
          <a:bodyPr/>
          <a:lstStyle/>
          <a:p>
            <a:pPr algn="just"/>
            <a:r>
              <a:rPr lang="en-US" dirty="0"/>
              <a:t>Microsoft Azure is a cloud operating system and a platform for developing applications in the cloud. </a:t>
            </a:r>
          </a:p>
          <a:p>
            <a:pPr algn="just"/>
            <a:r>
              <a:rPr lang="en-US" dirty="0"/>
              <a:t>Applications are organized around the concept of roles: Web role, worker role, and virtual machine role. </a:t>
            </a:r>
          </a:p>
          <a:p>
            <a:pPr algn="just"/>
            <a:r>
              <a:rPr lang="en-US" dirty="0"/>
              <a:t>The Web role is designed to host a Web application, </a:t>
            </a:r>
          </a:p>
          <a:p>
            <a:pPr algn="just"/>
            <a:r>
              <a:rPr lang="en-US" dirty="0"/>
              <a:t>worker role is a more generic container of applications and can be used to perform workload processing</a:t>
            </a:r>
          </a:p>
          <a:p>
            <a:pPr algn="just"/>
            <a:r>
              <a:rPr lang="en-US" dirty="0"/>
              <a:t>virtual machine role provides a virtual environment in which the computing stack can be fully customized, including the operating systems. </a:t>
            </a:r>
            <a:endParaRPr lang="en-IN" dirty="0"/>
          </a:p>
        </p:txBody>
      </p:sp>
      <p:sp>
        <p:nvSpPr>
          <p:cNvPr id="4" name="Slide Number Placeholder 3">
            <a:extLst>
              <a:ext uri="{FF2B5EF4-FFF2-40B4-BE49-F238E27FC236}">
                <a16:creationId xmlns:a16="http://schemas.microsoft.com/office/drawing/2014/main" id="{A5BCA003-C7C5-0C1E-781C-B37B04DEE748}"/>
              </a:ext>
            </a:extLst>
          </p:cNvPr>
          <p:cNvSpPr>
            <a:spLocks noGrp="1"/>
          </p:cNvSpPr>
          <p:nvPr>
            <p:ph type="sldNum" sz="quarter" idx="12"/>
          </p:nvPr>
        </p:nvSpPr>
        <p:spPr/>
        <p:txBody>
          <a:bodyPr/>
          <a:lstStyle/>
          <a:p>
            <a:fld id="{4FAB73BC-B049-4115-A692-8D63A059BFB8}" type="slidenum">
              <a:rPr lang="en-US" smtClean="0"/>
              <a:t>49</a:t>
            </a:fld>
            <a:endParaRPr lang="en-US" dirty="0"/>
          </a:p>
        </p:txBody>
      </p:sp>
      <p:sp>
        <p:nvSpPr>
          <p:cNvPr id="5" name="Footer Placeholder 5">
            <a:extLst>
              <a:ext uri="{FF2B5EF4-FFF2-40B4-BE49-F238E27FC236}">
                <a16:creationId xmlns:a16="http://schemas.microsoft.com/office/drawing/2014/main" id="{321EA305-DB29-56BA-6451-6AE2497BFEEF}"/>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651767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F660-99CA-5CF2-6A75-F192E1672F99}"/>
              </a:ext>
            </a:extLst>
          </p:cNvPr>
          <p:cNvSpPr>
            <a:spLocks noGrp="1"/>
          </p:cNvSpPr>
          <p:nvPr>
            <p:ph type="title"/>
          </p:nvPr>
        </p:nvSpPr>
        <p:spPr/>
        <p:txBody>
          <a:bodyPr/>
          <a:lstStyle/>
          <a:p>
            <a:r>
              <a:rPr lang="en-IN" dirty="0">
                <a:blipFill dpi="0" rotWithShape="1">
                  <a:blip r:embed="rId2"/>
                  <a:srcRect/>
                  <a:tile tx="6350" ty="-127000" sx="65000" sy="64000" flip="none" algn="tl"/>
                </a:blipFill>
              </a:rPr>
              <a:t>Introduction</a:t>
            </a:r>
            <a:endParaRPr lang="en-IN" dirty="0"/>
          </a:p>
        </p:txBody>
      </p:sp>
      <p:sp>
        <p:nvSpPr>
          <p:cNvPr id="3" name="Content Placeholder 2">
            <a:extLst>
              <a:ext uri="{FF2B5EF4-FFF2-40B4-BE49-F238E27FC236}">
                <a16:creationId xmlns:a16="http://schemas.microsoft.com/office/drawing/2014/main" id="{51E44B6C-92EA-786A-4453-5F7D7DFCF5BB}"/>
              </a:ext>
            </a:extLst>
          </p:cNvPr>
          <p:cNvSpPr>
            <a:spLocks noGrp="1"/>
          </p:cNvSpPr>
          <p:nvPr>
            <p:ph idx="1"/>
          </p:nvPr>
        </p:nvSpPr>
        <p:spPr/>
        <p:txBody>
          <a:bodyPr>
            <a:normAutofit/>
          </a:bodyPr>
          <a:lstStyle/>
          <a:p>
            <a:pPr algn="just"/>
            <a:r>
              <a:rPr lang="en-US" sz="2400" dirty="0"/>
              <a:t>I don’t care where my servers are, who manages them, where my documents are stored, or where my applications are hosted. I just want them always available and access them from any device connected through Internet. And I am willing to pay for this service for as a long as I need it.</a:t>
            </a:r>
          </a:p>
          <a:p>
            <a:pPr algn="just"/>
            <a:r>
              <a:rPr lang="en-US" sz="2400" dirty="0"/>
              <a:t>Web 2.0 technologies play a central role in making cloud computing an attractive opportunity for building computing systems. Service orientation allows cloud computing to deliver its capabilities with familiar abstractions, while virtualization confers on cloud computing the necessary degree of customization, control, and flexibility for building production and enterprise systems.</a:t>
            </a:r>
            <a:endParaRPr lang="en-IN" sz="2400" dirty="0"/>
          </a:p>
        </p:txBody>
      </p:sp>
      <p:sp>
        <p:nvSpPr>
          <p:cNvPr id="7" name="Slide Number Placeholder 6">
            <a:extLst>
              <a:ext uri="{FF2B5EF4-FFF2-40B4-BE49-F238E27FC236}">
                <a16:creationId xmlns:a16="http://schemas.microsoft.com/office/drawing/2014/main" id="{41E42E1F-D883-F6F7-34CA-49F6D699CAB3}"/>
              </a:ext>
            </a:extLst>
          </p:cNvPr>
          <p:cNvSpPr>
            <a:spLocks noGrp="1"/>
          </p:cNvSpPr>
          <p:nvPr>
            <p:ph type="sldNum" sz="quarter" idx="12"/>
          </p:nvPr>
        </p:nvSpPr>
        <p:spPr/>
        <p:txBody>
          <a:bodyPr/>
          <a:lstStyle/>
          <a:p>
            <a:fld id="{4FAB73BC-B049-4115-A692-8D63A059BFB8}" type="slidenum">
              <a:rPr lang="en-US" smtClean="0"/>
              <a:t>5</a:t>
            </a:fld>
            <a:endParaRPr lang="en-US" dirty="0"/>
          </a:p>
        </p:txBody>
      </p:sp>
      <p:sp>
        <p:nvSpPr>
          <p:cNvPr id="8" name="Footer Placeholder 5">
            <a:extLst>
              <a:ext uri="{FF2B5EF4-FFF2-40B4-BE49-F238E27FC236}">
                <a16:creationId xmlns:a16="http://schemas.microsoft.com/office/drawing/2014/main" id="{CC619A1A-1EA2-8720-F352-9728223ACFF1}"/>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893300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43338-09AC-66E1-9FCC-65DAD84E81F7}"/>
              </a:ext>
            </a:extLst>
          </p:cNvPr>
          <p:cNvSpPr>
            <a:spLocks noGrp="1"/>
          </p:cNvSpPr>
          <p:nvPr>
            <p:ph type="title"/>
          </p:nvPr>
        </p:nvSpPr>
        <p:spPr/>
        <p:txBody>
          <a:bodyPr/>
          <a:lstStyle/>
          <a:p>
            <a:r>
              <a:rPr lang="en-IN" dirty="0"/>
              <a:t>HADOOP</a:t>
            </a:r>
          </a:p>
        </p:txBody>
      </p:sp>
      <p:sp>
        <p:nvSpPr>
          <p:cNvPr id="3" name="Content Placeholder 2">
            <a:extLst>
              <a:ext uri="{FF2B5EF4-FFF2-40B4-BE49-F238E27FC236}">
                <a16:creationId xmlns:a16="http://schemas.microsoft.com/office/drawing/2014/main" id="{B131D65D-DA75-8FCD-954A-F1D2E8FB3E91}"/>
              </a:ext>
            </a:extLst>
          </p:cNvPr>
          <p:cNvSpPr>
            <a:spLocks noGrp="1"/>
          </p:cNvSpPr>
          <p:nvPr>
            <p:ph idx="1"/>
          </p:nvPr>
        </p:nvSpPr>
        <p:spPr/>
        <p:txBody>
          <a:bodyPr/>
          <a:lstStyle/>
          <a:p>
            <a:pPr algn="just"/>
            <a:r>
              <a:rPr lang="en-US" dirty="0"/>
              <a:t>Apache Hadoop is an open-source framework that is suited for processing large data sets on commodity hardware. </a:t>
            </a:r>
          </a:p>
          <a:p>
            <a:pPr algn="just"/>
            <a:r>
              <a:rPr lang="en-US" dirty="0"/>
              <a:t>Hadoop is an implementation of MapReduce, an application programming model developed by Google, which provides two fundamental operations for data processing: map and reduce </a:t>
            </a:r>
          </a:p>
          <a:p>
            <a:pPr algn="just"/>
            <a:r>
              <a:rPr lang="en-US" dirty="0"/>
              <a:t>The former transforms and synthesizes the input data provided by the user; the latter aggregates the output obtained by the map operations.</a:t>
            </a:r>
          </a:p>
          <a:p>
            <a:pPr algn="just"/>
            <a:r>
              <a:rPr lang="en-US" dirty="0"/>
              <a:t>Hadoop provides the runtime environment, and developers need only provide the input data and specify the map and reduce functions that need to be executed.</a:t>
            </a:r>
            <a:endParaRPr lang="en-IN" dirty="0"/>
          </a:p>
        </p:txBody>
      </p:sp>
      <p:sp>
        <p:nvSpPr>
          <p:cNvPr id="4" name="Slide Number Placeholder 3">
            <a:extLst>
              <a:ext uri="{FF2B5EF4-FFF2-40B4-BE49-F238E27FC236}">
                <a16:creationId xmlns:a16="http://schemas.microsoft.com/office/drawing/2014/main" id="{F18B345F-30D2-C033-D456-E94869C5D5D3}"/>
              </a:ext>
            </a:extLst>
          </p:cNvPr>
          <p:cNvSpPr>
            <a:spLocks noGrp="1"/>
          </p:cNvSpPr>
          <p:nvPr>
            <p:ph type="sldNum" sz="quarter" idx="12"/>
          </p:nvPr>
        </p:nvSpPr>
        <p:spPr/>
        <p:txBody>
          <a:bodyPr/>
          <a:lstStyle/>
          <a:p>
            <a:fld id="{4FAB73BC-B049-4115-A692-8D63A059BFB8}" type="slidenum">
              <a:rPr lang="en-US" smtClean="0"/>
              <a:t>50</a:t>
            </a:fld>
            <a:endParaRPr lang="en-US" dirty="0"/>
          </a:p>
        </p:txBody>
      </p:sp>
      <p:sp>
        <p:nvSpPr>
          <p:cNvPr id="5" name="Footer Placeholder 5">
            <a:extLst>
              <a:ext uri="{FF2B5EF4-FFF2-40B4-BE49-F238E27FC236}">
                <a16:creationId xmlns:a16="http://schemas.microsoft.com/office/drawing/2014/main" id="{79CD0D7B-0F34-78F2-53D7-6A29834D4BC9}"/>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26533836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E24B-16E1-52E8-9E35-DB2E7E3D5964}"/>
              </a:ext>
            </a:extLst>
          </p:cNvPr>
          <p:cNvSpPr>
            <a:spLocks noGrp="1"/>
          </p:cNvSpPr>
          <p:nvPr>
            <p:ph type="title"/>
          </p:nvPr>
        </p:nvSpPr>
        <p:spPr/>
        <p:txBody>
          <a:bodyPr/>
          <a:lstStyle/>
          <a:p>
            <a:r>
              <a:rPr lang="en-US" dirty="0"/>
              <a:t>FORCE.COM AND SALESFORCE.COM</a:t>
            </a:r>
            <a:endParaRPr lang="en-IN" dirty="0"/>
          </a:p>
        </p:txBody>
      </p:sp>
      <p:sp>
        <p:nvSpPr>
          <p:cNvPr id="3" name="Content Placeholder 2">
            <a:extLst>
              <a:ext uri="{FF2B5EF4-FFF2-40B4-BE49-F238E27FC236}">
                <a16:creationId xmlns:a16="http://schemas.microsoft.com/office/drawing/2014/main" id="{2FB15DD1-F6DA-422E-37B6-501C9E27CB55}"/>
              </a:ext>
            </a:extLst>
          </p:cNvPr>
          <p:cNvSpPr>
            <a:spLocks noGrp="1"/>
          </p:cNvSpPr>
          <p:nvPr>
            <p:ph idx="1"/>
          </p:nvPr>
        </p:nvSpPr>
        <p:spPr/>
        <p:txBody>
          <a:bodyPr/>
          <a:lstStyle/>
          <a:p>
            <a:pPr algn="just"/>
            <a:r>
              <a:rPr lang="en-US" dirty="0"/>
              <a:t>Force.com is a cloud computing platform for developing social enterprise applications. </a:t>
            </a:r>
          </a:p>
          <a:p>
            <a:pPr algn="just"/>
            <a:r>
              <a:rPr lang="en-US" dirty="0"/>
              <a:t>The platform is the basis for SalesForce.com, a Software-as-a-Service solution for customer relationship management. </a:t>
            </a:r>
          </a:p>
          <a:p>
            <a:pPr algn="just"/>
            <a:r>
              <a:rPr lang="en-US" dirty="0"/>
              <a:t>Force.com allows developers to create applications by composing ready-to-use blocks; a complete set of components supporting all the activities of an enterprise are available. </a:t>
            </a:r>
          </a:p>
          <a:p>
            <a:pPr algn="just"/>
            <a:r>
              <a:rPr lang="en-US" dirty="0"/>
              <a:t>The platform provides complete support for developing applications, from the design of the data layout to the definition of business rules and workflows and the definition of the user interface. </a:t>
            </a:r>
            <a:endParaRPr lang="en-IN" dirty="0"/>
          </a:p>
        </p:txBody>
      </p:sp>
      <p:sp>
        <p:nvSpPr>
          <p:cNvPr id="4" name="Slide Number Placeholder 3">
            <a:extLst>
              <a:ext uri="{FF2B5EF4-FFF2-40B4-BE49-F238E27FC236}">
                <a16:creationId xmlns:a16="http://schemas.microsoft.com/office/drawing/2014/main" id="{2E664322-6805-9DD6-D61C-7499B86A3F26}"/>
              </a:ext>
            </a:extLst>
          </p:cNvPr>
          <p:cNvSpPr>
            <a:spLocks noGrp="1"/>
          </p:cNvSpPr>
          <p:nvPr>
            <p:ph type="sldNum" sz="quarter" idx="12"/>
          </p:nvPr>
        </p:nvSpPr>
        <p:spPr/>
        <p:txBody>
          <a:bodyPr/>
          <a:lstStyle/>
          <a:p>
            <a:fld id="{4FAB73BC-B049-4115-A692-8D63A059BFB8}" type="slidenum">
              <a:rPr lang="en-US" smtClean="0"/>
              <a:t>51</a:t>
            </a:fld>
            <a:endParaRPr lang="en-US" dirty="0"/>
          </a:p>
        </p:txBody>
      </p:sp>
      <p:sp>
        <p:nvSpPr>
          <p:cNvPr id="5" name="Footer Placeholder 5">
            <a:extLst>
              <a:ext uri="{FF2B5EF4-FFF2-40B4-BE49-F238E27FC236}">
                <a16:creationId xmlns:a16="http://schemas.microsoft.com/office/drawing/2014/main" id="{2D2AC328-108A-A95B-7617-2BE6A64C7C32}"/>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7287841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3FDB-855E-BE7E-DB7D-FA07E66939C5}"/>
              </a:ext>
            </a:extLst>
          </p:cNvPr>
          <p:cNvSpPr>
            <a:spLocks noGrp="1"/>
          </p:cNvSpPr>
          <p:nvPr>
            <p:ph type="title"/>
          </p:nvPr>
        </p:nvSpPr>
        <p:spPr/>
        <p:txBody>
          <a:bodyPr/>
          <a:lstStyle/>
          <a:p>
            <a:r>
              <a:rPr lang="en-US" dirty="0" err="1"/>
              <a:t>Manjrasoft</a:t>
            </a:r>
            <a:r>
              <a:rPr lang="en-US" dirty="0"/>
              <a:t> Aneka</a:t>
            </a:r>
            <a:endParaRPr lang="en-IN" dirty="0"/>
          </a:p>
        </p:txBody>
      </p:sp>
      <p:sp>
        <p:nvSpPr>
          <p:cNvPr id="3" name="Content Placeholder 2">
            <a:extLst>
              <a:ext uri="{FF2B5EF4-FFF2-40B4-BE49-F238E27FC236}">
                <a16:creationId xmlns:a16="http://schemas.microsoft.com/office/drawing/2014/main" id="{F28945DA-542D-6660-7BBA-BCA15AF458E9}"/>
              </a:ext>
            </a:extLst>
          </p:cNvPr>
          <p:cNvSpPr>
            <a:spLocks noGrp="1"/>
          </p:cNvSpPr>
          <p:nvPr>
            <p:ph idx="1"/>
          </p:nvPr>
        </p:nvSpPr>
        <p:spPr/>
        <p:txBody>
          <a:bodyPr/>
          <a:lstStyle/>
          <a:p>
            <a:pPr algn="just"/>
            <a:r>
              <a:rPr lang="en-US" dirty="0" err="1"/>
              <a:t>Manjrasoft</a:t>
            </a:r>
            <a:r>
              <a:rPr lang="en-US" dirty="0"/>
              <a:t> Aneka is a cloud application platform for rapid creation of scalable applications and their deployment on various types of clouds in a seamless and elastic manner. </a:t>
            </a:r>
          </a:p>
          <a:p>
            <a:pPr algn="just"/>
            <a:r>
              <a:rPr lang="en-US" dirty="0"/>
              <a:t>It supports a collection of programming abstractions for developing applications and a distributed runtime environment that can be deployed on heterogeneous hardware (clusters, networked desktop computers, and cloud resources). </a:t>
            </a:r>
          </a:p>
          <a:p>
            <a:pPr algn="just"/>
            <a:r>
              <a:rPr lang="en-US" dirty="0"/>
              <a:t>Developers can choose different abstractions to design their application: tasks, distributed threads, and map-reduce. </a:t>
            </a:r>
          </a:p>
          <a:p>
            <a:pPr algn="just"/>
            <a:r>
              <a:rPr lang="en-US" dirty="0"/>
              <a:t>These applications are then executed on the distributed service-oriented runtime environment, which can dynamically integrate additional resource on demand</a:t>
            </a:r>
            <a:endParaRPr lang="en-IN" dirty="0"/>
          </a:p>
        </p:txBody>
      </p:sp>
      <p:sp>
        <p:nvSpPr>
          <p:cNvPr id="4" name="Slide Number Placeholder 3">
            <a:extLst>
              <a:ext uri="{FF2B5EF4-FFF2-40B4-BE49-F238E27FC236}">
                <a16:creationId xmlns:a16="http://schemas.microsoft.com/office/drawing/2014/main" id="{11D0074B-8869-E4D6-E395-B0B59424A1A9}"/>
              </a:ext>
            </a:extLst>
          </p:cNvPr>
          <p:cNvSpPr>
            <a:spLocks noGrp="1"/>
          </p:cNvSpPr>
          <p:nvPr>
            <p:ph type="sldNum" sz="quarter" idx="12"/>
          </p:nvPr>
        </p:nvSpPr>
        <p:spPr/>
        <p:txBody>
          <a:bodyPr/>
          <a:lstStyle/>
          <a:p>
            <a:fld id="{4FAB73BC-B049-4115-A692-8D63A059BFB8}" type="slidenum">
              <a:rPr lang="en-US" smtClean="0"/>
              <a:t>52</a:t>
            </a:fld>
            <a:endParaRPr lang="en-US" dirty="0"/>
          </a:p>
        </p:txBody>
      </p:sp>
      <p:sp>
        <p:nvSpPr>
          <p:cNvPr id="5" name="Footer Placeholder 5">
            <a:extLst>
              <a:ext uri="{FF2B5EF4-FFF2-40B4-BE49-F238E27FC236}">
                <a16:creationId xmlns:a16="http://schemas.microsoft.com/office/drawing/2014/main" id="{78CCF18B-E6D1-DA82-18D7-D9FF61CDD29E}"/>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8609316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AF72C9-4648-E46F-D37C-04F9D743CD39}"/>
              </a:ext>
            </a:extLst>
          </p:cNvPr>
          <p:cNvSpPr>
            <a:spLocks noGrp="1"/>
          </p:cNvSpPr>
          <p:nvPr>
            <p:ph type="sldNum" sz="quarter" idx="12"/>
          </p:nvPr>
        </p:nvSpPr>
        <p:spPr/>
        <p:txBody>
          <a:bodyPr/>
          <a:lstStyle/>
          <a:p>
            <a:fld id="{4FAB73BC-B049-4115-A692-8D63A059BFB8}" type="slidenum">
              <a:rPr lang="en-US" smtClean="0"/>
              <a:t>53</a:t>
            </a:fld>
            <a:endParaRPr lang="en-US" dirty="0"/>
          </a:p>
        </p:txBody>
      </p:sp>
      <p:sp>
        <p:nvSpPr>
          <p:cNvPr id="6" name="Title 1">
            <a:extLst>
              <a:ext uri="{FF2B5EF4-FFF2-40B4-BE49-F238E27FC236}">
                <a16:creationId xmlns:a16="http://schemas.microsoft.com/office/drawing/2014/main" id="{A7B4EE07-B905-6A39-FDFA-2D76DFB70C41}"/>
              </a:ext>
            </a:extLst>
          </p:cNvPr>
          <p:cNvSpPr>
            <a:spLocks noGrp="1"/>
          </p:cNvSpPr>
          <p:nvPr>
            <p:ph type="title"/>
          </p:nvPr>
        </p:nvSpPr>
        <p:spPr>
          <a:xfrm>
            <a:off x="1066800" y="1712843"/>
            <a:ext cx="10058400" cy="3432313"/>
          </a:xfrm>
        </p:spPr>
        <p:txBody>
          <a:bodyPr vert="horz" lIns="91440" tIns="45720" rIns="91440" bIns="45720" rtlCol="0" anchor="ctr">
            <a:noAutofit/>
          </a:bodyPr>
          <a:lstStyle/>
          <a:p>
            <a:pPr algn="ctr">
              <a:lnSpc>
                <a:spcPct val="80000"/>
              </a:lnSpc>
            </a:pPr>
            <a:r>
              <a:rPr lang="en-IN" sz="7200" dirty="0">
                <a:blipFill dpi="0" rotWithShape="1">
                  <a:blip r:embed="rId2"/>
                  <a:srcRect/>
                  <a:tile tx="6350" ty="-127000" sx="65000" sy="64000" flip="none" algn="tl"/>
                </a:blipFill>
              </a:rPr>
              <a:t>Part -2 </a:t>
            </a:r>
            <a:br>
              <a:rPr lang="en-IN" sz="7200" dirty="0">
                <a:blipFill dpi="0" rotWithShape="1">
                  <a:blip r:embed="rId2"/>
                  <a:srcRect/>
                  <a:tile tx="6350" ty="-127000" sx="65000" sy="64000" flip="none" algn="tl"/>
                </a:blipFill>
              </a:rPr>
            </a:br>
            <a:r>
              <a:rPr lang="en-IN" sz="7200" dirty="0">
                <a:blipFill dpi="0" rotWithShape="1">
                  <a:blip r:embed="rId2"/>
                  <a:srcRect/>
                  <a:tile tx="6350" ty="-127000" sx="65000" sy="64000" flip="none" algn="tl"/>
                </a:blipFill>
              </a:rPr>
              <a:t>VIRTUALIZATION</a:t>
            </a:r>
          </a:p>
        </p:txBody>
      </p:sp>
      <p:sp>
        <p:nvSpPr>
          <p:cNvPr id="7" name="Footer Placeholder 5">
            <a:extLst>
              <a:ext uri="{FF2B5EF4-FFF2-40B4-BE49-F238E27FC236}">
                <a16:creationId xmlns:a16="http://schemas.microsoft.com/office/drawing/2014/main" id="{9C7D1539-44C5-0D22-84BA-A5AFDC9513B4}"/>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942817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5D13-4490-2062-3451-0125134BC1A6}"/>
              </a:ext>
            </a:extLst>
          </p:cNvPr>
          <p:cNvSpPr>
            <a:spLocks noGrp="1"/>
          </p:cNvSpPr>
          <p:nvPr>
            <p:ph type="title"/>
          </p:nvPr>
        </p:nvSpPr>
        <p:spPr/>
        <p:txBody>
          <a:bodyPr/>
          <a:lstStyle/>
          <a:p>
            <a:r>
              <a:rPr lang="en-IN" dirty="0"/>
              <a:t>VIRTUALIZATION TECHNOLOGIES</a:t>
            </a:r>
          </a:p>
        </p:txBody>
      </p:sp>
      <p:sp>
        <p:nvSpPr>
          <p:cNvPr id="3" name="Content Placeholder 2">
            <a:extLst>
              <a:ext uri="{FF2B5EF4-FFF2-40B4-BE49-F238E27FC236}">
                <a16:creationId xmlns:a16="http://schemas.microsoft.com/office/drawing/2014/main" id="{EA670532-C172-FB9E-3344-A6BCF723C51C}"/>
              </a:ext>
            </a:extLst>
          </p:cNvPr>
          <p:cNvSpPr>
            <a:spLocks noGrp="1"/>
          </p:cNvSpPr>
          <p:nvPr>
            <p:ph idx="1"/>
          </p:nvPr>
        </p:nvSpPr>
        <p:spPr/>
        <p:txBody>
          <a:bodyPr>
            <a:normAutofit lnSpcReduction="10000"/>
          </a:bodyPr>
          <a:lstStyle/>
          <a:p>
            <a:pPr algn="just"/>
            <a:r>
              <a:rPr lang="en-US" b="1" dirty="0"/>
              <a:t>Virtualization</a:t>
            </a:r>
            <a:r>
              <a:rPr lang="en-US" dirty="0"/>
              <a:t> allows the creation of a secure, customizable, and isolated execution environment (abstract env.) for running applications, even if they are untrusted, without affecting other user’s applications and the reasons for it’s popularity are; </a:t>
            </a:r>
          </a:p>
          <a:p>
            <a:pPr algn="just"/>
            <a:r>
              <a:rPr lang="en-US" b="1" dirty="0"/>
              <a:t>Increased performance and computing capacity </a:t>
            </a:r>
            <a:r>
              <a:rPr lang="en-US" dirty="0"/>
              <a:t>: high-end side of the PC market, supercomputers can provide immense compute power for hundreds or thousands of virtual machines </a:t>
            </a:r>
          </a:p>
          <a:p>
            <a:pPr algn="just"/>
            <a:r>
              <a:rPr lang="en-US" b="1" dirty="0"/>
              <a:t>Underutilized hardware and software resources </a:t>
            </a:r>
            <a:r>
              <a:rPr lang="en-US" dirty="0"/>
              <a:t>: Increased performance and computing capacity .The effect of limited or sporadic use of resources </a:t>
            </a:r>
          </a:p>
          <a:p>
            <a:pPr algn="just"/>
            <a:r>
              <a:rPr lang="en-US" b="1" dirty="0"/>
              <a:t>Lack of space </a:t>
            </a:r>
            <a:r>
              <a:rPr lang="en-US" dirty="0"/>
              <a:t>: most cases enterprises cannot afford to build another data center to accommodate additional resource capacity </a:t>
            </a:r>
            <a:br>
              <a:rPr lang="en-US" dirty="0"/>
            </a:br>
            <a:endParaRPr lang="en-US" dirty="0"/>
          </a:p>
          <a:p>
            <a:pPr algn="just"/>
            <a:r>
              <a:rPr lang="en-US" b="1" dirty="0"/>
              <a:t>Greening initiatives. </a:t>
            </a:r>
          </a:p>
          <a:p>
            <a:pPr algn="just"/>
            <a:r>
              <a:rPr lang="en-US" b="1" dirty="0"/>
              <a:t>Rise of administrative costs </a:t>
            </a:r>
            <a:endParaRPr lang="en-IN" b="1" dirty="0"/>
          </a:p>
        </p:txBody>
      </p:sp>
      <p:sp>
        <p:nvSpPr>
          <p:cNvPr id="4" name="Slide Number Placeholder 3">
            <a:extLst>
              <a:ext uri="{FF2B5EF4-FFF2-40B4-BE49-F238E27FC236}">
                <a16:creationId xmlns:a16="http://schemas.microsoft.com/office/drawing/2014/main" id="{DB07B1D7-06E2-DA3C-BB40-EDEFD35F23FC}"/>
              </a:ext>
            </a:extLst>
          </p:cNvPr>
          <p:cNvSpPr>
            <a:spLocks noGrp="1"/>
          </p:cNvSpPr>
          <p:nvPr>
            <p:ph type="sldNum" sz="quarter" idx="12"/>
          </p:nvPr>
        </p:nvSpPr>
        <p:spPr/>
        <p:txBody>
          <a:bodyPr/>
          <a:lstStyle/>
          <a:p>
            <a:fld id="{4FAB73BC-B049-4115-A692-8D63A059BFB8}" type="slidenum">
              <a:rPr lang="en-US" smtClean="0"/>
              <a:t>54</a:t>
            </a:fld>
            <a:endParaRPr lang="en-US" dirty="0"/>
          </a:p>
        </p:txBody>
      </p:sp>
      <p:sp>
        <p:nvSpPr>
          <p:cNvPr id="5" name="Footer Placeholder 5">
            <a:extLst>
              <a:ext uri="{FF2B5EF4-FFF2-40B4-BE49-F238E27FC236}">
                <a16:creationId xmlns:a16="http://schemas.microsoft.com/office/drawing/2014/main" id="{6B4C2610-F92C-3D01-E428-F120D881FCA5}"/>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28453310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B3FEEFB-E5F0-D62A-A4AB-F971D44F82BC}"/>
              </a:ext>
            </a:extLst>
          </p:cNvPr>
          <p:cNvPicPr>
            <a:picLocks noGrp="1" noChangeAspect="1"/>
          </p:cNvPicPr>
          <p:nvPr>
            <p:ph idx="1"/>
          </p:nvPr>
        </p:nvPicPr>
        <p:blipFill>
          <a:blip r:embed="rId2"/>
          <a:stretch>
            <a:fillRect/>
          </a:stretch>
        </p:blipFill>
        <p:spPr>
          <a:xfrm>
            <a:off x="1069848" y="1298713"/>
            <a:ext cx="10241280" cy="5559287"/>
          </a:xfrm>
        </p:spPr>
      </p:pic>
      <p:sp>
        <p:nvSpPr>
          <p:cNvPr id="4" name="Slide Number Placeholder 3">
            <a:extLst>
              <a:ext uri="{FF2B5EF4-FFF2-40B4-BE49-F238E27FC236}">
                <a16:creationId xmlns:a16="http://schemas.microsoft.com/office/drawing/2014/main" id="{D387F28C-FFAB-8329-5DF7-773F5604BCAD}"/>
              </a:ext>
            </a:extLst>
          </p:cNvPr>
          <p:cNvSpPr>
            <a:spLocks noGrp="1"/>
          </p:cNvSpPr>
          <p:nvPr>
            <p:ph type="sldNum" sz="quarter" idx="12"/>
          </p:nvPr>
        </p:nvSpPr>
        <p:spPr/>
        <p:txBody>
          <a:bodyPr/>
          <a:lstStyle/>
          <a:p>
            <a:fld id="{4FAB73BC-B049-4115-A692-8D63A059BFB8}" type="slidenum">
              <a:rPr lang="en-US" smtClean="0"/>
              <a:t>55</a:t>
            </a:fld>
            <a:endParaRPr lang="en-US" dirty="0"/>
          </a:p>
        </p:txBody>
      </p:sp>
      <p:sp>
        <p:nvSpPr>
          <p:cNvPr id="5" name="Title 1">
            <a:extLst>
              <a:ext uri="{FF2B5EF4-FFF2-40B4-BE49-F238E27FC236}">
                <a16:creationId xmlns:a16="http://schemas.microsoft.com/office/drawing/2014/main" id="{44C06A04-2A8A-3761-2D73-B74FF61684D8}"/>
              </a:ext>
            </a:extLst>
          </p:cNvPr>
          <p:cNvSpPr>
            <a:spLocks noGrp="1"/>
          </p:cNvSpPr>
          <p:nvPr>
            <p:ph type="title"/>
          </p:nvPr>
        </p:nvSpPr>
        <p:spPr>
          <a:xfrm>
            <a:off x="1069848" y="0"/>
            <a:ext cx="10058400" cy="1609344"/>
          </a:xfrm>
        </p:spPr>
        <p:txBody>
          <a:bodyPr>
            <a:normAutofit/>
          </a:bodyPr>
          <a:lstStyle/>
          <a:p>
            <a:r>
              <a:rPr lang="en-IN" sz="4400" dirty="0"/>
              <a:t>CHARACTERISTICS OF VIRTUALIZED ENVIRONMENTS </a:t>
            </a:r>
          </a:p>
        </p:txBody>
      </p:sp>
      <p:sp>
        <p:nvSpPr>
          <p:cNvPr id="8" name="Footer Placeholder 5">
            <a:extLst>
              <a:ext uri="{FF2B5EF4-FFF2-40B4-BE49-F238E27FC236}">
                <a16:creationId xmlns:a16="http://schemas.microsoft.com/office/drawing/2014/main" id="{3F1E0777-009B-560C-515E-21A5F86DEFFA}"/>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4126936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D2437-1317-48FF-FED8-03BBDA117ADE}"/>
              </a:ext>
            </a:extLst>
          </p:cNvPr>
          <p:cNvSpPr>
            <a:spLocks noGrp="1"/>
          </p:cNvSpPr>
          <p:nvPr>
            <p:ph type="title"/>
          </p:nvPr>
        </p:nvSpPr>
        <p:spPr/>
        <p:txBody>
          <a:bodyPr>
            <a:normAutofit/>
          </a:bodyPr>
          <a:lstStyle/>
          <a:p>
            <a:r>
              <a:rPr lang="en-IN" sz="4400" dirty="0"/>
              <a:t>CHARACTERISTICS OF VIRTUALIZED ENVIRONMENTS </a:t>
            </a:r>
          </a:p>
        </p:txBody>
      </p:sp>
      <p:sp>
        <p:nvSpPr>
          <p:cNvPr id="3" name="Content Placeholder 2">
            <a:extLst>
              <a:ext uri="{FF2B5EF4-FFF2-40B4-BE49-F238E27FC236}">
                <a16:creationId xmlns:a16="http://schemas.microsoft.com/office/drawing/2014/main" id="{3185DD5A-89C0-FE52-BA33-8F240DCC0247}"/>
              </a:ext>
            </a:extLst>
          </p:cNvPr>
          <p:cNvSpPr>
            <a:spLocks noGrp="1"/>
          </p:cNvSpPr>
          <p:nvPr>
            <p:ph idx="1"/>
          </p:nvPr>
        </p:nvSpPr>
        <p:spPr/>
        <p:txBody>
          <a:bodyPr>
            <a:normAutofit/>
          </a:bodyPr>
          <a:lstStyle/>
          <a:p>
            <a:r>
              <a:rPr lang="en-US" dirty="0"/>
              <a:t>Virtualization is a broad concept that refers to the creation of a virtual version of something, whether hardware, a software environment, storage, or a network </a:t>
            </a:r>
          </a:p>
          <a:p>
            <a:r>
              <a:rPr lang="en-US" dirty="0"/>
              <a:t>Three major components: guest, host, and virtualization layer</a:t>
            </a:r>
          </a:p>
          <a:p>
            <a:pPr lvl="1"/>
            <a:r>
              <a:rPr lang="en-US" sz="2000" dirty="0"/>
              <a:t>The guest represents the system component that interacts with the virtualization layer </a:t>
            </a:r>
          </a:p>
          <a:p>
            <a:pPr lvl="1"/>
            <a:r>
              <a:rPr lang="en-US" sz="2000" dirty="0"/>
              <a:t>The host represents the original environment where the guest is supposed to be managed. </a:t>
            </a:r>
          </a:p>
          <a:p>
            <a:pPr lvl="1"/>
            <a:r>
              <a:rPr lang="en-US" sz="2000" dirty="0"/>
              <a:t>The virtualization layer is responsible for recreating the same or a different environment where the guest will operate</a:t>
            </a:r>
            <a:endParaRPr lang="en-IN" sz="2000" dirty="0"/>
          </a:p>
        </p:txBody>
      </p:sp>
      <p:sp>
        <p:nvSpPr>
          <p:cNvPr id="4" name="Slide Number Placeholder 3">
            <a:extLst>
              <a:ext uri="{FF2B5EF4-FFF2-40B4-BE49-F238E27FC236}">
                <a16:creationId xmlns:a16="http://schemas.microsoft.com/office/drawing/2014/main" id="{2F736AD5-671C-6CB2-1ED9-2E2CBBB0ECEA}"/>
              </a:ext>
            </a:extLst>
          </p:cNvPr>
          <p:cNvSpPr>
            <a:spLocks noGrp="1"/>
          </p:cNvSpPr>
          <p:nvPr>
            <p:ph type="sldNum" sz="quarter" idx="12"/>
          </p:nvPr>
        </p:nvSpPr>
        <p:spPr/>
        <p:txBody>
          <a:bodyPr/>
          <a:lstStyle/>
          <a:p>
            <a:fld id="{4FAB73BC-B049-4115-A692-8D63A059BFB8}" type="slidenum">
              <a:rPr lang="en-US" smtClean="0"/>
              <a:t>56</a:t>
            </a:fld>
            <a:endParaRPr lang="en-US" dirty="0"/>
          </a:p>
        </p:txBody>
      </p:sp>
      <p:sp>
        <p:nvSpPr>
          <p:cNvPr id="5" name="Footer Placeholder 5">
            <a:extLst>
              <a:ext uri="{FF2B5EF4-FFF2-40B4-BE49-F238E27FC236}">
                <a16:creationId xmlns:a16="http://schemas.microsoft.com/office/drawing/2014/main" id="{991765F9-C659-961E-5BA8-0BFA815B7D4C}"/>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20353672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4504-2CBD-171E-B1F4-DD8F24851C5D}"/>
              </a:ext>
            </a:extLst>
          </p:cNvPr>
          <p:cNvSpPr>
            <a:spLocks noGrp="1"/>
          </p:cNvSpPr>
          <p:nvPr>
            <p:ph type="title"/>
          </p:nvPr>
        </p:nvSpPr>
        <p:spPr/>
        <p:txBody>
          <a:bodyPr>
            <a:normAutofit/>
          </a:bodyPr>
          <a:lstStyle/>
          <a:p>
            <a:r>
              <a:rPr lang="en-IN" sz="4400" dirty="0"/>
              <a:t>CHARACTERISTICS VIRTUALIZED ENVIRONMENTS</a:t>
            </a:r>
          </a:p>
        </p:txBody>
      </p:sp>
      <p:sp>
        <p:nvSpPr>
          <p:cNvPr id="3" name="Content Placeholder 2">
            <a:extLst>
              <a:ext uri="{FF2B5EF4-FFF2-40B4-BE49-F238E27FC236}">
                <a16:creationId xmlns:a16="http://schemas.microsoft.com/office/drawing/2014/main" id="{408AA4DF-BB35-A639-1FD6-E0AF224B5B48}"/>
              </a:ext>
            </a:extLst>
          </p:cNvPr>
          <p:cNvSpPr>
            <a:spLocks noGrp="1"/>
          </p:cNvSpPr>
          <p:nvPr>
            <p:ph idx="1"/>
          </p:nvPr>
        </p:nvSpPr>
        <p:spPr/>
        <p:txBody>
          <a:bodyPr>
            <a:normAutofit/>
          </a:bodyPr>
          <a:lstStyle/>
          <a:p>
            <a:r>
              <a:rPr lang="en-US" sz="3200" dirty="0"/>
              <a:t>Increased security </a:t>
            </a:r>
          </a:p>
          <a:p>
            <a:r>
              <a:rPr lang="en-US" sz="3200" dirty="0"/>
              <a:t>Managed execution </a:t>
            </a:r>
          </a:p>
          <a:p>
            <a:r>
              <a:rPr lang="en-US" sz="3200" dirty="0"/>
              <a:t>Portability </a:t>
            </a:r>
            <a:endParaRPr lang="en-IN" sz="3200" dirty="0"/>
          </a:p>
        </p:txBody>
      </p:sp>
      <p:sp>
        <p:nvSpPr>
          <p:cNvPr id="4" name="Slide Number Placeholder 3">
            <a:extLst>
              <a:ext uri="{FF2B5EF4-FFF2-40B4-BE49-F238E27FC236}">
                <a16:creationId xmlns:a16="http://schemas.microsoft.com/office/drawing/2014/main" id="{479FE6A7-7033-B964-F67B-B4DDECA81302}"/>
              </a:ext>
            </a:extLst>
          </p:cNvPr>
          <p:cNvSpPr>
            <a:spLocks noGrp="1"/>
          </p:cNvSpPr>
          <p:nvPr>
            <p:ph type="sldNum" sz="quarter" idx="12"/>
          </p:nvPr>
        </p:nvSpPr>
        <p:spPr/>
        <p:txBody>
          <a:bodyPr/>
          <a:lstStyle/>
          <a:p>
            <a:fld id="{4FAB73BC-B049-4115-A692-8D63A059BFB8}" type="slidenum">
              <a:rPr lang="en-US" smtClean="0"/>
              <a:t>57</a:t>
            </a:fld>
            <a:endParaRPr lang="en-US" dirty="0"/>
          </a:p>
        </p:txBody>
      </p:sp>
      <p:sp>
        <p:nvSpPr>
          <p:cNvPr id="5" name="Footer Placeholder 5">
            <a:extLst>
              <a:ext uri="{FF2B5EF4-FFF2-40B4-BE49-F238E27FC236}">
                <a16:creationId xmlns:a16="http://schemas.microsoft.com/office/drawing/2014/main" id="{6750FE53-CB51-8031-6F47-7941DE94E3A2}"/>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4428162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6A366-A7B9-DA88-08C4-6F34C5F8F91D}"/>
              </a:ext>
            </a:extLst>
          </p:cNvPr>
          <p:cNvSpPr>
            <a:spLocks noGrp="1"/>
          </p:cNvSpPr>
          <p:nvPr>
            <p:ph type="title"/>
          </p:nvPr>
        </p:nvSpPr>
        <p:spPr/>
        <p:txBody>
          <a:bodyPr/>
          <a:lstStyle/>
          <a:p>
            <a:r>
              <a:rPr lang="en-US" dirty="0"/>
              <a:t>Increased security</a:t>
            </a:r>
            <a:endParaRPr lang="en-IN" dirty="0"/>
          </a:p>
        </p:txBody>
      </p:sp>
      <p:sp>
        <p:nvSpPr>
          <p:cNvPr id="3" name="Content Placeholder 2">
            <a:extLst>
              <a:ext uri="{FF2B5EF4-FFF2-40B4-BE49-F238E27FC236}">
                <a16:creationId xmlns:a16="http://schemas.microsoft.com/office/drawing/2014/main" id="{9DF336A9-1AFE-94EC-9327-7F78EAACA6D3}"/>
              </a:ext>
            </a:extLst>
          </p:cNvPr>
          <p:cNvSpPr>
            <a:spLocks noGrp="1"/>
          </p:cNvSpPr>
          <p:nvPr>
            <p:ph idx="1"/>
          </p:nvPr>
        </p:nvSpPr>
        <p:spPr/>
        <p:txBody>
          <a:bodyPr/>
          <a:lstStyle/>
          <a:p>
            <a:r>
              <a:rPr lang="en-US" dirty="0"/>
              <a:t>The virtual machine represents an emulated environment in which the guest is executed. </a:t>
            </a:r>
          </a:p>
          <a:p>
            <a:r>
              <a:rPr lang="en-US" dirty="0"/>
              <a:t>All the operations of the guest are generally performed against the virtual machine, which then translates and applies them to the host. </a:t>
            </a:r>
          </a:p>
          <a:p>
            <a:r>
              <a:rPr lang="en-US" dirty="0"/>
              <a:t>This level of indirection allows the virtual machine manager to control and filter the activity of the guest, thus preventing some harmful operations from being performed. </a:t>
            </a:r>
          </a:p>
          <a:p>
            <a:r>
              <a:rPr lang="en-US" dirty="0"/>
              <a:t>For example, applets downloaded from the Internet run in a sandboxed 3 version of the Java Virtual Machine (JVM), which provides them with limited access to the hosting operating system resources. </a:t>
            </a:r>
          </a:p>
          <a:p>
            <a:r>
              <a:rPr lang="en-US" dirty="0"/>
              <a:t>Both the JVM and the .NET runtime provide extensive security policies for customizing the execution environment of applications.</a:t>
            </a:r>
            <a:endParaRPr lang="en-IN" dirty="0"/>
          </a:p>
        </p:txBody>
      </p:sp>
      <p:sp>
        <p:nvSpPr>
          <p:cNvPr id="4" name="Slide Number Placeholder 3">
            <a:extLst>
              <a:ext uri="{FF2B5EF4-FFF2-40B4-BE49-F238E27FC236}">
                <a16:creationId xmlns:a16="http://schemas.microsoft.com/office/drawing/2014/main" id="{FE77A3A3-F3EA-B2B4-7AF2-06B258832C29}"/>
              </a:ext>
            </a:extLst>
          </p:cNvPr>
          <p:cNvSpPr>
            <a:spLocks noGrp="1"/>
          </p:cNvSpPr>
          <p:nvPr>
            <p:ph type="sldNum" sz="quarter" idx="12"/>
          </p:nvPr>
        </p:nvSpPr>
        <p:spPr/>
        <p:txBody>
          <a:bodyPr/>
          <a:lstStyle/>
          <a:p>
            <a:fld id="{4FAB73BC-B049-4115-A692-8D63A059BFB8}" type="slidenum">
              <a:rPr lang="en-US" smtClean="0"/>
              <a:t>58</a:t>
            </a:fld>
            <a:endParaRPr lang="en-US" dirty="0"/>
          </a:p>
        </p:txBody>
      </p:sp>
      <p:sp>
        <p:nvSpPr>
          <p:cNvPr id="5" name="Footer Placeholder 5">
            <a:extLst>
              <a:ext uri="{FF2B5EF4-FFF2-40B4-BE49-F238E27FC236}">
                <a16:creationId xmlns:a16="http://schemas.microsoft.com/office/drawing/2014/main" id="{360EF983-5F3C-591D-924C-7E852055544F}"/>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5547215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E8E92FB-08EA-7085-34F7-A207E4DF2586}"/>
              </a:ext>
            </a:extLst>
          </p:cNvPr>
          <p:cNvPicPr>
            <a:picLocks noGrp="1" noChangeAspect="1"/>
          </p:cNvPicPr>
          <p:nvPr>
            <p:ph idx="1"/>
          </p:nvPr>
        </p:nvPicPr>
        <p:blipFill>
          <a:blip r:embed="rId2"/>
          <a:stretch>
            <a:fillRect/>
          </a:stretch>
        </p:blipFill>
        <p:spPr>
          <a:xfrm>
            <a:off x="1063752" y="2239618"/>
            <a:ext cx="10058400" cy="4033166"/>
          </a:xfrm>
        </p:spPr>
      </p:pic>
      <p:sp>
        <p:nvSpPr>
          <p:cNvPr id="4" name="Slide Number Placeholder 3">
            <a:extLst>
              <a:ext uri="{FF2B5EF4-FFF2-40B4-BE49-F238E27FC236}">
                <a16:creationId xmlns:a16="http://schemas.microsoft.com/office/drawing/2014/main" id="{2F61948E-488C-DC56-605B-41D719593E9D}"/>
              </a:ext>
            </a:extLst>
          </p:cNvPr>
          <p:cNvSpPr>
            <a:spLocks noGrp="1"/>
          </p:cNvSpPr>
          <p:nvPr>
            <p:ph type="sldNum" sz="quarter" idx="12"/>
          </p:nvPr>
        </p:nvSpPr>
        <p:spPr/>
        <p:txBody>
          <a:bodyPr/>
          <a:lstStyle/>
          <a:p>
            <a:fld id="{4FAB73BC-B049-4115-A692-8D63A059BFB8}" type="slidenum">
              <a:rPr lang="en-US" smtClean="0"/>
              <a:t>59</a:t>
            </a:fld>
            <a:endParaRPr lang="en-US" dirty="0"/>
          </a:p>
        </p:txBody>
      </p:sp>
      <p:sp>
        <p:nvSpPr>
          <p:cNvPr id="5" name="Title 1">
            <a:extLst>
              <a:ext uri="{FF2B5EF4-FFF2-40B4-BE49-F238E27FC236}">
                <a16:creationId xmlns:a16="http://schemas.microsoft.com/office/drawing/2014/main" id="{4AAB4EEF-83D1-F635-9346-1DA9A3A0897A}"/>
              </a:ext>
            </a:extLst>
          </p:cNvPr>
          <p:cNvSpPr txBox="1">
            <a:spLocks/>
          </p:cNvSpPr>
          <p:nvPr/>
        </p:nvSpPr>
        <p:spPr>
          <a:xfrm>
            <a:off x="1069848" y="484632"/>
            <a:ext cx="10058400" cy="2576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t>Managed execution </a:t>
            </a:r>
            <a:br>
              <a:rPr lang="en-US"/>
            </a:br>
            <a:endParaRPr lang="en-IN" dirty="0"/>
          </a:p>
        </p:txBody>
      </p:sp>
      <p:sp>
        <p:nvSpPr>
          <p:cNvPr id="8" name="Footer Placeholder 5">
            <a:extLst>
              <a:ext uri="{FF2B5EF4-FFF2-40B4-BE49-F238E27FC236}">
                <a16:creationId xmlns:a16="http://schemas.microsoft.com/office/drawing/2014/main" id="{A850D520-5EAB-5AA3-7A34-DE5AA289974E}"/>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2927739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8A1F-D047-7537-28F9-7AE07EA6AD2F}"/>
              </a:ext>
            </a:extLst>
          </p:cNvPr>
          <p:cNvSpPr>
            <a:spLocks noGrp="1"/>
          </p:cNvSpPr>
          <p:nvPr>
            <p:ph type="title"/>
          </p:nvPr>
        </p:nvSpPr>
        <p:spPr/>
        <p:txBody>
          <a:bodyPr/>
          <a:lstStyle/>
          <a:p>
            <a:r>
              <a:rPr lang="en-US" dirty="0"/>
              <a:t>The vision of cloud computing</a:t>
            </a:r>
            <a:endParaRPr lang="en-IN" dirty="0"/>
          </a:p>
        </p:txBody>
      </p:sp>
      <p:pic>
        <p:nvPicPr>
          <p:cNvPr id="7" name="Content Placeholder 6">
            <a:extLst>
              <a:ext uri="{FF2B5EF4-FFF2-40B4-BE49-F238E27FC236}">
                <a16:creationId xmlns:a16="http://schemas.microsoft.com/office/drawing/2014/main" id="{AFFF8BD2-FDBA-7A46-A551-F6695B4D90F1}"/>
              </a:ext>
            </a:extLst>
          </p:cNvPr>
          <p:cNvPicPr>
            <a:picLocks noGrp="1" noChangeAspect="1"/>
          </p:cNvPicPr>
          <p:nvPr>
            <p:ph idx="1"/>
          </p:nvPr>
        </p:nvPicPr>
        <p:blipFill>
          <a:blip r:embed="rId2"/>
          <a:stretch>
            <a:fillRect/>
          </a:stretch>
        </p:blipFill>
        <p:spPr>
          <a:xfrm>
            <a:off x="861392" y="1577009"/>
            <a:ext cx="10260760" cy="4982817"/>
          </a:xfrm>
        </p:spPr>
      </p:pic>
      <p:sp>
        <p:nvSpPr>
          <p:cNvPr id="9" name="Slide Number Placeholder 8">
            <a:extLst>
              <a:ext uri="{FF2B5EF4-FFF2-40B4-BE49-F238E27FC236}">
                <a16:creationId xmlns:a16="http://schemas.microsoft.com/office/drawing/2014/main" id="{8540F180-8BE3-76B3-8904-8A8EAE466F9D}"/>
              </a:ext>
            </a:extLst>
          </p:cNvPr>
          <p:cNvSpPr>
            <a:spLocks noGrp="1"/>
          </p:cNvSpPr>
          <p:nvPr>
            <p:ph type="sldNum" sz="quarter" idx="12"/>
          </p:nvPr>
        </p:nvSpPr>
        <p:spPr/>
        <p:txBody>
          <a:bodyPr/>
          <a:lstStyle/>
          <a:p>
            <a:fld id="{4FAB73BC-B049-4115-A692-8D63A059BFB8}" type="slidenum">
              <a:rPr lang="en-US" smtClean="0"/>
              <a:t>6</a:t>
            </a:fld>
            <a:endParaRPr lang="en-US" dirty="0"/>
          </a:p>
        </p:txBody>
      </p:sp>
      <p:sp>
        <p:nvSpPr>
          <p:cNvPr id="10" name="Footer Placeholder 5">
            <a:extLst>
              <a:ext uri="{FF2B5EF4-FFF2-40B4-BE49-F238E27FC236}">
                <a16:creationId xmlns:a16="http://schemas.microsoft.com/office/drawing/2014/main" id="{7E5015E3-B5F6-1E48-BAE3-BBB08E4453F0}"/>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3225125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BF8D-0A93-42C8-3A43-05470C4259D5}"/>
              </a:ext>
            </a:extLst>
          </p:cNvPr>
          <p:cNvSpPr>
            <a:spLocks noGrp="1"/>
          </p:cNvSpPr>
          <p:nvPr>
            <p:ph type="title"/>
          </p:nvPr>
        </p:nvSpPr>
        <p:spPr>
          <a:xfrm>
            <a:off x="1069848" y="484632"/>
            <a:ext cx="10058400" cy="2576620"/>
          </a:xfrm>
        </p:spPr>
        <p:txBody>
          <a:bodyPr/>
          <a:lstStyle/>
          <a:p>
            <a:r>
              <a:rPr lang="en-US" dirty="0"/>
              <a:t>Managed execution </a:t>
            </a:r>
            <a:br>
              <a:rPr lang="en-US" dirty="0"/>
            </a:br>
            <a:endParaRPr lang="en-IN" dirty="0"/>
          </a:p>
        </p:txBody>
      </p:sp>
      <p:sp>
        <p:nvSpPr>
          <p:cNvPr id="3" name="Content Placeholder 2">
            <a:extLst>
              <a:ext uri="{FF2B5EF4-FFF2-40B4-BE49-F238E27FC236}">
                <a16:creationId xmlns:a16="http://schemas.microsoft.com/office/drawing/2014/main" id="{0B2FA228-14EE-AD1E-244B-908A6A5FEBBE}"/>
              </a:ext>
            </a:extLst>
          </p:cNvPr>
          <p:cNvSpPr>
            <a:spLocks noGrp="1"/>
          </p:cNvSpPr>
          <p:nvPr>
            <p:ph idx="1"/>
          </p:nvPr>
        </p:nvSpPr>
        <p:spPr>
          <a:xfrm>
            <a:off x="1069848" y="1828800"/>
            <a:ext cx="10058400" cy="4343400"/>
          </a:xfrm>
        </p:spPr>
        <p:txBody>
          <a:bodyPr/>
          <a:lstStyle/>
          <a:p>
            <a:r>
              <a:rPr lang="en-US" dirty="0"/>
              <a:t>Functions enabled by Managed Execution of virtualization environment - sharing, aggregation, emulation, and isolation </a:t>
            </a:r>
          </a:p>
          <a:p>
            <a:r>
              <a:rPr lang="en-US" dirty="0"/>
              <a:t>Sharing: </a:t>
            </a:r>
          </a:p>
          <a:p>
            <a:pPr lvl="1"/>
            <a:r>
              <a:rPr lang="en-US" dirty="0"/>
              <a:t>Virtualization allows the creation of a separate computing environments within the same host. </a:t>
            </a:r>
          </a:p>
          <a:p>
            <a:pPr lvl="1"/>
            <a:r>
              <a:rPr lang="en-US" dirty="0"/>
              <a:t>fully exploit the capabilities otherwise it is underutilized. </a:t>
            </a:r>
          </a:p>
          <a:p>
            <a:pPr lvl="1"/>
            <a:r>
              <a:rPr lang="en-US" dirty="0"/>
              <a:t>reduce the number of active servers and limit power consumption. </a:t>
            </a:r>
          </a:p>
          <a:p>
            <a:r>
              <a:rPr lang="en-US" dirty="0"/>
              <a:t>Aggregation:</a:t>
            </a:r>
          </a:p>
          <a:p>
            <a:pPr lvl="1"/>
            <a:r>
              <a:rPr lang="en-US" dirty="0"/>
              <a:t>opposite process of sharing physical resource among several guests</a:t>
            </a:r>
          </a:p>
          <a:p>
            <a:pPr lvl="1"/>
            <a:r>
              <a:rPr lang="en-US" dirty="0"/>
              <a:t> A group of separate hosts can be tied together and represented to guests as a single virtual host.</a:t>
            </a:r>
            <a:endParaRPr lang="en-IN" dirty="0"/>
          </a:p>
        </p:txBody>
      </p:sp>
      <p:sp>
        <p:nvSpPr>
          <p:cNvPr id="4" name="Slide Number Placeholder 3">
            <a:extLst>
              <a:ext uri="{FF2B5EF4-FFF2-40B4-BE49-F238E27FC236}">
                <a16:creationId xmlns:a16="http://schemas.microsoft.com/office/drawing/2014/main" id="{6BF2AED5-1A95-2D9F-FFE5-2C5CD39B3C23}"/>
              </a:ext>
            </a:extLst>
          </p:cNvPr>
          <p:cNvSpPr>
            <a:spLocks noGrp="1"/>
          </p:cNvSpPr>
          <p:nvPr>
            <p:ph type="sldNum" sz="quarter" idx="12"/>
          </p:nvPr>
        </p:nvSpPr>
        <p:spPr/>
        <p:txBody>
          <a:bodyPr/>
          <a:lstStyle/>
          <a:p>
            <a:fld id="{4FAB73BC-B049-4115-A692-8D63A059BFB8}" type="slidenum">
              <a:rPr lang="en-US" smtClean="0"/>
              <a:t>60</a:t>
            </a:fld>
            <a:endParaRPr lang="en-US" dirty="0"/>
          </a:p>
        </p:txBody>
      </p:sp>
      <p:sp>
        <p:nvSpPr>
          <p:cNvPr id="5" name="Footer Placeholder 5">
            <a:extLst>
              <a:ext uri="{FF2B5EF4-FFF2-40B4-BE49-F238E27FC236}">
                <a16:creationId xmlns:a16="http://schemas.microsoft.com/office/drawing/2014/main" id="{671488B7-FCFB-3110-DEFD-C2464168C05D}"/>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7266223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E45FD-BA48-33F5-49FB-FD143BEDE3CE}"/>
              </a:ext>
            </a:extLst>
          </p:cNvPr>
          <p:cNvSpPr>
            <a:spLocks noGrp="1"/>
          </p:cNvSpPr>
          <p:nvPr>
            <p:ph type="title"/>
          </p:nvPr>
        </p:nvSpPr>
        <p:spPr/>
        <p:txBody>
          <a:bodyPr/>
          <a:lstStyle/>
          <a:p>
            <a:r>
              <a:rPr lang="en-US" dirty="0"/>
              <a:t>Managed execution</a:t>
            </a:r>
            <a:endParaRPr lang="en-IN" dirty="0"/>
          </a:p>
        </p:txBody>
      </p:sp>
      <p:sp>
        <p:nvSpPr>
          <p:cNvPr id="3" name="Content Placeholder 2">
            <a:extLst>
              <a:ext uri="{FF2B5EF4-FFF2-40B4-BE49-F238E27FC236}">
                <a16:creationId xmlns:a16="http://schemas.microsoft.com/office/drawing/2014/main" id="{10E9F638-9530-5207-B601-244F6B5168A1}"/>
              </a:ext>
            </a:extLst>
          </p:cNvPr>
          <p:cNvSpPr>
            <a:spLocks noGrp="1"/>
          </p:cNvSpPr>
          <p:nvPr>
            <p:ph idx="1"/>
          </p:nvPr>
        </p:nvSpPr>
        <p:spPr/>
        <p:txBody>
          <a:bodyPr/>
          <a:lstStyle/>
          <a:p>
            <a:r>
              <a:rPr lang="en-US" dirty="0"/>
              <a:t>Emulation:</a:t>
            </a:r>
          </a:p>
          <a:p>
            <a:pPr lvl="1"/>
            <a:r>
              <a:rPr lang="en-US" dirty="0"/>
              <a:t>Emulation is the process of imitating a hardware/software program/platform on another program or platform. This makes it possible to run programs on systems not designed for them</a:t>
            </a:r>
          </a:p>
          <a:p>
            <a:pPr lvl="1"/>
            <a:r>
              <a:rPr lang="en-US" dirty="0"/>
              <a:t>A completely different environment with respect to the host can be emulated, thus allowing the execution of guest programs requiring specific characteristics that are not present in the physical host </a:t>
            </a:r>
            <a:endParaRPr lang="en-IN" dirty="0"/>
          </a:p>
          <a:p>
            <a:r>
              <a:rPr lang="en-US" dirty="0"/>
              <a:t> Isolation: </a:t>
            </a:r>
          </a:p>
          <a:p>
            <a:pPr lvl="1"/>
            <a:r>
              <a:rPr lang="en-US" dirty="0"/>
              <a:t>Virtualization allows providing guests—whether they are operating systems, applications, or other entities—with a completely separate environment, in which they are executed. </a:t>
            </a:r>
          </a:p>
          <a:p>
            <a:pPr lvl="1"/>
            <a:r>
              <a:rPr lang="en-US" dirty="0"/>
              <a:t>The guest program performs its activity by interacting with an abstraction layer, which provides access to the underlying resources</a:t>
            </a:r>
          </a:p>
        </p:txBody>
      </p:sp>
      <p:sp>
        <p:nvSpPr>
          <p:cNvPr id="4" name="Slide Number Placeholder 3">
            <a:extLst>
              <a:ext uri="{FF2B5EF4-FFF2-40B4-BE49-F238E27FC236}">
                <a16:creationId xmlns:a16="http://schemas.microsoft.com/office/drawing/2014/main" id="{4CCA3A6C-2E2A-C40B-988D-1F3A0DB867AD}"/>
              </a:ext>
            </a:extLst>
          </p:cNvPr>
          <p:cNvSpPr>
            <a:spLocks noGrp="1"/>
          </p:cNvSpPr>
          <p:nvPr>
            <p:ph type="sldNum" sz="quarter" idx="12"/>
          </p:nvPr>
        </p:nvSpPr>
        <p:spPr/>
        <p:txBody>
          <a:bodyPr/>
          <a:lstStyle/>
          <a:p>
            <a:fld id="{4FAB73BC-B049-4115-A692-8D63A059BFB8}" type="slidenum">
              <a:rPr lang="en-US" smtClean="0"/>
              <a:t>61</a:t>
            </a:fld>
            <a:endParaRPr lang="en-US" dirty="0"/>
          </a:p>
        </p:txBody>
      </p:sp>
      <p:sp>
        <p:nvSpPr>
          <p:cNvPr id="5" name="Footer Placeholder 5">
            <a:extLst>
              <a:ext uri="{FF2B5EF4-FFF2-40B4-BE49-F238E27FC236}">
                <a16:creationId xmlns:a16="http://schemas.microsoft.com/office/drawing/2014/main" id="{D99F5C44-B422-40EE-E7E8-9574798D2AD6}"/>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5217410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CA352-7736-4DC4-1F0B-F0FF8AE157C9}"/>
              </a:ext>
            </a:extLst>
          </p:cNvPr>
          <p:cNvSpPr>
            <a:spLocks noGrp="1"/>
          </p:cNvSpPr>
          <p:nvPr>
            <p:ph type="title"/>
          </p:nvPr>
        </p:nvSpPr>
        <p:spPr/>
        <p:txBody>
          <a:bodyPr/>
          <a:lstStyle/>
          <a:p>
            <a:r>
              <a:rPr lang="en-IN" dirty="0"/>
              <a:t>PORTABILITY</a:t>
            </a:r>
          </a:p>
        </p:txBody>
      </p:sp>
      <p:sp>
        <p:nvSpPr>
          <p:cNvPr id="3" name="Content Placeholder 2">
            <a:extLst>
              <a:ext uri="{FF2B5EF4-FFF2-40B4-BE49-F238E27FC236}">
                <a16:creationId xmlns:a16="http://schemas.microsoft.com/office/drawing/2014/main" id="{99DBB7CE-0A06-9DBF-E524-73739FC0D224}"/>
              </a:ext>
            </a:extLst>
          </p:cNvPr>
          <p:cNvSpPr>
            <a:spLocks noGrp="1"/>
          </p:cNvSpPr>
          <p:nvPr>
            <p:ph idx="1"/>
          </p:nvPr>
        </p:nvSpPr>
        <p:spPr/>
        <p:txBody>
          <a:bodyPr/>
          <a:lstStyle/>
          <a:p>
            <a:r>
              <a:rPr lang="en-US" dirty="0"/>
              <a:t>In hardware virtualization solution, the guest is packaged into a virtual image that, in most cases, can be safely moved and executed on top of different virtual machines. </a:t>
            </a:r>
          </a:p>
          <a:p>
            <a:r>
              <a:rPr lang="en-US" dirty="0"/>
              <a:t>In programming-level virtualization, as implemented by the JVM or the .NET runtime, the binary code representing application components (jars or assemblies) can be run without any recompilation on any implementation of the corresponding virtual machine </a:t>
            </a:r>
          </a:p>
          <a:p>
            <a:r>
              <a:rPr lang="en-US" dirty="0"/>
              <a:t>Run application on different platforms with no changes.</a:t>
            </a:r>
            <a:endParaRPr lang="en-IN" dirty="0"/>
          </a:p>
        </p:txBody>
      </p:sp>
      <p:sp>
        <p:nvSpPr>
          <p:cNvPr id="4" name="Slide Number Placeholder 3">
            <a:extLst>
              <a:ext uri="{FF2B5EF4-FFF2-40B4-BE49-F238E27FC236}">
                <a16:creationId xmlns:a16="http://schemas.microsoft.com/office/drawing/2014/main" id="{82C40825-13E0-B534-7C5D-76B8F86EFBDB}"/>
              </a:ext>
            </a:extLst>
          </p:cNvPr>
          <p:cNvSpPr>
            <a:spLocks noGrp="1"/>
          </p:cNvSpPr>
          <p:nvPr>
            <p:ph type="sldNum" sz="quarter" idx="12"/>
          </p:nvPr>
        </p:nvSpPr>
        <p:spPr/>
        <p:txBody>
          <a:bodyPr/>
          <a:lstStyle/>
          <a:p>
            <a:fld id="{4FAB73BC-B049-4115-A692-8D63A059BFB8}" type="slidenum">
              <a:rPr lang="en-US" smtClean="0"/>
              <a:t>62</a:t>
            </a:fld>
            <a:endParaRPr lang="en-US" dirty="0"/>
          </a:p>
        </p:txBody>
      </p:sp>
      <p:sp>
        <p:nvSpPr>
          <p:cNvPr id="5" name="Footer Placeholder 5">
            <a:extLst>
              <a:ext uri="{FF2B5EF4-FFF2-40B4-BE49-F238E27FC236}">
                <a16:creationId xmlns:a16="http://schemas.microsoft.com/office/drawing/2014/main" id="{FE11CD5A-7684-3B9E-D2C1-EF30EF849CB8}"/>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3249784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7F2E-8A5B-7014-D57B-D590411C06BC}"/>
              </a:ext>
            </a:extLst>
          </p:cNvPr>
          <p:cNvSpPr>
            <a:spLocks noGrp="1"/>
          </p:cNvSpPr>
          <p:nvPr>
            <p:ph type="title"/>
          </p:nvPr>
        </p:nvSpPr>
        <p:spPr>
          <a:xfrm>
            <a:off x="1069848" y="484632"/>
            <a:ext cx="10058400" cy="1105629"/>
          </a:xfrm>
        </p:spPr>
        <p:txBody>
          <a:bodyPr>
            <a:normAutofit/>
          </a:bodyPr>
          <a:lstStyle/>
          <a:p>
            <a:r>
              <a:rPr lang="en-IN" sz="4400" dirty="0"/>
              <a:t>TAXONOMY OF VIRTUALIZATION TECHNIQUES</a:t>
            </a:r>
          </a:p>
        </p:txBody>
      </p:sp>
      <p:sp>
        <p:nvSpPr>
          <p:cNvPr id="4" name="Slide Number Placeholder 3">
            <a:extLst>
              <a:ext uri="{FF2B5EF4-FFF2-40B4-BE49-F238E27FC236}">
                <a16:creationId xmlns:a16="http://schemas.microsoft.com/office/drawing/2014/main" id="{D429AC0F-EFCF-1321-C5B0-8449AA553449}"/>
              </a:ext>
            </a:extLst>
          </p:cNvPr>
          <p:cNvSpPr>
            <a:spLocks noGrp="1"/>
          </p:cNvSpPr>
          <p:nvPr>
            <p:ph type="sldNum" sz="quarter" idx="12"/>
          </p:nvPr>
        </p:nvSpPr>
        <p:spPr/>
        <p:txBody>
          <a:bodyPr/>
          <a:lstStyle/>
          <a:p>
            <a:fld id="{4FAB73BC-B049-4115-A692-8D63A059BFB8}" type="slidenum">
              <a:rPr lang="en-US" smtClean="0"/>
              <a:t>63</a:t>
            </a:fld>
            <a:endParaRPr lang="en-US" dirty="0"/>
          </a:p>
        </p:txBody>
      </p:sp>
      <p:pic>
        <p:nvPicPr>
          <p:cNvPr id="10" name="Content Placeholder 9">
            <a:extLst>
              <a:ext uri="{FF2B5EF4-FFF2-40B4-BE49-F238E27FC236}">
                <a16:creationId xmlns:a16="http://schemas.microsoft.com/office/drawing/2014/main" id="{B4C026C4-4140-77FE-0243-F498FCD28ACC}"/>
              </a:ext>
            </a:extLst>
          </p:cNvPr>
          <p:cNvPicPr>
            <a:picLocks noGrp="1" noChangeAspect="1"/>
          </p:cNvPicPr>
          <p:nvPr>
            <p:ph idx="1"/>
          </p:nvPr>
        </p:nvPicPr>
        <p:blipFill>
          <a:blip r:embed="rId2"/>
          <a:stretch>
            <a:fillRect/>
          </a:stretch>
        </p:blipFill>
        <p:spPr>
          <a:xfrm>
            <a:off x="1069847" y="1444487"/>
            <a:ext cx="10058399" cy="4928881"/>
          </a:xfrm>
        </p:spPr>
      </p:pic>
      <p:sp>
        <p:nvSpPr>
          <p:cNvPr id="11" name="Footer Placeholder 5">
            <a:extLst>
              <a:ext uri="{FF2B5EF4-FFF2-40B4-BE49-F238E27FC236}">
                <a16:creationId xmlns:a16="http://schemas.microsoft.com/office/drawing/2014/main" id="{FCCFA00F-BF1E-C6F1-1820-4E810B88300B}"/>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5768168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140C-BC83-C882-551B-2CB8D1214B30}"/>
              </a:ext>
            </a:extLst>
          </p:cNvPr>
          <p:cNvSpPr>
            <a:spLocks noGrp="1"/>
          </p:cNvSpPr>
          <p:nvPr>
            <p:ph type="title"/>
          </p:nvPr>
        </p:nvSpPr>
        <p:spPr>
          <a:xfrm>
            <a:off x="1066800" y="0"/>
            <a:ext cx="10058400" cy="1609344"/>
          </a:xfrm>
        </p:spPr>
        <p:txBody>
          <a:bodyPr>
            <a:normAutofit/>
          </a:bodyPr>
          <a:lstStyle/>
          <a:p>
            <a:r>
              <a:rPr lang="en-IN" sz="4400" dirty="0"/>
              <a:t>TAXONOMY OF VIRTUALIZATION TECHNIQUES</a:t>
            </a:r>
          </a:p>
        </p:txBody>
      </p:sp>
      <p:sp>
        <p:nvSpPr>
          <p:cNvPr id="3" name="Content Placeholder 2">
            <a:extLst>
              <a:ext uri="{FF2B5EF4-FFF2-40B4-BE49-F238E27FC236}">
                <a16:creationId xmlns:a16="http://schemas.microsoft.com/office/drawing/2014/main" id="{DD8BF810-6CE2-5CB2-F535-F6B9D2A81690}"/>
              </a:ext>
            </a:extLst>
          </p:cNvPr>
          <p:cNvSpPr>
            <a:spLocks noGrp="1"/>
          </p:cNvSpPr>
          <p:nvPr>
            <p:ph idx="1"/>
          </p:nvPr>
        </p:nvSpPr>
        <p:spPr>
          <a:xfrm>
            <a:off x="1069848" y="1219200"/>
            <a:ext cx="10058400" cy="5261113"/>
          </a:xfrm>
        </p:spPr>
        <p:txBody>
          <a:bodyPr/>
          <a:lstStyle/>
          <a:p>
            <a:r>
              <a:rPr lang="en-US" sz="2400" dirty="0"/>
              <a:t>The first classification discriminates against the service or entity that is being emulated. </a:t>
            </a:r>
          </a:p>
          <a:p>
            <a:r>
              <a:rPr lang="en-US" dirty="0"/>
              <a:t>Two major categories by considering the type of host they require. </a:t>
            </a:r>
          </a:p>
          <a:p>
            <a:pPr lvl="1"/>
            <a:r>
              <a:rPr lang="en-US" sz="2000" dirty="0"/>
              <a:t>Process-level techniques are implemented on top of an existing operating system which has full control of the hardware </a:t>
            </a:r>
          </a:p>
          <a:p>
            <a:pPr lvl="1"/>
            <a:r>
              <a:rPr lang="en-US" sz="2000" dirty="0"/>
              <a:t>System-level techniques are implemented directly on hardware and do not require or require a minimum of support from an existing operating system. </a:t>
            </a:r>
          </a:p>
          <a:p>
            <a:pPr lvl="1"/>
            <a:r>
              <a:rPr lang="en-US" sz="2000" dirty="0"/>
              <a:t>Within these two categories we can list various techniques that offer the guest a different type of virtual computation environment: </a:t>
            </a:r>
          </a:p>
          <a:p>
            <a:pPr lvl="2"/>
            <a:r>
              <a:rPr lang="en-US" sz="1800" dirty="0"/>
              <a:t>bare hardware </a:t>
            </a:r>
          </a:p>
          <a:p>
            <a:pPr lvl="2"/>
            <a:r>
              <a:rPr lang="en-US" sz="1800" dirty="0"/>
              <a:t>operating system resources </a:t>
            </a:r>
          </a:p>
          <a:p>
            <a:pPr lvl="2"/>
            <a:r>
              <a:rPr lang="en-US" sz="1800" dirty="0"/>
              <a:t>low-level programming language </a:t>
            </a:r>
          </a:p>
          <a:p>
            <a:pPr lvl="2"/>
            <a:r>
              <a:rPr lang="en-US" sz="1800" dirty="0"/>
              <a:t>application libraries</a:t>
            </a:r>
            <a:endParaRPr lang="en-IN" sz="1800" dirty="0"/>
          </a:p>
        </p:txBody>
      </p:sp>
      <p:sp>
        <p:nvSpPr>
          <p:cNvPr id="4" name="Slide Number Placeholder 3">
            <a:extLst>
              <a:ext uri="{FF2B5EF4-FFF2-40B4-BE49-F238E27FC236}">
                <a16:creationId xmlns:a16="http://schemas.microsoft.com/office/drawing/2014/main" id="{7700833C-DBF9-5089-939C-C1AFFBB3F423}"/>
              </a:ext>
            </a:extLst>
          </p:cNvPr>
          <p:cNvSpPr>
            <a:spLocks noGrp="1"/>
          </p:cNvSpPr>
          <p:nvPr>
            <p:ph type="sldNum" sz="quarter" idx="12"/>
          </p:nvPr>
        </p:nvSpPr>
        <p:spPr/>
        <p:txBody>
          <a:bodyPr/>
          <a:lstStyle/>
          <a:p>
            <a:fld id="{4FAB73BC-B049-4115-A692-8D63A059BFB8}" type="slidenum">
              <a:rPr lang="en-US" smtClean="0"/>
              <a:t>64</a:t>
            </a:fld>
            <a:endParaRPr lang="en-US" dirty="0"/>
          </a:p>
        </p:txBody>
      </p:sp>
      <p:sp>
        <p:nvSpPr>
          <p:cNvPr id="5" name="Footer Placeholder 5">
            <a:extLst>
              <a:ext uri="{FF2B5EF4-FFF2-40B4-BE49-F238E27FC236}">
                <a16:creationId xmlns:a16="http://schemas.microsoft.com/office/drawing/2014/main" id="{DBEB1E76-32FC-8567-5073-5A7208AAC324}"/>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8389256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8C945-E5AD-5D05-1A45-29885CFE5351}"/>
              </a:ext>
            </a:extLst>
          </p:cNvPr>
          <p:cNvSpPr>
            <a:spLocks noGrp="1"/>
          </p:cNvSpPr>
          <p:nvPr>
            <p:ph type="title"/>
          </p:nvPr>
        </p:nvSpPr>
        <p:spPr>
          <a:xfrm>
            <a:off x="1063752" y="685800"/>
            <a:ext cx="10058400" cy="1609344"/>
          </a:xfrm>
        </p:spPr>
        <p:txBody>
          <a:bodyPr/>
          <a:lstStyle/>
          <a:p>
            <a:r>
              <a:rPr lang="en-IN" dirty="0"/>
              <a:t>EXECUTION VIRTUALIZATION </a:t>
            </a:r>
          </a:p>
        </p:txBody>
      </p:sp>
      <p:sp>
        <p:nvSpPr>
          <p:cNvPr id="3" name="Content Placeholder 2">
            <a:extLst>
              <a:ext uri="{FF2B5EF4-FFF2-40B4-BE49-F238E27FC236}">
                <a16:creationId xmlns:a16="http://schemas.microsoft.com/office/drawing/2014/main" id="{3152C3EA-E5A2-9A54-3931-20F88DA18CDD}"/>
              </a:ext>
            </a:extLst>
          </p:cNvPr>
          <p:cNvSpPr>
            <a:spLocks noGrp="1"/>
          </p:cNvSpPr>
          <p:nvPr>
            <p:ph idx="1"/>
          </p:nvPr>
        </p:nvSpPr>
        <p:spPr/>
        <p:txBody>
          <a:bodyPr>
            <a:normAutofit/>
          </a:bodyPr>
          <a:lstStyle/>
          <a:p>
            <a:pPr marL="457200" indent="-457200">
              <a:buFont typeface="+mj-lt"/>
              <a:buAutoNum type="arabicPeriod"/>
            </a:pPr>
            <a:r>
              <a:rPr lang="en-IN" sz="2400" dirty="0"/>
              <a:t>Machine reference model </a:t>
            </a:r>
          </a:p>
          <a:p>
            <a:pPr marL="457200" indent="-457200">
              <a:buFont typeface="+mj-lt"/>
              <a:buAutoNum type="arabicPeriod"/>
            </a:pPr>
            <a:r>
              <a:rPr lang="en-IN" sz="2400" dirty="0"/>
              <a:t>Hardware-level virtualization </a:t>
            </a:r>
          </a:p>
          <a:p>
            <a:pPr marL="617220" lvl="1" indent="-342900">
              <a:buFont typeface="+mj-lt"/>
              <a:buAutoNum type="arabicPeriod"/>
            </a:pPr>
            <a:r>
              <a:rPr lang="en-IN" sz="2400" dirty="0"/>
              <a:t>Hypervisors </a:t>
            </a:r>
          </a:p>
          <a:p>
            <a:pPr marL="617220" lvl="1" indent="-342900">
              <a:buFont typeface="+mj-lt"/>
              <a:buAutoNum type="arabicPeriod"/>
            </a:pPr>
            <a:r>
              <a:rPr lang="en-IN" sz="2400" dirty="0"/>
              <a:t>Hardware virtualization techniques </a:t>
            </a:r>
          </a:p>
          <a:p>
            <a:pPr marL="617220" lvl="1" indent="-342900">
              <a:buFont typeface="+mj-lt"/>
              <a:buAutoNum type="arabicPeriod"/>
            </a:pPr>
            <a:r>
              <a:rPr lang="en-IN" sz="2400" dirty="0"/>
              <a:t>Operating system-level virtualization </a:t>
            </a:r>
          </a:p>
          <a:p>
            <a:pPr marL="457200" indent="-457200">
              <a:buFont typeface="+mj-lt"/>
              <a:buAutoNum type="arabicPeriod"/>
            </a:pPr>
            <a:r>
              <a:rPr lang="en-IN" sz="2400" dirty="0"/>
              <a:t>Programming language-level virtualization </a:t>
            </a:r>
          </a:p>
          <a:p>
            <a:pPr marL="457200" indent="-457200">
              <a:buFont typeface="+mj-lt"/>
              <a:buAutoNum type="arabicPeriod"/>
            </a:pPr>
            <a:r>
              <a:rPr lang="en-IN" sz="2400" dirty="0"/>
              <a:t>Application-level virtualization</a:t>
            </a:r>
          </a:p>
        </p:txBody>
      </p:sp>
      <p:sp>
        <p:nvSpPr>
          <p:cNvPr id="4" name="Slide Number Placeholder 3">
            <a:extLst>
              <a:ext uri="{FF2B5EF4-FFF2-40B4-BE49-F238E27FC236}">
                <a16:creationId xmlns:a16="http://schemas.microsoft.com/office/drawing/2014/main" id="{C378EEA3-9040-7E54-6444-52C4E8C141B5}"/>
              </a:ext>
            </a:extLst>
          </p:cNvPr>
          <p:cNvSpPr>
            <a:spLocks noGrp="1"/>
          </p:cNvSpPr>
          <p:nvPr>
            <p:ph type="sldNum" sz="quarter" idx="12"/>
          </p:nvPr>
        </p:nvSpPr>
        <p:spPr/>
        <p:txBody>
          <a:bodyPr/>
          <a:lstStyle/>
          <a:p>
            <a:fld id="{4FAB73BC-B049-4115-A692-8D63A059BFB8}" type="slidenum">
              <a:rPr lang="en-US" smtClean="0"/>
              <a:t>65</a:t>
            </a:fld>
            <a:endParaRPr lang="en-US" dirty="0"/>
          </a:p>
        </p:txBody>
      </p:sp>
      <p:sp>
        <p:nvSpPr>
          <p:cNvPr id="5" name="Footer Placeholder 5">
            <a:extLst>
              <a:ext uri="{FF2B5EF4-FFF2-40B4-BE49-F238E27FC236}">
                <a16:creationId xmlns:a16="http://schemas.microsoft.com/office/drawing/2014/main" id="{F9016F4E-CD84-8265-9DE8-481F863F9232}"/>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21290992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1E2C-F565-F623-93CE-0094625BC677}"/>
              </a:ext>
            </a:extLst>
          </p:cNvPr>
          <p:cNvSpPr>
            <a:spLocks noGrp="1"/>
          </p:cNvSpPr>
          <p:nvPr>
            <p:ph type="title"/>
          </p:nvPr>
        </p:nvSpPr>
        <p:spPr/>
        <p:txBody>
          <a:bodyPr/>
          <a:lstStyle/>
          <a:p>
            <a:r>
              <a:rPr lang="en-IN" sz="5400" dirty="0"/>
              <a:t>Machine reference model</a:t>
            </a:r>
            <a:endParaRPr lang="en-IN" dirty="0"/>
          </a:p>
        </p:txBody>
      </p:sp>
      <p:pic>
        <p:nvPicPr>
          <p:cNvPr id="6" name="Content Placeholder 5">
            <a:extLst>
              <a:ext uri="{FF2B5EF4-FFF2-40B4-BE49-F238E27FC236}">
                <a16:creationId xmlns:a16="http://schemas.microsoft.com/office/drawing/2014/main" id="{A3BB9C25-D01A-9BEF-4004-0213A710395F}"/>
              </a:ext>
            </a:extLst>
          </p:cNvPr>
          <p:cNvPicPr>
            <a:picLocks noGrp="1" noChangeAspect="1"/>
          </p:cNvPicPr>
          <p:nvPr>
            <p:ph idx="1"/>
          </p:nvPr>
        </p:nvPicPr>
        <p:blipFill>
          <a:blip r:embed="rId2"/>
          <a:stretch>
            <a:fillRect/>
          </a:stretch>
        </p:blipFill>
        <p:spPr>
          <a:xfrm>
            <a:off x="1908313" y="2093976"/>
            <a:ext cx="8719929" cy="4279392"/>
          </a:xfrm>
        </p:spPr>
      </p:pic>
      <p:sp>
        <p:nvSpPr>
          <p:cNvPr id="4" name="Slide Number Placeholder 3">
            <a:extLst>
              <a:ext uri="{FF2B5EF4-FFF2-40B4-BE49-F238E27FC236}">
                <a16:creationId xmlns:a16="http://schemas.microsoft.com/office/drawing/2014/main" id="{999D9693-A2D4-0AF4-EB92-4FBD399D61C5}"/>
              </a:ext>
            </a:extLst>
          </p:cNvPr>
          <p:cNvSpPr>
            <a:spLocks noGrp="1"/>
          </p:cNvSpPr>
          <p:nvPr>
            <p:ph type="sldNum" sz="quarter" idx="12"/>
          </p:nvPr>
        </p:nvSpPr>
        <p:spPr/>
        <p:txBody>
          <a:bodyPr/>
          <a:lstStyle/>
          <a:p>
            <a:fld id="{4FAB73BC-B049-4115-A692-8D63A059BFB8}" type="slidenum">
              <a:rPr lang="en-US" smtClean="0"/>
              <a:t>66</a:t>
            </a:fld>
            <a:endParaRPr lang="en-US" dirty="0"/>
          </a:p>
        </p:txBody>
      </p:sp>
      <p:sp>
        <p:nvSpPr>
          <p:cNvPr id="7" name="Footer Placeholder 5">
            <a:extLst>
              <a:ext uri="{FF2B5EF4-FFF2-40B4-BE49-F238E27FC236}">
                <a16:creationId xmlns:a16="http://schemas.microsoft.com/office/drawing/2014/main" id="{E553C925-36A5-7A8E-807D-AD6A4F4208B1}"/>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40677979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D898-90B6-87C7-35AF-82C50C22DEB6}"/>
              </a:ext>
            </a:extLst>
          </p:cNvPr>
          <p:cNvSpPr>
            <a:spLocks noGrp="1"/>
          </p:cNvSpPr>
          <p:nvPr>
            <p:ph type="title"/>
          </p:nvPr>
        </p:nvSpPr>
        <p:spPr/>
        <p:txBody>
          <a:bodyPr/>
          <a:lstStyle/>
          <a:p>
            <a:r>
              <a:rPr lang="en-IN" sz="5400" dirty="0"/>
              <a:t>Machine reference model</a:t>
            </a:r>
            <a:endParaRPr lang="en-IN" dirty="0"/>
          </a:p>
        </p:txBody>
      </p:sp>
      <p:sp>
        <p:nvSpPr>
          <p:cNvPr id="3" name="Content Placeholder 2">
            <a:extLst>
              <a:ext uri="{FF2B5EF4-FFF2-40B4-BE49-F238E27FC236}">
                <a16:creationId xmlns:a16="http://schemas.microsoft.com/office/drawing/2014/main" id="{59A5EA31-82C6-FDB4-094E-37AB5043032C}"/>
              </a:ext>
            </a:extLst>
          </p:cNvPr>
          <p:cNvSpPr>
            <a:spLocks noGrp="1"/>
          </p:cNvSpPr>
          <p:nvPr>
            <p:ph idx="1"/>
          </p:nvPr>
        </p:nvSpPr>
        <p:spPr/>
        <p:txBody>
          <a:bodyPr>
            <a:normAutofit/>
          </a:bodyPr>
          <a:lstStyle/>
          <a:p>
            <a:r>
              <a:rPr lang="en-US" dirty="0"/>
              <a:t>Virtualizing an execution environment at different levels of the computing stack requires a reference model that defines the interfaces between the levels of abstractions, which hide implementation details </a:t>
            </a:r>
          </a:p>
          <a:p>
            <a:r>
              <a:rPr lang="en-US" dirty="0"/>
              <a:t>hardware is expressed in terms of the Instruction Set Architecture (ISA), which defines the instruction set for the processor registers, memory, and interrupt management. </a:t>
            </a:r>
          </a:p>
          <a:p>
            <a:r>
              <a:rPr lang="en-US" dirty="0"/>
              <a:t>ISA is the interface between hardware and software, and it is important to the operating system(OS) developer(System ISA) and developers of applications that directly manage the underlying hardware (User ISA).</a:t>
            </a:r>
          </a:p>
          <a:p>
            <a:r>
              <a:rPr lang="en-US" dirty="0"/>
              <a:t>The application binary interface(ABI) separates the operating system layer from the applications and libraries, which are managed by the OS. </a:t>
            </a:r>
          </a:p>
        </p:txBody>
      </p:sp>
      <p:sp>
        <p:nvSpPr>
          <p:cNvPr id="4" name="Slide Number Placeholder 3">
            <a:extLst>
              <a:ext uri="{FF2B5EF4-FFF2-40B4-BE49-F238E27FC236}">
                <a16:creationId xmlns:a16="http://schemas.microsoft.com/office/drawing/2014/main" id="{8585EEF7-68BB-F6A8-827E-3666AD4B6346}"/>
              </a:ext>
            </a:extLst>
          </p:cNvPr>
          <p:cNvSpPr>
            <a:spLocks noGrp="1"/>
          </p:cNvSpPr>
          <p:nvPr>
            <p:ph type="sldNum" sz="quarter" idx="12"/>
          </p:nvPr>
        </p:nvSpPr>
        <p:spPr/>
        <p:txBody>
          <a:bodyPr/>
          <a:lstStyle/>
          <a:p>
            <a:fld id="{4FAB73BC-B049-4115-A692-8D63A059BFB8}" type="slidenum">
              <a:rPr lang="en-US" smtClean="0"/>
              <a:t>67</a:t>
            </a:fld>
            <a:endParaRPr lang="en-US" dirty="0"/>
          </a:p>
        </p:txBody>
      </p:sp>
      <p:sp>
        <p:nvSpPr>
          <p:cNvPr id="5" name="Footer Placeholder 5">
            <a:extLst>
              <a:ext uri="{FF2B5EF4-FFF2-40B4-BE49-F238E27FC236}">
                <a16:creationId xmlns:a16="http://schemas.microsoft.com/office/drawing/2014/main" id="{30478D08-495D-DD05-928B-05CCAD7018CB}"/>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4265225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5C5E-4661-9F5D-976C-DE2AC9E30532}"/>
              </a:ext>
            </a:extLst>
          </p:cNvPr>
          <p:cNvSpPr>
            <a:spLocks noGrp="1"/>
          </p:cNvSpPr>
          <p:nvPr>
            <p:ph type="title"/>
          </p:nvPr>
        </p:nvSpPr>
        <p:spPr/>
        <p:txBody>
          <a:bodyPr/>
          <a:lstStyle/>
          <a:p>
            <a:r>
              <a:rPr lang="en-IN" sz="5400" dirty="0"/>
              <a:t>Machine reference model</a:t>
            </a:r>
            <a:endParaRPr lang="en-IN" dirty="0"/>
          </a:p>
        </p:txBody>
      </p:sp>
      <p:sp>
        <p:nvSpPr>
          <p:cNvPr id="3" name="Content Placeholder 2">
            <a:extLst>
              <a:ext uri="{FF2B5EF4-FFF2-40B4-BE49-F238E27FC236}">
                <a16:creationId xmlns:a16="http://schemas.microsoft.com/office/drawing/2014/main" id="{4C5F1FC1-CE7F-8028-8959-D82A39574E06}"/>
              </a:ext>
            </a:extLst>
          </p:cNvPr>
          <p:cNvSpPr>
            <a:spLocks noGrp="1"/>
          </p:cNvSpPr>
          <p:nvPr>
            <p:ph idx="1"/>
          </p:nvPr>
        </p:nvSpPr>
        <p:spPr/>
        <p:txBody>
          <a:bodyPr/>
          <a:lstStyle/>
          <a:p>
            <a:r>
              <a:rPr lang="en-US" dirty="0"/>
              <a:t>ABI covers details such as low-level data types, alignment, and call conventions and defines a format for executable programs. System calls are defined at this level </a:t>
            </a:r>
          </a:p>
          <a:p>
            <a:r>
              <a:rPr lang="en-US" dirty="0"/>
              <a:t>The highest level of abstraction is represented by the application programming interface (API), which interfaces applications to libraries and/or the underlying operating system </a:t>
            </a:r>
          </a:p>
          <a:p>
            <a:r>
              <a:rPr lang="en-US" dirty="0"/>
              <a:t>The instruction set exposed by the hardware has been divided into different security classes</a:t>
            </a:r>
          </a:p>
          <a:p>
            <a:pPr lvl="1"/>
            <a:r>
              <a:rPr lang="en-US" dirty="0"/>
              <a:t>privileged instructions </a:t>
            </a:r>
          </a:p>
          <a:p>
            <a:pPr lvl="1"/>
            <a:r>
              <a:rPr lang="en-US" dirty="0"/>
              <a:t>nonprivileged instruction</a:t>
            </a:r>
            <a:endParaRPr lang="en-IN" dirty="0"/>
          </a:p>
          <a:p>
            <a:endParaRPr lang="en-IN" dirty="0"/>
          </a:p>
        </p:txBody>
      </p:sp>
      <p:sp>
        <p:nvSpPr>
          <p:cNvPr id="4" name="Slide Number Placeholder 3">
            <a:extLst>
              <a:ext uri="{FF2B5EF4-FFF2-40B4-BE49-F238E27FC236}">
                <a16:creationId xmlns:a16="http://schemas.microsoft.com/office/drawing/2014/main" id="{F7C62CAF-5D38-8C3A-8B99-8F6B6D5CF4A2}"/>
              </a:ext>
            </a:extLst>
          </p:cNvPr>
          <p:cNvSpPr>
            <a:spLocks noGrp="1"/>
          </p:cNvSpPr>
          <p:nvPr>
            <p:ph type="sldNum" sz="quarter" idx="12"/>
          </p:nvPr>
        </p:nvSpPr>
        <p:spPr/>
        <p:txBody>
          <a:bodyPr/>
          <a:lstStyle/>
          <a:p>
            <a:fld id="{4FAB73BC-B049-4115-A692-8D63A059BFB8}" type="slidenum">
              <a:rPr lang="en-US" smtClean="0"/>
              <a:t>68</a:t>
            </a:fld>
            <a:endParaRPr lang="en-US" dirty="0"/>
          </a:p>
        </p:txBody>
      </p:sp>
      <p:sp>
        <p:nvSpPr>
          <p:cNvPr id="5" name="Footer Placeholder 5">
            <a:extLst>
              <a:ext uri="{FF2B5EF4-FFF2-40B4-BE49-F238E27FC236}">
                <a16:creationId xmlns:a16="http://schemas.microsoft.com/office/drawing/2014/main" id="{883A984C-2CBB-E6BF-058C-DB2E401C2BDE}"/>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9008316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9586F-D5AA-BA7F-56CE-ADD5E4E6DD8F}"/>
              </a:ext>
            </a:extLst>
          </p:cNvPr>
          <p:cNvSpPr>
            <a:spLocks noGrp="1"/>
          </p:cNvSpPr>
          <p:nvPr>
            <p:ph type="title"/>
          </p:nvPr>
        </p:nvSpPr>
        <p:spPr/>
        <p:txBody>
          <a:bodyPr/>
          <a:lstStyle/>
          <a:p>
            <a:r>
              <a:rPr lang="en-IN" sz="5400" dirty="0"/>
              <a:t>Machine reference model</a:t>
            </a:r>
            <a:endParaRPr lang="en-IN" dirty="0"/>
          </a:p>
        </p:txBody>
      </p:sp>
      <p:sp>
        <p:nvSpPr>
          <p:cNvPr id="3" name="Content Placeholder 2">
            <a:extLst>
              <a:ext uri="{FF2B5EF4-FFF2-40B4-BE49-F238E27FC236}">
                <a16:creationId xmlns:a16="http://schemas.microsoft.com/office/drawing/2014/main" id="{04ADBAD8-FD30-D3A4-8866-007D5B40A94E}"/>
              </a:ext>
            </a:extLst>
          </p:cNvPr>
          <p:cNvSpPr>
            <a:spLocks noGrp="1"/>
          </p:cNvSpPr>
          <p:nvPr>
            <p:ph idx="1"/>
          </p:nvPr>
        </p:nvSpPr>
        <p:spPr/>
        <p:txBody>
          <a:bodyPr/>
          <a:lstStyle/>
          <a:p>
            <a:r>
              <a:rPr lang="en-US" sz="2400" b="1" dirty="0"/>
              <a:t>Nonprivileged instructions </a:t>
            </a:r>
            <a:r>
              <a:rPr lang="en-US" dirty="0"/>
              <a:t>are those instructions that can be used without interfering with other tasks because they do not access shared resources. </a:t>
            </a:r>
          </a:p>
          <a:p>
            <a:pPr lvl="1"/>
            <a:r>
              <a:rPr lang="en-US" dirty="0"/>
              <a:t>Ex: all the floating, fixed-point, and arithmetic instructions </a:t>
            </a:r>
          </a:p>
          <a:p>
            <a:r>
              <a:rPr lang="en-US" sz="2400" b="1" dirty="0"/>
              <a:t>Privileged instructions</a:t>
            </a:r>
            <a:r>
              <a:rPr lang="en-US" dirty="0"/>
              <a:t> are those that are executed under specific restrictions and are mostly used for sensitive operations, which expose (behavior-sensitive) or modify (control-sensitive) the privileged state. </a:t>
            </a:r>
          </a:p>
          <a:p>
            <a:pPr lvl="1"/>
            <a:r>
              <a:rPr lang="en-US" dirty="0"/>
              <a:t>Ex: behavior-sensitive instructions are those that operate on the I/O, whereas control-sensitive instructions alter the state of the CPU registers</a:t>
            </a:r>
            <a:endParaRPr lang="en-IN" dirty="0"/>
          </a:p>
        </p:txBody>
      </p:sp>
      <p:sp>
        <p:nvSpPr>
          <p:cNvPr id="4" name="Slide Number Placeholder 3">
            <a:extLst>
              <a:ext uri="{FF2B5EF4-FFF2-40B4-BE49-F238E27FC236}">
                <a16:creationId xmlns:a16="http://schemas.microsoft.com/office/drawing/2014/main" id="{84899CFD-1FE5-622D-7A55-C0CDA9D1FFBB}"/>
              </a:ext>
            </a:extLst>
          </p:cNvPr>
          <p:cNvSpPr>
            <a:spLocks noGrp="1"/>
          </p:cNvSpPr>
          <p:nvPr>
            <p:ph type="sldNum" sz="quarter" idx="12"/>
          </p:nvPr>
        </p:nvSpPr>
        <p:spPr/>
        <p:txBody>
          <a:bodyPr/>
          <a:lstStyle/>
          <a:p>
            <a:fld id="{4FAB73BC-B049-4115-A692-8D63A059BFB8}" type="slidenum">
              <a:rPr lang="en-US" smtClean="0"/>
              <a:t>69</a:t>
            </a:fld>
            <a:endParaRPr lang="en-US" dirty="0"/>
          </a:p>
        </p:txBody>
      </p:sp>
      <p:sp>
        <p:nvSpPr>
          <p:cNvPr id="5" name="Footer Placeholder 5">
            <a:extLst>
              <a:ext uri="{FF2B5EF4-FFF2-40B4-BE49-F238E27FC236}">
                <a16:creationId xmlns:a16="http://schemas.microsoft.com/office/drawing/2014/main" id="{F86F1C7F-A8A6-88B4-8AB7-7E5ABEFAFD80}"/>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4156549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F869-7189-EE06-B4AE-E656C9612589}"/>
              </a:ext>
            </a:extLst>
          </p:cNvPr>
          <p:cNvSpPr>
            <a:spLocks noGrp="1"/>
          </p:cNvSpPr>
          <p:nvPr>
            <p:ph type="title"/>
          </p:nvPr>
        </p:nvSpPr>
        <p:spPr/>
        <p:txBody>
          <a:bodyPr/>
          <a:lstStyle/>
          <a:p>
            <a:r>
              <a:rPr lang="en-US" dirty="0"/>
              <a:t>The vision of cloud computing</a:t>
            </a:r>
            <a:endParaRPr lang="en-IN" dirty="0"/>
          </a:p>
        </p:txBody>
      </p:sp>
      <p:sp>
        <p:nvSpPr>
          <p:cNvPr id="3" name="Content Placeholder 2">
            <a:extLst>
              <a:ext uri="{FF2B5EF4-FFF2-40B4-BE49-F238E27FC236}">
                <a16:creationId xmlns:a16="http://schemas.microsoft.com/office/drawing/2014/main" id="{C30668BF-0154-6931-E344-4B9022E5E654}"/>
              </a:ext>
            </a:extLst>
          </p:cNvPr>
          <p:cNvSpPr>
            <a:spLocks noGrp="1"/>
          </p:cNvSpPr>
          <p:nvPr>
            <p:ph idx="1"/>
          </p:nvPr>
        </p:nvSpPr>
        <p:spPr/>
        <p:txBody>
          <a:bodyPr>
            <a:normAutofit/>
          </a:bodyPr>
          <a:lstStyle/>
          <a:p>
            <a:pPr algn="just"/>
            <a:r>
              <a:rPr lang="en-US" sz="2400" dirty="0"/>
              <a:t>The long-term vision of cloud computing is that IT services are traded as utilities in an open market, without technological and legal barriers. In this cloud marketplace, cloud service providers and consumers, trading cloud services as utilities, play a central role.</a:t>
            </a:r>
          </a:p>
          <a:p>
            <a:pPr algn="just"/>
            <a:r>
              <a:rPr lang="en-US" sz="2400" dirty="0"/>
              <a:t>Vision of cloud computing is that in the near future it will be possible to find the solution that matches the customer needs by simply entering our request in a global digital market that trades cloud computing services. </a:t>
            </a:r>
            <a:endParaRPr lang="en-IN" sz="2400" dirty="0"/>
          </a:p>
        </p:txBody>
      </p:sp>
      <p:sp>
        <p:nvSpPr>
          <p:cNvPr id="5" name="Slide Number Placeholder 4">
            <a:extLst>
              <a:ext uri="{FF2B5EF4-FFF2-40B4-BE49-F238E27FC236}">
                <a16:creationId xmlns:a16="http://schemas.microsoft.com/office/drawing/2014/main" id="{D4228938-04EA-90E2-E9DD-02B9D1EED553}"/>
              </a:ext>
            </a:extLst>
          </p:cNvPr>
          <p:cNvSpPr>
            <a:spLocks noGrp="1"/>
          </p:cNvSpPr>
          <p:nvPr>
            <p:ph type="sldNum" sz="quarter" idx="12"/>
          </p:nvPr>
        </p:nvSpPr>
        <p:spPr/>
        <p:txBody>
          <a:bodyPr/>
          <a:lstStyle/>
          <a:p>
            <a:fld id="{4FAB73BC-B049-4115-A692-8D63A059BFB8}" type="slidenum">
              <a:rPr lang="en-US" smtClean="0"/>
              <a:t>7</a:t>
            </a:fld>
            <a:endParaRPr lang="en-US" dirty="0"/>
          </a:p>
        </p:txBody>
      </p:sp>
      <p:sp>
        <p:nvSpPr>
          <p:cNvPr id="6" name="Footer Placeholder 5">
            <a:extLst>
              <a:ext uri="{FF2B5EF4-FFF2-40B4-BE49-F238E27FC236}">
                <a16:creationId xmlns:a16="http://schemas.microsoft.com/office/drawing/2014/main" id="{A8856D5C-011E-132C-A8C1-51355D0BEB15}"/>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41060801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2D607-9B6A-00F5-B305-22CB86844AC7}"/>
              </a:ext>
            </a:extLst>
          </p:cNvPr>
          <p:cNvSpPr>
            <a:spLocks noGrp="1"/>
          </p:cNvSpPr>
          <p:nvPr>
            <p:ph type="title"/>
          </p:nvPr>
        </p:nvSpPr>
        <p:spPr/>
        <p:txBody>
          <a:bodyPr/>
          <a:lstStyle/>
          <a:p>
            <a:r>
              <a:rPr lang="en-IN" sz="5400" dirty="0"/>
              <a:t>Machine reference model</a:t>
            </a:r>
            <a:endParaRPr lang="en-IN" dirty="0"/>
          </a:p>
        </p:txBody>
      </p:sp>
      <p:pic>
        <p:nvPicPr>
          <p:cNvPr id="6" name="Content Placeholder 5">
            <a:extLst>
              <a:ext uri="{FF2B5EF4-FFF2-40B4-BE49-F238E27FC236}">
                <a16:creationId xmlns:a16="http://schemas.microsoft.com/office/drawing/2014/main" id="{026177DC-E434-B233-6F0F-545FC16FD220}"/>
              </a:ext>
            </a:extLst>
          </p:cNvPr>
          <p:cNvPicPr>
            <a:picLocks noGrp="1" noChangeAspect="1"/>
          </p:cNvPicPr>
          <p:nvPr>
            <p:ph idx="1"/>
          </p:nvPr>
        </p:nvPicPr>
        <p:blipFill>
          <a:blip r:embed="rId2"/>
          <a:stretch>
            <a:fillRect/>
          </a:stretch>
        </p:blipFill>
        <p:spPr>
          <a:xfrm>
            <a:off x="1656522" y="1696278"/>
            <a:ext cx="8295861" cy="4478307"/>
          </a:xfrm>
        </p:spPr>
      </p:pic>
      <p:sp>
        <p:nvSpPr>
          <p:cNvPr id="4" name="Slide Number Placeholder 3">
            <a:extLst>
              <a:ext uri="{FF2B5EF4-FFF2-40B4-BE49-F238E27FC236}">
                <a16:creationId xmlns:a16="http://schemas.microsoft.com/office/drawing/2014/main" id="{77441F64-1765-9871-76CF-D879115D8415}"/>
              </a:ext>
            </a:extLst>
          </p:cNvPr>
          <p:cNvSpPr>
            <a:spLocks noGrp="1"/>
          </p:cNvSpPr>
          <p:nvPr>
            <p:ph type="sldNum" sz="quarter" idx="12"/>
          </p:nvPr>
        </p:nvSpPr>
        <p:spPr/>
        <p:txBody>
          <a:bodyPr/>
          <a:lstStyle/>
          <a:p>
            <a:fld id="{4FAB73BC-B049-4115-A692-8D63A059BFB8}" type="slidenum">
              <a:rPr lang="en-US" smtClean="0"/>
              <a:t>70</a:t>
            </a:fld>
            <a:endParaRPr lang="en-US" dirty="0"/>
          </a:p>
        </p:txBody>
      </p:sp>
      <p:sp>
        <p:nvSpPr>
          <p:cNvPr id="7" name="Footer Placeholder 5">
            <a:extLst>
              <a:ext uri="{FF2B5EF4-FFF2-40B4-BE49-F238E27FC236}">
                <a16:creationId xmlns:a16="http://schemas.microsoft.com/office/drawing/2014/main" id="{14322486-C4E2-3775-B616-C1A9F03BAE35}"/>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8448065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A9ABA-8626-AA17-2D59-76B16F067A58}"/>
              </a:ext>
            </a:extLst>
          </p:cNvPr>
          <p:cNvSpPr>
            <a:spLocks noGrp="1"/>
          </p:cNvSpPr>
          <p:nvPr>
            <p:ph type="title"/>
          </p:nvPr>
        </p:nvSpPr>
        <p:spPr/>
        <p:txBody>
          <a:bodyPr/>
          <a:lstStyle/>
          <a:p>
            <a:r>
              <a:rPr lang="en-IN" sz="5400" dirty="0"/>
              <a:t>Machine reference model</a:t>
            </a:r>
            <a:endParaRPr lang="en-IN" dirty="0"/>
          </a:p>
        </p:txBody>
      </p:sp>
      <p:sp>
        <p:nvSpPr>
          <p:cNvPr id="3" name="Content Placeholder 2">
            <a:extLst>
              <a:ext uri="{FF2B5EF4-FFF2-40B4-BE49-F238E27FC236}">
                <a16:creationId xmlns:a16="http://schemas.microsoft.com/office/drawing/2014/main" id="{6B50BC85-A57E-4858-DB13-887781F7125E}"/>
              </a:ext>
            </a:extLst>
          </p:cNvPr>
          <p:cNvSpPr>
            <a:spLocks noGrp="1"/>
          </p:cNvSpPr>
          <p:nvPr>
            <p:ph idx="1"/>
          </p:nvPr>
        </p:nvSpPr>
        <p:spPr/>
        <p:txBody>
          <a:bodyPr/>
          <a:lstStyle/>
          <a:p>
            <a:r>
              <a:rPr lang="en-US" dirty="0"/>
              <a:t>supervisor mode(master mode or kernel mode ): execution mode in which all the instructions (privileged and nonprivileged) can be executed without any restriction </a:t>
            </a:r>
          </a:p>
          <a:p>
            <a:r>
              <a:rPr lang="en-US" dirty="0"/>
              <a:t>User mode: there are restrictions to control the machine-level resources</a:t>
            </a:r>
          </a:p>
          <a:p>
            <a:r>
              <a:rPr lang="en-US" dirty="0"/>
              <a:t> If code running in user mode invokes the privileged instructions, hardware interrupts occur and trap the potentially harmful execution of the instruction. </a:t>
            </a:r>
          </a:p>
          <a:p>
            <a:r>
              <a:rPr lang="en-US" dirty="0"/>
              <a:t>Role of the hypervisor: hypervisor(VMM) runs above the supervisor mode</a:t>
            </a:r>
            <a:endParaRPr lang="en-IN" dirty="0"/>
          </a:p>
        </p:txBody>
      </p:sp>
      <p:sp>
        <p:nvSpPr>
          <p:cNvPr id="4" name="Slide Number Placeholder 3">
            <a:extLst>
              <a:ext uri="{FF2B5EF4-FFF2-40B4-BE49-F238E27FC236}">
                <a16:creationId xmlns:a16="http://schemas.microsoft.com/office/drawing/2014/main" id="{E5408309-C367-5402-A502-997D5F222100}"/>
              </a:ext>
            </a:extLst>
          </p:cNvPr>
          <p:cNvSpPr>
            <a:spLocks noGrp="1"/>
          </p:cNvSpPr>
          <p:nvPr>
            <p:ph type="sldNum" sz="quarter" idx="12"/>
          </p:nvPr>
        </p:nvSpPr>
        <p:spPr/>
        <p:txBody>
          <a:bodyPr/>
          <a:lstStyle/>
          <a:p>
            <a:fld id="{4FAB73BC-B049-4115-A692-8D63A059BFB8}" type="slidenum">
              <a:rPr lang="en-US" smtClean="0"/>
              <a:t>71</a:t>
            </a:fld>
            <a:endParaRPr lang="en-US" dirty="0"/>
          </a:p>
        </p:txBody>
      </p:sp>
      <p:sp>
        <p:nvSpPr>
          <p:cNvPr id="5" name="Footer Placeholder 5">
            <a:extLst>
              <a:ext uri="{FF2B5EF4-FFF2-40B4-BE49-F238E27FC236}">
                <a16:creationId xmlns:a16="http://schemas.microsoft.com/office/drawing/2014/main" id="{F41F4BE6-9784-7AA5-6D2E-899761B0CA55}"/>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5132043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6624-F823-5C10-74C7-10B2DDCEE59E}"/>
              </a:ext>
            </a:extLst>
          </p:cNvPr>
          <p:cNvSpPr>
            <a:spLocks noGrp="1"/>
          </p:cNvSpPr>
          <p:nvPr>
            <p:ph type="title"/>
          </p:nvPr>
        </p:nvSpPr>
        <p:spPr/>
        <p:txBody>
          <a:bodyPr/>
          <a:lstStyle/>
          <a:p>
            <a:r>
              <a:rPr lang="en-IN" dirty="0"/>
              <a:t>HARDWARE-LEVEL VIRTUALIZATION</a:t>
            </a:r>
          </a:p>
        </p:txBody>
      </p:sp>
      <p:pic>
        <p:nvPicPr>
          <p:cNvPr id="6" name="Content Placeholder 5">
            <a:extLst>
              <a:ext uri="{FF2B5EF4-FFF2-40B4-BE49-F238E27FC236}">
                <a16:creationId xmlns:a16="http://schemas.microsoft.com/office/drawing/2014/main" id="{61852D28-2404-7DE1-DA33-E50115CDD899}"/>
              </a:ext>
            </a:extLst>
          </p:cNvPr>
          <p:cNvPicPr>
            <a:picLocks noGrp="1" noChangeAspect="1"/>
          </p:cNvPicPr>
          <p:nvPr>
            <p:ph idx="1"/>
          </p:nvPr>
        </p:nvPicPr>
        <p:blipFill>
          <a:blip r:embed="rId2"/>
          <a:stretch>
            <a:fillRect/>
          </a:stretch>
        </p:blipFill>
        <p:spPr>
          <a:xfrm>
            <a:off x="1563758" y="1656522"/>
            <a:ext cx="8176590" cy="4716846"/>
          </a:xfrm>
        </p:spPr>
      </p:pic>
      <p:sp>
        <p:nvSpPr>
          <p:cNvPr id="4" name="Slide Number Placeholder 3">
            <a:extLst>
              <a:ext uri="{FF2B5EF4-FFF2-40B4-BE49-F238E27FC236}">
                <a16:creationId xmlns:a16="http://schemas.microsoft.com/office/drawing/2014/main" id="{1252407F-EE12-F3B4-BBCD-4B70042CF5E6}"/>
              </a:ext>
            </a:extLst>
          </p:cNvPr>
          <p:cNvSpPr>
            <a:spLocks noGrp="1"/>
          </p:cNvSpPr>
          <p:nvPr>
            <p:ph type="sldNum" sz="quarter" idx="12"/>
          </p:nvPr>
        </p:nvSpPr>
        <p:spPr/>
        <p:txBody>
          <a:bodyPr/>
          <a:lstStyle/>
          <a:p>
            <a:fld id="{4FAB73BC-B049-4115-A692-8D63A059BFB8}" type="slidenum">
              <a:rPr lang="en-US" smtClean="0"/>
              <a:t>72</a:t>
            </a:fld>
            <a:endParaRPr lang="en-US" dirty="0"/>
          </a:p>
        </p:txBody>
      </p:sp>
      <p:sp>
        <p:nvSpPr>
          <p:cNvPr id="7" name="Footer Placeholder 5">
            <a:extLst>
              <a:ext uri="{FF2B5EF4-FFF2-40B4-BE49-F238E27FC236}">
                <a16:creationId xmlns:a16="http://schemas.microsoft.com/office/drawing/2014/main" id="{C4CA3E91-F8CC-9B07-FA45-6A2A5DFB9AF3}"/>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20590240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266B-B68C-4C16-56AA-93504DB7EB01}"/>
              </a:ext>
            </a:extLst>
          </p:cNvPr>
          <p:cNvSpPr>
            <a:spLocks noGrp="1"/>
          </p:cNvSpPr>
          <p:nvPr>
            <p:ph type="title"/>
          </p:nvPr>
        </p:nvSpPr>
        <p:spPr/>
        <p:txBody>
          <a:bodyPr/>
          <a:lstStyle/>
          <a:p>
            <a:r>
              <a:rPr lang="en-IN" dirty="0"/>
              <a:t>HARDWARE-LEVEL VIRTUALIZATION</a:t>
            </a:r>
          </a:p>
        </p:txBody>
      </p:sp>
      <p:sp>
        <p:nvSpPr>
          <p:cNvPr id="3" name="Content Placeholder 2">
            <a:extLst>
              <a:ext uri="{FF2B5EF4-FFF2-40B4-BE49-F238E27FC236}">
                <a16:creationId xmlns:a16="http://schemas.microsoft.com/office/drawing/2014/main" id="{544BF4EF-3749-0228-9AB5-DECDA156BE0A}"/>
              </a:ext>
            </a:extLst>
          </p:cNvPr>
          <p:cNvSpPr>
            <a:spLocks noGrp="1"/>
          </p:cNvSpPr>
          <p:nvPr>
            <p:ph idx="1"/>
          </p:nvPr>
        </p:nvSpPr>
        <p:spPr>
          <a:xfrm>
            <a:off x="1069848" y="1934817"/>
            <a:ext cx="10058400" cy="4237383"/>
          </a:xfrm>
        </p:spPr>
        <p:txBody>
          <a:bodyPr/>
          <a:lstStyle/>
          <a:p>
            <a:r>
              <a:rPr lang="en-US" dirty="0"/>
              <a:t>Hardware-level virtualization is a virtualization technique that provides an abstract execution environment in terms of computer hardware on top of which a guest operating system can be run. </a:t>
            </a:r>
          </a:p>
          <a:p>
            <a:r>
              <a:rPr lang="en-US" dirty="0"/>
              <a:t>In this model, </a:t>
            </a:r>
          </a:p>
          <a:p>
            <a:pPr lvl="1"/>
            <a:r>
              <a:rPr lang="en-US" dirty="0"/>
              <a:t>The guest is represented by the operating system </a:t>
            </a:r>
          </a:p>
          <a:p>
            <a:pPr lvl="1"/>
            <a:r>
              <a:rPr lang="en-US" dirty="0"/>
              <a:t>The host by the physical computer hardware </a:t>
            </a:r>
          </a:p>
          <a:p>
            <a:pPr lvl="1"/>
            <a:r>
              <a:rPr lang="en-US" dirty="0"/>
              <a:t>The virtual machine by its emulation </a:t>
            </a:r>
          </a:p>
          <a:p>
            <a:pPr lvl="1"/>
            <a:r>
              <a:rPr lang="en-US" dirty="0"/>
              <a:t>The virtual machine manager by the hypervisor </a:t>
            </a:r>
          </a:p>
          <a:p>
            <a:r>
              <a:rPr lang="en-US" dirty="0"/>
              <a:t>Hardware-level virtualization is also called system virtualization, since it provides ISA to virtual machines, which is the representation of the hardware interface of a system</a:t>
            </a:r>
            <a:endParaRPr lang="en-IN" dirty="0"/>
          </a:p>
        </p:txBody>
      </p:sp>
      <p:sp>
        <p:nvSpPr>
          <p:cNvPr id="4" name="Slide Number Placeholder 3">
            <a:extLst>
              <a:ext uri="{FF2B5EF4-FFF2-40B4-BE49-F238E27FC236}">
                <a16:creationId xmlns:a16="http://schemas.microsoft.com/office/drawing/2014/main" id="{D3B379E4-13EA-2AF8-66FD-DA99220FA7EB}"/>
              </a:ext>
            </a:extLst>
          </p:cNvPr>
          <p:cNvSpPr>
            <a:spLocks noGrp="1"/>
          </p:cNvSpPr>
          <p:nvPr>
            <p:ph type="sldNum" sz="quarter" idx="12"/>
          </p:nvPr>
        </p:nvSpPr>
        <p:spPr/>
        <p:txBody>
          <a:bodyPr/>
          <a:lstStyle/>
          <a:p>
            <a:fld id="{4FAB73BC-B049-4115-A692-8D63A059BFB8}" type="slidenum">
              <a:rPr lang="en-US" smtClean="0"/>
              <a:t>73</a:t>
            </a:fld>
            <a:endParaRPr lang="en-US" dirty="0"/>
          </a:p>
        </p:txBody>
      </p:sp>
      <p:sp>
        <p:nvSpPr>
          <p:cNvPr id="5" name="Footer Placeholder 5">
            <a:extLst>
              <a:ext uri="{FF2B5EF4-FFF2-40B4-BE49-F238E27FC236}">
                <a16:creationId xmlns:a16="http://schemas.microsoft.com/office/drawing/2014/main" id="{9FDC3703-0BF3-CCB5-311E-57C28EAC1109}"/>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925605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3A343-A357-03F2-AC39-8458789A3272}"/>
              </a:ext>
            </a:extLst>
          </p:cNvPr>
          <p:cNvSpPr>
            <a:spLocks noGrp="1"/>
          </p:cNvSpPr>
          <p:nvPr>
            <p:ph type="title"/>
          </p:nvPr>
        </p:nvSpPr>
        <p:spPr/>
        <p:txBody>
          <a:bodyPr/>
          <a:lstStyle/>
          <a:p>
            <a:r>
              <a:rPr lang="en-IN" dirty="0"/>
              <a:t>Hypervisor </a:t>
            </a:r>
          </a:p>
        </p:txBody>
      </p:sp>
      <p:pic>
        <p:nvPicPr>
          <p:cNvPr id="6" name="Content Placeholder 5">
            <a:extLst>
              <a:ext uri="{FF2B5EF4-FFF2-40B4-BE49-F238E27FC236}">
                <a16:creationId xmlns:a16="http://schemas.microsoft.com/office/drawing/2014/main" id="{95011294-7916-4A6A-266A-B8F35647516D}"/>
              </a:ext>
            </a:extLst>
          </p:cNvPr>
          <p:cNvPicPr>
            <a:picLocks noGrp="1" noChangeAspect="1"/>
          </p:cNvPicPr>
          <p:nvPr>
            <p:ph idx="1"/>
          </p:nvPr>
        </p:nvPicPr>
        <p:blipFill>
          <a:blip r:embed="rId2"/>
          <a:stretch>
            <a:fillRect/>
          </a:stretch>
        </p:blipFill>
        <p:spPr>
          <a:xfrm>
            <a:off x="8213191" y="1245704"/>
            <a:ext cx="3514983" cy="4289668"/>
          </a:xfrm>
        </p:spPr>
      </p:pic>
      <p:sp>
        <p:nvSpPr>
          <p:cNvPr id="4" name="Slide Number Placeholder 3">
            <a:extLst>
              <a:ext uri="{FF2B5EF4-FFF2-40B4-BE49-F238E27FC236}">
                <a16:creationId xmlns:a16="http://schemas.microsoft.com/office/drawing/2014/main" id="{FA1308EC-473E-8308-3983-B79BAF0DA218}"/>
              </a:ext>
            </a:extLst>
          </p:cNvPr>
          <p:cNvSpPr>
            <a:spLocks noGrp="1"/>
          </p:cNvSpPr>
          <p:nvPr>
            <p:ph type="sldNum" sz="quarter" idx="12"/>
          </p:nvPr>
        </p:nvSpPr>
        <p:spPr/>
        <p:txBody>
          <a:bodyPr/>
          <a:lstStyle/>
          <a:p>
            <a:fld id="{4FAB73BC-B049-4115-A692-8D63A059BFB8}" type="slidenum">
              <a:rPr lang="en-US" smtClean="0"/>
              <a:t>74</a:t>
            </a:fld>
            <a:endParaRPr lang="en-US" dirty="0"/>
          </a:p>
        </p:txBody>
      </p:sp>
      <p:sp>
        <p:nvSpPr>
          <p:cNvPr id="7" name="TextBox 6">
            <a:extLst>
              <a:ext uri="{FF2B5EF4-FFF2-40B4-BE49-F238E27FC236}">
                <a16:creationId xmlns:a16="http://schemas.microsoft.com/office/drawing/2014/main" id="{CA307486-844C-09DD-93B9-93195EFB994B}"/>
              </a:ext>
            </a:extLst>
          </p:cNvPr>
          <p:cNvSpPr txBox="1"/>
          <p:nvPr/>
        </p:nvSpPr>
        <p:spPr>
          <a:xfrm>
            <a:off x="831310" y="1842053"/>
            <a:ext cx="7381881" cy="3970318"/>
          </a:xfrm>
          <a:prstGeom prst="rect">
            <a:avLst/>
          </a:prstGeom>
          <a:noFill/>
        </p:spPr>
        <p:txBody>
          <a:bodyPr wrap="square" rtlCol="0">
            <a:spAutoFit/>
          </a:bodyPr>
          <a:lstStyle/>
          <a:p>
            <a:pPr marL="102870" indent="-182880" algn="just" defTabSz="914400">
              <a:lnSpc>
                <a:spcPct val="90000"/>
              </a:lnSpc>
              <a:buClr>
                <a:schemeClr val="accent1">
                  <a:lumMod val="75000"/>
                </a:schemeClr>
              </a:buClr>
              <a:buSzPct val="85000"/>
              <a:buFont typeface="Wingdings" pitchFamily="2" charset="2"/>
              <a:buChar char="§"/>
            </a:pPr>
            <a:r>
              <a:rPr lang="en-US" sz="2000" dirty="0"/>
              <a:t>A fundamental element of hardware virtualization is the hypervisor, or virtual machine manager (VMM). It recreates a hardware environment in which guest operating systems are installed. </a:t>
            </a:r>
          </a:p>
          <a:p>
            <a:pPr marL="102870" indent="-182880" algn="just" defTabSz="914400">
              <a:lnSpc>
                <a:spcPct val="90000"/>
              </a:lnSpc>
              <a:buClr>
                <a:schemeClr val="accent1">
                  <a:lumMod val="75000"/>
                </a:schemeClr>
              </a:buClr>
              <a:buSzPct val="85000"/>
              <a:buFont typeface="Wingdings" pitchFamily="2" charset="2"/>
              <a:buChar char="§"/>
            </a:pPr>
            <a:r>
              <a:rPr lang="en-US" sz="2000" dirty="0"/>
              <a:t>There are two major types of hypervisor: </a:t>
            </a:r>
          </a:p>
          <a:p>
            <a:pPr marL="102870" indent="-182880" algn="just" defTabSz="914400">
              <a:lnSpc>
                <a:spcPct val="90000"/>
              </a:lnSpc>
              <a:buClr>
                <a:schemeClr val="accent1">
                  <a:lumMod val="75000"/>
                </a:schemeClr>
              </a:buClr>
              <a:buSzPct val="85000"/>
              <a:buFont typeface="Wingdings" pitchFamily="2" charset="2"/>
              <a:buChar char="§"/>
            </a:pPr>
            <a:r>
              <a:rPr lang="en-US" sz="2000" dirty="0"/>
              <a:t>Type I and Type II </a:t>
            </a:r>
          </a:p>
          <a:p>
            <a:pPr marL="560070" lvl="1" indent="-182880" algn="just" defTabSz="914400">
              <a:lnSpc>
                <a:spcPct val="90000"/>
              </a:lnSpc>
              <a:buClr>
                <a:schemeClr val="accent1">
                  <a:lumMod val="75000"/>
                </a:schemeClr>
              </a:buClr>
              <a:buSzPct val="85000"/>
              <a:buFont typeface="Wingdings" pitchFamily="2" charset="2"/>
              <a:buChar char="§"/>
            </a:pPr>
            <a:r>
              <a:rPr lang="en-US" sz="2000" b="1" dirty="0"/>
              <a:t>Type I hypervisors </a:t>
            </a:r>
            <a:r>
              <a:rPr lang="en-US" sz="2000" dirty="0"/>
              <a:t>run directly on top of the hardware. Therefore, they take the place of the operating systems and interact directly with the ISA interface exposed by the underlying hardware, and they emulate this interface in order to allow the management of guest operating systems. </a:t>
            </a:r>
          </a:p>
          <a:p>
            <a:pPr marL="560070" lvl="1" indent="-182880" algn="just" defTabSz="914400">
              <a:lnSpc>
                <a:spcPct val="90000"/>
              </a:lnSpc>
              <a:buClr>
                <a:schemeClr val="accent1">
                  <a:lumMod val="75000"/>
                </a:schemeClr>
              </a:buClr>
              <a:buSzPct val="85000"/>
              <a:buFont typeface="Wingdings" pitchFamily="2" charset="2"/>
              <a:buChar char="§"/>
            </a:pPr>
            <a:r>
              <a:rPr lang="en-US" sz="2000" dirty="0"/>
              <a:t>This type of hypervisor is also called a native virtual machine since it runs natively on hardware. </a:t>
            </a:r>
          </a:p>
        </p:txBody>
      </p:sp>
      <p:sp>
        <p:nvSpPr>
          <p:cNvPr id="8" name="Footer Placeholder 5">
            <a:extLst>
              <a:ext uri="{FF2B5EF4-FFF2-40B4-BE49-F238E27FC236}">
                <a16:creationId xmlns:a16="http://schemas.microsoft.com/office/drawing/2014/main" id="{9B7D08A1-E3A5-7CF4-AF63-77CA830138F7}"/>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6173373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5515E-12E6-CB4B-64F3-840E1911E8A4}"/>
              </a:ext>
            </a:extLst>
          </p:cNvPr>
          <p:cNvSpPr>
            <a:spLocks noGrp="1"/>
          </p:cNvSpPr>
          <p:nvPr>
            <p:ph type="title"/>
          </p:nvPr>
        </p:nvSpPr>
        <p:spPr/>
        <p:txBody>
          <a:bodyPr/>
          <a:lstStyle/>
          <a:p>
            <a:r>
              <a:rPr lang="en-IN" dirty="0"/>
              <a:t>Hypervisor</a:t>
            </a:r>
          </a:p>
        </p:txBody>
      </p:sp>
      <p:sp>
        <p:nvSpPr>
          <p:cNvPr id="3" name="Content Placeholder 2">
            <a:extLst>
              <a:ext uri="{FF2B5EF4-FFF2-40B4-BE49-F238E27FC236}">
                <a16:creationId xmlns:a16="http://schemas.microsoft.com/office/drawing/2014/main" id="{9720A356-1A29-39A9-8DD2-C5E208F8C35C}"/>
              </a:ext>
            </a:extLst>
          </p:cNvPr>
          <p:cNvSpPr>
            <a:spLocks noGrp="1"/>
          </p:cNvSpPr>
          <p:nvPr>
            <p:ph idx="1"/>
          </p:nvPr>
        </p:nvSpPr>
        <p:spPr>
          <a:xfrm>
            <a:off x="1069848" y="2121408"/>
            <a:ext cx="6033317" cy="4050792"/>
          </a:xfrm>
        </p:spPr>
        <p:txBody>
          <a:bodyPr/>
          <a:lstStyle/>
          <a:p>
            <a:pPr marL="560070" lvl="1" indent="-182880" algn="just" defTabSz="914400">
              <a:lnSpc>
                <a:spcPct val="90000"/>
              </a:lnSpc>
              <a:buClr>
                <a:schemeClr val="accent1">
                  <a:lumMod val="75000"/>
                </a:schemeClr>
              </a:buClr>
              <a:buSzPct val="85000"/>
              <a:buFont typeface="Wingdings" pitchFamily="2" charset="2"/>
              <a:buChar char="§"/>
            </a:pPr>
            <a:r>
              <a:rPr lang="en-US" sz="2000" b="1" dirty="0"/>
              <a:t>Type II hypervisors </a:t>
            </a:r>
            <a:r>
              <a:rPr lang="en-US" sz="2000" dirty="0"/>
              <a:t>require the support of an operating system to provide virtualization services.</a:t>
            </a:r>
          </a:p>
          <a:p>
            <a:pPr marL="560070" lvl="1" indent="-182880" algn="just" defTabSz="914400">
              <a:lnSpc>
                <a:spcPct val="90000"/>
              </a:lnSpc>
              <a:buClr>
                <a:schemeClr val="accent1">
                  <a:lumMod val="75000"/>
                </a:schemeClr>
              </a:buClr>
              <a:buSzPct val="85000"/>
              <a:buFont typeface="Wingdings" pitchFamily="2" charset="2"/>
              <a:buChar char="§"/>
            </a:pPr>
            <a:r>
              <a:rPr lang="en-US" sz="2000" dirty="0"/>
              <a:t>This means that they are programs managed by the operating system, which interact with it through the ABI and emulate the ISA of virtual hardware for guest operating systems. </a:t>
            </a:r>
          </a:p>
          <a:p>
            <a:pPr marL="560070" lvl="1" indent="-182880" algn="just" defTabSz="914400">
              <a:lnSpc>
                <a:spcPct val="90000"/>
              </a:lnSpc>
              <a:buClr>
                <a:schemeClr val="accent1">
                  <a:lumMod val="75000"/>
                </a:schemeClr>
              </a:buClr>
              <a:buSzPct val="85000"/>
              <a:buFont typeface="Wingdings" pitchFamily="2" charset="2"/>
              <a:buChar char="§"/>
            </a:pPr>
            <a:r>
              <a:rPr lang="en-US" sz="2000" dirty="0"/>
              <a:t>This type of hypervisor is also called a hosted virtual machine since it is hosted within an operating system</a:t>
            </a:r>
            <a:endParaRPr lang="en-IN" sz="2000" dirty="0"/>
          </a:p>
          <a:p>
            <a:endParaRPr lang="en-IN" dirty="0"/>
          </a:p>
        </p:txBody>
      </p:sp>
      <p:sp>
        <p:nvSpPr>
          <p:cNvPr id="4" name="Slide Number Placeholder 3">
            <a:extLst>
              <a:ext uri="{FF2B5EF4-FFF2-40B4-BE49-F238E27FC236}">
                <a16:creationId xmlns:a16="http://schemas.microsoft.com/office/drawing/2014/main" id="{E7F7A43F-15ED-41E0-0342-AE3F8F578032}"/>
              </a:ext>
            </a:extLst>
          </p:cNvPr>
          <p:cNvSpPr>
            <a:spLocks noGrp="1"/>
          </p:cNvSpPr>
          <p:nvPr>
            <p:ph type="sldNum" sz="quarter" idx="12"/>
          </p:nvPr>
        </p:nvSpPr>
        <p:spPr/>
        <p:txBody>
          <a:bodyPr/>
          <a:lstStyle/>
          <a:p>
            <a:fld id="{4FAB73BC-B049-4115-A692-8D63A059BFB8}" type="slidenum">
              <a:rPr lang="en-US" smtClean="0"/>
              <a:t>75</a:t>
            </a:fld>
            <a:endParaRPr lang="en-US" dirty="0"/>
          </a:p>
        </p:txBody>
      </p:sp>
      <p:pic>
        <p:nvPicPr>
          <p:cNvPr id="6" name="Picture 5">
            <a:extLst>
              <a:ext uri="{FF2B5EF4-FFF2-40B4-BE49-F238E27FC236}">
                <a16:creationId xmlns:a16="http://schemas.microsoft.com/office/drawing/2014/main" id="{079E998B-68DC-151F-333F-9750D0B892F0}"/>
              </a:ext>
            </a:extLst>
          </p:cNvPr>
          <p:cNvPicPr>
            <a:picLocks noChangeAspect="1"/>
          </p:cNvPicPr>
          <p:nvPr/>
        </p:nvPicPr>
        <p:blipFill>
          <a:blip r:embed="rId2"/>
          <a:stretch>
            <a:fillRect/>
          </a:stretch>
        </p:blipFill>
        <p:spPr>
          <a:xfrm>
            <a:off x="7663202" y="1457739"/>
            <a:ext cx="3647926" cy="4443983"/>
          </a:xfrm>
          <a:prstGeom prst="rect">
            <a:avLst/>
          </a:prstGeom>
        </p:spPr>
      </p:pic>
      <p:sp>
        <p:nvSpPr>
          <p:cNvPr id="7" name="Footer Placeholder 5">
            <a:extLst>
              <a:ext uri="{FF2B5EF4-FFF2-40B4-BE49-F238E27FC236}">
                <a16:creationId xmlns:a16="http://schemas.microsoft.com/office/drawing/2014/main" id="{94A983BC-D722-1181-089D-9BB0CA9D17F8}"/>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93500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19256-D42E-EC00-772E-B9E6352219B3}"/>
              </a:ext>
            </a:extLst>
          </p:cNvPr>
          <p:cNvSpPr>
            <a:spLocks noGrp="1"/>
          </p:cNvSpPr>
          <p:nvPr>
            <p:ph type="title"/>
          </p:nvPr>
        </p:nvSpPr>
        <p:spPr/>
        <p:txBody>
          <a:bodyPr/>
          <a:lstStyle/>
          <a:p>
            <a:r>
              <a:rPr lang="en-IN" dirty="0"/>
              <a:t>Hypervisor reference architecture</a:t>
            </a:r>
          </a:p>
        </p:txBody>
      </p:sp>
      <p:sp>
        <p:nvSpPr>
          <p:cNvPr id="3" name="Content Placeholder 2">
            <a:extLst>
              <a:ext uri="{FF2B5EF4-FFF2-40B4-BE49-F238E27FC236}">
                <a16:creationId xmlns:a16="http://schemas.microsoft.com/office/drawing/2014/main" id="{A0CE17AA-19CB-5374-BA11-81E2880E31BB}"/>
              </a:ext>
            </a:extLst>
          </p:cNvPr>
          <p:cNvSpPr>
            <a:spLocks noGrp="1"/>
          </p:cNvSpPr>
          <p:nvPr>
            <p:ph idx="1"/>
          </p:nvPr>
        </p:nvSpPr>
        <p:spPr>
          <a:xfrm>
            <a:off x="1069848" y="2121408"/>
            <a:ext cx="6669422" cy="4050792"/>
          </a:xfrm>
        </p:spPr>
        <p:txBody>
          <a:bodyPr/>
          <a:lstStyle/>
          <a:p>
            <a:pPr algn="just"/>
            <a:r>
              <a:rPr lang="en-US" dirty="0"/>
              <a:t>Three main modules, dispatcher, allocator, and interpreter, coordinate their activity in order to emulate the underlying hardware</a:t>
            </a:r>
          </a:p>
          <a:p>
            <a:pPr algn="just"/>
            <a:r>
              <a:rPr lang="en-US" dirty="0"/>
              <a:t>The dispatcher -the entry point of the monitor and reroutes the instructions issued by the VM instance to one of the two other modules. </a:t>
            </a:r>
          </a:p>
          <a:p>
            <a:pPr algn="just"/>
            <a:r>
              <a:rPr lang="en-US" dirty="0"/>
              <a:t>The allocator is responsible for deciding the system resources to be provided to the VM </a:t>
            </a:r>
          </a:p>
          <a:p>
            <a:pPr algn="just"/>
            <a:r>
              <a:rPr lang="en-US" dirty="0"/>
              <a:t>The interpreter module consists of interpreter routines. These are executed whenever a virtual machine executes a privileged instruction: a trap is triggered and the corresponding routine is executed.</a:t>
            </a:r>
            <a:endParaRPr lang="en-IN" dirty="0"/>
          </a:p>
        </p:txBody>
      </p:sp>
      <p:sp>
        <p:nvSpPr>
          <p:cNvPr id="4" name="Slide Number Placeholder 3">
            <a:extLst>
              <a:ext uri="{FF2B5EF4-FFF2-40B4-BE49-F238E27FC236}">
                <a16:creationId xmlns:a16="http://schemas.microsoft.com/office/drawing/2014/main" id="{D6561682-67F7-5078-A0B1-7895E872EAB9}"/>
              </a:ext>
            </a:extLst>
          </p:cNvPr>
          <p:cNvSpPr>
            <a:spLocks noGrp="1"/>
          </p:cNvSpPr>
          <p:nvPr>
            <p:ph type="sldNum" sz="quarter" idx="12"/>
          </p:nvPr>
        </p:nvSpPr>
        <p:spPr/>
        <p:txBody>
          <a:bodyPr/>
          <a:lstStyle/>
          <a:p>
            <a:fld id="{4FAB73BC-B049-4115-A692-8D63A059BFB8}" type="slidenum">
              <a:rPr lang="en-US" smtClean="0"/>
              <a:t>76</a:t>
            </a:fld>
            <a:endParaRPr lang="en-US" dirty="0"/>
          </a:p>
        </p:txBody>
      </p:sp>
      <p:pic>
        <p:nvPicPr>
          <p:cNvPr id="6" name="Picture 5">
            <a:extLst>
              <a:ext uri="{FF2B5EF4-FFF2-40B4-BE49-F238E27FC236}">
                <a16:creationId xmlns:a16="http://schemas.microsoft.com/office/drawing/2014/main" id="{9593493D-9C2A-9D1A-6EE7-FC8F03699E5B}"/>
              </a:ext>
            </a:extLst>
          </p:cNvPr>
          <p:cNvPicPr>
            <a:picLocks noChangeAspect="1"/>
          </p:cNvPicPr>
          <p:nvPr/>
        </p:nvPicPr>
        <p:blipFill>
          <a:blip r:embed="rId2"/>
          <a:stretch>
            <a:fillRect/>
          </a:stretch>
        </p:blipFill>
        <p:spPr>
          <a:xfrm>
            <a:off x="7739271" y="1643270"/>
            <a:ext cx="4094920" cy="4629513"/>
          </a:xfrm>
          <a:prstGeom prst="rect">
            <a:avLst/>
          </a:prstGeom>
        </p:spPr>
      </p:pic>
      <p:sp>
        <p:nvSpPr>
          <p:cNvPr id="7" name="Footer Placeholder 5">
            <a:extLst>
              <a:ext uri="{FF2B5EF4-FFF2-40B4-BE49-F238E27FC236}">
                <a16:creationId xmlns:a16="http://schemas.microsoft.com/office/drawing/2014/main" id="{9C7F3450-B2DA-A454-1C21-D87E4D9764A0}"/>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0274940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A331-77B2-F5D3-EA1C-3C49C3BBC3CF}"/>
              </a:ext>
            </a:extLst>
          </p:cNvPr>
          <p:cNvSpPr>
            <a:spLocks noGrp="1"/>
          </p:cNvSpPr>
          <p:nvPr>
            <p:ph type="title"/>
          </p:nvPr>
        </p:nvSpPr>
        <p:spPr/>
        <p:txBody>
          <a:bodyPr/>
          <a:lstStyle/>
          <a:p>
            <a:r>
              <a:rPr lang="en-IN" dirty="0"/>
              <a:t>Hypervisor</a:t>
            </a:r>
          </a:p>
        </p:txBody>
      </p:sp>
      <p:sp>
        <p:nvSpPr>
          <p:cNvPr id="3" name="Content Placeholder 2">
            <a:extLst>
              <a:ext uri="{FF2B5EF4-FFF2-40B4-BE49-F238E27FC236}">
                <a16:creationId xmlns:a16="http://schemas.microsoft.com/office/drawing/2014/main" id="{0FF010D5-E5DF-09D3-8016-2985AEA54260}"/>
              </a:ext>
            </a:extLst>
          </p:cNvPr>
          <p:cNvSpPr>
            <a:spLocks noGrp="1"/>
          </p:cNvSpPr>
          <p:nvPr>
            <p:ph idx="1"/>
          </p:nvPr>
        </p:nvSpPr>
        <p:spPr/>
        <p:txBody>
          <a:bodyPr/>
          <a:lstStyle/>
          <a:p>
            <a:pPr algn="just"/>
            <a:r>
              <a:rPr lang="en-US" dirty="0"/>
              <a:t>According to Goldberg and </a:t>
            </a:r>
            <a:r>
              <a:rPr lang="en-US" dirty="0" err="1"/>
              <a:t>Popek</a:t>
            </a:r>
            <a:r>
              <a:rPr lang="en-US" dirty="0"/>
              <a:t>[1974] -virtual machine manager - Three properties have to be satisfied: </a:t>
            </a:r>
          </a:p>
          <a:p>
            <a:pPr algn="just"/>
            <a:r>
              <a:rPr lang="en-US" b="1" dirty="0"/>
              <a:t>Equivalence: </a:t>
            </a:r>
            <a:r>
              <a:rPr lang="en-US" dirty="0"/>
              <a:t>A guest running under the control of a virtual machine manager should exhibit the same behavior as when it is executed directly on the physical host. </a:t>
            </a:r>
          </a:p>
          <a:p>
            <a:pPr algn="just"/>
            <a:r>
              <a:rPr lang="en-US" b="1" dirty="0"/>
              <a:t>Resource control: </a:t>
            </a:r>
            <a:r>
              <a:rPr lang="en-US" dirty="0"/>
              <a:t>The virtual machine manager should be in complete control of virtualized resources. </a:t>
            </a:r>
          </a:p>
          <a:p>
            <a:pPr algn="just"/>
            <a:r>
              <a:rPr lang="en-US" b="1" dirty="0"/>
              <a:t>Efficiency: </a:t>
            </a:r>
            <a:r>
              <a:rPr lang="en-US" dirty="0"/>
              <a:t>A statistically dominant fraction of the machine instructions should be executed without intervention from the virtual machine manager.</a:t>
            </a:r>
          </a:p>
          <a:p>
            <a:pPr algn="just"/>
            <a:r>
              <a:rPr lang="en-US" dirty="0" err="1"/>
              <a:t>Popek</a:t>
            </a:r>
            <a:r>
              <a:rPr lang="en-US" dirty="0"/>
              <a:t> and Goldberg provided a classification of the instruction set and proposed three theorems that define the properties that hardware instructions need to satisfy support virtualization.</a:t>
            </a:r>
            <a:endParaRPr lang="en-IN" dirty="0"/>
          </a:p>
        </p:txBody>
      </p:sp>
      <p:sp>
        <p:nvSpPr>
          <p:cNvPr id="4" name="Slide Number Placeholder 3">
            <a:extLst>
              <a:ext uri="{FF2B5EF4-FFF2-40B4-BE49-F238E27FC236}">
                <a16:creationId xmlns:a16="http://schemas.microsoft.com/office/drawing/2014/main" id="{1CFF9CBF-E86C-B21B-FF85-AE7B5267A122}"/>
              </a:ext>
            </a:extLst>
          </p:cNvPr>
          <p:cNvSpPr>
            <a:spLocks noGrp="1"/>
          </p:cNvSpPr>
          <p:nvPr>
            <p:ph type="sldNum" sz="quarter" idx="12"/>
          </p:nvPr>
        </p:nvSpPr>
        <p:spPr/>
        <p:txBody>
          <a:bodyPr/>
          <a:lstStyle/>
          <a:p>
            <a:fld id="{4FAB73BC-B049-4115-A692-8D63A059BFB8}" type="slidenum">
              <a:rPr lang="en-US" smtClean="0"/>
              <a:t>77</a:t>
            </a:fld>
            <a:endParaRPr lang="en-US" dirty="0"/>
          </a:p>
        </p:txBody>
      </p:sp>
      <p:sp>
        <p:nvSpPr>
          <p:cNvPr id="5" name="Footer Placeholder 5">
            <a:extLst>
              <a:ext uri="{FF2B5EF4-FFF2-40B4-BE49-F238E27FC236}">
                <a16:creationId xmlns:a16="http://schemas.microsoft.com/office/drawing/2014/main" id="{BD3CAECD-6741-4756-BFFB-F6C06866FBFA}"/>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0631483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AE064-55F2-EA63-114E-0D2EB04005CF}"/>
              </a:ext>
            </a:extLst>
          </p:cNvPr>
          <p:cNvSpPr>
            <a:spLocks noGrp="1"/>
          </p:cNvSpPr>
          <p:nvPr>
            <p:ph type="title"/>
          </p:nvPr>
        </p:nvSpPr>
        <p:spPr/>
        <p:txBody>
          <a:bodyPr/>
          <a:lstStyle/>
          <a:p>
            <a:r>
              <a:rPr lang="en-IN" dirty="0"/>
              <a:t>Hypervisor</a:t>
            </a:r>
          </a:p>
        </p:txBody>
      </p:sp>
      <p:sp>
        <p:nvSpPr>
          <p:cNvPr id="3" name="Content Placeholder 2">
            <a:extLst>
              <a:ext uri="{FF2B5EF4-FFF2-40B4-BE49-F238E27FC236}">
                <a16:creationId xmlns:a16="http://schemas.microsoft.com/office/drawing/2014/main" id="{AA03082A-8080-5089-CB6A-47661BEF7088}"/>
              </a:ext>
            </a:extLst>
          </p:cNvPr>
          <p:cNvSpPr>
            <a:spLocks noGrp="1"/>
          </p:cNvSpPr>
          <p:nvPr>
            <p:ph idx="1"/>
          </p:nvPr>
        </p:nvSpPr>
        <p:spPr/>
        <p:txBody>
          <a:bodyPr/>
          <a:lstStyle/>
          <a:p>
            <a:r>
              <a:rPr lang="en-US" dirty="0"/>
              <a:t>THEOREM 3.1 : For any conventional third-generation computer, a VMM may be constructed if the set of sensitive instructions for that computer is a subset of the set of privileged instructions.</a:t>
            </a:r>
          </a:p>
          <a:p>
            <a:r>
              <a:rPr lang="en-US" dirty="0"/>
              <a:t>THEOREM3.2: A conventional third-generation computer is recursively virtualizable if: </a:t>
            </a:r>
          </a:p>
          <a:p>
            <a:pPr lvl="1"/>
            <a:r>
              <a:rPr lang="en-US" dirty="0"/>
              <a:t>It is virtualizable and </a:t>
            </a:r>
          </a:p>
          <a:p>
            <a:pPr lvl="1"/>
            <a:r>
              <a:rPr lang="en-US" dirty="0"/>
              <a:t>A VMM without any timing dependencies can be constructed for it.</a:t>
            </a:r>
          </a:p>
          <a:p>
            <a:r>
              <a:rPr lang="en-US" dirty="0"/>
              <a:t>THEOREM 3.3: A hybrid VMM may be constructed for any conventional third-generation machine in which the set of user-sensitive instructions are a subset of the set of privileged instructions.</a:t>
            </a:r>
            <a:endParaRPr lang="en-IN" dirty="0"/>
          </a:p>
        </p:txBody>
      </p:sp>
      <p:sp>
        <p:nvSpPr>
          <p:cNvPr id="4" name="Slide Number Placeholder 3">
            <a:extLst>
              <a:ext uri="{FF2B5EF4-FFF2-40B4-BE49-F238E27FC236}">
                <a16:creationId xmlns:a16="http://schemas.microsoft.com/office/drawing/2014/main" id="{AE32E19D-BFF1-4050-78DA-DE8921C29497}"/>
              </a:ext>
            </a:extLst>
          </p:cNvPr>
          <p:cNvSpPr>
            <a:spLocks noGrp="1"/>
          </p:cNvSpPr>
          <p:nvPr>
            <p:ph type="sldNum" sz="quarter" idx="12"/>
          </p:nvPr>
        </p:nvSpPr>
        <p:spPr/>
        <p:txBody>
          <a:bodyPr/>
          <a:lstStyle/>
          <a:p>
            <a:fld id="{4FAB73BC-B049-4115-A692-8D63A059BFB8}" type="slidenum">
              <a:rPr lang="en-US" smtClean="0"/>
              <a:t>78</a:t>
            </a:fld>
            <a:endParaRPr lang="en-US" dirty="0"/>
          </a:p>
        </p:txBody>
      </p:sp>
      <p:sp>
        <p:nvSpPr>
          <p:cNvPr id="5" name="Footer Placeholder 5">
            <a:extLst>
              <a:ext uri="{FF2B5EF4-FFF2-40B4-BE49-F238E27FC236}">
                <a16:creationId xmlns:a16="http://schemas.microsoft.com/office/drawing/2014/main" id="{AA072811-8637-1130-1860-175B7FF8873E}"/>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7678238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5942C-FB99-0009-C08F-9BF000365CE8}"/>
              </a:ext>
            </a:extLst>
          </p:cNvPr>
          <p:cNvSpPr>
            <a:spLocks noGrp="1"/>
          </p:cNvSpPr>
          <p:nvPr>
            <p:ph type="title"/>
          </p:nvPr>
        </p:nvSpPr>
        <p:spPr/>
        <p:txBody>
          <a:bodyPr/>
          <a:lstStyle/>
          <a:p>
            <a:r>
              <a:rPr lang="en-IN" dirty="0"/>
              <a:t>Hardware virtualization techniques</a:t>
            </a:r>
          </a:p>
        </p:txBody>
      </p:sp>
      <p:sp>
        <p:nvSpPr>
          <p:cNvPr id="3" name="Content Placeholder 2">
            <a:extLst>
              <a:ext uri="{FF2B5EF4-FFF2-40B4-BE49-F238E27FC236}">
                <a16:creationId xmlns:a16="http://schemas.microsoft.com/office/drawing/2014/main" id="{733F6121-B0C2-DE77-675F-951143957A6C}"/>
              </a:ext>
            </a:extLst>
          </p:cNvPr>
          <p:cNvSpPr>
            <a:spLocks noGrp="1"/>
          </p:cNvSpPr>
          <p:nvPr>
            <p:ph idx="1"/>
          </p:nvPr>
        </p:nvSpPr>
        <p:spPr>
          <a:xfrm>
            <a:off x="1069848" y="2517913"/>
            <a:ext cx="10058400" cy="3654287"/>
          </a:xfrm>
        </p:spPr>
        <p:txBody>
          <a:bodyPr/>
          <a:lstStyle/>
          <a:p>
            <a:r>
              <a:rPr lang="en-US" dirty="0"/>
              <a:t>A scenario in which the hardware provides architectural support for building a virtual machine manager able to run a guest operating system in complete isolation. </a:t>
            </a:r>
          </a:p>
          <a:p>
            <a:r>
              <a:rPr lang="en-US" dirty="0" err="1"/>
              <a:t>Eg</a:t>
            </a:r>
            <a:r>
              <a:rPr lang="en-US" dirty="0"/>
              <a:t>: Extensions to the x86-64 bit architecture introduced with Intel VT and AMD V </a:t>
            </a:r>
          </a:p>
          <a:p>
            <a:r>
              <a:rPr lang="en-US" dirty="0"/>
              <a:t>Software emulation of x86 hardware was significantly costly from the performance point of view </a:t>
            </a:r>
          </a:p>
          <a:p>
            <a:r>
              <a:rPr lang="en-US" dirty="0"/>
              <a:t>Kernel-based Virtual Machine (KVM), VirtualBox, Xen, VMware, Hyper-V, Sun </a:t>
            </a:r>
            <a:r>
              <a:rPr lang="en-US" dirty="0" err="1"/>
              <a:t>xVM</a:t>
            </a:r>
            <a:r>
              <a:rPr lang="en-US" dirty="0"/>
              <a:t>, Parallels, and others</a:t>
            </a:r>
            <a:endParaRPr lang="en-IN" dirty="0"/>
          </a:p>
        </p:txBody>
      </p:sp>
      <p:sp>
        <p:nvSpPr>
          <p:cNvPr id="4" name="Slide Number Placeholder 3">
            <a:extLst>
              <a:ext uri="{FF2B5EF4-FFF2-40B4-BE49-F238E27FC236}">
                <a16:creationId xmlns:a16="http://schemas.microsoft.com/office/drawing/2014/main" id="{4089E638-5135-FCFA-8013-C5863C361CBF}"/>
              </a:ext>
            </a:extLst>
          </p:cNvPr>
          <p:cNvSpPr>
            <a:spLocks noGrp="1"/>
          </p:cNvSpPr>
          <p:nvPr>
            <p:ph type="sldNum" sz="quarter" idx="12"/>
          </p:nvPr>
        </p:nvSpPr>
        <p:spPr/>
        <p:txBody>
          <a:bodyPr/>
          <a:lstStyle/>
          <a:p>
            <a:fld id="{4FAB73BC-B049-4115-A692-8D63A059BFB8}" type="slidenum">
              <a:rPr lang="en-US" smtClean="0"/>
              <a:t>79</a:t>
            </a:fld>
            <a:endParaRPr lang="en-US" dirty="0"/>
          </a:p>
        </p:txBody>
      </p:sp>
      <p:sp>
        <p:nvSpPr>
          <p:cNvPr id="6" name="Title 1">
            <a:extLst>
              <a:ext uri="{FF2B5EF4-FFF2-40B4-BE49-F238E27FC236}">
                <a16:creationId xmlns:a16="http://schemas.microsoft.com/office/drawing/2014/main" id="{8D7A9CBC-888C-04B3-7D84-E6D26F64A6FE}"/>
              </a:ext>
            </a:extLst>
          </p:cNvPr>
          <p:cNvSpPr txBox="1">
            <a:spLocks/>
          </p:cNvSpPr>
          <p:nvPr/>
        </p:nvSpPr>
        <p:spPr>
          <a:xfrm>
            <a:off x="1063752" y="1289304"/>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3200" dirty="0"/>
              <a:t>1. Hardware-assisted virtualization</a:t>
            </a:r>
          </a:p>
        </p:txBody>
      </p:sp>
      <p:sp>
        <p:nvSpPr>
          <p:cNvPr id="7" name="Footer Placeholder 5">
            <a:extLst>
              <a:ext uri="{FF2B5EF4-FFF2-40B4-BE49-F238E27FC236}">
                <a16:creationId xmlns:a16="http://schemas.microsoft.com/office/drawing/2014/main" id="{036637E6-2227-F4E0-B2BC-FC6D035C4CDF}"/>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989885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2E2C-1D8E-39F3-D6C6-F494DD9EC196}"/>
              </a:ext>
            </a:extLst>
          </p:cNvPr>
          <p:cNvSpPr>
            <a:spLocks noGrp="1"/>
          </p:cNvSpPr>
          <p:nvPr>
            <p:ph type="title"/>
          </p:nvPr>
        </p:nvSpPr>
        <p:spPr/>
        <p:txBody>
          <a:bodyPr/>
          <a:lstStyle/>
          <a:p>
            <a:r>
              <a:rPr lang="en-IN" dirty="0"/>
              <a:t>Defining a cloud</a:t>
            </a:r>
          </a:p>
        </p:txBody>
      </p:sp>
      <p:sp>
        <p:nvSpPr>
          <p:cNvPr id="3" name="Content Placeholder 2">
            <a:extLst>
              <a:ext uri="{FF2B5EF4-FFF2-40B4-BE49-F238E27FC236}">
                <a16:creationId xmlns:a16="http://schemas.microsoft.com/office/drawing/2014/main" id="{CFB851E9-E6A8-165D-993F-FF786370C0C6}"/>
              </a:ext>
            </a:extLst>
          </p:cNvPr>
          <p:cNvSpPr>
            <a:spLocks noGrp="1"/>
          </p:cNvSpPr>
          <p:nvPr>
            <p:ph idx="1"/>
          </p:nvPr>
        </p:nvSpPr>
        <p:spPr/>
        <p:txBody>
          <a:bodyPr>
            <a:normAutofit lnSpcReduction="10000"/>
          </a:bodyPr>
          <a:lstStyle/>
          <a:p>
            <a:r>
              <a:rPr lang="en-US" sz="2800" dirty="0"/>
              <a:t>Definition given by </a:t>
            </a:r>
            <a:r>
              <a:rPr lang="en-US" sz="2800" dirty="0" err="1"/>
              <a:t>Armbrust</a:t>
            </a:r>
            <a:r>
              <a:rPr lang="en-US" sz="2800" dirty="0"/>
              <a:t>: </a:t>
            </a:r>
          </a:p>
          <a:p>
            <a:pPr lvl="1" algn="just"/>
            <a:r>
              <a:rPr lang="en-US" sz="2400" dirty="0"/>
              <a:t>Cloud computing refers to both the applications delivered as services over the Internet and the hardware and system software in the datacenters that provide those services.</a:t>
            </a:r>
          </a:p>
          <a:p>
            <a:pPr lvl="1" algn="just"/>
            <a:r>
              <a:rPr lang="en-US" sz="2400" dirty="0"/>
              <a:t>This definition describes cloud computing as a phenomenon touching on the entire stack: from the underlying hardware to the high-level software services and applications. It introduces the concept of everything as a service, mostly referred as </a:t>
            </a:r>
            <a:r>
              <a:rPr lang="en-US" sz="2400" dirty="0" err="1"/>
              <a:t>XaaS</a:t>
            </a:r>
            <a:r>
              <a:rPr lang="en-US" sz="2400" dirty="0"/>
              <a:t>, where the different components of a system—IT infrastructure, development platforms, databases, and so on—can be delivered, measured, and consequently priced as a service. The approach fostered by cloud computing is global. </a:t>
            </a:r>
            <a:endParaRPr lang="en-IN" sz="2400" dirty="0"/>
          </a:p>
        </p:txBody>
      </p:sp>
      <p:sp>
        <p:nvSpPr>
          <p:cNvPr id="5" name="Slide Number Placeholder 4">
            <a:extLst>
              <a:ext uri="{FF2B5EF4-FFF2-40B4-BE49-F238E27FC236}">
                <a16:creationId xmlns:a16="http://schemas.microsoft.com/office/drawing/2014/main" id="{CFF3B8E6-B106-8A7E-4BC6-D4B01CDA08E3}"/>
              </a:ext>
            </a:extLst>
          </p:cNvPr>
          <p:cNvSpPr>
            <a:spLocks noGrp="1"/>
          </p:cNvSpPr>
          <p:nvPr>
            <p:ph type="sldNum" sz="quarter" idx="12"/>
          </p:nvPr>
        </p:nvSpPr>
        <p:spPr/>
        <p:txBody>
          <a:bodyPr/>
          <a:lstStyle/>
          <a:p>
            <a:fld id="{4FAB73BC-B049-4115-A692-8D63A059BFB8}" type="slidenum">
              <a:rPr lang="en-US" smtClean="0"/>
              <a:t>8</a:t>
            </a:fld>
            <a:endParaRPr lang="en-US" dirty="0"/>
          </a:p>
        </p:txBody>
      </p:sp>
      <p:sp>
        <p:nvSpPr>
          <p:cNvPr id="6" name="Footer Placeholder 5">
            <a:extLst>
              <a:ext uri="{FF2B5EF4-FFF2-40B4-BE49-F238E27FC236}">
                <a16:creationId xmlns:a16="http://schemas.microsoft.com/office/drawing/2014/main" id="{EF382A3A-3AC7-F38C-AA70-3AB226A7ED91}"/>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039686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961DE3-2684-B47C-7E11-7961E949C49F}"/>
              </a:ext>
            </a:extLst>
          </p:cNvPr>
          <p:cNvSpPr>
            <a:spLocks noGrp="1"/>
          </p:cNvSpPr>
          <p:nvPr>
            <p:ph idx="1"/>
          </p:nvPr>
        </p:nvSpPr>
        <p:spPr/>
        <p:txBody>
          <a:bodyPr/>
          <a:lstStyle/>
          <a:p>
            <a:pPr algn="just"/>
            <a:r>
              <a:rPr lang="en-US" dirty="0"/>
              <a:t>Full virtualization refers to the ability to run a program, most likely an operating system, directly on top of a virtual machine and without any modification, as though it were run on the raw hardware. </a:t>
            </a:r>
          </a:p>
          <a:p>
            <a:pPr algn="just"/>
            <a:r>
              <a:rPr lang="en-US" dirty="0"/>
              <a:t>To make this possible, virtual machine managers are required to provide a complete emulation of the entire underlying hardware. </a:t>
            </a:r>
          </a:p>
          <a:p>
            <a:pPr algn="just"/>
            <a:r>
              <a:rPr lang="en-US" dirty="0"/>
              <a:t>The principal advantage of full virtualization is complete isolation, which leads to enhanced security, ease of emulation of different architectures, and coexistence of different systems on the same platform. </a:t>
            </a:r>
          </a:p>
          <a:p>
            <a:pPr algn="just"/>
            <a:r>
              <a:rPr lang="en-US" dirty="0"/>
              <a:t>Ex: Kernel-based Virtual Machine (KVM), VirtualBox, VMware</a:t>
            </a:r>
            <a:endParaRPr lang="en-IN" dirty="0"/>
          </a:p>
        </p:txBody>
      </p:sp>
      <p:sp>
        <p:nvSpPr>
          <p:cNvPr id="4" name="Slide Number Placeholder 3">
            <a:extLst>
              <a:ext uri="{FF2B5EF4-FFF2-40B4-BE49-F238E27FC236}">
                <a16:creationId xmlns:a16="http://schemas.microsoft.com/office/drawing/2014/main" id="{65B6CAE2-1E10-230E-8313-416D8C9FE198}"/>
              </a:ext>
            </a:extLst>
          </p:cNvPr>
          <p:cNvSpPr>
            <a:spLocks noGrp="1"/>
          </p:cNvSpPr>
          <p:nvPr>
            <p:ph type="sldNum" sz="quarter" idx="12"/>
          </p:nvPr>
        </p:nvSpPr>
        <p:spPr/>
        <p:txBody>
          <a:bodyPr/>
          <a:lstStyle/>
          <a:p>
            <a:fld id="{4FAB73BC-B049-4115-A692-8D63A059BFB8}" type="slidenum">
              <a:rPr lang="en-US" smtClean="0"/>
              <a:t>80</a:t>
            </a:fld>
            <a:endParaRPr lang="en-US" dirty="0"/>
          </a:p>
        </p:txBody>
      </p:sp>
      <p:sp>
        <p:nvSpPr>
          <p:cNvPr id="5" name="Title 1">
            <a:extLst>
              <a:ext uri="{FF2B5EF4-FFF2-40B4-BE49-F238E27FC236}">
                <a16:creationId xmlns:a16="http://schemas.microsoft.com/office/drawing/2014/main" id="{F61310CA-28D9-B509-F643-2AB5C538F407}"/>
              </a:ext>
            </a:extLst>
          </p:cNvPr>
          <p:cNvSpPr txBox="1">
            <a:spLocks/>
          </p:cNvSpPr>
          <p:nvPr/>
        </p:nvSpPr>
        <p:spPr>
          <a:xfrm>
            <a:off x="1069848" y="-543338"/>
            <a:ext cx="10058400" cy="26373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Hardware virtualization techniques</a:t>
            </a:r>
          </a:p>
        </p:txBody>
      </p:sp>
      <p:sp>
        <p:nvSpPr>
          <p:cNvPr id="6" name="Title 1">
            <a:extLst>
              <a:ext uri="{FF2B5EF4-FFF2-40B4-BE49-F238E27FC236}">
                <a16:creationId xmlns:a16="http://schemas.microsoft.com/office/drawing/2014/main" id="{320F5FA8-FD4D-2B54-59F8-ACBD4FB2D8AC}"/>
              </a:ext>
            </a:extLst>
          </p:cNvPr>
          <p:cNvSpPr txBox="1">
            <a:spLocks/>
          </p:cNvSpPr>
          <p:nvPr/>
        </p:nvSpPr>
        <p:spPr>
          <a:xfrm>
            <a:off x="1063752" y="410817"/>
            <a:ext cx="10058400" cy="24878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3200" dirty="0"/>
              <a:t>2. Full Virtualization</a:t>
            </a:r>
          </a:p>
        </p:txBody>
      </p:sp>
      <p:sp>
        <p:nvSpPr>
          <p:cNvPr id="7" name="Footer Placeholder 5">
            <a:extLst>
              <a:ext uri="{FF2B5EF4-FFF2-40B4-BE49-F238E27FC236}">
                <a16:creationId xmlns:a16="http://schemas.microsoft.com/office/drawing/2014/main" id="{4427EBF9-4C63-F86F-ACF2-F49FCB8EC8C6}"/>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4414281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5D00-C628-BB63-2373-D5E22F23A32F}"/>
              </a:ext>
            </a:extLst>
          </p:cNvPr>
          <p:cNvSpPr>
            <a:spLocks noGrp="1"/>
          </p:cNvSpPr>
          <p:nvPr>
            <p:ph type="title"/>
          </p:nvPr>
        </p:nvSpPr>
        <p:spPr>
          <a:xfrm>
            <a:off x="1066800" y="1014719"/>
            <a:ext cx="10058400" cy="1609344"/>
          </a:xfrm>
        </p:spPr>
        <p:txBody>
          <a:bodyPr>
            <a:normAutofit/>
          </a:bodyPr>
          <a:lstStyle/>
          <a:p>
            <a:r>
              <a:rPr lang="en-US" sz="3200" dirty="0"/>
              <a:t>3. Paravirtualization</a:t>
            </a:r>
            <a:endParaRPr lang="en-IN" sz="3200" dirty="0"/>
          </a:p>
        </p:txBody>
      </p:sp>
      <p:sp>
        <p:nvSpPr>
          <p:cNvPr id="3" name="Content Placeholder 2">
            <a:extLst>
              <a:ext uri="{FF2B5EF4-FFF2-40B4-BE49-F238E27FC236}">
                <a16:creationId xmlns:a16="http://schemas.microsoft.com/office/drawing/2014/main" id="{CE99191D-226A-10FD-2EE1-4E3697061E3C}"/>
              </a:ext>
            </a:extLst>
          </p:cNvPr>
          <p:cNvSpPr>
            <a:spLocks noGrp="1"/>
          </p:cNvSpPr>
          <p:nvPr>
            <p:ph idx="1"/>
          </p:nvPr>
        </p:nvSpPr>
        <p:spPr/>
        <p:txBody>
          <a:bodyPr/>
          <a:lstStyle/>
          <a:p>
            <a:r>
              <a:rPr lang="en-US" dirty="0"/>
              <a:t> This is a not-transparent virtualization solution that allows implementing thin virtual machine managers. </a:t>
            </a:r>
          </a:p>
          <a:p>
            <a:r>
              <a:rPr lang="en-US" dirty="0"/>
              <a:t>Paravirtualization techniques expose a software interface to the virtual machine that is slightly modified from the host and, as a consequence, guests need to be modified. </a:t>
            </a:r>
          </a:p>
          <a:p>
            <a:r>
              <a:rPr lang="en-US" dirty="0"/>
              <a:t>guest OS is recompiled prior to installation inside a virtual machine</a:t>
            </a:r>
          </a:p>
          <a:p>
            <a:r>
              <a:rPr lang="en-US" dirty="0"/>
              <a:t> The aim of paravirtualization is to provide the capability to demand the execution of performance critical operations directly on the host, thus preventing performance losses that would otherwise be experienced in managed execution. </a:t>
            </a:r>
          </a:p>
          <a:p>
            <a:r>
              <a:rPr lang="en-US" dirty="0"/>
              <a:t>Example: Xen</a:t>
            </a:r>
            <a:endParaRPr lang="en-IN" dirty="0"/>
          </a:p>
        </p:txBody>
      </p:sp>
      <p:sp>
        <p:nvSpPr>
          <p:cNvPr id="4" name="Slide Number Placeholder 3">
            <a:extLst>
              <a:ext uri="{FF2B5EF4-FFF2-40B4-BE49-F238E27FC236}">
                <a16:creationId xmlns:a16="http://schemas.microsoft.com/office/drawing/2014/main" id="{F3B7A4AB-DAD1-C140-6B35-9A6D311F34A5}"/>
              </a:ext>
            </a:extLst>
          </p:cNvPr>
          <p:cNvSpPr>
            <a:spLocks noGrp="1"/>
          </p:cNvSpPr>
          <p:nvPr>
            <p:ph type="sldNum" sz="quarter" idx="12"/>
          </p:nvPr>
        </p:nvSpPr>
        <p:spPr/>
        <p:txBody>
          <a:bodyPr/>
          <a:lstStyle/>
          <a:p>
            <a:fld id="{4FAB73BC-B049-4115-A692-8D63A059BFB8}" type="slidenum">
              <a:rPr lang="en-US" smtClean="0"/>
              <a:t>81</a:t>
            </a:fld>
            <a:endParaRPr lang="en-US" dirty="0"/>
          </a:p>
        </p:txBody>
      </p:sp>
      <p:sp>
        <p:nvSpPr>
          <p:cNvPr id="5" name="Title 1">
            <a:extLst>
              <a:ext uri="{FF2B5EF4-FFF2-40B4-BE49-F238E27FC236}">
                <a16:creationId xmlns:a16="http://schemas.microsoft.com/office/drawing/2014/main" id="{A875D1E1-339D-0B0E-DEB3-358BBFE702C5}"/>
              </a:ext>
            </a:extLst>
          </p:cNvPr>
          <p:cNvSpPr txBox="1">
            <a:spLocks/>
          </p:cNvSpPr>
          <p:nvPr/>
        </p:nvSpPr>
        <p:spPr>
          <a:xfrm>
            <a:off x="1066800" y="210047"/>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Hardware virtualization techniques</a:t>
            </a:r>
          </a:p>
        </p:txBody>
      </p:sp>
      <p:sp>
        <p:nvSpPr>
          <p:cNvPr id="6" name="Footer Placeholder 5">
            <a:extLst>
              <a:ext uri="{FF2B5EF4-FFF2-40B4-BE49-F238E27FC236}">
                <a16:creationId xmlns:a16="http://schemas.microsoft.com/office/drawing/2014/main" id="{2A33ABAF-FCBC-ABE6-34BA-3A49BF1B1BFF}"/>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6428481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FFBE2-1176-EB91-8D6C-62D200EBC6D1}"/>
              </a:ext>
            </a:extLst>
          </p:cNvPr>
          <p:cNvSpPr>
            <a:spLocks noGrp="1"/>
          </p:cNvSpPr>
          <p:nvPr>
            <p:ph type="title"/>
          </p:nvPr>
        </p:nvSpPr>
        <p:spPr>
          <a:xfrm>
            <a:off x="1066800" y="935206"/>
            <a:ext cx="10058400" cy="1609344"/>
          </a:xfrm>
        </p:spPr>
        <p:txBody>
          <a:bodyPr>
            <a:normAutofit/>
          </a:bodyPr>
          <a:lstStyle/>
          <a:p>
            <a:r>
              <a:rPr lang="en-IN" sz="3200" dirty="0"/>
              <a:t>4. Partial virtualization</a:t>
            </a:r>
          </a:p>
        </p:txBody>
      </p:sp>
      <p:sp>
        <p:nvSpPr>
          <p:cNvPr id="3" name="Content Placeholder 2">
            <a:extLst>
              <a:ext uri="{FF2B5EF4-FFF2-40B4-BE49-F238E27FC236}">
                <a16:creationId xmlns:a16="http://schemas.microsoft.com/office/drawing/2014/main" id="{96A38D18-D536-E8D3-CD85-C2D34AF01FF9}"/>
              </a:ext>
            </a:extLst>
          </p:cNvPr>
          <p:cNvSpPr>
            <a:spLocks noGrp="1"/>
          </p:cNvSpPr>
          <p:nvPr>
            <p:ph idx="1"/>
          </p:nvPr>
        </p:nvSpPr>
        <p:spPr/>
        <p:txBody>
          <a:bodyPr/>
          <a:lstStyle/>
          <a:p>
            <a:pPr algn="just"/>
            <a:r>
              <a:rPr lang="en-US" dirty="0"/>
              <a:t>Partial virtualization provides a partial emulation of the underlying hardware, thus not allowing the complete execution of the guest operating system in complete isolation. </a:t>
            </a:r>
          </a:p>
          <a:p>
            <a:pPr algn="just"/>
            <a:r>
              <a:rPr lang="en-US" dirty="0"/>
              <a:t>Partial virtualization allows many applications to run transparently, but not all the features of the operating system can be supported. </a:t>
            </a:r>
          </a:p>
          <a:p>
            <a:pPr algn="just"/>
            <a:r>
              <a:rPr lang="en-US" dirty="0"/>
              <a:t>An example of partial virtualization is address space virtualization used in time-sharing systems; this allows multiple applications and users to run concurrently in a separate memory space, but they still share the same hardware resources (disk, processor, and network). </a:t>
            </a:r>
          </a:p>
          <a:p>
            <a:pPr algn="just"/>
            <a:r>
              <a:rPr lang="en-US" dirty="0"/>
              <a:t>Ex IBM M44/44x</a:t>
            </a:r>
            <a:endParaRPr lang="en-IN" dirty="0"/>
          </a:p>
        </p:txBody>
      </p:sp>
      <p:sp>
        <p:nvSpPr>
          <p:cNvPr id="4" name="Slide Number Placeholder 3">
            <a:extLst>
              <a:ext uri="{FF2B5EF4-FFF2-40B4-BE49-F238E27FC236}">
                <a16:creationId xmlns:a16="http://schemas.microsoft.com/office/drawing/2014/main" id="{5F12DA1B-ED86-B6CD-0627-3A2B40DE8D51}"/>
              </a:ext>
            </a:extLst>
          </p:cNvPr>
          <p:cNvSpPr>
            <a:spLocks noGrp="1"/>
          </p:cNvSpPr>
          <p:nvPr>
            <p:ph type="sldNum" sz="quarter" idx="12"/>
          </p:nvPr>
        </p:nvSpPr>
        <p:spPr/>
        <p:txBody>
          <a:bodyPr/>
          <a:lstStyle/>
          <a:p>
            <a:fld id="{4FAB73BC-B049-4115-A692-8D63A059BFB8}" type="slidenum">
              <a:rPr lang="en-US" smtClean="0"/>
              <a:t>82</a:t>
            </a:fld>
            <a:endParaRPr lang="en-US" dirty="0"/>
          </a:p>
        </p:txBody>
      </p:sp>
      <p:sp>
        <p:nvSpPr>
          <p:cNvPr id="5" name="Title 1">
            <a:extLst>
              <a:ext uri="{FF2B5EF4-FFF2-40B4-BE49-F238E27FC236}">
                <a16:creationId xmlns:a16="http://schemas.microsoft.com/office/drawing/2014/main" id="{15987632-D9C2-C0FD-704D-17FEEB55BF37}"/>
              </a:ext>
            </a:extLst>
          </p:cNvPr>
          <p:cNvSpPr txBox="1">
            <a:spLocks/>
          </p:cNvSpPr>
          <p:nvPr/>
        </p:nvSpPr>
        <p:spPr>
          <a:xfrm>
            <a:off x="1066800" y="0"/>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Hardware virtualization techniques</a:t>
            </a:r>
          </a:p>
        </p:txBody>
      </p:sp>
      <p:sp>
        <p:nvSpPr>
          <p:cNvPr id="6" name="Footer Placeholder 5">
            <a:extLst>
              <a:ext uri="{FF2B5EF4-FFF2-40B4-BE49-F238E27FC236}">
                <a16:creationId xmlns:a16="http://schemas.microsoft.com/office/drawing/2014/main" id="{2417C3E3-25EE-D1B7-F3BD-F7E1DB59EFDF}"/>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9589351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23F9-CCA5-A596-6309-658CC03630D1}"/>
              </a:ext>
            </a:extLst>
          </p:cNvPr>
          <p:cNvSpPr>
            <a:spLocks noGrp="1"/>
          </p:cNvSpPr>
          <p:nvPr>
            <p:ph type="title"/>
          </p:nvPr>
        </p:nvSpPr>
        <p:spPr/>
        <p:txBody>
          <a:bodyPr>
            <a:normAutofit/>
          </a:bodyPr>
          <a:lstStyle/>
          <a:p>
            <a:r>
              <a:rPr lang="en-IN" sz="4400" dirty="0"/>
              <a:t>OPERATING SYSTEM-LEVEL VIRTUALIZATION</a:t>
            </a:r>
          </a:p>
        </p:txBody>
      </p:sp>
      <p:sp>
        <p:nvSpPr>
          <p:cNvPr id="3" name="Content Placeholder 2">
            <a:extLst>
              <a:ext uri="{FF2B5EF4-FFF2-40B4-BE49-F238E27FC236}">
                <a16:creationId xmlns:a16="http://schemas.microsoft.com/office/drawing/2014/main" id="{A259F44D-A515-BC5A-7283-AC5F462CBA68}"/>
              </a:ext>
            </a:extLst>
          </p:cNvPr>
          <p:cNvSpPr>
            <a:spLocks noGrp="1"/>
          </p:cNvSpPr>
          <p:nvPr>
            <p:ph idx="1"/>
          </p:nvPr>
        </p:nvSpPr>
        <p:spPr>
          <a:xfrm>
            <a:off x="1063752" y="2080856"/>
            <a:ext cx="10058400" cy="4050792"/>
          </a:xfrm>
        </p:spPr>
        <p:txBody>
          <a:bodyPr/>
          <a:lstStyle/>
          <a:p>
            <a:r>
              <a:rPr lang="en-US" dirty="0"/>
              <a:t>Operating system-level virtualization offers the opportunity to create different and separated execution environments for applications that are managed concurrently.</a:t>
            </a:r>
          </a:p>
          <a:p>
            <a:r>
              <a:rPr lang="en-US" dirty="0"/>
              <a:t> There is no virtual machine manager or hypervisor, and the virtualization is done within a single operating system, where the OS kernel allows for multiple isolated user space instances. </a:t>
            </a:r>
          </a:p>
          <a:p>
            <a:r>
              <a:rPr lang="en-US" dirty="0"/>
              <a:t>The kernel is also responsible for sharing the system resources among instances and for limiting the impact of instances on each other </a:t>
            </a:r>
          </a:p>
          <a:p>
            <a:r>
              <a:rPr lang="en-US" dirty="0"/>
              <a:t>Examples: FreeBSD Jails, IBM Logical Partition (LPAR), </a:t>
            </a:r>
            <a:r>
              <a:rPr lang="en-US" dirty="0" err="1"/>
              <a:t>SolarisZones</a:t>
            </a:r>
            <a:r>
              <a:rPr lang="en-US" dirty="0"/>
              <a:t> and Containers, Parallels </a:t>
            </a:r>
            <a:r>
              <a:rPr lang="en-US" dirty="0" err="1"/>
              <a:t>Virtuozzo</a:t>
            </a:r>
            <a:r>
              <a:rPr lang="en-US" dirty="0"/>
              <a:t> Containers, </a:t>
            </a:r>
            <a:r>
              <a:rPr lang="en-US" dirty="0" err="1"/>
              <a:t>OpenVZ</a:t>
            </a:r>
            <a:r>
              <a:rPr lang="en-US" dirty="0"/>
              <a:t>, iCore Virtual Accounts, Free Virtual Private Server (</a:t>
            </a:r>
            <a:r>
              <a:rPr lang="en-US" dirty="0" err="1"/>
              <a:t>FreeVPS</a:t>
            </a:r>
            <a:r>
              <a:rPr lang="en-US" dirty="0"/>
              <a:t>).</a:t>
            </a:r>
            <a:endParaRPr lang="en-IN" dirty="0"/>
          </a:p>
        </p:txBody>
      </p:sp>
      <p:sp>
        <p:nvSpPr>
          <p:cNvPr id="4" name="Slide Number Placeholder 3">
            <a:extLst>
              <a:ext uri="{FF2B5EF4-FFF2-40B4-BE49-F238E27FC236}">
                <a16:creationId xmlns:a16="http://schemas.microsoft.com/office/drawing/2014/main" id="{41CEA892-2734-1EC9-C59F-A16909D43F1D}"/>
              </a:ext>
            </a:extLst>
          </p:cNvPr>
          <p:cNvSpPr>
            <a:spLocks noGrp="1"/>
          </p:cNvSpPr>
          <p:nvPr>
            <p:ph type="sldNum" sz="quarter" idx="12"/>
          </p:nvPr>
        </p:nvSpPr>
        <p:spPr/>
        <p:txBody>
          <a:bodyPr/>
          <a:lstStyle/>
          <a:p>
            <a:fld id="{4FAB73BC-B049-4115-A692-8D63A059BFB8}" type="slidenum">
              <a:rPr lang="en-US" smtClean="0"/>
              <a:t>83</a:t>
            </a:fld>
            <a:endParaRPr lang="en-US" dirty="0"/>
          </a:p>
        </p:txBody>
      </p:sp>
      <p:sp>
        <p:nvSpPr>
          <p:cNvPr id="5" name="Footer Placeholder 5">
            <a:extLst>
              <a:ext uri="{FF2B5EF4-FFF2-40B4-BE49-F238E27FC236}">
                <a16:creationId xmlns:a16="http://schemas.microsoft.com/office/drawing/2014/main" id="{E124A093-0444-EF7C-6A45-77AC2067DDC7}"/>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9972699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92D09-80B0-5456-77D3-7B610546AD5F}"/>
              </a:ext>
            </a:extLst>
          </p:cNvPr>
          <p:cNvSpPr>
            <a:spLocks noGrp="1"/>
          </p:cNvSpPr>
          <p:nvPr>
            <p:ph type="title"/>
          </p:nvPr>
        </p:nvSpPr>
        <p:spPr/>
        <p:txBody>
          <a:bodyPr>
            <a:normAutofit/>
          </a:bodyPr>
          <a:lstStyle/>
          <a:p>
            <a:r>
              <a:rPr lang="en-IN" sz="4400" dirty="0"/>
              <a:t>PROGRAMMING LANGUAGE-LEVEL VIRTUALIZATION</a:t>
            </a:r>
          </a:p>
        </p:txBody>
      </p:sp>
      <p:sp>
        <p:nvSpPr>
          <p:cNvPr id="3" name="Content Placeholder 2">
            <a:extLst>
              <a:ext uri="{FF2B5EF4-FFF2-40B4-BE49-F238E27FC236}">
                <a16:creationId xmlns:a16="http://schemas.microsoft.com/office/drawing/2014/main" id="{AE5FBCC0-D339-7197-01AA-24F53ABF4C53}"/>
              </a:ext>
            </a:extLst>
          </p:cNvPr>
          <p:cNvSpPr>
            <a:spLocks noGrp="1"/>
          </p:cNvSpPr>
          <p:nvPr>
            <p:ph idx="1"/>
          </p:nvPr>
        </p:nvSpPr>
        <p:spPr/>
        <p:txBody>
          <a:bodyPr/>
          <a:lstStyle/>
          <a:p>
            <a:pPr algn="just"/>
            <a:r>
              <a:rPr lang="en-US" dirty="0"/>
              <a:t>Programming language-level virtualization is mostly used to achieve ease of deployment of applications, managed execution, and portability across different platforms and operating systems. </a:t>
            </a:r>
          </a:p>
          <a:p>
            <a:pPr algn="just"/>
            <a:r>
              <a:rPr lang="en-US" dirty="0"/>
              <a:t>It consists of a virtual machine executing the byte code of a program, which is the result of the compilation process. </a:t>
            </a:r>
          </a:p>
          <a:p>
            <a:pPr algn="just"/>
            <a:r>
              <a:rPr lang="en-US" dirty="0"/>
              <a:t>Compilers implemented and used this technology to produce a binary format representing the machine code for an abstract architecture.</a:t>
            </a:r>
          </a:p>
          <a:p>
            <a:pPr algn="just"/>
            <a:r>
              <a:rPr lang="en-US" dirty="0"/>
              <a:t> JVM of Java, CLI of </a:t>
            </a:r>
            <a:r>
              <a:rPr lang="en-US" dirty="0" err="1"/>
              <a:t>.Net</a:t>
            </a:r>
            <a:r>
              <a:rPr lang="en-US" dirty="0"/>
              <a:t> Environment</a:t>
            </a:r>
            <a:endParaRPr lang="en-IN" dirty="0"/>
          </a:p>
        </p:txBody>
      </p:sp>
      <p:sp>
        <p:nvSpPr>
          <p:cNvPr id="4" name="Slide Number Placeholder 3">
            <a:extLst>
              <a:ext uri="{FF2B5EF4-FFF2-40B4-BE49-F238E27FC236}">
                <a16:creationId xmlns:a16="http://schemas.microsoft.com/office/drawing/2014/main" id="{4EA5EF78-F0FD-9C32-5F24-D2BCEABCA44F}"/>
              </a:ext>
            </a:extLst>
          </p:cNvPr>
          <p:cNvSpPr>
            <a:spLocks noGrp="1"/>
          </p:cNvSpPr>
          <p:nvPr>
            <p:ph type="sldNum" sz="quarter" idx="12"/>
          </p:nvPr>
        </p:nvSpPr>
        <p:spPr/>
        <p:txBody>
          <a:bodyPr/>
          <a:lstStyle/>
          <a:p>
            <a:fld id="{4FAB73BC-B049-4115-A692-8D63A059BFB8}" type="slidenum">
              <a:rPr lang="en-US" smtClean="0"/>
              <a:t>84</a:t>
            </a:fld>
            <a:endParaRPr lang="en-US" dirty="0"/>
          </a:p>
        </p:txBody>
      </p:sp>
      <p:sp>
        <p:nvSpPr>
          <p:cNvPr id="5" name="Footer Placeholder 5">
            <a:extLst>
              <a:ext uri="{FF2B5EF4-FFF2-40B4-BE49-F238E27FC236}">
                <a16:creationId xmlns:a16="http://schemas.microsoft.com/office/drawing/2014/main" id="{CE259F06-DD0B-6229-A1AD-160DB5873312}"/>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4332436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1C5F4-D62F-5772-D258-F9C51B550984}"/>
              </a:ext>
            </a:extLst>
          </p:cNvPr>
          <p:cNvSpPr>
            <a:spLocks noGrp="1"/>
          </p:cNvSpPr>
          <p:nvPr>
            <p:ph type="title"/>
          </p:nvPr>
        </p:nvSpPr>
        <p:spPr/>
        <p:txBody>
          <a:bodyPr/>
          <a:lstStyle/>
          <a:p>
            <a:r>
              <a:rPr lang="en-IN" dirty="0"/>
              <a:t>APPLICATION-LEVEL VIRTUALIZATION </a:t>
            </a:r>
          </a:p>
        </p:txBody>
      </p:sp>
      <p:sp>
        <p:nvSpPr>
          <p:cNvPr id="3" name="Content Placeholder 2">
            <a:extLst>
              <a:ext uri="{FF2B5EF4-FFF2-40B4-BE49-F238E27FC236}">
                <a16:creationId xmlns:a16="http://schemas.microsoft.com/office/drawing/2014/main" id="{38C082EE-D327-1993-4E59-357823AD7AD2}"/>
              </a:ext>
            </a:extLst>
          </p:cNvPr>
          <p:cNvSpPr>
            <a:spLocks noGrp="1"/>
          </p:cNvSpPr>
          <p:nvPr>
            <p:ph idx="1"/>
          </p:nvPr>
        </p:nvSpPr>
        <p:spPr/>
        <p:txBody>
          <a:bodyPr>
            <a:normAutofit lnSpcReduction="10000"/>
          </a:bodyPr>
          <a:lstStyle/>
          <a:p>
            <a:pPr algn="just"/>
            <a:r>
              <a:rPr lang="en-US" dirty="0"/>
              <a:t>Application-level virtualization is a technique allowing applications to be run in runtime environments that do not natively support all the features required by such applications. </a:t>
            </a:r>
          </a:p>
          <a:p>
            <a:pPr algn="just"/>
            <a:r>
              <a:rPr lang="en-US" dirty="0"/>
              <a:t>Emulation is used to execute program binaries compiled for different hardware architectures. </a:t>
            </a:r>
          </a:p>
          <a:p>
            <a:pPr algn="just"/>
            <a:r>
              <a:rPr lang="en-US" dirty="0"/>
              <a:t>strategies can be implemented: </a:t>
            </a:r>
          </a:p>
          <a:p>
            <a:pPr lvl="1" algn="just"/>
            <a:r>
              <a:rPr lang="en-US" dirty="0"/>
              <a:t>Interpretation: In this technique every source instruction is interpreted by an emulator for executing native ISA instructions, leading to poor performance. Interpretation has a minimal startup cost but a huge overhead, since each instruction is emulated. </a:t>
            </a:r>
          </a:p>
          <a:p>
            <a:pPr lvl="1" algn="just"/>
            <a:r>
              <a:rPr lang="en-US" dirty="0"/>
              <a:t>Binary translation: In this technique every source instruction is converted to native instructions with equivalent functions. After a block of instructions is translated, it is cached and reused. Binary translation has a large initial overhead cost, but over time it is subject to better performance, since previously translated instruction blocks are directly executed</a:t>
            </a:r>
            <a:endParaRPr lang="en-IN" dirty="0"/>
          </a:p>
        </p:txBody>
      </p:sp>
      <p:sp>
        <p:nvSpPr>
          <p:cNvPr id="4" name="Slide Number Placeholder 3">
            <a:extLst>
              <a:ext uri="{FF2B5EF4-FFF2-40B4-BE49-F238E27FC236}">
                <a16:creationId xmlns:a16="http://schemas.microsoft.com/office/drawing/2014/main" id="{C5EEB2E0-E978-4E38-6D44-6797FE9DB345}"/>
              </a:ext>
            </a:extLst>
          </p:cNvPr>
          <p:cNvSpPr>
            <a:spLocks noGrp="1"/>
          </p:cNvSpPr>
          <p:nvPr>
            <p:ph type="sldNum" sz="quarter" idx="12"/>
          </p:nvPr>
        </p:nvSpPr>
        <p:spPr/>
        <p:txBody>
          <a:bodyPr/>
          <a:lstStyle/>
          <a:p>
            <a:fld id="{4FAB73BC-B049-4115-A692-8D63A059BFB8}" type="slidenum">
              <a:rPr lang="en-US" smtClean="0"/>
              <a:t>85</a:t>
            </a:fld>
            <a:endParaRPr lang="en-US" dirty="0"/>
          </a:p>
        </p:txBody>
      </p:sp>
      <p:sp>
        <p:nvSpPr>
          <p:cNvPr id="5" name="Footer Placeholder 5">
            <a:extLst>
              <a:ext uri="{FF2B5EF4-FFF2-40B4-BE49-F238E27FC236}">
                <a16:creationId xmlns:a16="http://schemas.microsoft.com/office/drawing/2014/main" id="{B634FB8A-5447-5523-044A-9241409794EF}"/>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24278716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B456-054E-5822-1BBD-DCF0A09597E1}"/>
              </a:ext>
            </a:extLst>
          </p:cNvPr>
          <p:cNvSpPr>
            <a:spLocks noGrp="1"/>
          </p:cNvSpPr>
          <p:nvPr>
            <p:ph type="title"/>
          </p:nvPr>
        </p:nvSpPr>
        <p:spPr/>
        <p:txBody>
          <a:bodyPr/>
          <a:lstStyle/>
          <a:p>
            <a:r>
              <a:rPr lang="en-IN" dirty="0"/>
              <a:t>OTHER TYPES OF VIRTUALIZATION</a:t>
            </a:r>
          </a:p>
        </p:txBody>
      </p:sp>
      <p:sp>
        <p:nvSpPr>
          <p:cNvPr id="3" name="Content Placeholder 2">
            <a:extLst>
              <a:ext uri="{FF2B5EF4-FFF2-40B4-BE49-F238E27FC236}">
                <a16:creationId xmlns:a16="http://schemas.microsoft.com/office/drawing/2014/main" id="{4D3E132E-8571-1296-4D6C-15D1D5DCBDAB}"/>
              </a:ext>
            </a:extLst>
          </p:cNvPr>
          <p:cNvSpPr>
            <a:spLocks noGrp="1"/>
          </p:cNvSpPr>
          <p:nvPr>
            <p:ph idx="1"/>
          </p:nvPr>
        </p:nvSpPr>
        <p:spPr>
          <a:xfrm>
            <a:off x="1066800" y="1704097"/>
            <a:ext cx="10058400" cy="4802720"/>
          </a:xfrm>
        </p:spPr>
        <p:txBody>
          <a:bodyPr>
            <a:normAutofit fontScale="92500" lnSpcReduction="10000"/>
          </a:bodyPr>
          <a:lstStyle/>
          <a:p>
            <a:pPr algn="just"/>
            <a:r>
              <a:rPr lang="en-US" b="1" dirty="0"/>
              <a:t>Storage virtualization</a:t>
            </a:r>
            <a:r>
              <a:rPr lang="en-US" dirty="0"/>
              <a:t>: Storage virtualization is a system administration practice that allows decoupling the physical organization of the hardware from its logical representation. </a:t>
            </a:r>
          </a:p>
          <a:p>
            <a:pPr algn="just"/>
            <a:r>
              <a:rPr lang="en-US" b="1" dirty="0"/>
              <a:t>Network virtualization</a:t>
            </a:r>
            <a:r>
              <a:rPr lang="en-US" dirty="0"/>
              <a:t>: Network virtualization combines hardware appliances and specific software for the creation and management of a virtual network. Network virtualization can aggregate different physical networks into a single logical network (external network virtualization) or provide network like functionality to an operating system partition (internal network virtualization</a:t>
            </a:r>
          </a:p>
          <a:p>
            <a:pPr algn="just"/>
            <a:r>
              <a:rPr lang="en-US" b="1" dirty="0"/>
              <a:t>Desktop virtualization </a:t>
            </a:r>
            <a:r>
              <a:rPr lang="en-US" dirty="0"/>
              <a:t>abstracts the desktop environment available on a personal computer in order to provide access to it using a client/server approach. </a:t>
            </a:r>
          </a:p>
          <a:p>
            <a:pPr lvl="1" algn="just"/>
            <a:r>
              <a:rPr lang="en-US" dirty="0"/>
              <a:t>It makes accessible a different system as it was natively installed on the host, but this system is remotely stored on a different host &amp; accessed through a network connection.</a:t>
            </a:r>
          </a:p>
          <a:p>
            <a:pPr lvl="1" algn="just"/>
            <a:r>
              <a:rPr lang="en-US" dirty="0"/>
              <a:t>It addresses the problem of making the same desktop environment accessible from everywhere. Application server virtualization </a:t>
            </a:r>
          </a:p>
          <a:p>
            <a:pPr algn="just"/>
            <a:r>
              <a:rPr lang="en-US" b="1" dirty="0"/>
              <a:t>Application server virtualization </a:t>
            </a:r>
            <a:r>
              <a:rPr lang="en-US" dirty="0"/>
              <a:t>abstracts a collection of application servers that provide the same services as a single virtual application server by using load-balancing strategies and providing a high-availability infrastructure for the services hosted in the application server.</a:t>
            </a:r>
            <a:endParaRPr lang="en-IN" dirty="0"/>
          </a:p>
        </p:txBody>
      </p:sp>
      <p:sp>
        <p:nvSpPr>
          <p:cNvPr id="4" name="Slide Number Placeholder 3">
            <a:extLst>
              <a:ext uri="{FF2B5EF4-FFF2-40B4-BE49-F238E27FC236}">
                <a16:creationId xmlns:a16="http://schemas.microsoft.com/office/drawing/2014/main" id="{17FF399D-CE04-359F-FAAD-5800CDCEA80E}"/>
              </a:ext>
            </a:extLst>
          </p:cNvPr>
          <p:cNvSpPr>
            <a:spLocks noGrp="1"/>
          </p:cNvSpPr>
          <p:nvPr>
            <p:ph type="sldNum" sz="quarter" idx="12"/>
          </p:nvPr>
        </p:nvSpPr>
        <p:spPr/>
        <p:txBody>
          <a:bodyPr/>
          <a:lstStyle/>
          <a:p>
            <a:fld id="{4FAB73BC-B049-4115-A692-8D63A059BFB8}" type="slidenum">
              <a:rPr lang="en-US" smtClean="0"/>
              <a:t>86</a:t>
            </a:fld>
            <a:endParaRPr lang="en-US" dirty="0"/>
          </a:p>
        </p:txBody>
      </p:sp>
      <p:sp>
        <p:nvSpPr>
          <p:cNvPr id="5" name="Footer Placeholder 5">
            <a:extLst>
              <a:ext uri="{FF2B5EF4-FFF2-40B4-BE49-F238E27FC236}">
                <a16:creationId xmlns:a16="http://schemas.microsoft.com/office/drawing/2014/main" id="{A974023D-E007-5914-60C1-90FA1C929083}"/>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25708114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6E06D-CF20-0ABA-D7DD-3C46BA99FE83}"/>
              </a:ext>
            </a:extLst>
          </p:cNvPr>
          <p:cNvSpPr>
            <a:spLocks noGrp="1"/>
          </p:cNvSpPr>
          <p:nvPr>
            <p:ph type="title"/>
          </p:nvPr>
        </p:nvSpPr>
        <p:spPr>
          <a:xfrm>
            <a:off x="1063753" y="0"/>
            <a:ext cx="10058400" cy="1609344"/>
          </a:xfrm>
        </p:spPr>
        <p:txBody>
          <a:bodyPr/>
          <a:lstStyle/>
          <a:p>
            <a:r>
              <a:rPr lang="en-IN" dirty="0"/>
              <a:t>VIRTUALIZATION AND CLOUD COMPUTING</a:t>
            </a:r>
          </a:p>
        </p:txBody>
      </p:sp>
      <p:pic>
        <p:nvPicPr>
          <p:cNvPr id="6" name="Content Placeholder 5">
            <a:extLst>
              <a:ext uri="{FF2B5EF4-FFF2-40B4-BE49-F238E27FC236}">
                <a16:creationId xmlns:a16="http://schemas.microsoft.com/office/drawing/2014/main" id="{7FCF92B9-BA87-AA93-B45B-10C180E5258E}"/>
              </a:ext>
            </a:extLst>
          </p:cNvPr>
          <p:cNvPicPr>
            <a:picLocks noGrp="1" noChangeAspect="1"/>
          </p:cNvPicPr>
          <p:nvPr>
            <p:ph idx="1"/>
          </p:nvPr>
        </p:nvPicPr>
        <p:blipFill>
          <a:blip r:embed="rId2"/>
          <a:stretch>
            <a:fillRect/>
          </a:stretch>
        </p:blipFill>
        <p:spPr>
          <a:xfrm>
            <a:off x="1069847" y="1245703"/>
            <a:ext cx="9637909" cy="5392205"/>
          </a:xfrm>
        </p:spPr>
      </p:pic>
      <p:sp>
        <p:nvSpPr>
          <p:cNvPr id="4" name="Slide Number Placeholder 3">
            <a:extLst>
              <a:ext uri="{FF2B5EF4-FFF2-40B4-BE49-F238E27FC236}">
                <a16:creationId xmlns:a16="http://schemas.microsoft.com/office/drawing/2014/main" id="{C79C24A6-C674-BD02-DDFE-3BE5D8C5CEC3}"/>
              </a:ext>
            </a:extLst>
          </p:cNvPr>
          <p:cNvSpPr>
            <a:spLocks noGrp="1"/>
          </p:cNvSpPr>
          <p:nvPr>
            <p:ph type="sldNum" sz="quarter" idx="12"/>
          </p:nvPr>
        </p:nvSpPr>
        <p:spPr/>
        <p:txBody>
          <a:bodyPr/>
          <a:lstStyle/>
          <a:p>
            <a:fld id="{4FAB73BC-B049-4115-A692-8D63A059BFB8}" type="slidenum">
              <a:rPr lang="en-US" smtClean="0"/>
              <a:t>87</a:t>
            </a:fld>
            <a:endParaRPr lang="en-US" dirty="0"/>
          </a:p>
        </p:txBody>
      </p:sp>
      <p:sp>
        <p:nvSpPr>
          <p:cNvPr id="7" name="Footer Placeholder 5">
            <a:extLst>
              <a:ext uri="{FF2B5EF4-FFF2-40B4-BE49-F238E27FC236}">
                <a16:creationId xmlns:a16="http://schemas.microsoft.com/office/drawing/2014/main" id="{11B80E21-F62F-13D5-13B5-A6F58770C568}"/>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2456848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E2F8F-AAC6-4122-5272-B424A1205BA1}"/>
              </a:ext>
            </a:extLst>
          </p:cNvPr>
          <p:cNvSpPr>
            <a:spLocks noGrp="1"/>
          </p:cNvSpPr>
          <p:nvPr>
            <p:ph type="title"/>
          </p:nvPr>
        </p:nvSpPr>
        <p:spPr/>
        <p:txBody>
          <a:bodyPr>
            <a:normAutofit/>
          </a:bodyPr>
          <a:lstStyle/>
          <a:p>
            <a:r>
              <a:rPr lang="en-IN" sz="4000" dirty="0"/>
              <a:t>Difference VIRTUALIZATION AND CLOUD COMPUTING</a:t>
            </a:r>
          </a:p>
        </p:txBody>
      </p:sp>
      <p:graphicFrame>
        <p:nvGraphicFramePr>
          <p:cNvPr id="5" name="Content Placeholder 4">
            <a:extLst>
              <a:ext uri="{FF2B5EF4-FFF2-40B4-BE49-F238E27FC236}">
                <a16:creationId xmlns:a16="http://schemas.microsoft.com/office/drawing/2014/main" id="{177B662D-54A3-6883-3166-477FCF1A5AC0}"/>
              </a:ext>
            </a:extLst>
          </p:cNvPr>
          <p:cNvGraphicFramePr>
            <a:graphicFrameLocks noGrp="1"/>
          </p:cNvGraphicFramePr>
          <p:nvPr>
            <p:ph idx="1"/>
            <p:extLst>
              <p:ext uri="{D42A27DB-BD31-4B8C-83A1-F6EECF244321}">
                <p14:modId xmlns:p14="http://schemas.microsoft.com/office/powerpoint/2010/main" val="3691932475"/>
              </p:ext>
            </p:extLst>
          </p:nvPr>
        </p:nvGraphicFramePr>
        <p:xfrm>
          <a:off x="1069849" y="2120269"/>
          <a:ext cx="10058400" cy="4210250"/>
        </p:xfrm>
        <a:graphic>
          <a:graphicData uri="http://schemas.openxmlformats.org/drawingml/2006/table">
            <a:tbl>
              <a:tblPr/>
              <a:tblGrid>
                <a:gridCol w="1130012">
                  <a:extLst>
                    <a:ext uri="{9D8B030D-6E8A-4147-A177-3AD203B41FA5}">
                      <a16:colId xmlns:a16="http://schemas.microsoft.com/office/drawing/2014/main" val="2290035188"/>
                    </a:ext>
                  </a:extLst>
                </a:gridCol>
                <a:gridCol w="4518991">
                  <a:extLst>
                    <a:ext uri="{9D8B030D-6E8A-4147-A177-3AD203B41FA5}">
                      <a16:colId xmlns:a16="http://schemas.microsoft.com/office/drawing/2014/main" val="3855141026"/>
                    </a:ext>
                  </a:extLst>
                </a:gridCol>
                <a:gridCol w="4409397">
                  <a:extLst>
                    <a:ext uri="{9D8B030D-6E8A-4147-A177-3AD203B41FA5}">
                      <a16:colId xmlns:a16="http://schemas.microsoft.com/office/drawing/2014/main" val="2966042094"/>
                    </a:ext>
                  </a:extLst>
                </a:gridCol>
              </a:tblGrid>
              <a:tr h="170683">
                <a:tc>
                  <a:txBody>
                    <a:bodyPr/>
                    <a:lstStyle/>
                    <a:p>
                      <a:pPr algn="ctr" fontAlgn="base"/>
                      <a:r>
                        <a:rPr lang="en-IN" sz="1800" b="1" dirty="0">
                          <a:effectLst/>
                        </a:rPr>
                        <a:t>S.NO</a:t>
                      </a:r>
                    </a:p>
                  </a:txBody>
                  <a:tcPr marL="16102" marR="16102" marT="40255" marB="4025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800" b="1">
                          <a:effectLst/>
                        </a:rPr>
                        <a:t>Cloud Computing</a:t>
                      </a:r>
                    </a:p>
                  </a:txBody>
                  <a:tcPr marL="40255" marR="40255" marT="40255" marB="4025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800" b="1">
                          <a:effectLst/>
                        </a:rPr>
                        <a:t>Virtualization</a:t>
                      </a:r>
                    </a:p>
                  </a:txBody>
                  <a:tcPr marL="40255" marR="40255" marT="40255" marB="4025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52201709"/>
                  </a:ext>
                </a:extLst>
              </a:tr>
              <a:tr h="354247">
                <a:tc>
                  <a:txBody>
                    <a:bodyPr/>
                    <a:lstStyle/>
                    <a:p>
                      <a:pPr algn="l" fontAlgn="ctr"/>
                      <a:r>
                        <a:rPr lang="en-IN" sz="1800" b="0" dirty="0">
                          <a:effectLst/>
                        </a:rPr>
                        <a:t>1.</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rPr>
                        <a:t>Cloud computing is used to provide pools and automated resources that can be accessed on-demand.</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a:effectLst/>
                        </a:rPr>
                        <a:t>While It is used to make various simulated environments through a physical hardware system.</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6988815"/>
                  </a:ext>
                </a:extLst>
              </a:tr>
              <a:tr h="273736">
                <a:tc>
                  <a:txBody>
                    <a:bodyPr/>
                    <a:lstStyle/>
                    <a:p>
                      <a:pPr algn="l" fontAlgn="ctr"/>
                      <a:r>
                        <a:rPr lang="en-IN" sz="1800" b="0">
                          <a:effectLst/>
                        </a:rPr>
                        <a:t>2.</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rPr>
                        <a:t>Cloud computing setup is tedious, complicated.</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a:effectLst/>
                        </a:rPr>
                        <a:t>While virtualization setup is simple as compared to cloud computing.</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98225433"/>
                  </a:ext>
                </a:extLst>
              </a:tr>
              <a:tr h="273736">
                <a:tc>
                  <a:txBody>
                    <a:bodyPr/>
                    <a:lstStyle/>
                    <a:p>
                      <a:pPr algn="l" fontAlgn="ctr"/>
                      <a:r>
                        <a:rPr lang="en-IN" sz="1800" b="0">
                          <a:effectLst/>
                        </a:rPr>
                        <a:t>3.</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rPr>
                        <a:t>Cloud computing is high scalable.</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a:effectLst/>
                        </a:rPr>
                        <a:t>While virtualization is low scalable compared to cloud computing.</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776162204"/>
                  </a:ext>
                </a:extLst>
              </a:tr>
              <a:tr h="273736">
                <a:tc>
                  <a:txBody>
                    <a:bodyPr/>
                    <a:lstStyle/>
                    <a:p>
                      <a:pPr algn="l" fontAlgn="ctr"/>
                      <a:r>
                        <a:rPr lang="en-IN" sz="1800" b="0">
                          <a:effectLst/>
                        </a:rPr>
                        <a:t>4.</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a:effectLst/>
                        </a:rPr>
                        <a:t>Cloud computing is Very flexible.</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a:effectLst/>
                        </a:rPr>
                        <a:t>While virtualization is less flexible than cloud computing.</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32814022"/>
                  </a:ext>
                </a:extLst>
              </a:tr>
              <a:tr h="273736">
                <a:tc>
                  <a:txBody>
                    <a:bodyPr/>
                    <a:lstStyle/>
                    <a:p>
                      <a:pPr algn="l" fontAlgn="ctr"/>
                      <a:r>
                        <a:rPr lang="en-IN" sz="1800" b="0">
                          <a:effectLst/>
                        </a:rPr>
                        <a:t>5.</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rPr>
                        <a:t>In the condition of disaster recovery, cloud computing relies on multiple machines.</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rPr>
                        <a:t>While it relies on single peripheral device.</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26713353"/>
                  </a:ext>
                </a:extLst>
              </a:tr>
            </a:tbl>
          </a:graphicData>
        </a:graphic>
      </p:graphicFrame>
      <p:sp>
        <p:nvSpPr>
          <p:cNvPr id="4" name="Slide Number Placeholder 3">
            <a:extLst>
              <a:ext uri="{FF2B5EF4-FFF2-40B4-BE49-F238E27FC236}">
                <a16:creationId xmlns:a16="http://schemas.microsoft.com/office/drawing/2014/main" id="{B97FA827-D453-754C-1F4C-2396EF7B4430}"/>
              </a:ext>
            </a:extLst>
          </p:cNvPr>
          <p:cNvSpPr>
            <a:spLocks noGrp="1"/>
          </p:cNvSpPr>
          <p:nvPr>
            <p:ph type="sldNum" sz="quarter" idx="12"/>
          </p:nvPr>
        </p:nvSpPr>
        <p:spPr/>
        <p:txBody>
          <a:bodyPr/>
          <a:lstStyle/>
          <a:p>
            <a:fld id="{4FAB73BC-B049-4115-A692-8D63A059BFB8}" type="slidenum">
              <a:rPr lang="en-US" smtClean="0"/>
              <a:t>88</a:t>
            </a:fld>
            <a:endParaRPr lang="en-US" dirty="0"/>
          </a:p>
        </p:txBody>
      </p:sp>
      <p:sp>
        <p:nvSpPr>
          <p:cNvPr id="6" name="Footer Placeholder 5">
            <a:extLst>
              <a:ext uri="{FF2B5EF4-FFF2-40B4-BE49-F238E27FC236}">
                <a16:creationId xmlns:a16="http://schemas.microsoft.com/office/drawing/2014/main" id="{31608535-1D8B-5CAB-D515-67B87E5E2357}"/>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5627076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C15D9B-56A9-1E64-9483-29471543A61F}"/>
              </a:ext>
            </a:extLst>
          </p:cNvPr>
          <p:cNvSpPr>
            <a:spLocks noGrp="1"/>
          </p:cNvSpPr>
          <p:nvPr>
            <p:ph type="sldNum" sz="quarter" idx="12"/>
          </p:nvPr>
        </p:nvSpPr>
        <p:spPr/>
        <p:txBody>
          <a:bodyPr/>
          <a:lstStyle/>
          <a:p>
            <a:fld id="{4FAB73BC-B049-4115-A692-8D63A059BFB8}" type="slidenum">
              <a:rPr lang="en-US" smtClean="0"/>
              <a:t>89</a:t>
            </a:fld>
            <a:endParaRPr lang="en-US" dirty="0"/>
          </a:p>
        </p:txBody>
      </p:sp>
      <p:graphicFrame>
        <p:nvGraphicFramePr>
          <p:cNvPr id="5" name="Table 4">
            <a:extLst>
              <a:ext uri="{FF2B5EF4-FFF2-40B4-BE49-F238E27FC236}">
                <a16:creationId xmlns:a16="http://schemas.microsoft.com/office/drawing/2014/main" id="{9702B9AB-7AAC-C807-85FA-06A63FAFC296}"/>
              </a:ext>
            </a:extLst>
          </p:cNvPr>
          <p:cNvGraphicFramePr>
            <a:graphicFrameLocks noGrp="1"/>
          </p:cNvGraphicFramePr>
          <p:nvPr>
            <p:extLst>
              <p:ext uri="{D42A27DB-BD31-4B8C-83A1-F6EECF244321}">
                <p14:modId xmlns:p14="http://schemas.microsoft.com/office/powerpoint/2010/main" val="2792213401"/>
              </p:ext>
            </p:extLst>
          </p:nvPr>
        </p:nvGraphicFramePr>
        <p:xfrm>
          <a:off x="927652" y="220091"/>
          <a:ext cx="10058400" cy="6113808"/>
        </p:xfrm>
        <a:graphic>
          <a:graphicData uri="http://schemas.openxmlformats.org/drawingml/2006/table">
            <a:tbl>
              <a:tblPr/>
              <a:tblGrid>
                <a:gridCol w="1130012">
                  <a:extLst>
                    <a:ext uri="{9D8B030D-6E8A-4147-A177-3AD203B41FA5}">
                      <a16:colId xmlns:a16="http://schemas.microsoft.com/office/drawing/2014/main" val="3749057969"/>
                    </a:ext>
                  </a:extLst>
                </a:gridCol>
                <a:gridCol w="4518991">
                  <a:extLst>
                    <a:ext uri="{9D8B030D-6E8A-4147-A177-3AD203B41FA5}">
                      <a16:colId xmlns:a16="http://schemas.microsoft.com/office/drawing/2014/main" val="2139164630"/>
                    </a:ext>
                  </a:extLst>
                </a:gridCol>
                <a:gridCol w="4409397">
                  <a:extLst>
                    <a:ext uri="{9D8B030D-6E8A-4147-A177-3AD203B41FA5}">
                      <a16:colId xmlns:a16="http://schemas.microsoft.com/office/drawing/2014/main" val="3842831728"/>
                    </a:ext>
                  </a:extLst>
                </a:gridCol>
              </a:tblGrid>
              <a:tr h="273736">
                <a:tc>
                  <a:txBody>
                    <a:bodyPr/>
                    <a:lstStyle/>
                    <a:p>
                      <a:pPr algn="l" fontAlgn="ctr"/>
                      <a:r>
                        <a:rPr lang="en-IN" sz="1800" b="0" dirty="0">
                          <a:effectLst/>
                        </a:rPr>
                        <a:t>6.</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rPr>
                        <a:t>In cloud computing, the workload is stateless.</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rPr>
                        <a:t>In virtualization, the workload is stateful.</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63394404"/>
                  </a:ext>
                </a:extLst>
              </a:tr>
              <a:tr h="273736">
                <a:tc>
                  <a:txBody>
                    <a:bodyPr/>
                    <a:lstStyle/>
                    <a:p>
                      <a:pPr algn="l" fontAlgn="ctr"/>
                      <a:r>
                        <a:rPr lang="en-IN" sz="1800" b="0" dirty="0">
                          <a:effectLst/>
                        </a:rPr>
                        <a:t>7.</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rPr>
                        <a:t>The total cost of cloud computing is higher than virtualization.</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rPr>
                        <a:t>The total cost of virtualization is lower than Cloud Computing.</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28980497"/>
                  </a:ext>
                </a:extLst>
              </a:tr>
              <a:tr h="273736">
                <a:tc>
                  <a:txBody>
                    <a:bodyPr/>
                    <a:lstStyle/>
                    <a:p>
                      <a:pPr algn="l" fontAlgn="ctr"/>
                      <a:r>
                        <a:rPr lang="en-IN" sz="1800" b="0" dirty="0">
                          <a:effectLst/>
                        </a:rPr>
                        <a:t>8.</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rPr>
                        <a:t>Cloud computing requires many dedicated hardware.</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a:effectLst/>
                        </a:rPr>
                        <a:t>While single dedicated hardware can do a great job in it.</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52808312"/>
                  </a:ext>
                </a:extLst>
              </a:tr>
              <a:tr h="273736">
                <a:tc>
                  <a:txBody>
                    <a:bodyPr/>
                    <a:lstStyle/>
                    <a:p>
                      <a:pPr algn="l" fontAlgn="ctr"/>
                      <a:r>
                        <a:rPr lang="en-IN" sz="1800" b="0" dirty="0">
                          <a:effectLst/>
                        </a:rPr>
                        <a:t>9.</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rPr>
                        <a:t>Cloud computing provides unlimited storage space.</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a:effectLst/>
                        </a:rPr>
                        <a:t>While storage space depends on physical server capacity in virtualization.</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20963170"/>
                  </a:ext>
                </a:extLst>
              </a:tr>
              <a:tr h="354247">
                <a:tc>
                  <a:txBody>
                    <a:bodyPr/>
                    <a:lstStyle/>
                    <a:p>
                      <a:pPr algn="l" fontAlgn="ctr"/>
                      <a:r>
                        <a:rPr lang="en-IN" sz="1800" b="0" dirty="0">
                          <a:effectLst/>
                        </a:rPr>
                        <a:t>10.</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a:effectLst/>
                        </a:rPr>
                        <a:t>Cloud computing is of two types : Public cloud and Private cloud.</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rPr>
                        <a:t>Virtualization is of two types : Hardware virtualization and Application virtualization.</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218645585"/>
                  </a:ext>
                </a:extLst>
              </a:tr>
              <a:tr h="273736">
                <a:tc>
                  <a:txBody>
                    <a:bodyPr/>
                    <a:lstStyle/>
                    <a:p>
                      <a:pPr algn="l" fontAlgn="ctr"/>
                      <a:r>
                        <a:rPr lang="en-IN" sz="1800" b="0" dirty="0">
                          <a:effectLst/>
                        </a:rPr>
                        <a:t>11.</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a:effectLst/>
                        </a:rPr>
                        <a:t>In Cloud Computing, Configuration is image based.</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rPr>
                        <a:t>In Virtualization, Configuration is template based.</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097461275"/>
                  </a:ext>
                </a:extLst>
              </a:tr>
              <a:tr h="354247">
                <a:tc>
                  <a:txBody>
                    <a:bodyPr/>
                    <a:lstStyle/>
                    <a:p>
                      <a:pPr algn="l" fontAlgn="ctr"/>
                      <a:r>
                        <a:rPr lang="en-IN" sz="1800" b="0" dirty="0">
                          <a:effectLst/>
                        </a:rPr>
                        <a:t>12.</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rPr>
                        <a:t>In cloud computing, we utilize the entire server capacity and the entire servers are consolidated.</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rPr>
                        <a:t> In Virtualization, the entire servers are on-demand.</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72178720"/>
                  </a:ext>
                </a:extLst>
              </a:tr>
              <a:tr h="354247">
                <a:tc>
                  <a:txBody>
                    <a:bodyPr/>
                    <a:lstStyle/>
                    <a:p>
                      <a:pPr algn="l" fontAlgn="ctr"/>
                      <a:r>
                        <a:rPr lang="en-IN" sz="1800" b="0">
                          <a:effectLst/>
                        </a:rPr>
                        <a:t>13.</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a:effectLst/>
                        </a:rPr>
                        <a:t>In cloud computing, the pricing pay as you go model, and consumption is the metric on which billing is done.</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rPr>
                        <a:t>In Virtualization, the pricing is totally dependent on infrastructure costs.</a:t>
                      </a:r>
                    </a:p>
                  </a:txBody>
                  <a:tcPr marL="40255" marR="40255" marT="56358" marB="563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95772424"/>
                  </a:ext>
                </a:extLst>
              </a:tr>
            </a:tbl>
          </a:graphicData>
        </a:graphic>
      </p:graphicFrame>
      <p:sp>
        <p:nvSpPr>
          <p:cNvPr id="6" name="Footer Placeholder 5">
            <a:extLst>
              <a:ext uri="{FF2B5EF4-FFF2-40B4-BE49-F238E27FC236}">
                <a16:creationId xmlns:a16="http://schemas.microsoft.com/office/drawing/2014/main" id="{D66A4785-84E4-38EE-D79A-BB630464BF6C}"/>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397602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A736A-2401-A9F2-D251-9E3A335419BF}"/>
              </a:ext>
            </a:extLst>
          </p:cNvPr>
          <p:cNvSpPr>
            <a:spLocks noGrp="1"/>
          </p:cNvSpPr>
          <p:nvPr>
            <p:ph type="title"/>
          </p:nvPr>
        </p:nvSpPr>
        <p:spPr/>
        <p:txBody>
          <a:bodyPr/>
          <a:lstStyle/>
          <a:p>
            <a:r>
              <a:rPr lang="en-IN" dirty="0"/>
              <a:t>Defining a cloud</a:t>
            </a:r>
          </a:p>
        </p:txBody>
      </p:sp>
      <p:sp>
        <p:nvSpPr>
          <p:cNvPr id="3" name="Content Placeholder 2">
            <a:extLst>
              <a:ext uri="{FF2B5EF4-FFF2-40B4-BE49-F238E27FC236}">
                <a16:creationId xmlns:a16="http://schemas.microsoft.com/office/drawing/2014/main" id="{446D31A4-7AD0-EC0C-E06C-B2B04EC54E0C}"/>
              </a:ext>
            </a:extLst>
          </p:cNvPr>
          <p:cNvSpPr>
            <a:spLocks noGrp="1"/>
          </p:cNvSpPr>
          <p:nvPr>
            <p:ph idx="1"/>
          </p:nvPr>
        </p:nvSpPr>
        <p:spPr/>
        <p:txBody>
          <a:bodyPr>
            <a:normAutofit/>
          </a:bodyPr>
          <a:lstStyle/>
          <a:p>
            <a:r>
              <a:rPr lang="en-US" sz="2800" dirty="0"/>
              <a:t>Definition proposed by the U.S. National Institute of Standards and Technology (NIST):</a:t>
            </a:r>
          </a:p>
          <a:p>
            <a:pPr lvl="1" algn="just"/>
            <a:r>
              <a:rPr lang="en-US" sz="2400" dirty="0"/>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a:t>
            </a:r>
            <a:endParaRPr lang="en-IN" sz="2400" dirty="0"/>
          </a:p>
        </p:txBody>
      </p:sp>
      <p:sp>
        <p:nvSpPr>
          <p:cNvPr id="5" name="Slide Number Placeholder 4">
            <a:extLst>
              <a:ext uri="{FF2B5EF4-FFF2-40B4-BE49-F238E27FC236}">
                <a16:creationId xmlns:a16="http://schemas.microsoft.com/office/drawing/2014/main" id="{3D5D2F22-FF01-AC73-B440-B35C1475B338}"/>
              </a:ext>
            </a:extLst>
          </p:cNvPr>
          <p:cNvSpPr>
            <a:spLocks noGrp="1"/>
          </p:cNvSpPr>
          <p:nvPr>
            <p:ph type="sldNum" sz="quarter" idx="12"/>
          </p:nvPr>
        </p:nvSpPr>
        <p:spPr/>
        <p:txBody>
          <a:bodyPr/>
          <a:lstStyle/>
          <a:p>
            <a:fld id="{4FAB73BC-B049-4115-A692-8D63A059BFB8}" type="slidenum">
              <a:rPr lang="en-US" smtClean="0"/>
              <a:t>9</a:t>
            </a:fld>
            <a:endParaRPr lang="en-US" dirty="0"/>
          </a:p>
        </p:txBody>
      </p:sp>
      <p:sp>
        <p:nvSpPr>
          <p:cNvPr id="6" name="Footer Placeholder 5">
            <a:extLst>
              <a:ext uri="{FF2B5EF4-FFF2-40B4-BE49-F238E27FC236}">
                <a16:creationId xmlns:a16="http://schemas.microsoft.com/office/drawing/2014/main" id="{086E1961-8A9E-046A-9DD6-57768ECDB9B7}"/>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188263555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F7E5-8409-5F38-CC75-4914B20A5E61}"/>
              </a:ext>
            </a:extLst>
          </p:cNvPr>
          <p:cNvSpPr>
            <a:spLocks noGrp="1"/>
          </p:cNvSpPr>
          <p:nvPr>
            <p:ph type="title"/>
          </p:nvPr>
        </p:nvSpPr>
        <p:spPr/>
        <p:txBody>
          <a:bodyPr/>
          <a:lstStyle/>
          <a:p>
            <a:r>
              <a:rPr lang="en-US" dirty="0"/>
              <a:t>PROS AND CONS OF VIRTUALIZATION</a:t>
            </a:r>
            <a:endParaRPr lang="en-IN" dirty="0"/>
          </a:p>
        </p:txBody>
      </p:sp>
      <p:sp>
        <p:nvSpPr>
          <p:cNvPr id="3" name="Content Placeholder 2">
            <a:extLst>
              <a:ext uri="{FF2B5EF4-FFF2-40B4-BE49-F238E27FC236}">
                <a16:creationId xmlns:a16="http://schemas.microsoft.com/office/drawing/2014/main" id="{CC36BC50-823F-A0DB-D326-89646D2E1F28}"/>
              </a:ext>
            </a:extLst>
          </p:cNvPr>
          <p:cNvSpPr>
            <a:spLocks noGrp="1"/>
          </p:cNvSpPr>
          <p:nvPr>
            <p:ph idx="1"/>
          </p:nvPr>
        </p:nvSpPr>
        <p:spPr>
          <a:xfrm>
            <a:off x="1069848" y="1855304"/>
            <a:ext cx="10058400" cy="4518064"/>
          </a:xfrm>
        </p:spPr>
        <p:txBody>
          <a:bodyPr>
            <a:normAutofit/>
          </a:bodyPr>
          <a:lstStyle/>
          <a:p>
            <a:r>
              <a:rPr lang="en-US" sz="2400" b="1" dirty="0"/>
              <a:t>Advantages of virtualization </a:t>
            </a:r>
          </a:p>
          <a:p>
            <a:pPr lvl="1"/>
            <a:r>
              <a:rPr lang="en-US" sz="2400" dirty="0"/>
              <a:t>Managed execution and isolation</a:t>
            </a:r>
          </a:p>
          <a:p>
            <a:pPr lvl="1"/>
            <a:r>
              <a:rPr lang="en-US" sz="2400" dirty="0"/>
              <a:t>Avoid harmful operations </a:t>
            </a:r>
          </a:p>
          <a:p>
            <a:pPr lvl="1"/>
            <a:r>
              <a:rPr lang="en-US" sz="2400" dirty="0"/>
              <a:t>Portability, Self containment </a:t>
            </a:r>
          </a:p>
          <a:p>
            <a:pPr lvl="1"/>
            <a:r>
              <a:rPr lang="en-US" sz="2400" dirty="0"/>
              <a:t>Both contribute to reduce the costs of maintenance </a:t>
            </a:r>
          </a:p>
          <a:p>
            <a:pPr lvl="1"/>
            <a:r>
              <a:rPr lang="en-US" sz="2400" dirty="0"/>
              <a:t>Efficient use of resources </a:t>
            </a:r>
          </a:p>
          <a:p>
            <a:r>
              <a:rPr lang="en-US" sz="2400" b="1" dirty="0"/>
              <a:t>Disadvantages</a:t>
            </a:r>
            <a:r>
              <a:rPr lang="en-US" sz="2400" dirty="0"/>
              <a:t> </a:t>
            </a:r>
          </a:p>
          <a:p>
            <a:pPr lvl="1"/>
            <a:r>
              <a:rPr lang="en-US" sz="2400" dirty="0"/>
              <a:t>Performance degradation </a:t>
            </a:r>
          </a:p>
          <a:p>
            <a:pPr lvl="1"/>
            <a:r>
              <a:rPr lang="en-US" sz="2400" dirty="0"/>
              <a:t>Inefficiency and degraded user experience </a:t>
            </a:r>
          </a:p>
          <a:p>
            <a:pPr lvl="1"/>
            <a:r>
              <a:rPr lang="en-US" sz="2400" dirty="0"/>
              <a:t>Security holes and new threats</a:t>
            </a:r>
            <a:endParaRPr lang="en-IN" sz="2400" dirty="0"/>
          </a:p>
        </p:txBody>
      </p:sp>
      <p:sp>
        <p:nvSpPr>
          <p:cNvPr id="4" name="Slide Number Placeholder 3">
            <a:extLst>
              <a:ext uri="{FF2B5EF4-FFF2-40B4-BE49-F238E27FC236}">
                <a16:creationId xmlns:a16="http://schemas.microsoft.com/office/drawing/2014/main" id="{D798D4E7-BCF9-77E5-B117-7B6462CAF873}"/>
              </a:ext>
            </a:extLst>
          </p:cNvPr>
          <p:cNvSpPr>
            <a:spLocks noGrp="1"/>
          </p:cNvSpPr>
          <p:nvPr>
            <p:ph type="sldNum" sz="quarter" idx="12"/>
          </p:nvPr>
        </p:nvSpPr>
        <p:spPr/>
        <p:txBody>
          <a:bodyPr/>
          <a:lstStyle/>
          <a:p>
            <a:fld id="{4FAB73BC-B049-4115-A692-8D63A059BFB8}" type="slidenum">
              <a:rPr lang="en-US" smtClean="0"/>
              <a:t>90</a:t>
            </a:fld>
            <a:endParaRPr lang="en-US" dirty="0"/>
          </a:p>
        </p:txBody>
      </p:sp>
      <p:sp>
        <p:nvSpPr>
          <p:cNvPr id="5" name="Footer Placeholder 5">
            <a:extLst>
              <a:ext uri="{FF2B5EF4-FFF2-40B4-BE49-F238E27FC236}">
                <a16:creationId xmlns:a16="http://schemas.microsoft.com/office/drawing/2014/main" id="{2CF675F0-732D-D642-250F-845BB3962841}"/>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5735206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81BD889-7B3A-3BBB-E5BD-97E21F0AEC19}"/>
              </a:ext>
            </a:extLst>
          </p:cNvPr>
          <p:cNvPicPr>
            <a:picLocks noGrp="1" noChangeAspect="1"/>
          </p:cNvPicPr>
          <p:nvPr>
            <p:ph idx="1"/>
          </p:nvPr>
        </p:nvPicPr>
        <p:blipFill>
          <a:blip r:embed="rId2"/>
          <a:stretch>
            <a:fillRect/>
          </a:stretch>
        </p:blipFill>
        <p:spPr>
          <a:xfrm>
            <a:off x="1252728" y="2093976"/>
            <a:ext cx="9680315" cy="4178808"/>
          </a:xfrm>
        </p:spPr>
      </p:pic>
      <p:sp>
        <p:nvSpPr>
          <p:cNvPr id="4" name="Slide Number Placeholder 3">
            <a:extLst>
              <a:ext uri="{FF2B5EF4-FFF2-40B4-BE49-F238E27FC236}">
                <a16:creationId xmlns:a16="http://schemas.microsoft.com/office/drawing/2014/main" id="{3F0236E5-EC78-267A-17E0-D5B754C6E4E0}"/>
              </a:ext>
            </a:extLst>
          </p:cNvPr>
          <p:cNvSpPr>
            <a:spLocks noGrp="1"/>
          </p:cNvSpPr>
          <p:nvPr>
            <p:ph type="sldNum" sz="quarter" idx="12"/>
          </p:nvPr>
        </p:nvSpPr>
        <p:spPr/>
        <p:txBody>
          <a:bodyPr/>
          <a:lstStyle/>
          <a:p>
            <a:fld id="{4FAB73BC-B049-4115-A692-8D63A059BFB8}" type="slidenum">
              <a:rPr lang="en-US" smtClean="0"/>
              <a:t>91</a:t>
            </a:fld>
            <a:endParaRPr lang="en-US" dirty="0"/>
          </a:p>
        </p:txBody>
      </p:sp>
      <p:sp>
        <p:nvSpPr>
          <p:cNvPr id="7" name="Title 1">
            <a:extLst>
              <a:ext uri="{FF2B5EF4-FFF2-40B4-BE49-F238E27FC236}">
                <a16:creationId xmlns:a16="http://schemas.microsoft.com/office/drawing/2014/main" id="{035DB61C-811A-2F71-15E3-8992E220A0EB}"/>
              </a:ext>
            </a:extLst>
          </p:cNvPr>
          <p:cNvSpPr>
            <a:spLocks noGrp="1"/>
          </p:cNvSpPr>
          <p:nvPr>
            <p:ph type="title"/>
          </p:nvPr>
        </p:nvSpPr>
        <p:spPr>
          <a:xfrm>
            <a:off x="1069975" y="484188"/>
            <a:ext cx="10058400" cy="1609725"/>
          </a:xfrm>
        </p:spPr>
        <p:txBody>
          <a:bodyPr/>
          <a:lstStyle/>
          <a:p>
            <a:r>
              <a:rPr lang="en-US" dirty="0"/>
              <a:t>PROS AND CONS OF VIRTUALIZATION</a:t>
            </a:r>
            <a:endParaRPr lang="en-IN" dirty="0"/>
          </a:p>
        </p:txBody>
      </p:sp>
      <p:sp>
        <p:nvSpPr>
          <p:cNvPr id="8" name="Footer Placeholder 5">
            <a:extLst>
              <a:ext uri="{FF2B5EF4-FFF2-40B4-BE49-F238E27FC236}">
                <a16:creationId xmlns:a16="http://schemas.microsoft.com/office/drawing/2014/main" id="{08ED63D8-07C5-7C31-EE91-F46AAF243996}"/>
              </a:ext>
            </a:extLst>
          </p:cNvPr>
          <p:cNvSpPr>
            <a:spLocks noGrp="1"/>
          </p:cNvSpPr>
          <p:nvPr>
            <p:ph type="ftr" sz="quarter" idx="11"/>
          </p:nvPr>
        </p:nvSpPr>
        <p:spPr>
          <a:xfrm>
            <a:off x="1088136" y="6272784"/>
            <a:ext cx="9897916" cy="365125"/>
          </a:xfrm>
        </p:spPr>
        <p:txBody>
          <a:bodyPr/>
          <a:lstStyle/>
          <a:p>
            <a:r>
              <a:rPr lang="en-US" dirty="0"/>
              <a:t>Cloud Computing : Module 1                                             										By Namyapriya Dayananda </a:t>
            </a:r>
          </a:p>
          <a:p>
            <a:r>
              <a:rPr lang="en-US" dirty="0"/>
              <a:t>																	Asst Professor, CSE,KSIT</a:t>
            </a:r>
          </a:p>
        </p:txBody>
      </p:sp>
    </p:spTree>
    <p:extLst>
      <p:ext uri="{BB962C8B-B14F-4D97-AF65-F5344CB8AC3E}">
        <p14:creationId xmlns:p14="http://schemas.microsoft.com/office/powerpoint/2010/main" val="36636128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8CFFB25-82F9-245A-5CB0-1D6630D0E2AB}"/>
              </a:ext>
            </a:extLst>
          </p:cNvPr>
          <p:cNvSpPr>
            <a:spLocks noGrp="1"/>
          </p:cNvSpPr>
          <p:nvPr>
            <p:ph type="sldNum" sz="quarter" idx="12"/>
          </p:nvPr>
        </p:nvSpPr>
        <p:spPr/>
        <p:txBody>
          <a:bodyPr/>
          <a:lstStyle/>
          <a:p>
            <a:fld id="{4FAB73BC-B049-4115-A692-8D63A059BFB8}" type="slidenum">
              <a:rPr lang="en-US" smtClean="0"/>
              <a:t>92</a:t>
            </a:fld>
            <a:endParaRPr lang="en-US" dirty="0"/>
          </a:p>
        </p:txBody>
      </p:sp>
      <p:pic>
        <p:nvPicPr>
          <p:cNvPr id="6" name="Picture 5">
            <a:extLst>
              <a:ext uri="{FF2B5EF4-FFF2-40B4-BE49-F238E27FC236}">
                <a16:creationId xmlns:a16="http://schemas.microsoft.com/office/drawing/2014/main" id="{22E0F3D0-93D6-0626-5C10-16657FA93139}"/>
              </a:ext>
            </a:extLst>
          </p:cNvPr>
          <p:cNvPicPr>
            <a:picLocks noChangeAspect="1"/>
          </p:cNvPicPr>
          <p:nvPr/>
        </p:nvPicPr>
        <p:blipFill>
          <a:blip r:embed="rId2"/>
          <a:stretch>
            <a:fillRect/>
          </a:stretch>
        </p:blipFill>
        <p:spPr>
          <a:xfrm>
            <a:off x="596348" y="552449"/>
            <a:ext cx="10714780" cy="6085459"/>
          </a:xfrm>
          <a:prstGeom prst="rect">
            <a:avLst/>
          </a:prstGeom>
        </p:spPr>
      </p:pic>
    </p:spTree>
    <p:extLst>
      <p:ext uri="{BB962C8B-B14F-4D97-AF65-F5344CB8AC3E}">
        <p14:creationId xmlns:p14="http://schemas.microsoft.com/office/powerpoint/2010/main" val="886723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828</TotalTime>
  <Words>11548</Words>
  <Application>Microsoft Office PowerPoint</Application>
  <PresentationFormat>Widescreen</PresentationFormat>
  <Paragraphs>731</Paragraphs>
  <Slides>92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92</vt:i4>
      </vt:variant>
    </vt:vector>
  </HeadingPairs>
  <TitlesOfParts>
    <vt:vector size="98" baseType="lpstr">
      <vt:lpstr>Arial</vt:lpstr>
      <vt:lpstr>Calibri</vt:lpstr>
      <vt:lpstr>Rockwell</vt:lpstr>
      <vt:lpstr>Rockwell Condensed</vt:lpstr>
      <vt:lpstr>Wingdings</vt:lpstr>
      <vt:lpstr>Wood Type</vt:lpstr>
      <vt:lpstr>Cloud computing Module -1 </vt:lpstr>
      <vt:lpstr>Part -1  Introduction to  cloud computing</vt:lpstr>
      <vt:lpstr>Introduction</vt:lpstr>
      <vt:lpstr>PowerPoint Presentation</vt:lpstr>
      <vt:lpstr>Introduction</vt:lpstr>
      <vt:lpstr>The vision of cloud computing</vt:lpstr>
      <vt:lpstr>The vision of cloud computing</vt:lpstr>
      <vt:lpstr>Defining a cloud</vt:lpstr>
      <vt:lpstr>Defining a cloud</vt:lpstr>
      <vt:lpstr>Defining a cloud</vt:lpstr>
      <vt:lpstr>A closer look</vt:lpstr>
      <vt:lpstr>A bird’s-eye view of a cloud computing environment</vt:lpstr>
      <vt:lpstr>Cloud Deployment Models</vt:lpstr>
      <vt:lpstr>The cloud computing reference model</vt:lpstr>
      <vt:lpstr>The cloud computing reference model</vt:lpstr>
      <vt:lpstr>The cloud computing reference model</vt:lpstr>
      <vt:lpstr>The cloud computing reference model</vt:lpstr>
      <vt:lpstr>The cloud computing reference model</vt:lpstr>
      <vt:lpstr>Characteristics and benefits</vt:lpstr>
      <vt:lpstr>Characteristics and benefits</vt:lpstr>
      <vt:lpstr>Characteristics and benefits</vt:lpstr>
      <vt:lpstr>Characteristics and benefits</vt:lpstr>
      <vt:lpstr>Challenges ahead</vt:lpstr>
      <vt:lpstr>Challenges ahead</vt:lpstr>
      <vt:lpstr>Challenges ahead</vt:lpstr>
      <vt:lpstr>Historical developments</vt:lpstr>
      <vt:lpstr>Distributed systems</vt:lpstr>
      <vt:lpstr>Mainframes</vt:lpstr>
      <vt:lpstr>Clusters</vt:lpstr>
      <vt:lpstr>Grid computing</vt:lpstr>
      <vt:lpstr>Grid computing</vt:lpstr>
      <vt:lpstr>Cloud computing</vt:lpstr>
      <vt:lpstr>Virtualization</vt:lpstr>
      <vt:lpstr>Virtualization</vt:lpstr>
      <vt:lpstr>Virtualization</vt:lpstr>
      <vt:lpstr>Virtualization</vt:lpstr>
      <vt:lpstr>Web 2.0</vt:lpstr>
      <vt:lpstr>Web 2.0</vt:lpstr>
      <vt:lpstr>Web 2.0</vt:lpstr>
      <vt:lpstr>Service-oriented computing</vt:lpstr>
      <vt:lpstr>Service-oriented computing</vt:lpstr>
      <vt:lpstr>UTILITY-ORIENTED COMPUTING </vt:lpstr>
      <vt:lpstr>BUILDING CLOUD COMPUTING ENVIRONMENTS</vt:lpstr>
      <vt:lpstr>BUILDING CLOUD COMPUTING ENVIRONMENTS</vt:lpstr>
      <vt:lpstr>INFRASTRUCTURE AND SYSTEM DEVELOPMENT</vt:lpstr>
      <vt:lpstr>COMPUTING PLATFORMS AND TECHNOLOGIES</vt:lpstr>
      <vt:lpstr>AMAZON WEB SERVICES (AWS)</vt:lpstr>
      <vt:lpstr>GOOGLE APPENGINE</vt:lpstr>
      <vt:lpstr>MICROSOFT AZURE</vt:lpstr>
      <vt:lpstr>HADOOP</vt:lpstr>
      <vt:lpstr>FORCE.COM AND SALESFORCE.COM</vt:lpstr>
      <vt:lpstr>Manjrasoft Aneka</vt:lpstr>
      <vt:lpstr>Part -2  VIRTUALIZATION</vt:lpstr>
      <vt:lpstr>VIRTUALIZATION TECHNOLOGIES</vt:lpstr>
      <vt:lpstr>CHARACTERISTICS OF VIRTUALIZED ENVIRONMENTS </vt:lpstr>
      <vt:lpstr>CHARACTERISTICS OF VIRTUALIZED ENVIRONMENTS </vt:lpstr>
      <vt:lpstr>CHARACTERISTICS VIRTUALIZED ENVIRONMENTS</vt:lpstr>
      <vt:lpstr>Increased security</vt:lpstr>
      <vt:lpstr>PowerPoint Presentation</vt:lpstr>
      <vt:lpstr>Managed execution  </vt:lpstr>
      <vt:lpstr>Managed execution</vt:lpstr>
      <vt:lpstr>PORTABILITY</vt:lpstr>
      <vt:lpstr>TAXONOMY OF VIRTUALIZATION TECHNIQUES</vt:lpstr>
      <vt:lpstr>TAXONOMY OF VIRTUALIZATION TECHNIQUES</vt:lpstr>
      <vt:lpstr>EXECUTION VIRTUALIZATION </vt:lpstr>
      <vt:lpstr>Machine reference model</vt:lpstr>
      <vt:lpstr>Machine reference model</vt:lpstr>
      <vt:lpstr>Machine reference model</vt:lpstr>
      <vt:lpstr>Machine reference model</vt:lpstr>
      <vt:lpstr>Machine reference model</vt:lpstr>
      <vt:lpstr>Machine reference model</vt:lpstr>
      <vt:lpstr>HARDWARE-LEVEL VIRTUALIZATION</vt:lpstr>
      <vt:lpstr>HARDWARE-LEVEL VIRTUALIZATION</vt:lpstr>
      <vt:lpstr>Hypervisor </vt:lpstr>
      <vt:lpstr>Hypervisor</vt:lpstr>
      <vt:lpstr>Hypervisor reference architecture</vt:lpstr>
      <vt:lpstr>Hypervisor</vt:lpstr>
      <vt:lpstr>Hypervisor</vt:lpstr>
      <vt:lpstr>Hardware virtualization techniques</vt:lpstr>
      <vt:lpstr>PowerPoint Presentation</vt:lpstr>
      <vt:lpstr>3. Paravirtualization</vt:lpstr>
      <vt:lpstr>4. Partial virtualization</vt:lpstr>
      <vt:lpstr>OPERATING SYSTEM-LEVEL VIRTUALIZATION</vt:lpstr>
      <vt:lpstr>PROGRAMMING LANGUAGE-LEVEL VIRTUALIZATION</vt:lpstr>
      <vt:lpstr>APPLICATION-LEVEL VIRTUALIZATION </vt:lpstr>
      <vt:lpstr>OTHER TYPES OF VIRTUALIZATION</vt:lpstr>
      <vt:lpstr>VIRTUALIZATION AND CLOUD COMPUTING</vt:lpstr>
      <vt:lpstr>Difference VIRTUALIZATION AND CLOUD COMPUTING</vt:lpstr>
      <vt:lpstr>PowerPoint Presentation</vt:lpstr>
      <vt:lpstr>PROS AND CONS OF VIRTUALIZATION</vt:lpstr>
      <vt:lpstr>PROS AND CONS OF VIRTUALIZATION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Module -1 </dc:title>
  <dc:creator>Namya Priya</dc:creator>
  <cp:lastModifiedBy>Namya Priya</cp:lastModifiedBy>
  <cp:revision>30</cp:revision>
  <dcterms:created xsi:type="dcterms:W3CDTF">2023-03-19T14:31:12Z</dcterms:created>
  <dcterms:modified xsi:type="dcterms:W3CDTF">2023-04-05T04:30:51Z</dcterms:modified>
</cp:coreProperties>
</file>