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84" r:id="rId2"/>
    <p:sldId id="413" r:id="rId3"/>
    <p:sldId id="402" r:id="rId4"/>
    <p:sldId id="406" r:id="rId5"/>
    <p:sldId id="407" r:id="rId6"/>
    <p:sldId id="408" r:id="rId7"/>
    <p:sldId id="409" r:id="rId8"/>
    <p:sldId id="414" r:id="rId9"/>
    <p:sldId id="410" r:id="rId10"/>
    <p:sldId id="411" r:id="rId11"/>
    <p:sldId id="412" r:id="rId12"/>
    <p:sldId id="416" r:id="rId13"/>
    <p:sldId id="417" r:id="rId14"/>
    <p:sldId id="418" r:id="rId15"/>
    <p:sldId id="419" r:id="rId16"/>
    <p:sldId id="421" r:id="rId17"/>
    <p:sldId id="422" r:id="rId18"/>
    <p:sldId id="420" r:id="rId19"/>
    <p:sldId id="426" r:id="rId20"/>
    <p:sldId id="427" r:id="rId21"/>
    <p:sldId id="425" r:id="rId22"/>
    <p:sldId id="429" r:id="rId23"/>
    <p:sldId id="431" r:id="rId24"/>
    <p:sldId id="432" r:id="rId25"/>
    <p:sldId id="433" r:id="rId26"/>
    <p:sldId id="434" r:id="rId27"/>
    <p:sldId id="435" r:id="rId28"/>
    <p:sldId id="428" r:id="rId29"/>
    <p:sldId id="423" r:id="rId30"/>
    <p:sldId id="424" r:id="rId31"/>
    <p:sldId id="436" r:id="rId32"/>
    <p:sldId id="437" r:id="rId3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 autoAdjust="0"/>
    <p:restoredTop sz="94660"/>
  </p:normalViewPr>
  <p:slideViewPr>
    <p:cSldViewPr snapToGrid="0">
      <p:cViewPr>
        <p:scale>
          <a:sx n="100" d="100"/>
          <a:sy n="100" d="100"/>
        </p:scale>
        <p:origin x="144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Relationship Id="rId4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3A210-11CB-4406-AD69-106C78B08EF4}" type="datetimeFigureOut">
              <a:rPr lang="ko-KR" altLang="en-US" smtClean="0"/>
              <a:t>2017. 7. 13.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3D2F9-8E7A-4A44-AE5E-05EF24D04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8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F436-EE12-497A-A228-2A8D3D8D5F8A}" type="datetimeFigureOut">
              <a:rPr lang="ko-KR" altLang="en-US" smtClean="0"/>
              <a:t>2017. 7. 13.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B59AE-D552-463C-A97B-E4600D776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8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4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7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85830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3200" b="1" baseline="0">
              <a:solidFill>
                <a:srgbClr val="338AE1"/>
              </a:solidFill>
              <a:effectLst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84135"/>
            <a:ext cx="8576733" cy="770465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en-US" baseline="0" dirty="0">
                <a:solidFill>
                  <a:srgbClr val="338AE1"/>
                </a:solidFill>
                <a:effectLst/>
                <a:latin typeface="+mn-lt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1887009"/>
            <a:ext cx="8576733" cy="44291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04798" y="895873"/>
            <a:ext cx="8576733" cy="991136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3614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85830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3200" b="1" baseline="0">
              <a:solidFill>
                <a:srgbClr val="338AE1"/>
              </a:solidFill>
              <a:effectLst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84135"/>
            <a:ext cx="8576733" cy="770465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en-US" baseline="0" dirty="0">
                <a:solidFill>
                  <a:srgbClr val="338AE1"/>
                </a:solidFill>
                <a:effectLst/>
                <a:latin typeface="+mn-lt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893095"/>
            <a:ext cx="8576733" cy="5441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164306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71334"/>
            <a:ext cx="7886700" cy="261831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12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798" y="1435627"/>
            <a:ext cx="4165601" cy="4920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233" y="1435627"/>
            <a:ext cx="4178299" cy="4920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1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3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99" y="363538"/>
            <a:ext cx="8576733" cy="896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1439333"/>
            <a:ext cx="8576733" cy="494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181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69863" algn="l" defTabSz="914400" rtl="0" eaLnBrk="1" latinLnBrk="1" hangingPunct="1">
        <a:lnSpc>
          <a:spcPct val="130000"/>
        </a:lnSpc>
        <a:spcBef>
          <a:spcPts val="500"/>
        </a:spcBef>
        <a:buSzPct val="100000"/>
        <a:buFont typeface="Calibri" panose="020F0502020204030204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indent="-160338" algn="l" defTabSz="914400" rtl="0" eaLnBrk="1" latinLnBrk="1" hangingPunct="1">
        <a:lnSpc>
          <a:spcPct val="13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82663" indent="-1524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8400" indent="-144463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cikit-learn.org/stable/modules/generated/sklearn.linear_model.Ridge.html" TargetMode="Externa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cikit-learn.org/stable/modules/generated/sklearn.linear_model.Ridge.html" TargetMode="Externa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1.tiff"/><Relationship Id="rId5" Type="http://schemas.openxmlformats.org/officeDocument/2006/relationships/hyperlink" Target="http://scikit-learn.org/stable/modules/linear_model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://scikit-learn.org/stable/modules/linear_model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hyperlink" Target="http://scikit-learn.org/stable/modules/generated/sklearn.linear_model.Ridge.html" TargetMode="External"/><Relationship Id="rId5" Type="http://schemas.openxmlformats.org/officeDocument/2006/relationships/hyperlink" Target="http://scikit-learn.org/stable/modules/generated/sklearn.linear_model.Lasso.html" TargetMode="External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linear_model.Ridge.html" TargetMode="External"/><Relationship Id="rId4" Type="http://schemas.openxmlformats.org/officeDocument/2006/relationships/hyperlink" Target="http://scikit-learn.org/stable/modules/generated/sklearn.linear_model.Lasso.html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s://github.com/scikit-learn/scikit-learn/blob/ab93d65/sklearn/linear_model/ridge.py#L448" TargetMode="External"/><Relationship Id="rId7" Type="http://schemas.openxmlformats.org/officeDocument/2006/relationships/hyperlink" Target="https://github.com/scikit-learn/scikit-learn/blob/master/sklearn/linear_model/base.py#L144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linear_model.Ridge.html" TargetMode="External"/><Relationship Id="rId4" Type="http://schemas.openxmlformats.org/officeDocument/2006/relationships/hyperlink" Target="http://scikit-learn.org/stable/modules/generated/sklearn.linear_model.Lasso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1.png"/><Relationship Id="rId3" Type="http://schemas.openxmlformats.org/officeDocument/2006/relationships/hyperlink" Target="http://scikit-learn.org/stable/modules/generated/sklearn.preprocessing.PolynomialFeatures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974571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Taehoon Ko (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thoon.koh@gmail.com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9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550622-A21E-464A-BD56-1995B41B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parameters of the estimator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83E2283-62FA-4CD4-BD67-91E6B398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smtClean="0"/>
              <a:t>Ridge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CF7AB5-C47B-4F02-9B02-F754B436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5449AC0-91B0-411B-9329-C40FE732F96D}"/>
              </a:ext>
            </a:extLst>
          </p:cNvPr>
          <p:cNvSpPr/>
          <p:nvPr/>
        </p:nvSpPr>
        <p:spPr>
          <a:xfrm>
            <a:off x="0" y="6520491"/>
            <a:ext cx="649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2"/>
              </a:rPr>
              <a:t>http://</a:t>
            </a:r>
            <a:r>
              <a:rPr lang="ko-KR" altLang="en-US" sz="1400" dirty="0" smtClean="0">
                <a:hlinkClick r:id="rId2"/>
              </a:rPr>
              <a:t>scikit-learn.org/stable/modules/generated/sklearn.linear_model.Ridge.html</a:t>
            </a:r>
            <a:endParaRPr lang="en-US" altLang="ko-KR" sz="1400" dirty="0" smtClean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3743D9A-2FE5-4A2C-8D0E-6D5B496A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6216"/>
            <a:ext cx="9144000" cy="29455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D6F8624-6A63-4289-8B32-59425761E84B}"/>
              </a:ext>
            </a:extLst>
          </p:cNvPr>
          <p:cNvSpPr/>
          <p:nvPr/>
        </p:nvSpPr>
        <p:spPr>
          <a:xfrm>
            <a:off x="36096" y="2719137"/>
            <a:ext cx="9059779" cy="894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5235C07-81A2-448B-A413-82172608CD55}"/>
              </a:ext>
            </a:extLst>
          </p:cNvPr>
          <p:cNvSpPr txBox="1"/>
          <p:nvPr/>
        </p:nvSpPr>
        <p:spPr>
          <a:xfrm>
            <a:off x="7176622" y="3652311"/>
            <a:ext cx="183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Initial parameters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550622-A21E-464A-BD56-1995B41B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parameters of the estimator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83E2283-62FA-4CD4-BD67-91E6B398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Ridge</a:t>
            </a:r>
          </a:p>
          <a:p>
            <a:pPr lvl="1"/>
            <a:r>
              <a:rPr lang="en-US" altLang="ko-KR" dirty="0"/>
              <a:t>You can see parameters and responding values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CF7AB5-C47B-4F02-9B02-F754B436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5449AC0-91B0-411B-9329-C40FE732F96D}"/>
              </a:ext>
            </a:extLst>
          </p:cNvPr>
          <p:cNvSpPr/>
          <p:nvPr/>
        </p:nvSpPr>
        <p:spPr>
          <a:xfrm>
            <a:off x="0" y="6520491"/>
            <a:ext cx="649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2"/>
              </a:rPr>
              <a:t>http://</a:t>
            </a:r>
            <a:r>
              <a:rPr lang="ko-KR" altLang="en-US" sz="1400" dirty="0" smtClean="0">
                <a:hlinkClick r:id="rId2"/>
              </a:rPr>
              <a:t>scikit-learn.org/stable/modules/generated/sklearn.linear_model.Ridge.html</a:t>
            </a:r>
            <a:endParaRPr lang="en-US" altLang="ko-KR" sz="1400" dirty="0" smtClean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CEC100C-031A-4901-96CF-4E0A212F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497" y="2234967"/>
            <a:ext cx="5554830" cy="4099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64BE232-2992-43FD-8FA5-84BE04A8889E}"/>
              </a:ext>
            </a:extLst>
          </p:cNvPr>
          <p:cNvSpPr txBox="1"/>
          <p:nvPr/>
        </p:nvSpPr>
        <p:spPr>
          <a:xfrm>
            <a:off x="565484" y="3068053"/>
            <a:ext cx="2480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/>
              <a:t>‘solver’ </a:t>
            </a:r>
            <a:r>
              <a:rPr lang="en-US" altLang="ko-KR" sz="2400" dirty="0"/>
              <a:t>parameter</a:t>
            </a:r>
            <a:r>
              <a:rPr lang="en-US" altLang="ko-KR" sz="2400" i="1" dirty="0"/>
              <a:t/>
            </a:r>
            <a:br>
              <a:rPr lang="en-US" altLang="ko-KR" sz="2400" i="1" dirty="0"/>
            </a:br>
            <a:r>
              <a:rPr lang="en-US" altLang="ko-KR" sz="2400" dirty="0"/>
              <a:t>for</a:t>
            </a:r>
            <a:r>
              <a:rPr lang="en-US" altLang="ko-KR" sz="2400" i="1" dirty="0"/>
              <a:t> Ridge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747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Ridge and Lasso: Parameters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9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Simple linear regression vs. Ridge vs. Lasso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Objective functions (or cost functions)</a:t>
            </a:r>
          </a:p>
          <a:p>
            <a:pPr lvl="1"/>
            <a:r>
              <a:rPr kumimoji="1" lang="en-US" altLang="ko-KR" dirty="0"/>
              <a:t>Linear regression (</a:t>
            </a:r>
            <a:r>
              <a:rPr kumimoji="1" lang="en-US" altLang="ko-KR" i="1" dirty="0"/>
              <a:t>f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Ridge (</a:t>
            </a:r>
            <a:r>
              <a:rPr kumimoji="1" lang="en-US" altLang="ko-KR" i="1" dirty="0"/>
              <a:t>f</a:t>
            </a:r>
            <a:r>
              <a:rPr kumimoji="1" lang="en-US" altLang="ko-KR" dirty="0"/>
              <a:t> + </a:t>
            </a:r>
            <a:r>
              <a:rPr kumimoji="1" lang="en-US" altLang="ko-KR" dirty="0">
                <a:solidFill>
                  <a:schemeClr val="accent2"/>
                </a:solidFill>
              </a:rPr>
              <a:t>L2-norm regularization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Lasso (</a:t>
            </a:r>
            <a:r>
              <a:rPr kumimoji="1" lang="en-US" altLang="ko-KR" i="1" dirty="0"/>
              <a:t>f</a:t>
            </a:r>
            <a:r>
              <a:rPr kumimoji="1" lang="en-US" altLang="ko-KR" dirty="0"/>
              <a:t> + </a:t>
            </a:r>
            <a:r>
              <a:rPr kumimoji="1" lang="en-US" altLang="ko-KR" dirty="0">
                <a:solidFill>
                  <a:schemeClr val="accent2"/>
                </a:solidFill>
              </a:rPr>
              <a:t>L1-norm regularization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194656" y="1944094"/>
                <a:ext cx="406309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1944094"/>
                <a:ext cx="4063099" cy="756233"/>
              </a:xfrm>
              <a:prstGeom prst="rect">
                <a:avLst/>
              </a:prstGeom>
              <a:blipFill rotWithShape="0"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1194656" y="4802324"/>
                <a:ext cx="5276894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ko-KR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hr-HR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4802324"/>
                <a:ext cx="5276894" cy="787523"/>
              </a:xfrm>
              <a:prstGeom prst="rect">
                <a:avLst/>
              </a:prstGeom>
              <a:blipFill rotWithShape="0">
                <a:blip r:embed="rId3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194656" y="3357564"/>
                <a:ext cx="5283369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ko-KR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3357564"/>
                <a:ext cx="5283369" cy="787523"/>
              </a:xfrm>
              <a:prstGeom prst="rect">
                <a:avLst/>
              </a:prstGeom>
              <a:blipFill rotWithShape="0">
                <a:blip r:embed="rId4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[R] 9"/>
          <p:cNvCxnSpPr/>
          <p:nvPr/>
        </p:nvCxnSpPr>
        <p:spPr>
          <a:xfrm>
            <a:off x="5508536" y="4278559"/>
            <a:ext cx="963014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15011" y="5695731"/>
            <a:ext cx="963014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3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Simple linear regression vs. Ridge vs. Lasso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Objective functions (or cost functions)</a:t>
            </a:r>
          </a:p>
          <a:p>
            <a:pPr lvl="1"/>
            <a:r>
              <a:rPr kumimoji="1" lang="en-US" altLang="ko-KR" dirty="0" smtClean="0"/>
              <a:t>Linear regression (</a:t>
            </a:r>
            <a:r>
              <a:rPr kumimoji="1" lang="en-US" altLang="ko-KR" i="1" dirty="0" smtClean="0"/>
              <a:t>f</a:t>
            </a:r>
            <a:r>
              <a:rPr kumimoji="1" lang="en-US" altLang="ko-KR" dirty="0" smtClean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Ridge (</a:t>
            </a:r>
            <a:r>
              <a:rPr kumimoji="1" lang="en-US" altLang="ko-KR" i="1" dirty="0" smtClean="0"/>
              <a:t>f</a:t>
            </a:r>
            <a:r>
              <a:rPr kumimoji="1" lang="en-US" altLang="ko-KR" dirty="0" smtClean="0"/>
              <a:t> + </a:t>
            </a:r>
            <a:r>
              <a:rPr kumimoji="1" lang="en-US" altLang="ko-KR" dirty="0" smtClean="0">
                <a:solidFill>
                  <a:schemeClr val="accent2"/>
                </a:solidFill>
              </a:rPr>
              <a:t>L2-norm regularization</a:t>
            </a:r>
            <a:r>
              <a:rPr kumimoji="1" lang="en-US" altLang="ko-KR" dirty="0" smtClean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Lasso (</a:t>
            </a:r>
            <a:r>
              <a:rPr kumimoji="1" lang="en-US" altLang="ko-KR" i="1" dirty="0" smtClean="0"/>
              <a:t>f</a:t>
            </a:r>
            <a:r>
              <a:rPr kumimoji="1" lang="en-US" altLang="ko-KR" dirty="0" smtClean="0"/>
              <a:t> + </a:t>
            </a:r>
            <a:r>
              <a:rPr kumimoji="1" lang="en-US" altLang="ko-KR" dirty="0" smtClean="0">
                <a:solidFill>
                  <a:schemeClr val="accent2"/>
                </a:solidFill>
              </a:rPr>
              <a:t>L1-norm regularization</a:t>
            </a:r>
            <a:r>
              <a:rPr kumimoji="1"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194656" y="1944094"/>
                <a:ext cx="406309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1944094"/>
                <a:ext cx="4063099" cy="756233"/>
              </a:xfrm>
              <a:prstGeom prst="rect">
                <a:avLst/>
              </a:prstGeom>
              <a:blipFill rotWithShape="0"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1194656" y="4802324"/>
                <a:ext cx="5276894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ko-KR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hr-HR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4802324"/>
                <a:ext cx="5276894" cy="787523"/>
              </a:xfrm>
              <a:prstGeom prst="rect">
                <a:avLst/>
              </a:prstGeom>
              <a:blipFill rotWithShape="0">
                <a:blip r:embed="rId3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194656" y="3357564"/>
                <a:ext cx="5283369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ko-KR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3357564"/>
                <a:ext cx="5283369" cy="787523"/>
              </a:xfrm>
              <a:prstGeom prst="rect">
                <a:avLst/>
              </a:prstGeom>
              <a:blipFill rotWithShape="0">
                <a:blip r:embed="rId4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[R] 9"/>
          <p:cNvCxnSpPr/>
          <p:nvPr/>
        </p:nvCxnSpPr>
        <p:spPr>
          <a:xfrm>
            <a:off x="5508536" y="4278559"/>
            <a:ext cx="963014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15011" y="5695731"/>
            <a:ext cx="963014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515011" y="2141147"/>
                <a:ext cx="2984791" cy="101566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𝛼</m:t>
                    </m:r>
                    <m:r>
                      <a:rPr kumimoji="1" lang="en-US" altLang="ko-KR" sz="2000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 (</m:t>
                    </m:r>
                    <m:r>
                      <m:rPr>
                        <m:sty m:val="p"/>
                      </m:rPr>
                      <a:rPr kumimoji="1" lang="en-US" altLang="ko-KR" sz="2000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alpha</m:t>
                    </m:r>
                    <m:r>
                      <a:rPr kumimoji="1" lang="en-US" altLang="ko-KR" sz="2000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: A parameter to </a:t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control effectiveness of </a:t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regularization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11" y="2141147"/>
                <a:ext cx="2984791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2037" t="-37870" r="-1018" b="-887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2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Parameter: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charset="0"/>
                      </a:rPr>
                      <m:t>𝜶</m:t>
                    </m:r>
                  </m:oMath>
                </a14:m>
                <a:r>
                  <a:rPr kumimoji="1" lang="en-US" altLang="ko-KR" i="1" dirty="0" smtClean="0"/>
                  <a:t> (alpha)</a:t>
                </a:r>
                <a:endParaRPr kumimoji="1" lang="ko-KR" altLang="en-US" i="1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7" t="-7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b="1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charset="0"/>
                      </a:rPr>
                      <m:t>𝜶</m:t>
                    </m:r>
                    <m:r>
                      <a:rPr kumimoji="1" lang="en-US" altLang="ko-KR" b="1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charset="0"/>
                      </a:rPr>
                      <m:t>𝟎</m:t>
                    </m:r>
                  </m:oMath>
                </a14:m>
                <a:r>
                  <a:rPr kumimoji="1" lang="en-US" altLang="ko-KR" dirty="0" smtClean="0"/>
                  <a:t>,</a:t>
                </a:r>
              </a:p>
              <a:p>
                <a:pPr lvl="1"/>
                <a:r>
                  <a:rPr kumimoji="1" lang="en-US" altLang="ko-KR" dirty="0" smtClean="0"/>
                  <a:t>Objective functions of Ridge and Lasso regressions are equal to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that of linear regression.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>
                    <a:sym typeface="Wingdings"/>
                  </a:rPr>
                  <a:t> </a:t>
                </a:r>
                <a:r>
                  <a:rPr kumimoji="1" lang="en-US" altLang="ko-KR" i="1" dirty="0" smtClean="0">
                    <a:solidFill>
                      <a:srgbClr val="FF0000"/>
                    </a:solidFill>
                    <a:sym typeface="Wingdings"/>
                  </a:rPr>
                  <a:t>No regularization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sym typeface="Wingdings"/>
                  </a:rPr>
                  <a:t>!</a:t>
                </a:r>
              </a:p>
              <a:p>
                <a:r>
                  <a:rPr kumimoji="1"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𝜶</m:t>
                    </m:r>
                  </m:oMath>
                </a14:m>
                <a:r>
                  <a:rPr kumimoji="1" lang="en-US" altLang="ko-KR" dirty="0" smtClean="0"/>
                  <a:t> becomes larger,</a:t>
                </a:r>
              </a:p>
              <a:p>
                <a:pPr lvl="1"/>
                <a:r>
                  <a:rPr kumimoji="1" lang="en-US" altLang="ko-KR" dirty="0" smtClean="0"/>
                  <a:t>Ridge and Lasso try to minimize </a:t>
                </a:r>
                <a:r>
                  <a:rPr kumimoji="1" lang="en-US" altLang="ko-KR" dirty="0"/>
                  <a:t>L2-norm penalty term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kumimoji="1" lang="is-IS" altLang="ko-K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i="1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kumimoji="1" lang="en-US" altLang="ko-KR" dirty="0"/>
                  <a:t>) and L1-norm penalty term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kumimoji="1" lang="is-IS" altLang="ko-K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i="1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𝑝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hr-HR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ko-KR" dirty="0"/>
                  <a:t>) </a:t>
                </a:r>
                <a:r>
                  <a:rPr kumimoji="1" lang="en-US" altLang="ko-KR" dirty="0" smtClean="0"/>
                  <a:t>when they are trained.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>
                    <a:sym typeface="Wingdings"/>
                  </a:rPr>
                  <a:t>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is-IS" altLang="ko-K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i="1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kumimoji="1" lang="en-US" altLang="ko-KR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is-IS" altLang="ko-K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i="1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𝑝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hr-HR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ko-KR" dirty="0" smtClean="0"/>
                  <a:t> becomes smaller,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ko-KR" b="0" i="1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en-US" altLang="ko-KR" dirty="0"/>
                  <a:t> becomes </a:t>
                </a:r>
                <a:r>
                  <a:rPr kumimoji="1" lang="en-US" altLang="ko-KR" dirty="0" smtClean="0"/>
                  <a:t>larger.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>
                    <a:sym typeface="Wingdings"/>
                  </a:rPr>
                  <a:t> </a:t>
                </a:r>
                <a:r>
                  <a:rPr kumimoji="1" lang="en-US" altLang="ko-KR" i="1" dirty="0" smtClean="0">
                    <a:solidFill>
                      <a:srgbClr val="FF0000"/>
                    </a:solidFill>
                    <a:sym typeface="Wingdings"/>
                  </a:rPr>
                  <a:t>Strong regularization!</a:t>
                </a:r>
                <a:endParaRPr kumimoji="1" lang="ko-KR" alt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3014663" y="5582181"/>
                <a:ext cx="5673413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400" dirty="0" smtClean="0"/>
                  <a:t>Small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en-US" altLang="ko-KR" sz="2400" dirty="0" smtClean="0"/>
                  <a:t> </a:t>
                </a:r>
                <a:r>
                  <a:rPr kumimoji="1" lang="en-US" altLang="ko-KR" sz="2400" dirty="0" smtClean="0">
                    <a:sym typeface="Wingdings"/>
                  </a:rPr>
                  <a:t> Regularization strength is weak.</a:t>
                </a:r>
              </a:p>
              <a:p>
                <a:r>
                  <a:rPr kumimoji="1" lang="en-US" altLang="ko-KR" sz="2400" dirty="0"/>
                  <a:t>L</a:t>
                </a:r>
                <a:r>
                  <a:rPr kumimoji="1" lang="en-US" altLang="ko-KR" sz="2400" dirty="0" smtClean="0"/>
                  <a:t>arge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en-US" altLang="ko-KR" sz="2400" dirty="0"/>
                  <a:t> </a:t>
                </a:r>
                <a:r>
                  <a:rPr kumimoji="1" lang="en-US" altLang="ko-KR" sz="2400" dirty="0">
                    <a:sym typeface="Wingdings"/>
                  </a:rPr>
                  <a:t> Regularization strength is </a:t>
                </a:r>
                <a:r>
                  <a:rPr kumimoji="1" lang="en-US" altLang="ko-KR" sz="2400" dirty="0" smtClean="0">
                    <a:sym typeface="Wingdings"/>
                  </a:rPr>
                  <a:t>stro</a:t>
                </a:r>
                <a:r>
                  <a:rPr kumimoji="1" lang="en-US" altLang="ko-KR" sz="2400" dirty="0">
                    <a:sym typeface="Wingdings"/>
                  </a:rPr>
                  <a:t>n</a:t>
                </a:r>
                <a:r>
                  <a:rPr kumimoji="1" lang="en-US" altLang="ko-KR" sz="2400" dirty="0" smtClean="0">
                    <a:sym typeface="Wingdings"/>
                  </a:rPr>
                  <a:t>g.</a:t>
                </a:r>
                <a:endParaRPr kumimoji="1" lang="ko-KR" altLang="en-US" sz="24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63" y="5582181"/>
                <a:ext cx="5673413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609" t="-5797" r="-536" b="-152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2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Parameter: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𝜶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i="1" dirty="0"/>
                  <a:t>(alpha)</a:t>
                </a:r>
                <a:endParaRPr kumimoji="1" lang="ko-KR" altLang="en-US" i="1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7" t="-7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In Ridge,</a:t>
                </a:r>
              </a:p>
              <a:p>
                <a:pPr lvl="1"/>
                <a:r>
                  <a:rPr kumimoji="1" lang="en-US" altLang="ko-KR" dirty="0" smtClean="0"/>
                  <a:t>The larger </a:t>
                </a:r>
                <a14:m>
                  <m:oMath xmlns:m="http://schemas.openxmlformats.org/officeDocument/2006/math">
                    <m:r>
                      <a:rPr kumimoji="1" lang="en-US" altLang="ko-KR" b="0" i="1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en-US" altLang="ko-KR" dirty="0" smtClean="0"/>
                  <a:t>, the greater the amount of shrinkage.</a:t>
                </a:r>
              </a:p>
              <a:p>
                <a:pPr lvl="2"/>
                <a:r>
                  <a:rPr kumimoji="1" lang="en-US" altLang="ko-KR" dirty="0"/>
                  <a:t>The absolute value of all the coefficients becomes small.</a:t>
                </a:r>
                <a:endParaRPr kumimoji="1" lang="en-US" altLang="ko-KR" dirty="0" smtClean="0"/>
              </a:p>
              <a:p>
                <a:pPr lvl="1"/>
                <a:r>
                  <a:rPr kumimoji="1" lang="en-US" altLang="ko-KR" dirty="0" smtClean="0"/>
                  <a:t>We expect that the 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coefficients become 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more robust to collinearity.</a:t>
                </a: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412" y="2415150"/>
            <a:ext cx="5311588" cy="39836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449AC0-91B0-411B-9329-C40FE732F96D}"/>
              </a:ext>
            </a:extLst>
          </p:cNvPr>
          <p:cNvSpPr/>
          <p:nvPr/>
        </p:nvSpPr>
        <p:spPr>
          <a:xfrm>
            <a:off x="0" y="6520491"/>
            <a:ext cx="649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5"/>
              </a:rPr>
              <a:t>http://</a:t>
            </a:r>
            <a:r>
              <a:rPr lang="en-US" altLang="ko-KR" sz="1400" dirty="0" smtClean="0">
                <a:hlinkClick r:id="rId5"/>
              </a:rPr>
              <a:t>scikit-learn.org/stable/modules/linear_model.html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2210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Parameter: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𝜶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i="1" dirty="0"/>
                  <a:t>(alpha)</a:t>
                </a:r>
                <a:endParaRPr kumimoji="1" lang="ko-KR" altLang="en-US" i="1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7" t="-7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In Lasso,</a:t>
                </a:r>
              </a:p>
              <a:p>
                <a:pPr lvl="1"/>
                <a:r>
                  <a:rPr kumimoji="1" lang="en-US" altLang="ko-KR" dirty="0" smtClean="0"/>
                  <a:t>The larger </a:t>
                </a:r>
                <a14:m>
                  <m:oMath xmlns:m="http://schemas.openxmlformats.org/officeDocument/2006/math">
                    <m:r>
                      <a:rPr kumimoji="1" lang="en-US" altLang="ko-KR" b="0" i="1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en-US" altLang="ko-KR" dirty="0" smtClean="0"/>
                  <a:t>, the fewer the non-zero coefficients.</a:t>
                </a:r>
              </a:p>
              <a:p>
                <a:pPr lvl="2"/>
                <a:r>
                  <a:rPr kumimoji="1" lang="en-US" altLang="ko-KR" b="1" i="1" dirty="0" smtClean="0"/>
                  <a:t>Sparse</a:t>
                </a:r>
                <a:r>
                  <a:rPr kumimoji="1" lang="en-US" altLang="ko-KR" dirty="0" smtClean="0"/>
                  <a:t> modeling</a:t>
                </a:r>
              </a:p>
              <a:p>
                <a:pPr lvl="1"/>
                <a:r>
                  <a:rPr kumimoji="1" lang="en-US" altLang="ko-KR" dirty="0"/>
                  <a:t>It is useful in some contexts due to its tendency to prefer solutions with fewer parameter values, effectively reducing the number of variables upon which the given solution is </a:t>
                </a:r>
                <a:r>
                  <a:rPr kumimoji="1" lang="en-US" altLang="ko-KR" dirty="0" smtClean="0"/>
                  <a:t>dependent.</a:t>
                </a: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449AC0-91B0-411B-9329-C40FE732F96D}"/>
              </a:ext>
            </a:extLst>
          </p:cNvPr>
          <p:cNvSpPr/>
          <p:nvPr/>
        </p:nvSpPr>
        <p:spPr>
          <a:xfrm>
            <a:off x="0" y="6520491"/>
            <a:ext cx="649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4"/>
              </a:rPr>
              <a:t>http://</a:t>
            </a:r>
            <a:r>
              <a:rPr lang="en-US" altLang="ko-KR" sz="1400" dirty="0" smtClean="0">
                <a:hlinkClick r:id="rId4"/>
              </a:rPr>
              <a:t>scikit-learn.org/stable/modules/linear_model.html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9842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Parameter: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𝜶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i="1" dirty="0"/>
                  <a:t>(alpha)</a:t>
                </a:r>
                <a:endParaRPr kumimoji="1" lang="ko-KR" altLang="en-US" i="1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7" t="-7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You can control this parameter when using Ridge and Lasso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in </a:t>
            </a:r>
            <a:r>
              <a:rPr kumimoji="1" lang="en-US" altLang="ko-KR" dirty="0" err="1" smtClean="0"/>
              <a:t>scikit</a:t>
            </a:r>
            <a:r>
              <a:rPr kumimoji="1" lang="en-US" altLang="ko-KR" dirty="0" smtClean="0"/>
              <a:t>-learn.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9" y="2002887"/>
            <a:ext cx="7701314" cy="11430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5449AC0-91B0-411B-9329-C40FE732F96D}"/>
              </a:ext>
            </a:extLst>
          </p:cNvPr>
          <p:cNvSpPr/>
          <p:nvPr/>
        </p:nvSpPr>
        <p:spPr>
          <a:xfrm>
            <a:off x="0" y="6306176"/>
            <a:ext cx="6497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4"/>
              </a:rPr>
              <a:t>http://</a:t>
            </a:r>
            <a:r>
              <a:rPr lang="ko-KR" altLang="en-US" sz="1400" dirty="0" smtClean="0">
                <a:hlinkClick r:id="rId4"/>
              </a:rPr>
              <a:t>scikit-learn.org/stable/modules/generated/sklearn.linear_model.Ridge.html</a:t>
            </a:r>
            <a:endParaRPr lang="en-US" altLang="ko-KR" sz="1400" dirty="0" smtClean="0"/>
          </a:p>
          <a:p>
            <a:r>
              <a:rPr lang="en-US" altLang="ko-KR" sz="1400" dirty="0">
                <a:hlinkClick r:id="rId5"/>
              </a:rPr>
              <a:t>http://</a:t>
            </a:r>
            <a:r>
              <a:rPr lang="en-US" altLang="ko-KR" sz="1400" dirty="0" smtClean="0">
                <a:hlinkClick r:id="rId5"/>
              </a:rPr>
              <a:t>scikit-learn.org/stable/modules/generated/sklearn.linear_model.Lasso.html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79" y="3352543"/>
            <a:ext cx="7701310" cy="13984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371975" y="2136401"/>
            <a:ext cx="1000125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71974" y="3462993"/>
            <a:ext cx="1000125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4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Parameter: </a:t>
            </a:r>
            <a:r>
              <a:rPr kumimoji="1" lang="en-US" altLang="ko-KR" i="1" dirty="0"/>
              <a:t>normalize</a:t>
            </a:r>
            <a:endParaRPr kumimoji="1"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Is feature scaling (such as normalization or standardization) important </a:t>
            </a:r>
            <a:r>
              <a:rPr kumimoji="1" lang="en-US" altLang="ko-KR" dirty="0"/>
              <a:t>in the OLS regression model</a:t>
            </a:r>
            <a:r>
              <a:rPr kumimoji="1" lang="en-US" altLang="ko-KR" dirty="0" smtClean="0"/>
              <a:t>?</a:t>
            </a:r>
          </a:p>
          <a:p>
            <a:pPr lvl="1"/>
            <a:r>
              <a:rPr kumimoji="1" lang="en-US" altLang="ko-KR" dirty="0" smtClean="0"/>
              <a:t>In terms of interpretability, it can be </a:t>
            </a:r>
            <a:r>
              <a:rPr kumimoji="1" lang="en-US" altLang="ko-KR" dirty="0"/>
              <a:t>useful. 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However</a:t>
            </a:r>
            <a:r>
              <a:rPr kumimoji="1" lang="en-US" altLang="ko-KR" dirty="0"/>
              <a:t>, </a:t>
            </a:r>
            <a:r>
              <a:rPr kumimoji="1" lang="en-US" altLang="ko-KR" dirty="0" smtClean="0"/>
              <a:t>it does </a:t>
            </a:r>
            <a:r>
              <a:rPr kumimoji="1" lang="en-US" altLang="ko-KR" dirty="0"/>
              <a:t>not affect the predictive performance of the </a:t>
            </a:r>
            <a:r>
              <a:rPr kumimoji="1" lang="en-US" altLang="ko-KR" dirty="0" smtClean="0"/>
              <a:t>OLS regression model.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86583"/>
                  </p:ext>
                </p:extLst>
              </p:nvPr>
            </p:nvGraphicFramePr>
            <p:xfrm>
              <a:off x="702733" y="3668558"/>
              <a:ext cx="30226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2859"/>
                    <a:gridCol w="1681264"/>
                    <a:gridCol w="422613"/>
                    <a:gridCol w="385864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 smtClean="0"/>
                            <a:t>: height</a:t>
                          </a:r>
                          <a:r>
                            <a:rPr lang="en-US" altLang="ko-KR" baseline="0" dirty="0" smtClean="0"/>
                            <a:t> (m)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1.77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1.56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1.65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86583"/>
                  </p:ext>
                </p:extLst>
              </p:nvPr>
            </p:nvGraphicFramePr>
            <p:xfrm>
              <a:off x="702733" y="3668558"/>
              <a:ext cx="30226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2859"/>
                    <a:gridCol w="1681264"/>
                    <a:gridCol w="422613"/>
                    <a:gridCol w="38586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36" t="-8197" r="-46704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2246" t="-8197" r="-4891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429" t="-8197" r="-9285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1.77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1.56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1.65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2969499"/>
                  </p:ext>
                </p:extLst>
              </p:nvPr>
            </p:nvGraphicFramePr>
            <p:xfrm>
              <a:off x="5012267" y="3668558"/>
              <a:ext cx="322579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681"/>
                    <a:gridCol w="1794290"/>
                    <a:gridCol w="451024"/>
                    <a:gridCol w="411804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altLang="ko-KR" dirty="0" smtClean="0"/>
                            <a:t>: height</a:t>
                          </a:r>
                          <a:r>
                            <a:rPr lang="en-US" altLang="ko-KR" baseline="0" dirty="0" smtClean="0"/>
                            <a:t> (cm)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2969499"/>
                  </p:ext>
                </p:extLst>
              </p:nvPr>
            </p:nvGraphicFramePr>
            <p:xfrm>
              <a:off x="5012267" y="3668558"/>
              <a:ext cx="322579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681"/>
                    <a:gridCol w="1794290"/>
                    <a:gridCol w="451024"/>
                    <a:gridCol w="41180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75" t="-8197" r="-47204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864" t="-8197" r="-4881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5676" t="-8197" r="-945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218183" y="5518524"/>
                <a:ext cx="1863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+3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83" y="5518524"/>
                <a:ext cx="186345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88" r="-65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5481840" y="5331990"/>
                <a:ext cx="228665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100</m:t>
                          </m:r>
                        </m:den>
                      </m:f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+3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840" y="5331990"/>
                <a:ext cx="2286652" cy="520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U자형 화살표[U] 11"/>
          <p:cNvSpPr/>
          <p:nvPr/>
        </p:nvSpPr>
        <p:spPr>
          <a:xfrm>
            <a:off x="2074334" y="3332991"/>
            <a:ext cx="4588933" cy="31326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3725333" y="3017497"/>
                <a:ext cx="12209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100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33" y="3017497"/>
                <a:ext cx="122091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000" r="-2000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U자형 화살표[U] 13"/>
          <p:cNvSpPr/>
          <p:nvPr/>
        </p:nvSpPr>
        <p:spPr>
          <a:xfrm flipV="1">
            <a:off x="1693334" y="5905728"/>
            <a:ext cx="4588933" cy="31326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3666219" y="5557976"/>
                <a:ext cx="123104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100</m:t>
                          </m:r>
                        </m:den>
                      </m:f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219" y="5557976"/>
                <a:ext cx="1231043" cy="5203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4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Predictive modeling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Split the data into </a:t>
            </a:r>
            <a:r>
              <a:rPr kumimoji="1" lang="en-US" altLang="ko-KR" i="1" dirty="0" smtClean="0"/>
              <a:t>train set</a:t>
            </a:r>
            <a:r>
              <a:rPr kumimoji="1" lang="en-US" altLang="ko-KR" dirty="0" smtClean="0"/>
              <a:t> and </a:t>
            </a:r>
            <a:r>
              <a:rPr kumimoji="1" lang="en-US" altLang="ko-KR" i="1" dirty="0" smtClean="0"/>
              <a:t>test set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Fit the model to </a:t>
            </a:r>
            <a:r>
              <a:rPr kumimoji="1" lang="en-US" altLang="ko-KR" i="1" dirty="0" smtClean="0"/>
              <a:t>train set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/>
              </a:rPr>
              <a:t> Test the model to </a:t>
            </a:r>
            <a:r>
              <a:rPr kumimoji="1" lang="en-US" altLang="ko-KR" i="1" dirty="0" smtClean="0">
                <a:sym typeface="Wingdings"/>
              </a:rPr>
              <a:t>train set </a:t>
            </a:r>
            <a:r>
              <a:rPr kumimoji="1" lang="en-US" altLang="ko-KR" dirty="0" smtClean="0">
                <a:sym typeface="Wingdings"/>
              </a:rPr>
              <a:t>and </a:t>
            </a:r>
            <a:r>
              <a:rPr kumimoji="1" lang="en-US" altLang="ko-KR" i="1" dirty="0" smtClean="0">
                <a:sym typeface="Wingdings"/>
              </a:rPr>
              <a:t>test set</a:t>
            </a:r>
            <a:endParaRPr kumimoji="1" lang="en-US" altLang="ko-KR" i="1" dirty="0" smtClean="0"/>
          </a:p>
          <a:p>
            <a:pPr marL="342900" indent="-342900">
              <a:buFont typeface="Arial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99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Parameter: </a:t>
            </a:r>
            <a:r>
              <a:rPr kumimoji="1" lang="en-US" altLang="ko-KR" i="1" dirty="0"/>
              <a:t>normalize</a:t>
            </a:r>
            <a:endParaRPr kumimoji="1"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In Ridge and Lasso, feature scaling affects the process of optimizing objective (or cost) function.</a:t>
            </a:r>
          </a:p>
          <a:p>
            <a:pPr lvl="1"/>
            <a:r>
              <a:rPr kumimoji="1" lang="en-US" altLang="ko-KR" dirty="0" smtClean="0"/>
              <a:t>Cost function of OLS regression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Cost function of Ridge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Cost function of Lasso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670223" y="5082218"/>
                <a:ext cx="5276894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ko-KR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hr-HR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23" y="5082218"/>
                <a:ext cx="5276894" cy="787523"/>
              </a:xfrm>
              <a:prstGeom prst="rect">
                <a:avLst/>
              </a:prstGeom>
              <a:blipFill rotWithShape="0">
                <a:blip r:embed="rId2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43329" y="3782387"/>
                <a:ext cx="5283369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ko-KR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29" y="3782387"/>
                <a:ext cx="5283369" cy="7875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[R] 6"/>
          <p:cNvCxnSpPr/>
          <p:nvPr/>
        </p:nvCxnSpPr>
        <p:spPr>
          <a:xfrm>
            <a:off x="4957209" y="4618715"/>
            <a:ext cx="963014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[R] 7"/>
          <p:cNvCxnSpPr/>
          <p:nvPr/>
        </p:nvCxnSpPr>
        <p:spPr>
          <a:xfrm>
            <a:off x="4990578" y="5899424"/>
            <a:ext cx="963014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텍스트 상자 8"/>
          <p:cNvSpPr txBox="1"/>
          <p:nvPr/>
        </p:nvSpPr>
        <p:spPr>
          <a:xfrm>
            <a:off x="5531459" y="3104480"/>
            <a:ext cx="3352328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000" dirty="0" smtClean="0"/>
              <a:t>Absolute values of coefficients</a:t>
            </a:r>
            <a:br>
              <a:rPr kumimoji="1" lang="en-US" altLang="ko-KR" sz="2000" dirty="0" smtClean="0"/>
            </a:br>
            <a:r>
              <a:rPr kumimoji="1" lang="en-US" altLang="ko-KR" sz="2000" dirty="0" smtClean="0"/>
              <a:t>affect penalty terms.</a:t>
            </a:r>
            <a:endParaRPr kumimoji="1"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698195" y="2425753"/>
                <a:ext cx="406309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95" y="2425753"/>
                <a:ext cx="4063099" cy="756233"/>
              </a:xfrm>
              <a:prstGeom prst="rect">
                <a:avLst/>
              </a:prstGeom>
              <a:blipFill rotWithShape="0">
                <a:blip r:embed="rId4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9" idx="2"/>
            <a:endCxn id="6" idx="3"/>
          </p:cNvCxnSpPr>
          <p:nvPr/>
        </p:nvCxnSpPr>
        <p:spPr>
          <a:xfrm flipH="1">
            <a:off x="5926698" y="3812366"/>
            <a:ext cx="1280925" cy="363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2"/>
            <a:endCxn id="5" idx="3"/>
          </p:cNvCxnSpPr>
          <p:nvPr/>
        </p:nvCxnSpPr>
        <p:spPr>
          <a:xfrm flipH="1">
            <a:off x="5947117" y="3812366"/>
            <a:ext cx="1260506" cy="1663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0" idx="3"/>
          </p:cNvCxnSpPr>
          <p:nvPr/>
        </p:nvCxnSpPr>
        <p:spPr>
          <a:xfrm flipH="1" flipV="1">
            <a:off x="4761294" y="2803870"/>
            <a:ext cx="2446330" cy="300611"/>
          </a:xfrm>
          <a:prstGeom prst="straightConnector1">
            <a:avLst/>
          </a:prstGeom>
          <a:ln>
            <a:solidFill>
              <a:schemeClr val="accent2">
                <a:alpha val="40000"/>
              </a:schemeClr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십자형[C] 24"/>
          <p:cNvSpPr>
            <a:spLocks noChangeAspect="1"/>
          </p:cNvSpPr>
          <p:nvPr/>
        </p:nvSpPr>
        <p:spPr>
          <a:xfrm rot="18988307">
            <a:off x="5051793" y="2635955"/>
            <a:ext cx="457200" cy="457200"/>
          </a:xfrm>
          <a:prstGeom prst="plus">
            <a:avLst>
              <a:gd name="adj" fmla="val 352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3285013" y="6035775"/>
            <a:ext cx="512268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If input features does not have the same scale</a:t>
            </a:r>
            <a:r>
              <a:rPr kumimoji="1" lang="en-US" altLang="ko-KR" smtClean="0"/>
              <a:t>, </a:t>
            </a:r>
            <a:br>
              <a:rPr kumimoji="1" lang="en-US" altLang="ko-KR" smtClean="0"/>
            </a:br>
            <a:r>
              <a:rPr kumimoji="1" lang="en-US" altLang="ko-KR" smtClean="0"/>
              <a:t>they </a:t>
            </a:r>
            <a:r>
              <a:rPr kumimoji="1" lang="en-US" altLang="ko-KR" dirty="0" smtClean="0"/>
              <a:t>have </a:t>
            </a:r>
            <a:r>
              <a:rPr kumimoji="1" lang="en-US" altLang="ko-KR" smtClean="0"/>
              <a:t>different contribution to the penalty term.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3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Parameter: </a:t>
            </a:r>
            <a:r>
              <a:rPr kumimoji="1" lang="en-US" altLang="ko-KR" i="1" dirty="0" smtClean="0"/>
              <a:t>normalize</a:t>
            </a:r>
            <a:endParaRPr kumimoji="1"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You can control this parameter when using Ridge and Lasso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in </a:t>
            </a:r>
            <a:r>
              <a:rPr kumimoji="1" lang="en-US" altLang="ko-KR" dirty="0" err="1" smtClean="0"/>
              <a:t>scikit</a:t>
            </a:r>
            <a:r>
              <a:rPr kumimoji="1" lang="en-US" altLang="ko-KR" dirty="0" smtClean="0"/>
              <a:t>-learn.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47" y="1833554"/>
            <a:ext cx="7701314" cy="11430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5449AC0-91B0-411B-9329-C40FE732F96D}"/>
              </a:ext>
            </a:extLst>
          </p:cNvPr>
          <p:cNvSpPr/>
          <p:nvPr/>
        </p:nvSpPr>
        <p:spPr>
          <a:xfrm>
            <a:off x="0" y="6306176"/>
            <a:ext cx="6497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http://</a:t>
            </a:r>
            <a:r>
              <a:rPr lang="ko-KR" altLang="en-US" sz="1400" dirty="0" smtClean="0">
                <a:hlinkClick r:id="rId3"/>
              </a:rPr>
              <a:t>scikit-learn.org/stable/modules/generated/sklearn.linear_model.Ridge.html</a:t>
            </a:r>
            <a:endParaRPr lang="en-US" altLang="ko-KR" sz="1400" dirty="0" smtClean="0"/>
          </a:p>
          <a:p>
            <a:r>
              <a:rPr lang="en-US" altLang="ko-KR" sz="1400" dirty="0">
                <a:hlinkClick r:id="rId4"/>
              </a:rPr>
              <a:t>http://</a:t>
            </a:r>
            <a:r>
              <a:rPr lang="en-US" altLang="ko-KR" sz="1400" dirty="0" smtClean="0">
                <a:hlinkClick r:id="rId4"/>
              </a:rPr>
              <a:t>scikit-learn.org/stable/modules/generated/sklearn.linear_model.Lasso.html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47" y="3183210"/>
            <a:ext cx="7701310" cy="13984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92176" y="2240426"/>
            <a:ext cx="1571625" cy="336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2175" y="3600342"/>
            <a:ext cx="1571625" cy="336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932158" y="4959300"/>
            <a:ext cx="7582959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In fact, each input feature is centered to have mean zero. And then the function </a:t>
            </a:r>
            <a:r>
              <a:rPr kumimoji="1" lang="en-US" altLang="ko-KR" sz="1600" i="1" dirty="0" err="1" smtClean="0"/>
              <a:t>sklearn.preprocessing.normalize</a:t>
            </a:r>
            <a:r>
              <a:rPr kumimoji="1" lang="en-US" altLang="ko-KR" sz="1600" i="1" dirty="0" smtClean="0"/>
              <a:t>(norm=‘l2’)</a:t>
            </a:r>
            <a:r>
              <a:rPr kumimoji="1" lang="en-US" altLang="ko-KR" sz="1600" dirty="0" smtClean="0"/>
              <a:t> is applied to centered data.</a:t>
            </a:r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If you want this logic, please see these pages (</a:t>
            </a:r>
            <a:r>
              <a:rPr kumimoji="1" lang="en-US" altLang="ko-KR" sz="1600" dirty="0" err="1" smtClean="0"/>
              <a:t>scikit</a:t>
            </a:r>
            <a:r>
              <a:rPr kumimoji="1" lang="en-US" altLang="ko-KR" sz="1600" dirty="0" smtClean="0"/>
              <a:t>-learn source </a:t>
            </a:r>
            <a:r>
              <a:rPr kumimoji="1" lang="en-US" altLang="ko-KR" sz="1600" dirty="0" smtClean="0">
                <a:hlinkClick r:id="rId6"/>
              </a:rPr>
              <a:t>Link1</a:t>
            </a:r>
            <a:r>
              <a:rPr kumimoji="1" lang="en-US" altLang="ko-KR" sz="1600" dirty="0" smtClean="0"/>
              <a:t>, </a:t>
            </a:r>
            <a:r>
              <a:rPr kumimoji="1" lang="en-US" altLang="ko-KR" sz="1600" dirty="0" smtClean="0">
                <a:hlinkClick r:id="rId7"/>
              </a:rPr>
              <a:t>Link2</a:t>
            </a:r>
            <a:r>
              <a:rPr kumimoji="1" lang="en-US" altLang="ko-KR" sz="1600" dirty="0" smtClean="0"/>
              <a:t> ) or following side notes.</a:t>
            </a:r>
          </a:p>
        </p:txBody>
      </p:sp>
      <p:sp>
        <p:nvSpPr>
          <p:cNvPr id="10" name="오른쪽으로 구부러진 화살표[C] 9"/>
          <p:cNvSpPr/>
          <p:nvPr/>
        </p:nvSpPr>
        <p:spPr>
          <a:xfrm>
            <a:off x="440268" y="2405098"/>
            <a:ext cx="451907" cy="2751102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2" name="오른쪽으로 구부러진 화살표[C] 11"/>
          <p:cNvSpPr/>
          <p:nvPr/>
        </p:nvSpPr>
        <p:spPr>
          <a:xfrm>
            <a:off x="434153" y="3701362"/>
            <a:ext cx="451907" cy="1451865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821267" y="4581683"/>
            <a:ext cx="20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[ </a:t>
            </a:r>
            <a:r>
              <a:rPr kumimoji="1" lang="en-US" altLang="ko-KR" sz="2000" b="1" i="1" dirty="0" smtClean="0"/>
              <a:t>normalize=True</a:t>
            </a:r>
            <a:r>
              <a:rPr kumimoji="1" lang="en-US" altLang="ko-KR" sz="2000" i="1" dirty="0" smtClean="0"/>
              <a:t> </a:t>
            </a:r>
            <a:r>
              <a:rPr kumimoji="1" lang="en-US" altLang="ko-KR" dirty="0" smtClean="0"/>
              <a:t>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1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Parameter: </a:t>
            </a:r>
            <a:r>
              <a:rPr kumimoji="1" lang="en-US" altLang="ko-KR" i="1" dirty="0"/>
              <a:t>normalize</a:t>
            </a:r>
            <a:endParaRPr kumimoji="1"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 smtClean="0"/>
              <a:t>If you wish to standardize, please use </a:t>
            </a:r>
            <a:r>
              <a:rPr kumimoji="1" lang="en-US" altLang="ko-KR" sz="2000" i="1" dirty="0" err="1" smtClean="0"/>
              <a:t>preprocessing.StandardScaler</a:t>
            </a:r>
            <a:r>
              <a:rPr kumimoji="1" lang="en-US" altLang="ko-KR" sz="2000" dirty="0" smtClean="0"/>
              <a:t> before calling fit on an estimator (Ridge or Lasso) with </a:t>
            </a:r>
            <a:r>
              <a:rPr kumimoji="1" lang="en-US" altLang="ko-KR" sz="2000" i="1" dirty="0" smtClean="0"/>
              <a:t>normalize=False</a:t>
            </a:r>
            <a:r>
              <a:rPr kumimoji="1" lang="en-US" altLang="ko-KR" sz="2000" dirty="0" smtClean="0"/>
              <a:t>.</a:t>
            </a:r>
          </a:p>
          <a:p>
            <a:r>
              <a:rPr kumimoji="1" lang="en-US" altLang="ko-KR" sz="2000" dirty="0" smtClean="0"/>
              <a:t>However, as you see, using </a:t>
            </a:r>
            <a:r>
              <a:rPr kumimoji="1" lang="en-US" altLang="ko-KR" sz="2000" i="1" dirty="0" smtClean="0"/>
              <a:t>normalize=True</a:t>
            </a:r>
            <a:r>
              <a:rPr kumimoji="1" lang="en-US" altLang="ko-KR" sz="2000" dirty="0" smtClean="0"/>
              <a:t> is recommended in the manual.</a:t>
            </a:r>
            <a:endParaRPr kumimoji="1"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64" y="2725676"/>
            <a:ext cx="7802036" cy="27827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449AC0-91B0-411B-9329-C40FE732F96D}"/>
              </a:ext>
            </a:extLst>
          </p:cNvPr>
          <p:cNvSpPr/>
          <p:nvPr/>
        </p:nvSpPr>
        <p:spPr>
          <a:xfrm>
            <a:off x="0" y="6306176"/>
            <a:ext cx="6497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http://</a:t>
            </a:r>
            <a:r>
              <a:rPr lang="ko-KR" altLang="en-US" sz="1400" dirty="0" smtClean="0">
                <a:hlinkClick r:id="rId3"/>
              </a:rPr>
              <a:t>scikit-learn.org/stable/modules/generated/sklearn.linear_model.Ridge.html</a:t>
            </a:r>
            <a:endParaRPr lang="en-US" altLang="ko-KR" sz="1400" dirty="0" smtClean="0"/>
          </a:p>
          <a:p>
            <a:r>
              <a:rPr lang="en-US" altLang="ko-KR" sz="1400" dirty="0">
                <a:hlinkClick r:id="rId4"/>
              </a:rPr>
              <a:t>http://</a:t>
            </a:r>
            <a:r>
              <a:rPr lang="en-US" altLang="ko-KR" sz="1400" dirty="0" smtClean="0">
                <a:hlinkClick r:id="rId4"/>
              </a:rPr>
              <a:t>scikit-learn.org/stable/modules/generated/sklearn.linear_model.Lasso.html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63865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*Side note: </a:t>
            </a:r>
            <a:r>
              <a:rPr kumimoji="1" lang="en-US" altLang="ko-KR" i="1" dirty="0"/>
              <a:t>normalize=True</a:t>
            </a:r>
            <a:r>
              <a:rPr kumimoji="1" lang="en-US" altLang="ko-KR" dirty="0"/>
              <a:t> in Ridge, </a:t>
            </a:r>
            <a:r>
              <a:rPr kumimoji="1" lang="en-US" altLang="ko-KR" dirty="0" smtClean="0"/>
              <a:t>Lasso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0" y="1081979"/>
            <a:ext cx="5207002" cy="1220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0" y="2427594"/>
            <a:ext cx="5745657" cy="43182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4689143" y="2150453"/>
                <a:ext cx="4309449" cy="17254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l2-norm for 1</a:t>
                </a:r>
                <a:r>
                  <a:rPr kumimoji="1" lang="en-US" altLang="ko-KR" sz="1600" baseline="30000" dirty="0" smtClean="0"/>
                  <a:t>st</a:t>
                </a:r>
                <a:r>
                  <a:rPr kumimoji="1" lang="en-US" altLang="ko-KR" sz="1600" dirty="0" smtClean="0"/>
                  <a:t> feature in centered data</a:t>
                </a:r>
                <a:br>
                  <a:rPr kumimoji="1" lang="en-US" altLang="ko-KR" sz="1600" dirty="0" smtClean="0"/>
                </a:br>
                <a:r>
                  <a:rPr kumimoji="1" lang="en-US" altLang="ko-KR" sz="1600" dirty="0" smtClean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ko-KR" sz="160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R" sz="16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16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sup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  <m:sup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kumimoji="1" lang="en-US" altLang="ko-KR" sz="1600" b="0" i="1" smtClean="0">
                        <a:latin typeface="Cambria Math" charset="0"/>
                      </a:rPr>
                      <m:t>=1.41421354</m:t>
                    </m:r>
                  </m:oMath>
                </a14:m>
                <a:endParaRPr kumimoji="1" lang="en-US" altLang="ko-KR" sz="16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/>
                  <a:t>l2-norm for </a:t>
                </a:r>
                <a:r>
                  <a:rPr kumimoji="1" lang="en-US" altLang="ko-KR" sz="1600" dirty="0" smtClean="0"/>
                  <a:t>2</a:t>
                </a:r>
                <a:r>
                  <a:rPr kumimoji="1" lang="en-US" altLang="ko-KR" sz="1600" baseline="30000" dirty="0" smtClean="0"/>
                  <a:t>nd</a:t>
                </a:r>
                <a:r>
                  <a:rPr kumimoji="1" lang="en-US" altLang="ko-KR" sz="1600" dirty="0" smtClean="0"/>
                  <a:t> feature </a:t>
                </a:r>
                <a:r>
                  <a:rPr kumimoji="1" lang="en-US" altLang="ko-KR" sz="1600" dirty="0"/>
                  <a:t>in centered </a:t>
                </a:r>
                <a:r>
                  <a:rPr kumimoji="1" lang="en-US" altLang="ko-KR" sz="1600" dirty="0" smtClean="0"/>
                  <a:t>data</a:t>
                </a:r>
                <a:br>
                  <a:rPr kumimoji="1" lang="en-US" altLang="ko-KR" sz="1600" dirty="0" smtClean="0"/>
                </a:br>
                <a:r>
                  <a:rPr kumimoji="1" lang="en-US" altLang="ko-KR" sz="1600" dirty="0" smtClean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ko-KR" sz="1600" i="1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sz="1600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R" sz="16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16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ko-KR" sz="16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600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16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0</m:t>
                            </m:r>
                          </m:e>
                          <m:sup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600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16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kumimoji="1" lang="en-US" altLang="ko-KR" sz="1600" i="1">
                        <a:latin typeface="Cambria Math" charset="0"/>
                      </a:rPr>
                      <m:t>=</m:t>
                    </m:r>
                    <m:r>
                      <a:rPr kumimoji="1" lang="en-US" altLang="ko-KR" sz="1600" b="0" i="1" smtClean="0">
                        <a:latin typeface="Cambria Math" charset="0"/>
                      </a:rPr>
                      <m:t>2.82842708</m:t>
                    </m:r>
                  </m:oMath>
                </a14:m>
                <a:endParaRPr kumimoji="1" lang="en-US" altLang="ko-KR" sz="1600" b="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/>
                  <a:t>l2-norm for </a:t>
                </a:r>
                <a:r>
                  <a:rPr kumimoji="1" lang="en-US" altLang="ko-KR" sz="1600" dirty="0" smtClean="0"/>
                  <a:t>3</a:t>
                </a:r>
                <a:r>
                  <a:rPr kumimoji="1" lang="en-US" altLang="ko-KR" sz="1600" baseline="30000" dirty="0" smtClean="0"/>
                  <a:t>rd</a:t>
                </a:r>
                <a:r>
                  <a:rPr kumimoji="1" lang="en-US" altLang="ko-KR" sz="1600" dirty="0" smtClean="0"/>
                  <a:t> feature </a:t>
                </a:r>
                <a:r>
                  <a:rPr kumimoji="1" lang="en-US" altLang="ko-KR" sz="1600" dirty="0"/>
                  <a:t>in centered </a:t>
                </a:r>
                <a:r>
                  <a:rPr kumimoji="1" lang="en-US" altLang="ko-KR" sz="1600" dirty="0" smtClean="0"/>
                  <a:t>data</a:t>
                </a:r>
                <a:br>
                  <a:rPr kumimoji="1" lang="en-US" altLang="ko-KR" sz="1600" dirty="0" smtClean="0"/>
                </a:br>
                <a:r>
                  <a:rPr kumimoji="1" lang="en-US" altLang="ko-KR" sz="1600" dirty="0" smtClean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ko-KR" sz="1600" i="1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sz="1600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R" sz="16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16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ko-KR" sz="1600" b="0" i="1" smtClean="0">
                                    <a:latin typeface="Cambria Math" charset="0"/>
                                  </a:rPr>
                                  <m:t>3.33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600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16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0</m:t>
                            </m:r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.66</m:t>
                            </m:r>
                          </m:e>
                          <m:sup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600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16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2.66</m:t>
                            </m:r>
                          </m:e>
                          <m:sup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kumimoji="1" lang="en-US" altLang="ko-KR" sz="1600" i="1">
                        <a:latin typeface="Cambria Math" charset="0"/>
                      </a:rPr>
                      <m:t>=</m:t>
                    </m:r>
                    <m:r>
                      <a:rPr kumimoji="1" lang="en-US" altLang="ko-KR" sz="1600" b="0" i="1" smtClean="0">
                        <a:latin typeface="Cambria Math" charset="0"/>
                      </a:rPr>
                      <m:t>4.32049417</m:t>
                    </m:r>
                  </m:oMath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43" y="2150453"/>
                <a:ext cx="4309449" cy="1725472"/>
              </a:xfrm>
              <a:prstGeom prst="rect">
                <a:avLst/>
              </a:prstGeom>
              <a:blipFill rotWithShape="0">
                <a:blip r:embed="rId4"/>
                <a:stretch>
                  <a:fillRect l="-423" t="-702" b="-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4689143" y="4000588"/>
                <a:ext cx="4003404" cy="9514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normalized 1</a:t>
                </a:r>
                <a:r>
                  <a:rPr kumimoji="1" lang="en-US" altLang="ko-KR" sz="1600" baseline="30000" dirty="0" smtClean="0"/>
                  <a:t>st</a:t>
                </a:r>
                <a:r>
                  <a:rPr kumimoji="1" lang="en-US" altLang="ko-KR" sz="1600" dirty="0" smtClean="0"/>
                  <a:t> feature</a:t>
                </a:r>
                <a:br>
                  <a:rPr kumimoji="1" lang="en-US" altLang="ko-KR" sz="1600" dirty="0" smtClean="0"/>
                </a:br>
                <a:r>
                  <a:rPr kumimoji="1" lang="en-US" altLang="ko-KR" sz="16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sz="1600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mr-IN" altLang="ko-KR" sz="16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−1</m:t>
                            </m:r>
                          </m:num>
                          <m:den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1.4142</m:t>
                            </m:r>
                          </m:den>
                        </m:f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, 0,</m:t>
                        </m:r>
                        <m:f>
                          <m:fPr>
                            <m:ctrlPr>
                              <a:rPr kumimoji="1" lang="mr-IN" altLang="ko-KR" sz="1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1.4142</m:t>
                            </m:r>
                          </m:den>
                        </m:f>
                      </m:e>
                    </m:d>
                    <m:r>
                      <a:rPr kumimoji="1" lang="en-US" altLang="ko-KR" sz="1600" b="0" i="1" smtClean="0">
                        <a:latin typeface="Cambria Math" charset="0"/>
                      </a:rPr>
                      <m:t>=[−0.7071,</m:t>
                    </m:r>
                    <m:r>
                      <a:rPr kumimoji="1" lang="ko-KR" altLang="en-US" sz="1600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charset="0"/>
                      </a:rPr>
                      <m:t>0,</m:t>
                    </m:r>
                    <m:r>
                      <a:rPr kumimoji="1" lang="ko-KR" altLang="en-US" sz="1600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charset="0"/>
                      </a:rPr>
                      <m:t>0.7071]</m:t>
                    </m:r>
                  </m:oMath>
                </a14:m>
                <a:endParaRPr kumimoji="1" lang="en-US" altLang="ko-KR" sz="16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mr-IN" altLang="ko-KR" sz="1600" dirty="0" smtClean="0"/>
                  <a:t>…</a:t>
                </a:r>
                <a:endParaRPr kumimoji="1" lang="en-US" altLang="ko-KR" sz="1600" dirty="0" smtClean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43" y="4000588"/>
                <a:ext cx="4003404" cy="951479"/>
              </a:xfrm>
              <a:prstGeom prst="rect">
                <a:avLst/>
              </a:prstGeom>
              <a:blipFill rotWithShape="0">
                <a:blip r:embed="rId5"/>
                <a:stretch>
                  <a:fillRect l="-455" t="-1266" b="-6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304799" y="2302931"/>
            <a:ext cx="4097868" cy="397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3190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*Side note: </a:t>
            </a:r>
            <a:r>
              <a:rPr kumimoji="1" lang="en-US" altLang="ko-KR" i="1" dirty="0" smtClean="0"/>
              <a:t>Standardization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162580"/>
            <a:ext cx="4535864" cy="51535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14865" y="1058331"/>
            <a:ext cx="4097868" cy="397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4865" y="4614331"/>
            <a:ext cx="4425798" cy="397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6751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*Side note: </a:t>
            </a:r>
            <a:r>
              <a:rPr kumimoji="1" lang="en-US" altLang="ko-KR" i="1" dirty="0" smtClean="0"/>
              <a:t>normalize=True vs. Standardization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000" dirty="0"/>
              <a:t>Standardization also center the data by </a:t>
            </a:r>
            <a:r>
              <a:rPr kumimoji="1" lang="en-US" altLang="ko-KR" sz="2000" dirty="0" smtClean="0"/>
              <a:t>subtracting </a:t>
            </a:r>
            <a:r>
              <a:rPr kumimoji="1" lang="en-US" altLang="ko-KR" sz="2000" dirty="0"/>
              <a:t>mean values like previous method.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sz="18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000" dirty="0"/>
              <a:t>Difference</a:t>
            </a:r>
            <a:endParaRPr kumimoji="1" lang="en-US" altLang="ko-KR" sz="1800" dirty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1800" dirty="0"/>
              <a:t>Previous method calculates </a:t>
            </a:r>
            <a:r>
              <a:rPr kumimoji="1" lang="en-US" altLang="ko-KR" sz="1800" u="sng" dirty="0"/>
              <a:t>l2-norm </a:t>
            </a:r>
            <a:r>
              <a:rPr kumimoji="1" lang="en-US" altLang="ko-KR" sz="1800" u="sng" dirty="0" smtClean="0"/>
              <a:t>value</a:t>
            </a:r>
            <a:r>
              <a:rPr kumimoji="1" lang="en-US" altLang="ko-KR" sz="1800" dirty="0" smtClean="0"/>
              <a:t>s using </a:t>
            </a:r>
            <a:r>
              <a:rPr kumimoji="1" lang="en-US" altLang="ko-KR" sz="1800" dirty="0"/>
              <a:t>zero-centered data</a:t>
            </a:r>
            <a:r>
              <a:rPr kumimoji="1" lang="en-US" altLang="ko-KR" sz="1800" dirty="0" smtClean="0"/>
              <a:t>, </a:t>
            </a:r>
            <a:r>
              <a:rPr kumimoji="1" lang="en-US" altLang="ko-KR" sz="1800" dirty="0"/>
              <a:t>and centered data is divided by l2-norm values.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1800" dirty="0"/>
              <a:t>Standardization calculates </a:t>
            </a:r>
            <a:r>
              <a:rPr kumimoji="1" lang="en-US" altLang="ko-KR" sz="1800" u="sng" dirty="0"/>
              <a:t>standard deviation</a:t>
            </a:r>
            <a:r>
              <a:rPr kumimoji="1" lang="en-US" altLang="ko-KR" sz="1800" dirty="0"/>
              <a:t>s of original data, </a:t>
            </a:r>
            <a:r>
              <a:rPr kumimoji="1" lang="en-US" altLang="ko-KR" sz="1800" dirty="0" smtClean="0"/>
              <a:t>and </a:t>
            </a:r>
            <a:r>
              <a:rPr kumimoji="1" lang="en-US" altLang="ko-KR" sz="1800" dirty="0"/>
              <a:t>centered data is divided by standard deviations.</a:t>
            </a:r>
          </a:p>
          <a:p>
            <a:endParaRPr kumimoji="1" lang="en-US" altLang="ko-KR" sz="1800" dirty="0"/>
          </a:p>
          <a:p>
            <a:endParaRPr kumimoji="1" lang="ko-KR" altLang="en-US" sz="1800" dirty="0"/>
          </a:p>
          <a:p>
            <a:endParaRPr kumimoji="1"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906978" y="1590965"/>
                <a:ext cx="1734577" cy="11699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kumimoji="1" lang="is-IS" altLang="ko-KR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𝑐𝑒𝑛𝑡𝑒𝑟𝑒𝑑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, 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978" y="1590965"/>
                <a:ext cx="1734577" cy="1169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 flipV="1">
            <a:off x="4324075" y="2252003"/>
            <a:ext cx="538178" cy="58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4639372" y="4249499"/>
                <a:ext cx="4004365" cy="11699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𝑣𝑎𝑟𝑖𝑎𝑛𝑐𝑒</m:t>
                          </m:r>
                        </m:e>
                      </m:rad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mr-IN" altLang="ko-KR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is-IS" altLang="ko-KR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mr-IN" altLang="ko-KR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kumimoji="1" lang="en-US" altLang="ko-KR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kumimoji="1" lang="is-IS" altLang="ko-KR" i="1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372" y="4249499"/>
                <a:ext cx="4004365" cy="1169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4593164" y="3877733"/>
            <a:ext cx="165103" cy="37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3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*Side 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𝑳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kumimoji="1" lang="en-US" altLang="ko-KR" dirty="0" smtClean="0"/>
                  <a:t> norm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7" t="-7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b="0" dirty="0" smtClean="0"/>
                  <a:t>Norm</a:t>
                </a:r>
              </a:p>
              <a:p>
                <a:pPr lvl="1"/>
                <a:r>
                  <a:rPr kumimoji="1" lang="en-US" altLang="ko-KR" dirty="0"/>
                  <a:t>In a narrow sense, a </a:t>
                </a:r>
                <a:r>
                  <a:rPr kumimoji="1" lang="en-US" altLang="ko-KR" b="1" dirty="0"/>
                  <a:t>norm</a:t>
                </a:r>
                <a:r>
                  <a:rPr kumimoji="1" lang="en-US" altLang="ko-KR" dirty="0"/>
                  <a:t> can be considered as the size of a vector.</a:t>
                </a:r>
                <a:endParaRPr kumimoji="1" lang="en-US" altLang="ko-KR" dirty="0" smtClean="0"/>
              </a:p>
              <a:p>
                <a:pPr lvl="2"/>
                <a:r>
                  <a:rPr kumimoji="1" lang="en-US" altLang="ko-KR" dirty="0" smtClean="0"/>
                  <a:t>A </a:t>
                </a:r>
                <a:r>
                  <a:rPr kumimoji="1" lang="en-US" altLang="ko-KR" b="1" dirty="0" smtClean="0"/>
                  <a:t>norm</a:t>
                </a:r>
                <a:r>
                  <a:rPr kumimoji="1" lang="en-US" altLang="ko-KR" dirty="0" smtClean="0"/>
                  <a:t> is a function that assigns a </a:t>
                </a:r>
                <a:r>
                  <a:rPr kumimoji="1" lang="en-US" altLang="ko-KR" i="1" dirty="0" smtClean="0"/>
                  <a:t>strictly positive length </a:t>
                </a:r>
                <a:r>
                  <a:rPr kumimoji="1" lang="en-US" altLang="ko-KR" dirty="0" smtClean="0"/>
                  <a:t>or</a:t>
                </a:r>
                <a:r>
                  <a:rPr kumimoji="1" lang="en-US" altLang="ko-KR" i="1" dirty="0" smtClean="0"/>
                  <a:t> size</a:t>
                </a:r>
                <a:r>
                  <a:rPr kumimoji="1" lang="en-US" altLang="ko-KR" dirty="0" smtClean="0"/>
                  <a:t> to each vector in a vector space (in Wikipedia).</a:t>
                </a:r>
              </a:p>
              <a:p>
                <a:pPr lvl="1"/>
                <a:endParaRPr kumimoji="1" lang="en-US" altLang="ko-KR" b="0" dirty="0" smtClean="0"/>
              </a:p>
              <a:p>
                <a:r>
                  <a:rPr kumimoji="1" lang="en-US" altLang="ko-KR" b="0" dirty="0" smtClean="0"/>
                  <a:t>Given a vector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charset="0"/>
                      </a:rPr>
                      <m:t>𝒙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ko-KR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kumimoji="1" lang="en-US" altLang="ko-KR" b="0" dirty="0" smtClean="0"/>
                  <a:t>-norm of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𝒙</m:t>
                    </m:r>
                  </m:oMath>
                </a14:m>
                <a:r>
                  <a:rPr kumimoji="1" lang="en-US" altLang="ko-KR" b="0" dirty="0" smtClean="0"/>
                  <a:t>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kumimoji="1" lang="en-US" altLang="ko-KR" b="0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ko-KR" b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hr-HR" altLang="ko-KR" b="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ko-KR" b="0" i="1">
                                    <a:latin typeface="Cambria Math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ko-KR" b="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hr-HR" altLang="ko-KR" b="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ko-KR" b="0" i="1">
                                    <a:latin typeface="Cambria Math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kumimoji="1" lang="en-US" altLang="ko-KR" b="0">
                                <a:latin typeface="Cambria Math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kumimoji="1" lang="en-US" altLang="ko-KR" b="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hr-HR" altLang="ko-KR" b="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ko-KR" b="0" i="1">
                                    <a:latin typeface="Cambria Math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kumimoji="1" lang="en-US" altLang="ko-KR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ko-KR" b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1" lang="en-US" altLang="ko-KR" b="0">
                                <a:latin typeface="Cambria Math" charset="0"/>
                              </a:rPr>
                              <m:t>p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1" lang="en-US" altLang="ko-K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𝑙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kumimoji="1" lang="en-US" altLang="ko-KR" dirty="0" smtClean="0"/>
                  <a:t>-norm: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hr-HR" altLang="ko-KR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1" lang="hr-HR" altLang="ko-KR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kumimoji="1" lang="hr-HR" altLang="ko-KR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𝑙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2</m:t>
                    </m:r>
                  </m:oMath>
                </a14:m>
                <a:r>
                  <a:rPr kumimoji="1" lang="en-US" altLang="ko-KR" dirty="0"/>
                  <a:t>-norm: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ko-KR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ko-KR" b="0" i="1" smtClean="0">
                            <a:latin typeface="Cambria Math" charset="0"/>
                          </a:rPr>
                          <m:t>+…+</m:t>
                        </m:r>
                        <m:sSubSup>
                          <m:sSubSup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07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*Side 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𝑳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kumimoji="1" lang="en-US" altLang="ko-KR" dirty="0" smtClean="0"/>
                  <a:t> norm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7" t="-7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77800" lvl="1" indent="-177800">
                  <a:spcBef>
                    <a:spcPts val="1000"/>
                  </a:spcBef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charset="0"/>
                      </a:rPr>
                      <m:t>𝑙</m:t>
                    </m:r>
                    <m:r>
                      <a:rPr kumimoji="1" lang="en-US" altLang="ko-KR" sz="2400" b="0" i="1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kumimoji="1" lang="en-US" altLang="ko-KR" sz="2400" dirty="0"/>
                  <a:t>-norm: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ko-KR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b="1" i="1"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kumimoji="1" lang="en-US" altLang="ko-KR" sz="2400" b="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400" b="0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hr-HR" altLang="ko-KR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sz="2400" b="0" i="1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1" lang="hr-HR" altLang="ko-KR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sz="2400" b="0" i="1">
                        <a:latin typeface="Cambria Math" charset="0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kumimoji="1" lang="hr-HR" altLang="ko-KR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400" b="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/>
              </a:p>
              <a:p>
                <a:pPr lvl="1"/>
                <a:r>
                  <a:rPr kumimoji="1" lang="en-US" altLang="ko-KR" dirty="0" smtClean="0"/>
                  <a:t>taxicab distance or Manhattan distance between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kumimoji="1" lang="en-US" altLang="ko-KR" b="0" i="1" dirty="0" smtClean="0">
                    <a:latin typeface="Cambria Math" charset="0"/>
                  </a:rPr>
                  <a:t> </a:t>
                </a:r>
                <a:r>
                  <a:rPr kumimoji="1" lang="en-US" altLang="ko-KR" b="0" dirty="0" smtClean="0">
                    <a:latin typeface="Cambria Math" charset="0"/>
                  </a:rPr>
                  <a:t>and the origin.</a:t>
                </a:r>
                <a:endParaRPr kumimoji="1" lang="en-US" altLang="ko-KR" b="0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b="0" i="1">
                        <a:latin typeface="Cambria Math" charset="0"/>
                      </a:rPr>
                      <m:t>𝑙</m:t>
                    </m:r>
                    <m:r>
                      <a:rPr kumimoji="1" lang="en-US" altLang="ko-KR" b="0" i="1">
                        <a:latin typeface="Cambria Math" charset="0"/>
                      </a:rPr>
                      <m:t>2</m:t>
                    </m:r>
                  </m:oMath>
                </a14:m>
                <a:r>
                  <a:rPr kumimoji="1" lang="en-US" altLang="ko-KR" b="0" dirty="0"/>
                  <a:t>-norm: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ko-KR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b="1" i="1"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kumimoji="1" lang="en-US" altLang="ko-KR" b="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ko-KR" b="0" i="1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ko-KR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ko-KR" b="0" i="1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ko-KR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ko-KR" b="0" i="1">
                            <a:latin typeface="Cambria Math" charset="0"/>
                          </a:rPr>
                          <m:t>+…+</m:t>
                        </m:r>
                        <m:sSubSup>
                          <m:sSubSupPr>
                            <m:ctrlPr>
                              <a:rPr kumimoji="1" lang="en-US" altLang="ko-KR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kumimoji="1" lang="en-US" altLang="ko-KR" b="0" i="1">
                        <a:latin typeface="Cambria Math" charset="0"/>
                      </a:rPr>
                      <m:t> </m:t>
                    </m:r>
                  </m:oMath>
                </a14:m>
                <a:endParaRPr kumimoji="1" lang="en-US" altLang="ko-KR" b="0" dirty="0" smtClean="0"/>
              </a:p>
              <a:p>
                <a:pPr lvl="1"/>
                <a:r>
                  <a:rPr kumimoji="1" lang="en-US" altLang="ko-KR" dirty="0" smtClean="0"/>
                  <a:t>Euclidean distance </a:t>
                </a:r>
                <a:r>
                  <a:rPr kumimoji="1" lang="en-US" altLang="ko-KR" dirty="0"/>
                  <a:t>between </a:t>
                </a:r>
                <a14:m>
                  <m:oMath xmlns:m="http://schemas.openxmlformats.org/officeDocument/2006/math">
                    <m:r>
                      <a:rPr kumimoji="1" lang="en-US" altLang="ko-KR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kumimoji="1" lang="en-US" altLang="ko-KR" i="1" dirty="0">
                    <a:latin typeface="Cambria Math" charset="0"/>
                  </a:rPr>
                  <a:t> </a:t>
                </a:r>
                <a:r>
                  <a:rPr kumimoji="1" lang="en-US" altLang="ko-KR" dirty="0">
                    <a:latin typeface="Cambria Math" charset="0"/>
                  </a:rPr>
                  <a:t>and the origin.</a:t>
                </a:r>
                <a:endParaRPr kumimoji="1" lang="en-US" altLang="ko-KR" i="1" dirty="0">
                  <a:latin typeface="Cambria Math" charset="0"/>
                </a:endParaRPr>
              </a:p>
              <a:p>
                <a:pPr lvl="1"/>
                <a:endParaRPr kumimoji="1" lang="en-US" altLang="ko-KR" dirty="0" smtClean="0"/>
              </a:p>
              <a:p>
                <a:pPr lvl="1"/>
                <a:endParaRPr kumimoji="1"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5776"/>
              </p:ext>
            </p:extLst>
          </p:nvPr>
        </p:nvGraphicFramePr>
        <p:xfrm>
          <a:off x="1054100" y="3657600"/>
          <a:ext cx="2895600" cy="241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447800"/>
              </a:tblGrid>
              <a:tr h="12065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65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457200" y="6087780"/>
                <a:ext cx="862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charset="0"/>
                        </a:rPr>
                        <m:t>𝒐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(0,0)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087780"/>
                <a:ext cx="86299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3949700" y="3315654"/>
                <a:ext cx="86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charset="0"/>
                        </a:rPr>
                        <m:t>𝒙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(2,2)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3315654"/>
                <a:ext cx="86754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4780769" y="4213890"/>
                <a:ext cx="2974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ko-KR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𝒐</m:t>
                              </m:r>
                            </m:e>
                          </m:d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=2+2=4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769" y="4213890"/>
                <a:ext cx="2974853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143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/>
              <p:cNvSpPr txBox="1"/>
              <p:nvPr/>
            </p:nvSpPr>
            <p:spPr>
              <a:xfrm>
                <a:off x="4736422" y="5100128"/>
                <a:ext cx="3764492" cy="34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ko-KR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𝒐</m:t>
                              </m:r>
                            </m:e>
                          </m:d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1" lang="en-US" altLang="ko-KR" b="0" i="1" smtClean="0">
                          <a:latin typeface="Cambria Math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422" y="5100128"/>
                <a:ext cx="3764492" cy="348172"/>
              </a:xfrm>
              <a:prstGeom prst="rect">
                <a:avLst/>
              </a:prstGeom>
              <a:blipFill rotWithShape="0">
                <a:blip r:embed="rId7"/>
                <a:stretch>
                  <a:fillRect t="-66667" b="-42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[R] 12"/>
          <p:cNvCxnSpPr/>
          <p:nvPr/>
        </p:nvCxnSpPr>
        <p:spPr>
          <a:xfrm flipV="1">
            <a:off x="1054100" y="3657600"/>
            <a:ext cx="2895600" cy="2413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/>
          <p:cNvCxnSpPr/>
          <p:nvPr/>
        </p:nvCxnSpPr>
        <p:spPr>
          <a:xfrm flipV="1">
            <a:off x="1054100" y="3640420"/>
            <a:ext cx="0" cy="243018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 flipH="1">
            <a:off x="1054099" y="3684986"/>
            <a:ext cx="2895601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0" idx="1"/>
          </p:cNvCxnSpPr>
          <p:nvPr/>
        </p:nvCxnSpPr>
        <p:spPr>
          <a:xfrm>
            <a:off x="2855635" y="3684986"/>
            <a:ext cx="1925134" cy="667404"/>
          </a:xfrm>
          <a:prstGeom prst="straightConnector1">
            <a:avLst/>
          </a:prstGeom>
          <a:ln w="952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1" idx="1"/>
          </p:cNvCxnSpPr>
          <p:nvPr/>
        </p:nvCxnSpPr>
        <p:spPr>
          <a:xfrm>
            <a:off x="3107632" y="4390885"/>
            <a:ext cx="1628790" cy="883329"/>
          </a:xfrm>
          <a:prstGeom prst="straightConnector1">
            <a:avLst/>
          </a:prstGeom>
          <a:ln w="95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75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Parameter: </a:t>
            </a:r>
            <a:r>
              <a:rPr kumimoji="1" lang="en-US" altLang="ko-KR" i="1" dirty="0"/>
              <a:t>normalize</a:t>
            </a:r>
            <a:endParaRPr kumimoji="1"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In practice,</a:t>
            </a:r>
          </a:p>
          <a:p>
            <a:pPr lvl="1"/>
            <a:r>
              <a:rPr kumimoji="1" lang="en-US" altLang="ko-KR" dirty="0" smtClean="0"/>
              <a:t>Feature scaling do an important role when input features have significantly different scales.</a:t>
            </a:r>
          </a:p>
          <a:p>
            <a:pPr lvl="1"/>
            <a:r>
              <a:rPr kumimoji="1" lang="en-US" altLang="ko-KR" dirty="0" smtClean="0"/>
              <a:t>However, feature scaling (such as </a:t>
            </a:r>
            <a:r>
              <a:rPr kumimoji="1" lang="en-US" altLang="ko-KR" i="1" dirty="0" smtClean="0"/>
              <a:t>setting the parameter ‘normalize’ as True </a:t>
            </a:r>
            <a:r>
              <a:rPr kumimoji="1" lang="en-US" altLang="ko-KR" dirty="0" smtClean="0"/>
              <a:t>or </a:t>
            </a:r>
            <a:r>
              <a:rPr kumimoji="1" lang="en-US" altLang="ko-KR" i="1" dirty="0" smtClean="0"/>
              <a:t>standardizing the data</a:t>
            </a:r>
            <a:r>
              <a:rPr kumimoji="1" lang="en-US" altLang="ko-KR" dirty="0" smtClean="0"/>
              <a:t>) does not always guarantee good predictive performance in Ridge and Lasso.</a:t>
            </a:r>
          </a:p>
          <a:p>
            <a:pPr lvl="2"/>
            <a:r>
              <a:rPr kumimoji="1" lang="en-US" altLang="ko-KR" dirty="0" smtClean="0"/>
              <a:t>Try and test them.</a:t>
            </a:r>
          </a:p>
          <a:p>
            <a:pPr lvl="1"/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Feature engineering:</a:t>
            </a:r>
            <a:br>
              <a:rPr kumimoji="1" lang="en-US" altLang="ko-KR" dirty="0" smtClean="0"/>
            </a:br>
            <a:r>
              <a:rPr kumimoji="1" lang="en-US" altLang="ko-KR" dirty="0" smtClean="0"/>
              <a:t>Polynomial features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355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6DE3C140-0754-4C76-9911-77AE4C36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modeling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720181F-2887-4E11-B306-C644A97C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1DF316C-1F60-413C-BC5B-20D987F76686}"/>
              </a:ext>
            </a:extLst>
          </p:cNvPr>
          <p:cNvSpPr/>
          <p:nvPr/>
        </p:nvSpPr>
        <p:spPr>
          <a:xfrm>
            <a:off x="196658" y="2348880"/>
            <a:ext cx="2520280" cy="280831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5FB6732-16E4-4C43-8268-B4F4C5B72219}"/>
              </a:ext>
            </a:extLst>
          </p:cNvPr>
          <p:cNvSpPr/>
          <p:nvPr/>
        </p:nvSpPr>
        <p:spPr>
          <a:xfrm>
            <a:off x="2860954" y="2348880"/>
            <a:ext cx="576064" cy="28083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10" name="왼쪽 중괄호 9">
            <a:extLst>
              <a:ext uri="{FF2B5EF4-FFF2-40B4-BE49-F238E27FC236}">
                <a16:creationId xmlns="" xmlns:a16="http://schemas.microsoft.com/office/drawing/2014/main" id="{74F19603-DB98-44ED-A3A6-90259C8894C5}"/>
              </a:ext>
            </a:extLst>
          </p:cNvPr>
          <p:cNvSpPr/>
          <p:nvPr/>
        </p:nvSpPr>
        <p:spPr>
          <a:xfrm rot="5400000">
            <a:off x="1567689" y="367493"/>
            <a:ext cx="464005" cy="32746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C352AC6-38B9-4945-90EC-C1B0A3B36518}"/>
              </a:ext>
            </a:extLst>
          </p:cNvPr>
          <p:cNvSpPr txBox="1"/>
          <p:nvPr/>
        </p:nvSpPr>
        <p:spPr>
          <a:xfrm>
            <a:off x="1147108" y="140348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Given data</a:t>
            </a:r>
            <a:endParaRPr lang="ko-KR" altLang="en-US" dirty="0"/>
          </a:p>
        </p:txBody>
      </p:sp>
      <p:sp>
        <p:nvSpPr>
          <p:cNvPr id="12" name="오른쪽 화살표 9">
            <a:extLst>
              <a:ext uri="{FF2B5EF4-FFF2-40B4-BE49-F238E27FC236}">
                <a16:creationId xmlns="" xmlns:a16="http://schemas.microsoft.com/office/drawing/2014/main" id="{29EE9C69-506C-47A8-8A8D-574AD790FDBF}"/>
              </a:ext>
            </a:extLst>
          </p:cNvPr>
          <p:cNvSpPr/>
          <p:nvPr/>
        </p:nvSpPr>
        <p:spPr>
          <a:xfrm>
            <a:off x="3643613" y="2783089"/>
            <a:ext cx="812057" cy="187220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AFDCCBD-4E7B-46A6-8FCC-B20E57C63B24}"/>
              </a:ext>
            </a:extLst>
          </p:cNvPr>
          <p:cNvSpPr/>
          <p:nvPr/>
        </p:nvSpPr>
        <p:spPr>
          <a:xfrm>
            <a:off x="4615430" y="2345308"/>
            <a:ext cx="2520280" cy="1875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ADCDDE8-8DBF-4BE5-A3CA-ED7F059FE11A}"/>
              </a:ext>
            </a:extLst>
          </p:cNvPr>
          <p:cNvSpPr/>
          <p:nvPr/>
        </p:nvSpPr>
        <p:spPr>
          <a:xfrm>
            <a:off x="7279726" y="2345308"/>
            <a:ext cx="576064" cy="1875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3A03E79-A00A-4549-9728-10733CE3D1DC}"/>
              </a:ext>
            </a:extLst>
          </p:cNvPr>
          <p:cNvSpPr/>
          <p:nvPr/>
        </p:nvSpPr>
        <p:spPr>
          <a:xfrm>
            <a:off x="4615430" y="4275457"/>
            <a:ext cx="2520280" cy="8817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6C4BC78-0F15-4F6F-863D-557AA942602C}"/>
              </a:ext>
            </a:extLst>
          </p:cNvPr>
          <p:cNvSpPr/>
          <p:nvPr/>
        </p:nvSpPr>
        <p:spPr>
          <a:xfrm>
            <a:off x="7279726" y="4275457"/>
            <a:ext cx="576064" cy="881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17" name="왼쪽 중괄호 16">
            <a:extLst>
              <a:ext uri="{FF2B5EF4-FFF2-40B4-BE49-F238E27FC236}">
                <a16:creationId xmlns="" xmlns:a16="http://schemas.microsoft.com/office/drawing/2014/main" id="{F54CEA52-6B61-4485-A81A-1FF2E321D4BA}"/>
              </a:ext>
            </a:extLst>
          </p:cNvPr>
          <p:cNvSpPr/>
          <p:nvPr/>
        </p:nvSpPr>
        <p:spPr>
          <a:xfrm rot="10800000">
            <a:off x="7957603" y="2345307"/>
            <a:ext cx="239970" cy="18757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="" xmlns:a16="http://schemas.microsoft.com/office/drawing/2014/main" id="{DC6A8C0F-486C-4C60-A5B9-D03FEE3661A5}"/>
              </a:ext>
            </a:extLst>
          </p:cNvPr>
          <p:cNvSpPr/>
          <p:nvPr/>
        </p:nvSpPr>
        <p:spPr>
          <a:xfrm rot="10800000">
            <a:off x="7957603" y="4296912"/>
            <a:ext cx="239970" cy="8602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41BE28D-8D46-402D-8305-831C707028CC}"/>
              </a:ext>
            </a:extLst>
          </p:cNvPr>
          <p:cNvSpPr txBox="1"/>
          <p:nvPr/>
        </p:nvSpPr>
        <p:spPr>
          <a:xfrm>
            <a:off x="8356024" y="2946623"/>
            <a:ext cx="643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br>
              <a:rPr lang="en-US" altLang="ko-KR" dirty="0"/>
            </a:b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7FC651-B860-4803-A885-0FFCC07AD3D2}"/>
              </a:ext>
            </a:extLst>
          </p:cNvPr>
          <p:cNvSpPr txBox="1"/>
          <p:nvPr/>
        </p:nvSpPr>
        <p:spPr>
          <a:xfrm>
            <a:off x="8340525" y="4368620"/>
            <a:ext cx="59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Test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5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Polynomial regression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Linear regression vs. polynomial regression</a:t>
                </a:r>
              </a:p>
              <a:p>
                <a:pPr lvl="1"/>
                <a:r>
                  <a:rPr kumimoji="1" lang="en-US" altLang="ko-KR" dirty="0" smtClean="0"/>
                  <a:t>Unlike linear regression models, polynomial regression models can fit a non-linear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en-US" altLang="ko-KR" dirty="0" smtClean="0"/>
                  <a:t>.</a:t>
                </a:r>
              </a:p>
              <a:p>
                <a:pPr lvl="1"/>
                <a:r>
                  <a:rPr kumimoji="1" lang="en-US" altLang="ko-KR" dirty="0" smtClean="0"/>
                  <a:t>By ‘</a:t>
                </a:r>
                <a:r>
                  <a:rPr kumimoji="1" lang="en-US" altLang="ko-KR" i="1" dirty="0" err="1" smtClean="0"/>
                  <a:t>PolynomialFeatures</a:t>
                </a:r>
                <a:r>
                  <a:rPr kumimoji="1" lang="en-US" altLang="ko-KR" dirty="0" smtClean="0"/>
                  <a:t>’ class in </a:t>
                </a:r>
                <a:r>
                  <a:rPr kumimoji="1" lang="en-US" altLang="ko-KR" i="1" dirty="0" err="1" smtClean="0"/>
                  <a:t>scikit</a:t>
                </a:r>
                <a:r>
                  <a:rPr kumimoji="1" lang="en-US" altLang="ko-KR" i="1" dirty="0" smtClean="0"/>
                  <a:t>-learn,</a:t>
                </a:r>
                <a:r>
                  <a:rPr kumimoji="1" lang="en-US" altLang="ko-KR" dirty="0" smtClean="0"/>
                  <a:t> we can make polynomial features easily.</a:t>
                </a:r>
                <a:endParaRPr kumimoji="1" lang="en-US" altLang="ko-KR" i="1" dirty="0" smtClean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30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4775089"/>
                  </p:ext>
                </p:extLst>
              </p:nvPr>
            </p:nvGraphicFramePr>
            <p:xfrm>
              <a:off x="791544" y="3378200"/>
              <a:ext cx="175260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4201"/>
                    <a:gridCol w="584201"/>
                    <a:gridCol w="584201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mtClean="0">
                                      <a:latin typeface="Cambria Math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 smtClean="0"/>
                            <a:t> 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4775089"/>
                  </p:ext>
                </p:extLst>
              </p:nvPr>
            </p:nvGraphicFramePr>
            <p:xfrm>
              <a:off x="791544" y="3378200"/>
              <a:ext cx="175260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4201"/>
                    <a:gridCol w="584201"/>
                    <a:gridCol w="58420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42" t="-1639" r="-20312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39" r="-10103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083" t="-1639" r="-2083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362750"/>
                  </p:ext>
                </p:extLst>
              </p:nvPr>
            </p:nvGraphicFramePr>
            <p:xfrm>
              <a:off x="4114713" y="3398012"/>
              <a:ext cx="4284132" cy="18597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4022"/>
                    <a:gridCol w="714022"/>
                    <a:gridCol w="714022"/>
                    <a:gridCol w="714022"/>
                    <a:gridCol w="714022"/>
                    <a:gridCol w="714022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mtClean="0">
                                      <a:latin typeface="Cambria Math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 smtClean="0"/>
                            <a:t> 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b="0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ko-KR" b="0" i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362750"/>
                  </p:ext>
                </p:extLst>
              </p:nvPr>
            </p:nvGraphicFramePr>
            <p:xfrm>
              <a:off x="4114713" y="3398012"/>
              <a:ext cx="4284132" cy="18597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4022"/>
                    <a:gridCol w="714022"/>
                    <a:gridCol w="714022"/>
                    <a:gridCol w="714022"/>
                    <a:gridCol w="714022"/>
                    <a:gridCol w="714022"/>
                  </a:tblGrid>
                  <a:tr h="3764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55" t="-1613" r="-503419" b="-3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000" t="-1613" r="-399153" b="-3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1709" t="-1613" r="-302564" b="-3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709" t="-1613" r="-202564" b="-3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8305" t="-1613" r="-100847" b="-3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2564" t="-1613" r="-1709" b="-39677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512144" y="5430087"/>
                <a:ext cx="22290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4" y="5430087"/>
                <a:ext cx="222907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13" t="-2222" r="-820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4114713" y="5430087"/>
                <a:ext cx="4766818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13" y="5430087"/>
                <a:ext cx="4766818" cy="280718"/>
              </a:xfrm>
              <a:prstGeom prst="rect">
                <a:avLst/>
              </a:prstGeom>
              <a:blipFill rotWithShape="0">
                <a:blip r:embed="rId6"/>
                <a:stretch>
                  <a:fillRect l="-639" t="-2174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오른쪽 화살표[R] 8"/>
          <p:cNvSpPr/>
          <p:nvPr/>
        </p:nvSpPr>
        <p:spPr>
          <a:xfrm>
            <a:off x="2840307" y="3923469"/>
            <a:ext cx="1104900" cy="838200"/>
          </a:xfrm>
          <a:prstGeom prst="rightArrow">
            <a:avLst>
              <a:gd name="adj1" fmla="val 50000"/>
              <a:gd name="adj2" fmla="val 4090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텍스트 상자 9"/>
          <p:cNvSpPr txBox="1"/>
          <p:nvPr/>
        </p:nvSpPr>
        <p:spPr>
          <a:xfrm>
            <a:off x="957635" y="6092406"/>
            <a:ext cx="71576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PolynomialFeatures</a:t>
            </a:r>
            <a:r>
              <a:rPr kumimoji="1" lang="en-US" altLang="ko-KR" dirty="0" smtClean="0"/>
              <a:t>(degree=2, </a:t>
            </a:r>
            <a:r>
              <a:rPr kumimoji="1" lang="en-US" altLang="ko-KR" dirty="0" err="1" smtClean="0"/>
              <a:t>interaction_only</a:t>
            </a:r>
            <a:r>
              <a:rPr kumimoji="1" lang="en-US" altLang="ko-KR" dirty="0" smtClean="0"/>
              <a:t>=False, </a:t>
            </a:r>
            <a:r>
              <a:rPr kumimoji="1" lang="en-US" altLang="ko-KR" dirty="0" err="1" smtClean="0"/>
              <a:t>include_bias</a:t>
            </a:r>
            <a:r>
              <a:rPr kumimoji="1" lang="en-US" altLang="ko-KR" dirty="0" smtClean="0"/>
              <a:t>=False)</a:t>
            </a:r>
            <a:endParaRPr kumimoji="1"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327400" y="4584700"/>
            <a:ext cx="0" cy="1507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52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PolynomialFeatures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992759"/>
            <a:ext cx="8445500" cy="53417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449AC0-91B0-411B-9329-C40FE732F96D}"/>
              </a:ext>
            </a:extLst>
          </p:cNvPr>
          <p:cNvSpPr/>
          <p:nvPr/>
        </p:nvSpPr>
        <p:spPr>
          <a:xfrm>
            <a:off x="0" y="6482391"/>
            <a:ext cx="727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http://</a:t>
            </a:r>
            <a:r>
              <a:rPr lang="en-US" altLang="ko-KR" sz="1400" dirty="0" smtClean="0">
                <a:hlinkClick r:id="rId3"/>
              </a:rPr>
              <a:t>scikit-learn.org/stable/modules/generated/sklearn.preprocessing.PolynomialFeatures.html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44590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PolynomialFeatures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In practice,</a:t>
            </a:r>
          </a:p>
          <a:p>
            <a:pPr lvl="1"/>
            <a:r>
              <a:rPr kumimoji="1" lang="en-US" altLang="ko-KR" dirty="0" smtClean="0"/>
              <a:t>If your simple linear regression model fits poorly to the train set, polynomial regression can be a good alternative model.</a:t>
            </a:r>
          </a:p>
          <a:p>
            <a:pPr lvl="2"/>
            <a:r>
              <a:rPr kumimoji="1" lang="en-US" altLang="ko-KR" dirty="0" smtClean="0"/>
              <a:t>After fitting and transform your input data X using ‘</a:t>
            </a:r>
            <a:r>
              <a:rPr kumimoji="1" lang="en-US" altLang="ko-KR" i="1" dirty="0" err="1" smtClean="0"/>
              <a:t>PolynomialFeatures</a:t>
            </a:r>
            <a:r>
              <a:rPr kumimoji="1" lang="en-US" altLang="ko-KR" dirty="0" smtClean="0"/>
              <a:t>’ class, train the regression models.</a:t>
            </a:r>
          </a:p>
          <a:p>
            <a:pPr lvl="1"/>
            <a:r>
              <a:rPr kumimoji="1" lang="en-US" altLang="ko-KR" dirty="0" smtClean="0"/>
              <a:t>Caution!</a:t>
            </a:r>
          </a:p>
          <a:p>
            <a:pPr lvl="2"/>
            <a:r>
              <a:rPr kumimoji="1" lang="en-US" altLang="ko-KR" dirty="0" smtClean="0"/>
              <a:t>‘</a:t>
            </a:r>
            <a:r>
              <a:rPr kumimoji="1" lang="en-US" altLang="ko-KR" i="1" dirty="0" err="1" smtClean="0"/>
              <a:t>PolynomialFeatures</a:t>
            </a:r>
            <a:r>
              <a:rPr kumimoji="1" lang="en-US" altLang="ko-KR" dirty="0" smtClean="0"/>
              <a:t>’ class generates many features.</a:t>
            </a:r>
          </a:p>
          <a:p>
            <a:pPr lvl="2"/>
            <a:r>
              <a:rPr kumimoji="1" lang="en-US" altLang="ko-KR" dirty="0" smtClean="0"/>
              <a:t>You can encounter the ‘curse of dimensionality’ problem. </a:t>
            </a:r>
          </a:p>
          <a:p>
            <a:pPr lvl="2"/>
            <a:r>
              <a:rPr kumimoji="1" lang="en-US" altLang="ko-KR" dirty="0" smtClean="0"/>
              <a:t>If you want to avoid this problem, you should try to</a:t>
            </a:r>
          </a:p>
          <a:p>
            <a:pPr lvl="3"/>
            <a:r>
              <a:rPr kumimoji="1" lang="en-US" altLang="ko-KR" dirty="0" smtClean="0"/>
              <a:t>use regularized models such as Ridge, Lasso, </a:t>
            </a:r>
            <a:r>
              <a:rPr kumimoji="1" lang="en-US" altLang="ko-KR" dirty="0" err="1" smtClean="0"/>
              <a:t>ElasticNet</a:t>
            </a:r>
            <a:r>
              <a:rPr kumimoji="1" lang="en-US" altLang="ko-KR" dirty="0" smtClean="0"/>
              <a:t>, etc.</a:t>
            </a:r>
          </a:p>
          <a:p>
            <a:pPr lvl="3"/>
            <a:r>
              <a:rPr kumimoji="1" lang="en-US" altLang="ko-KR" dirty="0" smtClean="0"/>
              <a:t>reduce the input dimension by selecting or extracting features (will be explained </a:t>
            </a:r>
            <a:r>
              <a:rPr kumimoji="1" lang="en-US" altLang="ko-KR" smtClean="0"/>
              <a:t>later</a:t>
            </a:r>
            <a:r>
              <a:rPr kumimoji="1" lang="en-US" altLang="ko-KR" smtClean="0"/>
              <a:t>).</a:t>
            </a:r>
            <a:endParaRPr kumimoji="1" lang="en-US" altLang="ko-KR" dirty="0" smtClean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560C22-0F33-446C-862A-5269DF72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modeling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7BC4396-6A46-4D71-96EF-ED4BFFB0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2062616-B5C3-4A2C-9EAB-BBE1D98B78ED}"/>
              </a:ext>
            </a:extLst>
          </p:cNvPr>
          <p:cNvSpPr/>
          <p:nvPr/>
        </p:nvSpPr>
        <p:spPr>
          <a:xfrm>
            <a:off x="1322760" y="2235572"/>
            <a:ext cx="2520280" cy="1875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7A90984-2E8D-4AA0-8AA9-32FC937B0BC5}"/>
              </a:ext>
            </a:extLst>
          </p:cNvPr>
          <p:cNvSpPr/>
          <p:nvPr/>
        </p:nvSpPr>
        <p:spPr>
          <a:xfrm>
            <a:off x="3987056" y="2235572"/>
            <a:ext cx="576064" cy="1875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B56094C-0108-476C-A7AF-98AF53766C30}"/>
              </a:ext>
            </a:extLst>
          </p:cNvPr>
          <p:cNvSpPr/>
          <p:nvPr/>
        </p:nvSpPr>
        <p:spPr>
          <a:xfrm>
            <a:off x="1331640" y="4704088"/>
            <a:ext cx="2520280" cy="8817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E5FEE2F-F1C1-47AD-A756-73A62E43736D}"/>
              </a:ext>
            </a:extLst>
          </p:cNvPr>
          <p:cNvSpPr/>
          <p:nvPr/>
        </p:nvSpPr>
        <p:spPr>
          <a:xfrm>
            <a:off x="3995936" y="4704088"/>
            <a:ext cx="576064" cy="881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9" name="오른쪽 화살표 18">
            <a:extLst>
              <a:ext uri="{FF2B5EF4-FFF2-40B4-BE49-F238E27FC236}">
                <a16:creationId xmlns="" xmlns:a16="http://schemas.microsoft.com/office/drawing/2014/main" id="{20304591-AFA2-4663-93E6-6ED1024B23EF}"/>
              </a:ext>
            </a:extLst>
          </p:cNvPr>
          <p:cNvSpPr/>
          <p:nvPr/>
        </p:nvSpPr>
        <p:spPr>
          <a:xfrm>
            <a:off x="4912071" y="2204864"/>
            <a:ext cx="1316113" cy="187220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19">
            <a:extLst>
              <a:ext uri="{FF2B5EF4-FFF2-40B4-BE49-F238E27FC236}">
                <a16:creationId xmlns="" xmlns:a16="http://schemas.microsoft.com/office/drawing/2014/main" id="{FA06A43C-0AB9-4B4B-B3EE-9508992D8FC5}"/>
              </a:ext>
            </a:extLst>
          </p:cNvPr>
          <p:cNvSpPr/>
          <p:nvPr/>
        </p:nvSpPr>
        <p:spPr>
          <a:xfrm>
            <a:off x="6372200" y="2204864"/>
            <a:ext cx="2448272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Supervised</a:t>
            </a:r>
            <a:br>
              <a:rPr lang="en-US" altLang="ko-KR" sz="2800" dirty="0"/>
            </a:br>
            <a:r>
              <a:rPr lang="en-US" altLang="ko-KR" sz="2800" dirty="0"/>
              <a:t>model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4B9B98-E631-4FBC-86CF-5423960B8A2A}"/>
              </a:ext>
            </a:extLst>
          </p:cNvPr>
          <p:cNvSpPr txBox="1"/>
          <p:nvPr/>
        </p:nvSpPr>
        <p:spPr>
          <a:xfrm>
            <a:off x="4649082" y="1498201"/>
            <a:ext cx="201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Training/Learning</a:t>
            </a:r>
            <a:br>
              <a:rPr lang="en-US" altLang="ko-KR" dirty="0"/>
            </a:br>
            <a:r>
              <a:rPr lang="en-US" altLang="ko-KR" dirty="0"/>
              <a:t>/Estimating</a:t>
            </a:r>
            <a:endParaRPr lang="ko-KR" altLang="en-US" dirty="0"/>
          </a:p>
        </p:txBody>
      </p:sp>
      <p:sp>
        <p:nvSpPr>
          <p:cNvPr id="12" name="왼쪽 중괄호 11">
            <a:extLst>
              <a:ext uri="{FF2B5EF4-FFF2-40B4-BE49-F238E27FC236}">
                <a16:creationId xmlns="" xmlns:a16="http://schemas.microsoft.com/office/drawing/2014/main" id="{69D164AC-DC0E-48A6-8E42-2BEDFB35D4ED}"/>
              </a:ext>
            </a:extLst>
          </p:cNvPr>
          <p:cNvSpPr/>
          <p:nvPr/>
        </p:nvSpPr>
        <p:spPr>
          <a:xfrm>
            <a:off x="973809" y="2233647"/>
            <a:ext cx="224660" cy="1877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3FB9954-B4E6-476B-8128-0991DB06DFD3}"/>
              </a:ext>
            </a:extLst>
          </p:cNvPr>
          <p:cNvSpPr txBox="1"/>
          <p:nvPr/>
        </p:nvSpPr>
        <p:spPr>
          <a:xfrm>
            <a:off x="147111" y="2849333"/>
            <a:ext cx="643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br>
              <a:rPr lang="en-US" altLang="ko-KR" dirty="0"/>
            </a:b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4" name="왼쪽 중괄호 13">
            <a:extLst>
              <a:ext uri="{FF2B5EF4-FFF2-40B4-BE49-F238E27FC236}">
                <a16:creationId xmlns="" xmlns:a16="http://schemas.microsoft.com/office/drawing/2014/main" id="{43E0812C-85F4-4875-A410-FE63714C04B1}"/>
              </a:ext>
            </a:extLst>
          </p:cNvPr>
          <p:cNvSpPr/>
          <p:nvPr/>
        </p:nvSpPr>
        <p:spPr>
          <a:xfrm>
            <a:off x="971599" y="4704088"/>
            <a:ext cx="226869" cy="8782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B7E30FC-D08B-4CC1-8E9A-36ABFE436363}"/>
              </a:ext>
            </a:extLst>
          </p:cNvPr>
          <p:cNvSpPr txBox="1"/>
          <p:nvPr/>
        </p:nvSpPr>
        <p:spPr>
          <a:xfrm>
            <a:off x="144803" y="4762034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Test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49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560C22-0F33-446C-862A-5269DF72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modeling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7BC4396-6A46-4D71-96EF-ED4BFFB0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B015417-9530-4480-9DE9-9F54E355105B}"/>
              </a:ext>
            </a:extLst>
          </p:cNvPr>
          <p:cNvSpPr/>
          <p:nvPr/>
        </p:nvSpPr>
        <p:spPr>
          <a:xfrm>
            <a:off x="1322760" y="2235572"/>
            <a:ext cx="2520280" cy="1875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7AC9A89-7210-432B-86DF-60AD5ECD7039}"/>
              </a:ext>
            </a:extLst>
          </p:cNvPr>
          <p:cNvSpPr/>
          <p:nvPr/>
        </p:nvSpPr>
        <p:spPr>
          <a:xfrm>
            <a:off x="3987056" y="2235572"/>
            <a:ext cx="576064" cy="1875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E9FB3E07-F15B-43F9-B96F-1FD1E37F9EA0}"/>
              </a:ext>
            </a:extLst>
          </p:cNvPr>
          <p:cNvSpPr/>
          <p:nvPr/>
        </p:nvSpPr>
        <p:spPr>
          <a:xfrm>
            <a:off x="1331640" y="4704088"/>
            <a:ext cx="2520280" cy="8817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6FD03D6-A313-4D1B-966E-E34B12BC3C0A}"/>
              </a:ext>
            </a:extLst>
          </p:cNvPr>
          <p:cNvSpPr/>
          <p:nvPr/>
        </p:nvSpPr>
        <p:spPr>
          <a:xfrm>
            <a:off x="3995936" y="4704088"/>
            <a:ext cx="576064" cy="881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="" xmlns:a16="http://schemas.microsoft.com/office/drawing/2014/main" id="{53F28266-912F-4B36-BDC7-4EECDF11BD88}"/>
              </a:ext>
            </a:extLst>
          </p:cNvPr>
          <p:cNvSpPr/>
          <p:nvPr/>
        </p:nvSpPr>
        <p:spPr>
          <a:xfrm>
            <a:off x="6228184" y="2940998"/>
            <a:ext cx="2448272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Supervised</a:t>
            </a:r>
            <a:br>
              <a:rPr lang="en-US" altLang="ko-KR" sz="2800" dirty="0"/>
            </a:br>
            <a:r>
              <a:rPr lang="en-US" altLang="ko-KR" sz="2800" dirty="0"/>
              <a:t>model</a:t>
            </a:r>
            <a:endParaRPr lang="ko-KR" altLang="en-US" sz="2800" dirty="0"/>
          </a:p>
        </p:txBody>
      </p:sp>
      <p:sp>
        <p:nvSpPr>
          <p:cNvPr id="21" name="왼쪽 중괄호 20">
            <a:extLst>
              <a:ext uri="{FF2B5EF4-FFF2-40B4-BE49-F238E27FC236}">
                <a16:creationId xmlns="" xmlns:a16="http://schemas.microsoft.com/office/drawing/2014/main" id="{BC640166-723D-4F9B-8BD7-1B87E875CFE4}"/>
              </a:ext>
            </a:extLst>
          </p:cNvPr>
          <p:cNvSpPr/>
          <p:nvPr/>
        </p:nvSpPr>
        <p:spPr>
          <a:xfrm>
            <a:off x="973809" y="2233647"/>
            <a:ext cx="224660" cy="1877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A33C493-F0B8-40AD-A063-EE7939C0DF74}"/>
              </a:ext>
            </a:extLst>
          </p:cNvPr>
          <p:cNvSpPr txBox="1"/>
          <p:nvPr/>
        </p:nvSpPr>
        <p:spPr>
          <a:xfrm>
            <a:off x="147111" y="2849333"/>
            <a:ext cx="643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br>
              <a:rPr lang="en-US" altLang="ko-KR" dirty="0"/>
            </a:b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3" name="왼쪽 중괄호 22">
            <a:extLst>
              <a:ext uri="{FF2B5EF4-FFF2-40B4-BE49-F238E27FC236}">
                <a16:creationId xmlns="" xmlns:a16="http://schemas.microsoft.com/office/drawing/2014/main" id="{4010495F-1DB9-4978-9A9E-3E51B3718167}"/>
              </a:ext>
            </a:extLst>
          </p:cNvPr>
          <p:cNvSpPr/>
          <p:nvPr/>
        </p:nvSpPr>
        <p:spPr>
          <a:xfrm>
            <a:off x="971599" y="4704088"/>
            <a:ext cx="226869" cy="8782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F6F0DDD-513E-4F5D-B55C-19C19A4D575A}"/>
              </a:ext>
            </a:extLst>
          </p:cNvPr>
          <p:cNvSpPr txBox="1"/>
          <p:nvPr/>
        </p:nvSpPr>
        <p:spPr>
          <a:xfrm>
            <a:off x="144803" y="4762034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Test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E917D278-CA9A-4B05-9BB5-EC87A26D92C3}"/>
                  </a:ext>
                </a:extLst>
              </p:cNvPr>
              <p:cNvSpPr/>
              <p:nvPr/>
            </p:nvSpPr>
            <p:spPr>
              <a:xfrm>
                <a:off x="4707136" y="2220918"/>
                <a:ext cx="576064" cy="189043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5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917D278-CA9A-4B05-9BB5-EC87A26D9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136" y="2220918"/>
                <a:ext cx="576064" cy="1890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0719B9DF-8D94-4EBA-ACB6-CB296FAF71A8}"/>
                  </a:ext>
                </a:extLst>
              </p:cNvPr>
              <p:cNvSpPr/>
              <p:nvPr/>
            </p:nvSpPr>
            <p:spPr>
              <a:xfrm>
                <a:off x="4707136" y="4704584"/>
                <a:ext cx="576064" cy="87778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5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719B9DF-8D94-4EBA-ACB6-CB296FAF7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136" y="4704584"/>
                <a:ext cx="576064" cy="8777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6484792-8CF5-4D64-979A-7BB3E059DCDF}"/>
              </a:ext>
            </a:extLst>
          </p:cNvPr>
          <p:cNvCxnSpPr>
            <a:stCxn id="20" idx="1"/>
            <a:endCxn id="25" idx="3"/>
          </p:cNvCxnSpPr>
          <p:nvPr/>
        </p:nvCxnSpPr>
        <p:spPr>
          <a:xfrm flipH="1" flipV="1">
            <a:off x="5283200" y="3166135"/>
            <a:ext cx="944984" cy="71096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E6ED2827-1E2A-468B-9505-55FE286EFD85}"/>
              </a:ext>
            </a:extLst>
          </p:cNvPr>
          <p:cNvCxnSpPr/>
          <p:nvPr/>
        </p:nvCxnSpPr>
        <p:spPr>
          <a:xfrm flipH="1">
            <a:off x="5300836" y="4102239"/>
            <a:ext cx="927348" cy="104099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AC4DD482-29B1-4A2F-8E7A-ADB98860D17F}"/>
                  </a:ext>
                </a:extLst>
              </p:cNvPr>
              <p:cNvSpPr txBox="1"/>
              <p:nvPr/>
            </p:nvSpPr>
            <p:spPr>
              <a:xfrm>
                <a:off x="2241534" y="1313865"/>
                <a:ext cx="6083332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Calculating “train error” using 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acc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of training data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4DD482-29B1-4A2F-8E7A-ADB98860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34" y="1313865"/>
                <a:ext cx="6083332" cy="376770"/>
              </a:xfrm>
              <a:prstGeom prst="rect">
                <a:avLst/>
              </a:prstGeom>
              <a:blipFill>
                <a:blip r:embed="rId4"/>
                <a:stretch>
                  <a:fillRect l="-902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172EBC91-0885-4829-81F1-F88A9DD798CD}"/>
                  </a:ext>
                </a:extLst>
              </p:cNvPr>
              <p:cNvSpPr txBox="1"/>
              <p:nvPr/>
            </p:nvSpPr>
            <p:spPr>
              <a:xfrm>
                <a:off x="2241534" y="6093296"/>
                <a:ext cx="5568832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Calculating “test error” using 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acc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of test data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2EBC91-0885-4829-81F1-F88A9DD79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34" y="6093296"/>
                <a:ext cx="5568832" cy="376770"/>
              </a:xfrm>
              <a:prstGeom prst="rect">
                <a:avLst/>
              </a:prstGeom>
              <a:blipFill>
                <a:blip r:embed="rId5"/>
                <a:stretch>
                  <a:fillRect l="-986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14B6DFE-FCD5-4AAD-AB88-E2D21D04A229}"/>
              </a:ext>
            </a:extLst>
          </p:cNvPr>
          <p:cNvSpPr/>
          <p:nvPr/>
        </p:nvSpPr>
        <p:spPr>
          <a:xfrm>
            <a:off x="5310088" y="2496700"/>
            <a:ext cx="2358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Predicting Y values</a:t>
            </a:r>
            <a:br>
              <a:rPr lang="en-US" altLang="ko-KR" b="1" dirty="0">
                <a:solidFill>
                  <a:schemeClr val="accent1"/>
                </a:solidFill>
              </a:rPr>
            </a:b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6F531935-A853-4266-93C5-E7F216D9E257}"/>
              </a:ext>
            </a:extLst>
          </p:cNvPr>
          <p:cNvSpPr/>
          <p:nvPr/>
        </p:nvSpPr>
        <p:spPr>
          <a:xfrm>
            <a:off x="5528806" y="5038343"/>
            <a:ext cx="2358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Predicting Y values</a:t>
            </a:r>
            <a:br>
              <a:rPr lang="en-US" altLang="ko-KR" b="1" dirty="0">
                <a:solidFill>
                  <a:schemeClr val="accent1"/>
                </a:solidFill>
              </a:rPr>
            </a:br>
            <a:endParaRPr lang="ko-KR" altLang="en-US" dirty="0"/>
          </a:p>
        </p:txBody>
      </p:sp>
      <p:sp>
        <p:nvSpPr>
          <p:cNvPr id="33" name="오른쪽 화살표 28">
            <a:extLst>
              <a:ext uri="{FF2B5EF4-FFF2-40B4-BE49-F238E27FC236}">
                <a16:creationId xmlns="" xmlns:a16="http://schemas.microsoft.com/office/drawing/2014/main" id="{E6ACCA32-C17C-4C6C-930D-6F84395182BF}"/>
              </a:ext>
            </a:extLst>
          </p:cNvPr>
          <p:cNvSpPr/>
          <p:nvPr/>
        </p:nvSpPr>
        <p:spPr>
          <a:xfrm rot="16200000">
            <a:off x="4422924" y="1396745"/>
            <a:ext cx="399751" cy="10677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29">
            <a:extLst>
              <a:ext uri="{FF2B5EF4-FFF2-40B4-BE49-F238E27FC236}">
                <a16:creationId xmlns="" xmlns:a16="http://schemas.microsoft.com/office/drawing/2014/main" id="{DF502CFD-1C2E-4A82-9129-B000DBAD49D6}"/>
              </a:ext>
            </a:extLst>
          </p:cNvPr>
          <p:cNvSpPr/>
          <p:nvPr/>
        </p:nvSpPr>
        <p:spPr>
          <a:xfrm rot="5400000">
            <a:off x="4392959" y="5345738"/>
            <a:ext cx="399751" cy="10677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0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DC6C88-1233-4F85-B42F-57F66042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</a:t>
            </a:r>
            <a:r>
              <a:rPr lang="en-US" altLang="ko-KR" dirty="0" smtClean="0"/>
              <a:t>modeling: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train_test_split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FBCEDF2-E84E-4513-B734-3BE83A86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E6DBA7A-80CD-4521-9974-F21B4606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600"/>
            <a:ext cx="9144000" cy="56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8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6BFEF57-E19A-4277-A440-9F43DE38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Predictive </a:t>
            </a:r>
            <a:r>
              <a:rPr lang="en-US" altLang="ko-KR" sz="2800" dirty="0" smtClean="0"/>
              <a:t>modeling: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Calculate </a:t>
            </a:r>
            <a:r>
              <a:rPr lang="en-US" altLang="ko-KR" sz="2800" dirty="0" err="1"/>
              <a:t>train_error</a:t>
            </a:r>
            <a:r>
              <a:rPr lang="en-US" altLang="ko-KR" sz="2800" dirty="0"/>
              <a:t> and </a:t>
            </a:r>
            <a:r>
              <a:rPr lang="en-US" altLang="ko-KR" sz="2800" dirty="0" err="1"/>
              <a:t>test_error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6806A55-E0CA-47F9-B62A-159D1E04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24EAEBF-0C46-43FD-82BB-B8F87078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9" y="1171988"/>
            <a:ext cx="82867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Parameter control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All estimators (or models) have parameters.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If you want to get good estimators, you have to control parameters!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6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93DC16-1432-4EC8-84B7-84471D4C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parameters of the estimator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EA4DBC7-D0C0-4C37-A195-E4EBB3AC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Club DJ, pilot and data scientist</a:t>
            </a:r>
          </a:p>
          <a:p>
            <a:pPr lvl="1"/>
            <a:r>
              <a:rPr lang="en-US" altLang="ko-KR" dirty="0"/>
              <a:t>DJ set, airplane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machine learning model</a:t>
            </a:r>
          </a:p>
          <a:p>
            <a:pPr lvl="1"/>
            <a:r>
              <a:rPr lang="en-US" altLang="ko-KR" dirty="0"/>
              <a:t>Buttons, dials </a:t>
            </a:r>
            <a:r>
              <a:rPr lang="en-US" altLang="ko-KR" dirty="0">
                <a:sym typeface="Wingdings" panose="05000000000000000000" pitchFamily="2" charset="2"/>
              </a:rPr>
              <a:t> parameters for model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BB2062B-B0D2-4D9B-83C8-AA54F1E5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26" name="Picture 2" descr="DJ set에 대한 이미지 검색결과">
            <a:extLst>
              <a:ext uri="{FF2B5EF4-FFF2-40B4-BE49-F238E27FC236}">
                <a16:creationId xmlns="" xmlns:a16="http://schemas.microsoft.com/office/drawing/2014/main" id="{B4C9B0B9-F718-4AB7-82C4-2F8B8734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4" y="2837698"/>
            <a:ext cx="4678948" cy="263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 plane pilot에 대한 이미지 검색결과">
            <a:extLst>
              <a:ext uri="{FF2B5EF4-FFF2-40B4-BE49-F238E27FC236}">
                <a16:creationId xmlns="" xmlns:a16="http://schemas.microsoft.com/office/drawing/2014/main" id="{DD565B17-1CF5-416C-AAEB-2818220E1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017" y="2837698"/>
            <a:ext cx="3957514" cy="263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th_Template_2016_v3" id="{0A7E8DD7-5DC8-4F23-9413-3E3C0E3A394A}" vid="{94BE8E99-7CA2-4867-A3AD-F333CDDA793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kth_Template_2016_v3</Template>
  <TotalTime>6596</TotalTime>
  <Words>1967</Words>
  <Application>Microsoft Macintosh PowerPoint</Application>
  <PresentationFormat>화면 슬라이드 쇼(4:3)</PresentationFormat>
  <Paragraphs>268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Cambria Math</vt:lpstr>
      <vt:lpstr>Mangal</vt:lpstr>
      <vt:lpstr>Wingdings</vt:lpstr>
      <vt:lpstr>Office 테마</vt:lpstr>
      <vt:lpstr>Linear regression</vt:lpstr>
      <vt:lpstr>Predictive modeling</vt:lpstr>
      <vt:lpstr>Predictive modeling</vt:lpstr>
      <vt:lpstr>Predictive modeling</vt:lpstr>
      <vt:lpstr>Predictive modeling</vt:lpstr>
      <vt:lpstr>Predictive modeling: train_test_split</vt:lpstr>
      <vt:lpstr>Predictive modeling: Calculate train_error and test_error</vt:lpstr>
      <vt:lpstr>Parameter control</vt:lpstr>
      <vt:lpstr>Control parameters of the estimator</vt:lpstr>
      <vt:lpstr>Control parameters of the estimator</vt:lpstr>
      <vt:lpstr>Control parameters of the estimator</vt:lpstr>
      <vt:lpstr>Ridge and Lasso: Parameters</vt:lpstr>
      <vt:lpstr>Simple linear regression vs. Ridge vs. Lasso</vt:lpstr>
      <vt:lpstr>Simple linear regression vs. Ridge vs. Lasso</vt:lpstr>
      <vt:lpstr>Parameter: α (alpha)</vt:lpstr>
      <vt:lpstr>Parameter: α (alpha)</vt:lpstr>
      <vt:lpstr>Parameter: α (alpha)</vt:lpstr>
      <vt:lpstr>Parameter: α (alpha)</vt:lpstr>
      <vt:lpstr>Parameter: normalize</vt:lpstr>
      <vt:lpstr>Parameter: normalize</vt:lpstr>
      <vt:lpstr>Parameter: normalize</vt:lpstr>
      <vt:lpstr>Parameter: normalize</vt:lpstr>
      <vt:lpstr>*Side note: normalize=True in Ridge, Lasso</vt:lpstr>
      <vt:lpstr>*Side note: Standardization</vt:lpstr>
      <vt:lpstr>*Side note: normalize=True vs. Standardization</vt:lpstr>
      <vt:lpstr>*Side note: L^p norm</vt:lpstr>
      <vt:lpstr>*Side note: L^p norm</vt:lpstr>
      <vt:lpstr>Parameter: normalize</vt:lpstr>
      <vt:lpstr>Feature engineering: Polynomial features</vt:lpstr>
      <vt:lpstr>Polynomial regression</vt:lpstr>
      <vt:lpstr>PolynomialFeatures</vt:lpstr>
      <vt:lpstr>PolynomialFeatures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[FastCampus]딥러닝-텍스트마이닝</dc:title>
  <dc:creator>Taehoon Ko</dc:creator>
  <cp:lastModifiedBy>Taehoon Ko</cp:lastModifiedBy>
  <cp:revision>497</cp:revision>
  <cp:lastPrinted>2016-12-22T05:36:06Z</cp:lastPrinted>
  <dcterms:created xsi:type="dcterms:W3CDTF">2016-12-07T02:51:50Z</dcterms:created>
  <dcterms:modified xsi:type="dcterms:W3CDTF">2017-07-13T12:48:47Z</dcterms:modified>
</cp:coreProperties>
</file>