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84" r:id="rId2"/>
    <p:sldId id="413" r:id="rId3"/>
    <p:sldId id="414" r:id="rId4"/>
    <p:sldId id="415" r:id="rId5"/>
    <p:sldId id="416" r:id="rId6"/>
    <p:sldId id="417" r:id="rId7"/>
    <p:sldId id="423" r:id="rId8"/>
    <p:sldId id="424" r:id="rId9"/>
    <p:sldId id="426" r:id="rId10"/>
    <p:sldId id="421" r:id="rId11"/>
    <p:sldId id="427" r:id="rId12"/>
    <p:sldId id="429" r:id="rId13"/>
    <p:sldId id="430" r:id="rId14"/>
    <p:sldId id="431" r:id="rId15"/>
    <p:sldId id="432" r:id="rId16"/>
    <p:sldId id="42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 autoAdjust="0"/>
    <p:restoredTop sz="94660"/>
  </p:normalViewPr>
  <p:slideViewPr>
    <p:cSldViewPr snapToGrid="0">
      <p:cViewPr>
        <p:scale>
          <a:sx n="66" d="100"/>
          <a:sy n="66" d="100"/>
        </p:scale>
        <p:origin x="60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3A210-11CB-4406-AD69-106C78B08EF4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3D2F9-8E7A-4A44-AE5E-05EF24D04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8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F436-EE12-497A-A228-2A8D3D8D5F8A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B59AE-D552-463C-A97B-E4600D776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8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4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7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1887009"/>
            <a:ext cx="8576733" cy="44291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04798" y="895873"/>
            <a:ext cx="8576733" cy="991136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36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893095"/>
            <a:ext cx="8576733" cy="5441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164306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71334"/>
            <a:ext cx="7886700" cy="261831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12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8" y="1435627"/>
            <a:ext cx="4165601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233" y="1435627"/>
            <a:ext cx="4178299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1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99" y="363538"/>
            <a:ext cx="8576733" cy="896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439333"/>
            <a:ext cx="8576733" cy="494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18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69863" algn="l" defTabSz="914400" rtl="0" eaLnBrk="1" latinLnBrk="1" hangingPunct="1">
        <a:lnSpc>
          <a:spcPct val="130000"/>
        </a:lnSpc>
        <a:spcBef>
          <a:spcPts val="500"/>
        </a:spcBef>
        <a:buSzPct val="100000"/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160338" algn="l" defTabSz="914400" rtl="0" eaLnBrk="1" latinLnBrk="1" hangingPunct="1">
        <a:lnSpc>
          <a:spcPct val="13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524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8400" indent="-144463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LogisticRegression.htm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generated/numpy.bincount.html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ufldl.stanford.edu/tutorial/supervised/SoftmaxRegression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Logistic</a:t>
            </a:r>
            <a:r>
              <a:rPr lang="en-US" altLang="ko-KR" dirty="0" smtClean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74571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Taehoon Ko (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thoon.koh@gmail.com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9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*Side note: Derivate of </a:t>
            </a:r>
            <a:r>
              <a:rPr lang="en-US" altLang="ko-KR" dirty="0" smtClean="0"/>
              <a:t>logistic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490787"/>
            <a:ext cx="7781925" cy="1876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4726" y="6488881"/>
            <a:ext cx="7488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/>
              <a:t>http://math.stackexchange.com/questions/78575/derivative-of-sigmoid-function-sigma-x-frac11e-x</a:t>
            </a:r>
          </a:p>
        </p:txBody>
      </p:sp>
    </p:spTree>
    <p:extLst>
      <p:ext uri="{BB962C8B-B14F-4D97-AF65-F5344CB8AC3E}">
        <p14:creationId xmlns:p14="http://schemas.microsoft.com/office/powerpoint/2010/main" val="169302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Python,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상자 7"/>
              <p:cNvSpPr txBox="1"/>
              <p:nvPr/>
            </p:nvSpPr>
            <p:spPr>
              <a:xfrm>
                <a:off x="539839" y="1406443"/>
                <a:ext cx="595951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   −</m:t>
                      </m:r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charset="0"/>
                        </a:rPr>
                        <m:t>log</m:t>
                      </m:r>
                      <m:r>
                        <a:rPr kumimoji="1" lang="en-US" altLang="ko-KR" i="1">
                          <a:latin typeface="Cambria Math" charset="0"/>
                        </a:rPr>
                        <m:t>⁡</m:t>
                      </m:r>
                      <m:r>
                        <a:rPr kumimoji="1" lang="en-US" altLang="ko-KR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39" y="1406443"/>
                <a:ext cx="5959516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7"/>
              <p:cNvSpPr txBox="1"/>
              <p:nvPr/>
            </p:nvSpPr>
            <p:spPr>
              <a:xfrm>
                <a:off x="539840" y="2503641"/>
                <a:ext cx="503426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0" y="2503641"/>
                <a:ext cx="5034263" cy="75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텍스트 상자 5"/>
          <p:cNvSpPr txBox="1"/>
          <p:nvPr/>
        </p:nvSpPr>
        <p:spPr>
          <a:xfrm>
            <a:off x="6797896" y="1507561"/>
            <a:ext cx="186647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dirty="0" smtClean="0"/>
              <a:t>[Negative 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log-likelihood (NLL</a:t>
            </a:r>
            <a:r>
              <a:rPr kumimoji="1" lang="en-US" altLang="ko-KR" dirty="0" smtClean="0"/>
              <a:t>)]</a:t>
            </a:r>
            <a:endParaRPr kumimoji="1"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723900" y="2171852"/>
            <a:ext cx="520700" cy="34901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상자 5"/>
          <p:cNvSpPr txBox="1"/>
          <p:nvPr/>
        </p:nvSpPr>
        <p:spPr>
          <a:xfrm>
            <a:off x="1270313" y="3416658"/>
            <a:ext cx="5482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b="1" dirty="0" smtClean="0"/>
              <a:t>[Loss function in logistic regression </a:t>
            </a:r>
            <a:r>
              <a:rPr kumimoji="1" lang="en-US" altLang="ko-KR" dirty="0" smtClean="0"/>
              <a:t>(and neural network)</a:t>
            </a:r>
            <a:r>
              <a:rPr kumimoji="1" lang="en-US" altLang="ko-KR" b="1" dirty="0" smtClean="0"/>
              <a:t> ]</a:t>
            </a:r>
            <a:endParaRPr kumimoji="1"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12" y="4106615"/>
            <a:ext cx="70389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1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Python,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1113474"/>
            <a:ext cx="8058150" cy="5181600"/>
          </a:xfrm>
          <a:prstGeom prst="rect">
            <a:avLst/>
          </a:prstGeom>
        </p:spPr>
      </p:pic>
      <p:sp>
        <p:nvSpPr>
          <p:cNvPr id="6" name="오른쪽 대괄호 5"/>
          <p:cNvSpPr/>
          <p:nvPr/>
        </p:nvSpPr>
        <p:spPr>
          <a:xfrm>
            <a:off x="5842000" y="2717800"/>
            <a:ext cx="127000" cy="9271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57900" y="2717800"/>
                <a:ext cx="17562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Update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dirty="0" smtClean="0"/>
                  <a:t> by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gradient descent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2717800"/>
                <a:ext cx="175625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125" t="-5660" r="-2778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73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Python,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01266"/>
            <a:ext cx="8029575" cy="4476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143874" y="6036387"/>
                <a:ext cx="3419782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kumimoji="1" lang="mr-IN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kumimoji="1" lang="mr-IN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74" y="6036387"/>
                <a:ext cx="3419782" cy="7087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04799" y="956088"/>
            <a:ext cx="6940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As the step progresses, the gradient becomes smaller and the beta values gradually converge.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0" y="6192026"/>
                <a:ext cx="48390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/>
                  <a:t>* In this scratch code,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/>
                  <a:t>is not considered.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92026"/>
                <a:ext cx="4839076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630" t="-5455" r="-126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89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Python,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4799" y="956088"/>
            <a:ext cx="6940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As the step progresses, the gradient becomes smaller and the beta values gradually converge.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02" y="1872193"/>
            <a:ext cx="69437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9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i="1" dirty="0" err="1" smtClean="0"/>
              <a:t>LogisticRegression</a:t>
            </a:r>
            <a:r>
              <a:rPr kumimoji="1" lang="en-US" altLang="ko-KR" dirty="0" smtClean="0"/>
              <a:t> in </a:t>
            </a:r>
            <a:r>
              <a:rPr kumimoji="1" lang="en-US" altLang="ko-KR" dirty="0" err="1" smtClean="0"/>
              <a:t>scikit</a:t>
            </a:r>
            <a:r>
              <a:rPr kumimoji="1" lang="en-US" altLang="ko-KR" dirty="0" smtClean="0"/>
              <a:t>-learn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1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sklearn.linear_model.LogisticRegression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6491819"/>
            <a:ext cx="708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http://</a:t>
            </a:r>
            <a:r>
              <a:rPr lang="ko-KR" altLang="en-US" sz="1400" dirty="0" smtClean="0">
                <a:hlinkClick r:id="rId3"/>
              </a:rPr>
              <a:t>scikit-learn.org/stable/modules/generated/sklearn.linear_model.LogisticRegression.html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481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Parameter: </a:t>
            </a:r>
            <a:r>
              <a:rPr lang="en-US" altLang="ko-KR" i="1" dirty="0" smtClean="0"/>
              <a:t>penalty </a:t>
            </a:r>
            <a:r>
              <a:rPr lang="en-US" altLang="ko-KR" dirty="0" smtClean="0"/>
              <a:t>and</a:t>
            </a:r>
            <a:r>
              <a:rPr lang="en-US" altLang="ko-KR" i="1" dirty="0" smtClean="0"/>
              <a:t> C</a:t>
            </a:r>
            <a:endParaRPr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8" y="3576047"/>
            <a:ext cx="8576733" cy="2758491"/>
          </a:xfrm>
        </p:spPr>
        <p:txBody>
          <a:bodyPr/>
          <a:lstStyle/>
          <a:p>
            <a:r>
              <a:rPr lang="en-US" altLang="ko-KR" dirty="0" smtClean="0"/>
              <a:t>Penalty: ‘l2’ or ‘l1’</a:t>
            </a:r>
          </a:p>
          <a:p>
            <a:pPr lvl="1"/>
            <a:r>
              <a:rPr lang="en-US" altLang="ko-KR" dirty="0" smtClean="0"/>
              <a:t>‘l2’: Add L2-regularization term.</a:t>
            </a:r>
          </a:p>
          <a:p>
            <a:pPr lvl="2"/>
            <a:r>
              <a:rPr lang="en-US" altLang="ko-KR" dirty="0" smtClean="0"/>
              <a:t>It has the same effect as the ridge regression.</a:t>
            </a:r>
          </a:p>
          <a:p>
            <a:pPr lvl="1"/>
            <a:r>
              <a:rPr lang="en-US" altLang="ko-KR" dirty="0" smtClean="0"/>
              <a:t>‘l1’: Add L1-regularization term.</a:t>
            </a:r>
          </a:p>
          <a:p>
            <a:pPr lvl="2"/>
            <a:r>
              <a:rPr lang="en-US" altLang="ko-KR" dirty="0" smtClean="0"/>
              <a:t>It has the same effect as the lasso regression.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5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/>
              <a:t>penalty </a:t>
            </a:r>
            <a:r>
              <a:rPr lang="en-US" altLang="ko-KR" dirty="0"/>
              <a:t>and</a:t>
            </a:r>
            <a:r>
              <a:rPr lang="en-US" altLang="ko-KR" i="1" dirty="0"/>
              <a:t>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8" y="3576047"/>
            <a:ext cx="8576733" cy="2758491"/>
          </a:xfrm>
        </p:spPr>
        <p:txBody>
          <a:bodyPr/>
          <a:lstStyle/>
          <a:p>
            <a:r>
              <a:rPr lang="en-US" altLang="ko-KR" dirty="0" smtClean="0"/>
              <a:t>C: inverse of the regularization strength</a:t>
            </a:r>
          </a:p>
          <a:p>
            <a:pPr lvl="1"/>
            <a:r>
              <a:rPr lang="en-US" altLang="ko-KR" dirty="0" smtClean="0"/>
              <a:t>Smaller C values specify stronger regularization.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6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/>
              <a:t>penalty </a:t>
            </a:r>
            <a:r>
              <a:rPr lang="en-US" altLang="ko-KR" dirty="0"/>
              <a:t>and</a:t>
            </a:r>
            <a:r>
              <a:rPr lang="en-US" altLang="ko-KR" i="1" dirty="0"/>
              <a:t>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Regularized logistic regression</a:t>
            </a:r>
          </a:p>
          <a:p>
            <a:pPr lvl="1"/>
            <a:r>
              <a:rPr lang="en-US" altLang="ko-KR" dirty="0" smtClean="0"/>
              <a:t>Loss function of logistic regression with no regularization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Cost function of regularized logistic regression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651200" y="2061262"/>
                <a:ext cx="4944367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is-I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000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0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 sz="2000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0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 sz="2000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00" y="2061262"/>
                <a:ext cx="4944367" cy="9326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5506887" y="2162572"/>
                <a:ext cx="3202159" cy="707566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20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kumimoji="1" lang="en-US" altLang="ko-KR" sz="20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R" sz="20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sz="20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b="1" i="1">
                                      <a:latin typeface="Cambria Math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kumimoji="1" lang="en-US" altLang="ko-KR" sz="2000" b="1" i="1">
                                      <a:latin typeface="Cambria Math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sz="2000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87" y="2162572"/>
                <a:ext cx="3202159" cy="707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1578153" y="3831638"/>
                <a:ext cx="2406493" cy="967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53" y="3831638"/>
                <a:ext cx="2406493" cy="9674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1578153" y="4811102"/>
                <a:ext cx="2334165" cy="967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53" y="4811102"/>
                <a:ext cx="2334165" cy="9674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308196" y="4091056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b="1" dirty="0" smtClean="0">
                <a:solidFill>
                  <a:srgbClr val="FF0000"/>
                </a:solidFill>
              </a:rPr>
              <a:t>L1</a:t>
            </a:r>
            <a:r>
              <a:rPr lang="en-US" altLang="ko-KR" b="1" dirty="0" smtClean="0"/>
              <a:t> regularization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08196" y="5070520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b="1" dirty="0" smtClean="0">
                <a:solidFill>
                  <a:srgbClr val="FF0000"/>
                </a:solidFill>
              </a:rPr>
              <a:t>L2</a:t>
            </a:r>
            <a:r>
              <a:rPr lang="en-US" altLang="ko-KR" b="1" dirty="0" smtClean="0"/>
              <a:t> regularization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84646" y="5759800"/>
                <a:ext cx="64710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46" y="5759800"/>
                <a:ext cx="647100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/>
          <p:cNvSpPr/>
          <p:nvPr/>
        </p:nvSpPr>
        <p:spPr>
          <a:xfrm>
            <a:off x="2859314" y="4199158"/>
            <a:ext cx="275771" cy="2612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859314" y="5149306"/>
            <a:ext cx="275771" cy="2612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6"/>
            <a:endCxn id="12" idx="1"/>
          </p:cNvCxnSpPr>
          <p:nvPr/>
        </p:nvCxnSpPr>
        <p:spPr>
          <a:xfrm>
            <a:off x="3135085" y="4329773"/>
            <a:ext cx="849561" cy="169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4"/>
            <a:endCxn id="12" idx="1"/>
          </p:cNvCxnSpPr>
          <p:nvPr/>
        </p:nvCxnSpPr>
        <p:spPr>
          <a:xfrm>
            <a:off x="2997200" y="5410536"/>
            <a:ext cx="987446" cy="60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9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Learning logistic regression using ‘gradient descent’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Logistic function, logit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Loss function: negative log-likelihood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Gradient descent method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99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 err="1" smtClean="0"/>
              <a:t>class_weight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8" y="3576047"/>
            <a:ext cx="8576733" cy="2758491"/>
          </a:xfrm>
        </p:spPr>
        <p:txBody>
          <a:bodyPr/>
          <a:lstStyle/>
          <a:p>
            <a:r>
              <a:rPr lang="en-US" altLang="ko-KR" dirty="0" err="1" smtClean="0"/>
              <a:t>class_weight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Many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estimators have this parameter.</a:t>
            </a:r>
          </a:p>
          <a:p>
            <a:pPr lvl="1"/>
            <a:r>
              <a:rPr lang="en-US" altLang="ko-KR" dirty="0" smtClean="0"/>
              <a:t>When the number of points in each class is unbalanced (this phenomenon is called </a:t>
            </a:r>
            <a:r>
              <a:rPr lang="en-US" altLang="ko-KR" b="1" i="1" dirty="0" smtClean="0"/>
              <a:t>class-imbalanced</a:t>
            </a:r>
            <a:r>
              <a:rPr lang="en-US" altLang="ko-KR" dirty="0" smtClean="0"/>
              <a:t>), it can be effective to give different weights to each class.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1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 err="1" smtClean="0"/>
              <a:t>class_weight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47" y="1230085"/>
            <a:ext cx="7862096" cy="30806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92657" y="3120571"/>
            <a:ext cx="1287922" cy="3483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30514" y="4847282"/>
            <a:ext cx="7673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 number of occurrences of each value in array of non-negative </a:t>
            </a:r>
            <a:r>
              <a:rPr lang="en-US" altLang="ko-KR" dirty="0" smtClean="0"/>
              <a:t>integers.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docs.scipy.org/doc/numpy/reference/generated/numpy.bincount.html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2"/>
          </p:cNvCxnSpPr>
          <p:nvPr/>
        </p:nvCxnSpPr>
        <p:spPr>
          <a:xfrm>
            <a:off x="3836618" y="3468914"/>
            <a:ext cx="0" cy="136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6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 smtClean="0"/>
              <a:t>solver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8" y="3576047"/>
            <a:ext cx="8576733" cy="2758491"/>
          </a:xfrm>
        </p:spPr>
        <p:txBody>
          <a:bodyPr/>
          <a:lstStyle/>
          <a:p>
            <a:r>
              <a:rPr lang="en-US" altLang="ko-KR" dirty="0" smtClean="0"/>
              <a:t>solver</a:t>
            </a:r>
          </a:p>
          <a:p>
            <a:pPr lvl="1"/>
            <a:r>
              <a:rPr lang="en-US" altLang="ko-KR" dirty="0" smtClean="0"/>
              <a:t>In fact, there are some algorithms for training logistic regression (or optimizing the cost function of logistic regression).</a:t>
            </a:r>
          </a:p>
          <a:p>
            <a:pPr lvl="1"/>
            <a:r>
              <a:rPr lang="en-US" altLang="ko-KR" dirty="0" smtClean="0"/>
              <a:t>You can select optimization algorithms.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71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 smtClean="0"/>
              <a:t>multi-class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8" y="3576047"/>
            <a:ext cx="8576733" cy="2758491"/>
          </a:xfrm>
        </p:spPr>
        <p:txBody>
          <a:bodyPr/>
          <a:lstStyle/>
          <a:p>
            <a:r>
              <a:rPr lang="en-US" altLang="ko-KR" dirty="0" err="1" smtClean="0"/>
              <a:t>multi_class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your data has several classes, control this parameter.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ovr</a:t>
            </a:r>
            <a:r>
              <a:rPr lang="en-US" altLang="ko-KR" dirty="0" smtClean="0"/>
              <a:t>’ (one-versus-rest)</a:t>
            </a:r>
          </a:p>
          <a:p>
            <a:pPr lvl="1"/>
            <a:r>
              <a:rPr lang="en-US" altLang="ko-KR" dirty="0" smtClean="0"/>
              <a:t>‘multinomial’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25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/>
              <a:t>multi-class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One-versus-rest (OVR)</a:t>
            </a:r>
          </a:p>
          <a:p>
            <a:pPr lvl="1"/>
            <a:r>
              <a:rPr lang="en-US" altLang="ko-KR" dirty="0" smtClean="0"/>
              <a:t>Train several binary logistic regression models.</a:t>
            </a:r>
          </a:p>
          <a:p>
            <a:pPr lvl="2"/>
            <a:r>
              <a:rPr lang="en-US" altLang="ko-KR" dirty="0" smtClean="0"/>
              <a:t>Number of binary logistic regression models = Number of classes</a:t>
            </a:r>
          </a:p>
          <a:p>
            <a:pPr lvl="1"/>
            <a:r>
              <a:rPr lang="en-US" altLang="ko-KR" dirty="0" smtClean="0"/>
              <a:t>Suppose that there are 3 classes; A, B and C.</a:t>
            </a:r>
          </a:p>
          <a:p>
            <a:pPr lvl="2"/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logistic regression model: Classify A and (B, C). </a:t>
            </a:r>
            <a:r>
              <a:rPr lang="en-US" altLang="ko-KR" dirty="0" smtClean="0">
                <a:sym typeface="Wingdings" panose="05000000000000000000" pitchFamily="2" charset="2"/>
              </a:rPr>
              <a:t> A vs. not A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logistic regression model: Classify B and (A, C).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ym typeface="Wingdings" panose="05000000000000000000" pitchFamily="2" charset="2"/>
              </a:rPr>
              <a:t>B </a:t>
            </a:r>
            <a:r>
              <a:rPr lang="en-US" altLang="ko-KR" dirty="0">
                <a:sym typeface="Wingdings" panose="05000000000000000000" pitchFamily="2" charset="2"/>
              </a:rPr>
              <a:t>vs. not </a:t>
            </a:r>
            <a:r>
              <a:rPr lang="en-US" altLang="ko-KR" dirty="0" smtClean="0">
                <a:sym typeface="Wingdings" panose="05000000000000000000" pitchFamily="2" charset="2"/>
              </a:rPr>
              <a:t>B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logistic regression model: Classify C and (A, B).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ym typeface="Wingdings" panose="05000000000000000000" pitchFamily="2" charset="2"/>
              </a:rPr>
              <a:t>C </a:t>
            </a:r>
            <a:r>
              <a:rPr lang="en-US" altLang="ko-KR" dirty="0">
                <a:sym typeface="Wingdings" panose="05000000000000000000" pitchFamily="2" charset="2"/>
              </a:rPr>
              <a:t>vs. not </a:t>
            </a:r>
            <a:r>
              <a:rPr lang="en-US" altLang="ko-KR" dirty="0" smtClean="0">
                <a:sym typeface="Wingdings" panose="05000000000000000000" pitchFamily="2" charset="2"/>
              </a:rPr>
              <a:t>C</a:t>
            </a:r>
          </a:p>
          <a:p>
            <a:pPr lvl="1"/>
            <a:r>
              <a:rPr lang="en-US" altLang="ko-KR" dirty="0"/>
              <a:t>The results of these models are combined to make final prediction.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01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/>
              <a:t>multi-class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Multinomial logistic regression (a.k.a.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regression)</a:t>
            </a:r>
          </a:p>
          <a:p>
            <a:pPr lvl="1"/>
            <a:r>
              <a:rPr lang="en-US" altLang="ko-KR" dirty="0" err="1" smtClean="0"/>
              <a:t>Softmax</a:t>
            </a:r>
            <a:r>
              <a:rPr lang="en-US" altLang="ko-KR" dirty="0" smtClean="0"/>
              <a:t> regression is a generalization of logistic regression.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841" y="6372266"/>
            <a:ext cx="775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See </a:t>
            </a:r>
            <a:r>
              <a:rPr lang="ko-KR" altLang="en-US" dirty="0" smtClean="0">
                <a:hlinkClick r:id="rId2"/>
              </a:rPr>
              <a:t>http</a:t>
            </a:r>
            <a:r>
              <a:rPr lang="ko-KR" altLang="en-US" dirty="0">
                <a:hlinkClick r:id="rId2"/>
              </a:rPr>
              <a:t>://ufldl.stanford.edu/tutorial/supervised/SoftmaxRegression</a:t>
            </a:r>
            <a:r>
              <a:rPr lang="ko-KR" altLang="en-US" dirty="0" smtClean="0">
                <a:hlinkClick r:id="rId2"/>
              </a:rPr>
              <a:t>/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2362198" y="2091283"/>
                <a:ext cx="4905831" cy="799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2000" i="1">
                              <a:latin typeface="Cambria Math" charset="0"/>
                            </a:rPr>
                            <m:t>=1</m:t>
                          </m:r>
                        </m:e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2000" b="0" i="1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ko-KR" sz="2000" b="0" i="1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b="0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kumimoji="1" lang="en-US" altLang="ko-KR" sz="2000" b="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198" y="2091283"/>
                <a:ext cx="4905831" cy="7997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2362198" y="3406057"/>
                <a:ext cx="6781802" cy="15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sz="2000" i="1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sz="2000" i="1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sz="2000" i="1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e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198" y="3406057"/>
                <a:ext cx="6781802" cy="15925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23230" y="5150380"/>
                <a:ext cx="3408497" cy="739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/>
                  <a:t>where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30" y="5150380"/>
                <a:ext cx="3408497" cy="739370"/>
              </a:xfrm>
              <a:prstGeom prst="rect">
                <a:avLst/>
              </a:prstGeom>
              <a:blipFill rotWithShape="0">
                <a:blip r:embed="rId5"/>
                <a:stretch>
                  <a:fillRect l="-4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4798" y="2244658"/>
            <a:ext cx="1753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[Binary logistic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regression]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798" y="3746886"/>
            <a:ext cx="1369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</a:t>
            </a:r>
            <a:r>
              <a:rPr lang="en-US" altLang="ko-KR" sz="2000" b="1" dirty="0" err="1" smtClean="0"/>
              <a:t>Softmax</a:t>
            </a:r>
            <a:r>
              <a:rPr lang="en-US" altLang="ko-KR" sz="2000" b="1" dirty="0" smtClean="0"/>
              <a:t> </a:t>
            </a:r>
          </a:p>
          <a:p>
            <a:r>
              <a:rPr lang="en-US" altLang="ko-KR" sz="2000" b="1" dirty="0" smtClean="0"/>
              <a:t>regression]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1618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 err="1" smtClean="0"/>
              <a:t>n_jobs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04798" y="3576047"/>
            <a:ext cx="8576733" cy="2758491"/>
          </a:xfrm>
        </p:spPr>
        <p:txBody>
          <a:bodyPr/>
          <a:lstStyle/>
          <a:p>
            <a:r>
              <a:rPr lang="en-US" altLang="ko-KR" dirty="0" err="1" smtClean="0"/>
              <a:t>n_jobs</a:t>
            </a:r>
            <a:r>
              <a:rPr lang="en-US" altLang="ko-KR" dirty="0" smtClean="0"/>
              <a:t>: Number of CPU cores to assign tasks to</a:t>
            </a:r>
          </a:p>
          <a:p>
            <a:pPr lvl="1"/>
            <a:r>
              <a:rPr lang="en-US" altLang="ko-KR" dirty="0" smtClean="0"/>
              <a:t>Parallel processing!</a:t>
            </a:r>
          </a:p>
          <a:p>
            <a:pPr lvl="1"/>
            <a:r>
              <a:rPr lang="en-US" altLang="ko-KR" dirty="0" smtClean="0"/>
              <a:t>It is very useful for heavy work.</a:t>
            </a:r>
          </a:p>
          <a:p>
            <a:pPr lvl="1"/>
            <a:r>
              <a:rPr lang="en-US" altLang="ko-KR" dirty="0"/>
              <a:t>Some </a:t>
            </a:r>
            <a:r>
              <a:rPr lang="en-US" altLang="ko-KR" dirty="0" err="1"/>
              <a:t>scikit</a:t>
            </a:r>
            <a:r>
              <a:rPr lang="en-US" altLang="ko-KR" dirty="0"/>
              <a:t>-learn estimators have this parameter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you want to use all CPU cores, set </a:t>
            </a:r>
            <a:r>
              <a:rPr lang="en-US" altLang="ko-KR" i="1" dirty="0" err="1" smtClean="0"/>
              <a:t>n_jobs</a:t>
            </a:r>
            <a:r>
              <a:rPr lang="en-US" altLang="ko-KR" dirty="0" smtClean="0"/>
              <a:t> to </a:t>
            </a:r>
            <a:r>
              <a:rPr lang="en-US" altLang="ko-KR" i="1" dirty="0" smtClean="0"/>
              <a:t>-1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108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Logistic function</a:t>
                </a:r>
              </a:p>
              <a:p>
                <a:pPr lvl="1"/>
                <a:r>
                  <a:rPr lang="en-US" altLang="ko-KR" dirty="0" smtClean="0"/>
                  <a:t>a.k.a.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function</a:t>
                </a:r>
              </a:p>
              <a:p>
                <a:pPr lvl="1"/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ko-KR" dirty="0" smtClean="0"/>
                  <a:t>,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2826857" y="1740360"/>
                <a:ext cx="2985176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857" y="1740360"/>
                <a:ext cx="2985176" cy="6900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0" y="2997670"/>
            <a:ext cx="4626209" cy="3424392"/>
            <a:chOff x="0" y="2997670"/>
            <a:chExt cx="4626209" cy="3424392"/>
          </a:xfrm>
        </p:grpSpPr>
        <p:pic>
          <p:nvPicPr>
            <p:cNvPr id="8" name="Picture 11" descr="logi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77686"/>
              <a:ext cx="4626209" cy="314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/>
                <p:cNvSpPr/>
                <p:nvPr/>
              </p:nvSpPr>
              <p:spPr>
                <a:xfrm>
                  <a:off x="4242194" y="5972752"/>
                  <a:ext cx="3840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94" y="5972752"/>
                  <a:ext cx="38401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직사각형 9"/>
                <p:cNvSpPr/>
                <p:nvPr/>
              </p:nvSpPr>
              <p:spPr>
                <a:xfrm>
                  <a:off x="252745" y="2997670"/>
                  <a:ext cx="7097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45" y="2997670"/>
                  <a:ext cx="70974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rcRect r="28143"/>
          <a:stretch/>
        </p:blipFill>
        <p:spPr>
          <a:xfrm>
            <a:off x="4649999" y="3613816"/>
            <a:ext cx="4042261" cy="8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1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Logit is a natural logarithm of the odds.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: probability of belonging to class 1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r>
                  <a:rPr lang="en-US" altLang="ko-KR" dirty="0" smtClean="0"/>
                  <a:t>odds</a:t>
                </a:r>
                <a:r>
                  <a:rPr lang="en-US" altLang="ko-KR" dirty="0"/>
                  <a:t>: the ratio between the amounts staked by the parties to a bet, based on the expected probability either </a:t>
                </a:r>
                <a:r>
                  <a:rPr lang="en-US" altLang="ko-KR" dirty="0" smtClean="0"/>
                  <a:t>way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In logistic regression,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4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27636" y="2955841"/>
                <a:ext cx="35211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636" y="2955841"/>
                <a:ext cx="3521157" cy="298415"/>
              </a:xfrm>
              <a:prstGeom prst="rect">
                <a:avLst/>
              </a:prstGeom>
              <a:blipFill rotWithShape="0">
                <a:blip r:embed="rId3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25805" y="3627075"/>
                <a:ext cx="7894918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logit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odds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" y="3627075"/>
                <a:ext cx="7894918" cy="8993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3920532" y="3105049"/>
            <a:ext cx="1107104" cy="68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05" y="4899243"/>
            <a:ext cx="2990850" cy="981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5376948" y="4595266"/>
                <a:ext cx="2986202" cy="144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mr-IN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48" y="4595266"/>
                <a:ext cx="2986202" cy="14434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6788214" y="4076749"/>
            <a:ext cx="298386" cy="81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learn logistic regression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Maximum likelihood estimation (MLE)</a:t>
                </a:r>
              </a:p>
              <a:p>
                <a:pPr lvl="1"/>
                <a:r>
                  <a:rPr lang="en-US" altLang="ko-KR" dirty="0" smtClean="0"/>
                  <a:t>input vector of </a:t>
                </a:r>
                <a:r>
                  <a:rPr lang="en-US" altLang="ko-KR" i="1" dirty="0" err="1" smtClean="0"/>
                  <a:t>i</a:t>
                </a:r>
                <a:r>
                  <a:rPr lang="en-US" altLang="ko-KR" dirty="0" err="1" smtClean="0"/>
                  <a:t>-th</a:t>
                </a:r>
                <a:r>
                  <a:rPr lang="en-US" altLang="ko-KR" dirty="0" smtClean="0"/>
                  <a:t> data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target class of </a:t>
                </a:r>
                <a:r>
                  <a:rPr lang="en-US" altLang="ko-KR" i="1" dirty="0" err="1"/>
                  <a:t>i</a:t>
                </a:r>
                <a:r>
                  <a:rPr lang="en-US" altLang="ko-KR" dirty="0" err="1"/>
                  <a:t>-th</a:t>
                </a:r>
                <a:r>
                  <a:rPr lang="en-US" altLang="ko-KR" dirty="0"/>
                  <a:t> data </a:t>
                </a:r>
                <a:r>
                  <a:rPr lang="en-US" altLang="ko-KR" dirty="0" smtClean="0"/>
                  <a:t>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1}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 given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en-US" altLang="ko-KR" b="1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텍스트 상자 2"/>
              <p:cNvSpPr txBox="1"/>
              <p:nvPr/>
            </p:nvSpPr>
            <p:spPr>
              <a:xfrm>
                <a:off x="1473973" y="3112934"/>
                <a:ext cx="5612627" cy="553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ko-KR" b="1" i="1" smtClean="0">
                              <a:latin typeface="Cambria Math" charset="0"/>
                            </a:rPr>
                            <m:t>𝜷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logit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 smtClean="0">
                                      <a:latin typeface="Cambria Math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73" y="3112934"/>
                <a:ext cx="5612627" cy="5536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텍스트 상자 5"/>
              <p:cNvSpPr txBox="1"/>
              <p:nvPr/>
            </p:nvSpPr>
            <p:spPr>
              <a:xfrm>
                <a:off x="887016" y="5349581"/>
                <a:ext cx="7672485" cy="1351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charset="0"/>
                      </a:rPr>
                      <m:t>logit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𝜷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kumimoji="1" lang="mr-IN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ko-KR" b="0" i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𝑖𝑝</m:t>
                        </m:r>
                      </m:sub>
                    </m:sSub>
                    <m:r>
                      <a:rPr kumimoji="1" lang="en-US" altLang="ko-KR" b="0" i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is-I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11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6" y="5349581"/>
                <a:ext cx="7672485" cy="13511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 flipV="1">
            <a:off x="2102644" y="3563294"/>
            <a:ext cx="1732756" cy="128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734492" y="4732233"/>
                <a:ext cx="5741315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charset="0"/>
                          <a:ea typeface="Cambria Math" charset="0"/>
                          <a:cs typeface="Cambria Math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ogistic</m:t>
                      </m:r>
                      <m:r>
                        <a:rPr kumimoji="1" lang="en-US" altLang="ko-KR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or</m:t>
                          </m:r>
                          <m:r>
                            <a:rPr kumimoji="1" lang="en-US" altLang="ko-KR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softmax</m:t>
                          </m:r>
                          <m:r>
                            <a:rPr kumimoji="1" lang="en-US" altLang="ko-KR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sigmoid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function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 </m:t>
                      </m:r>
                      <m:r>
                        <a:rPr kumimoji="1" lang="en-US" altLang="ko-KR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92" y="4732233"/>
                <a:ext cx="5741315" cy="617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02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learn logistic regression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Maximum likelihood estimation (MLE)</a:t>
                </a:r>
              </a:p>
              <a:p>
                <a:pPr lvl="1"/>
                <a:r>
                  <a:rPr lang="en-US" altLang="ko-KR" dirty="0" smtClean="0"/>
                  <a:t>Likelihood for a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Likelihood for all points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Log-likelihood for all points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1790215" y="2044761"/>
                <a:ext cx="529638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ko-KR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charset="0"/>
                                </a:rPr>
                                <m:t>if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charset="0"/>
                                </a:rPr>
                                <m:t>if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  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215" y="2044761"/>
                <a:ext cx="5296385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9"/>
              <p:cNvSpPr txBox="1"/>
              <p:nvPr/>
            </p:nvSpPr>
            <p:spPr>
              <a:xfrm>
                <a:off x="1790215" y="3371260"/>
                <a:ext cx="5050165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charset="0"/>
                            </a:rPr>
                            <m:t>𝑿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charset="0"/>
                            </a:rPr>
                            <m:t>𝜷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is-I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𝜷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kumimoji="1" lang="is-I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r>
                  <a:rPr kumimoji="1" lang="en-US" altLang="ko-KR" b="0" i="1" dirty="0" smtClean="0">
                    <a:latin typeface="Cambria Math" charset="0"/>
                  </a:rPr>
                  <a:t/>
                </a:r>
                <a:br>
                  <a:rPr kumimoji="1" lang="en-US" altLang="ko-KR" b="0" i="1" dirty="0" smtClean="0">
                    <a:latin typeface="Cambria Math" charset="0"/>
                  </a:rPr>
                </a:br>
                <a:endParaRPr kumimoji="1" lang="en-US" altLang="ko-KR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6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215" y="3371260"/>
                <a:ext cx="5050165" cy="7562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텍스트 상자 12"/>
              <p:cNvSpPr txBox="1"/>
              <p:nvPr/>
            </p:nvSpPr>
            <p:spPr>
              <a:xfrm>
                <a:off x="1790215" y="4743862"/>
                <a:ext cx="508139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charset="0"/>
                        </a:rPr>
                        <m:t>log</m:t>
                      </m:r>
                      <m:r>
                        <a:rPr kumimoji="1" lang="en-US" altLang="ko-KR" i="1">
                          <a:latin typeface="Cambria Math" charset="0"/>
                        </a:rPr>
                        <m:t>⁡</m:t>
                      </m:r>
                      <m:r>
                        <a:rPr kumimoji="1" lang="en-US" altLang="ko-KR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charset="0"/>
                            </a:rPr>
                            <m:t>𝑿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charset="0"/>
                            </a:rPr>
                            <m:t>log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215" y="4743862"/>
                <a:ext cx="5081391" cy="7562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상자 10"/>
              <p:cNvSpPr txBox="1"/>
              <p:nvPr/>
            </p:nvSpPr>
            <p:spPr>
              <a:xfrm>
                <a:off x="4315297" y="5500095"/>
                <a:ext cx="367389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b="1" dirty="0" smtClean="0">
                    <a:solidFill>
                      <a:srgbClr val="FF0000"/>
                    </a:solidFill>
                  </a:rPr>
                  <a:t>We want to maximize</a:t>
                </a:r>
                <a:br>
                  <a:rPr kumimoji="1" lang="en-US" altLang="ko-KR" sz="2000" b="1" dirty="0" smtClean="0">
                    <a:solidFill>
                      <a:srgbClr val="FF0000"/>
                    </a:solidFill>
                  </a:rPr>
                </a:br>
                <a:r>
                  <a:rPr kumimoji="1" lang="en-US" altLang="ko-KR" sz="2000" b="1" dirty="0" smtClean="0">
                    <a:solidFill>
                      <a:srgbClr val="FF0000"/>
                    </a:solidFill>
                  </a:rPr>
                  <a:t>the log-likelihood (in terms of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297" y="5500095"/>
                <a:ext cx="3673891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1824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6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learn logistic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Maximum likelihood estimation (MLE)</a:t>
            </a:r>
          </a:p>
          <a:p>
            <a:pPr lvl="1">
              <a:tabLst>
                <a:tab pos="3048000" algn="l"/>
              </a:tabLst>
            </a:pPr>
            <a:r>
              <a:rPr lang="en-US" altLang="ko-KR" dirty="0"/>
              <a:t>Maximize the log-likelihood = </a:t>
            </a:r>
            <a:r>
              <a:rPr lang="en-US" altLang="ko-KR" dirty="0">
                <a:solidFill>
                  <a:srgbClr val="FF0000"/>
                </a:solidFill>
              </a:rPr>
              <a:t>Minimize the negative </a:t>
            </a:r>
            <a:r>
              <a:rPr lang="en-US" altLang="ko-KR" dirty="0" smtClean="0">
                <a:solidFill>
                  <a:srgbClr val="FF0000"/>
                </a:solidFill>
              </a:rPr>
              <a:t>log-likelihood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                                           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Minimize the loss function</a:t>
            </a: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marL="2794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텍스트 상자 7"/>
              <p:cNvSpPr txBox="1"/>
              <p:nvPr/>
            </p:nvSpPr>
            <p:spPr>
              <a:xfrm>
                <a:off x="590639" y="3514643"/>
                <a:ext cx="595951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   −</m:t>
                      </m:r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charset="0"/>
                        </a:rPr>
                        <m:t>log</m:t>
                      </m:r>
                      <m:r>
                        <a:rPr kumimoji="1" lang="en-US" altLang="ko-KR" i="1">
                          <a:latin typeface="Cambria Math" charset="0"/>
                        </a:rPr>
                        <m:t>⁡</m:t>
                      </m:r>
                      <m:r>
                        <a:rPr kumimoji="1" lang="en-US" altLang="ko-KR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9" y="3514643"/>
                <a:ext cx="5959516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텍스트 상자 6"/>
              <p:cNvSpPr txBox="1"/>
              <p:nvPr/>
            </p:nvSpPr>
            <p:spPr>
              <a:xfrm>
                <a:off x="596151" y="2510510"/>
                <a:ext cx="574952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charset="0"/>
                        </a:rPr>
                        <m:t>log</m:t>
                      </m:r>
                      <m:r>
                        <a:rPr kumimoji="1" lang="en-US" altLang="ko-KR" i="1">
                          <a:latin typeface="Cambria Math" charset="0"/>
                        </a:rPr>
                        <m:t>⁡</m:t>
                      </m:r>
                      <m:r>
                        <a:rPr kumimoji="1" lang="en-US" altLang="ko-KR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1" y="2510510"/>
                <a:ext cx="5749523" cy="75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텍스트 상자 7"/>
              <p:cNvSpPr txBox="1"/>
              <p:nvPr/>
            </p:nvSpPr>
            <p:spPr>
              <a:xfrm>
                <a:off x="590640" y="4611841"/>
                <a:ext cx="503426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40" y="4611841"/>
                <a:ext cx="5034263" cy="75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텍스트 상자 4"/>
          <p:cNvSpPr txBox="1"/>
          <p:nvPr/>
        </p:nvSpPr>
        <p:spPr>
          <a:xfrm>
            <a:off x="7056285" y="2750126"/>
            <a:ext cx="14512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dirty="0" smtClean="0"/>
              <a:t>[Log-likelihood]</a:t>
            </a:r>
            <a:endParaRPr kumimoji="1" lang="ko-KR" altLang="en-US" dirty="0"/>
          </a:p>
        </p:txBody>
      </p:sp>
      <p:sp>
        <p:nvSpPr>
          <p:cNvPr id="19" name="텍스트 상자 5"/>
          <p:cNvSpPr txBox="1"/>
          <p:nvPr/>
        </p:nvSpPr>
        <p:spPr>
          <a:xfrm>
            <a:off x="6848696" y="3615761"/>
            <a:ext cx="186647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dirty="0" smtClean="0"/>
              <a:t>[Negative 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log-likelihood (NLL</a:t>
            </a:r>
            <a:r>
              <a:rPr kumimoji="1" lang="en-US" altLang="ko-KR" dirty="0" smtClean="0"/>
              <a:t>)]</a:t>
            </a:r>
            <a:endParaRPr kumimoji="1"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774700" y="3250391"/>
            <a:ext cx="520700" cy="34901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774700" y="4280052"/>
            <a:ext cx="520700" cy="34901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상자 5"/>
          <p:cNvSpPr txBox="1"/>
          <p:nvPr/>
        </p:nvSpPr>
        <p:spPr>
          <a:xfrm>
            <a:off x="1321113" y="5524858"/>
            <a:ext cx="5482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b="1" dirty="0" smtClean="0"/>
              <a:t>[Loss function in logistic regression </a:t>
            </a:r>
            <a:r>
              <a:rPr kumimoji="1" lang="en-US" altLang="ko-KR" dirty="0" smtClean="0"/>
              <a:t>(and neural network)</a:t>
            </a:r>
            <a:r>
              <a:rPr kumimoji="1" lang="en-US" altLang="ko-KR" b="1" dirty="0" smtClean="0"/>
              <a:t> ]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9176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 logistic regression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Gradient descent</a:t>
                </a:r>
              </a:p>
              <a:p>
                <a:pPr lvl="1"/>
                <a:r>
                  <a:rPr lang="en-US" altLang="ko-KR" dirty="0" smtClean="0"/>
                  <a:t>Update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dirty="0" smtClean="0"/>
                  <a:t> to reduce the loss function (or negative log-likelihood).</a:t>
                </a:r>
              </a:p>
              <a:p>
                <a:pPr lvl="1"/>
                <a:r>
                  <a:rPr lang="en-US" altLang="ko-KR" dirty="0" smtClean="0"/>
                  <a:t>Gradient descent method</a:t>
                </a:r>
              </a:p>
              <a:p>
                <a:pPr lvl="2"/>
                <a:r>
                  <a:rPr lang="en-US" altLang="ko-KR" dirty="0" smtClean="0"/>
                  <a:t>1. Randomly initialize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en-US" altLang="ko-KR" dirty="0" smtClean="0"/>
                  <a:t>2. for step in range(0, </a:t>
                </a:r>
                <a:r>
                  <a:rPr lang="en-US" altLang="ko-KR" dirty="0" err="1" smtClean="0"/>
                  <a:t>num_steps</a:t>
                </a:r>
                <a:r>
                  <a:rPr lang="en-US" altLang="ko-KR" dirty="0" smtClean="0"/>
                  <a:t>):</a:t>
                </a:r>
              </a:p>
              <a:p>
                <a:pPr lvl="3"/>
                <a:r>
                  <a:rPr lang="en-US" altLang="ko-KR" dirty="0" smtClean="0"/>
                  <a:t>2-1. Calculate the derivative of loss function</a:t>
                </a:r>
              </a:p>
              <a:p>
                <a:pPr lvl="3"/>
                <a:r>
                  <a:rPr lang="en-US" altLang="ko-KR" dirty="0" smtClean="0"/>
                  <a:t>2-2.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>
                            <a:latin typeface="Cambria Math" charset="0"/>
                          </a:rPr>
                          <m:t>for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=0, 1, …, 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e>
                    </m:d>
                  </m:oMath>
                </a14:m>
                <a:endParaRPr kumimoji="1" lang="en-US" altLang="ko-KR" dirty="0" smtClean="0"/>
              </a:p>
              <a:p>
                <a:pPr lvl="2"/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상자 7"/>
              <p:cNvSpPr txBox="1"/>
              <p:nvPr/>
            </p:nvSpPr>
            <p:spPr>
              <a:xfrm>
                <a:off x="493282" y="5411303"/>
                <a:ext cx="434176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2" y="5411303"/>
                <a:ext cx="4341765" cy="75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상자 5"/>
          <p:cNvSpPr txBox="1"/>
          <p:nvPr/>
        </p:nvSpPr>
        <p:spPr>
          <a:xfrm>
            <a:off x="495748" y="6258435"/>
            <a:ext cx="5482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b="1" dirty="0" smtClean="0"/>
              <a:t>[Loss function in logistic regression </a:t>
            </a:r>
            <a:r>
              <a:rPr kumimoji="1" lang="en-US" altLang="ko-KR" dirty="0" smtClean="0"/>
              <a:t>(and neural network)</a:t>
            </a:r>
            <a:r>
              <a:rPr kumimoji="1" lang="en-US" altLang="ko-KR" b="1" dirty="0" smtClean="0"/>
              <a:t> ]</a:t>
            </a:r>
            <a:endParaRPr kumimoji="1"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텍스트 상자 8"/>
              <p:cNvSpPr txBox="1"/>
              <p:nvPr/>
            </p:nvSpPr>
            <p:spPr>
              <a:xfrm>
                <a:off x="2534524" y="4186141"/>
                <a:ext cx="1584215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524" y="4186141"/>
                <a:ext cx="1584215" cy="6048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5299962" y="3819895"/>
                <a:ext cx="1499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2-2. Update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62" y="3819895"/>
                <a:ext cx="149932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52" t="-10000" r="-40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상자 8"/>
              <p:cNvSpPr txBox="1"/>
              <p:nvPr/>
            </p:nvSpPr>
            <p:spPr>
              <a:xfrm>
                <a:off x="6090524" y="4186141"/>
                <a:ext cx="1470274" cy="573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24" y="4186141"/>
                <a:ext cx="1470274" cy="5736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대괄호 9"/>
          <p:cNvSpPr/>
          <p:nvPr/>
        </p:nvSpPr>
        <p:spPr>
          <a:xfrm rot="16200000">
            <a:off x="2942410" y="3209110"/>
            <a:ext cx="133668" cy="32271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대괄호 10"/>
          <p:cNvSpPr/>
          <p:nvPr/>
        </p:nvSpPr>
        <p:spPr>
          <a:xfrm rot="16200000">
            <a:off x="6363546" y="3692248"/>
            <a:ext cx="133668" cy="226083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97970" y="4851795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scalar version</a:t>
            </a:r>
            <a:endParaRPr lang="ko-KR" alt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64139" y="4851795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vector version</a:t>
            </a:r>
            <a:endParaRPr lang="ko-KR" altLang="en-US" i="1" dirty="0"/>
          </a:p>
        </p:txBody>
      </p:sp>
      <p:sp>
        <p:nvSpPr>
          <p:cNvPr id="14" name="직사각형 13"/>
          <p:cNvSpPr/>
          <p:nvPr/>
        </p:nvSpPr>
        <p:spPr>
          <a:xfrm>
            <a:off x="3721100" y="4186141"/>
            <a:ext cx="397639" cy="604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118739" y="3302000"/>
            <a:ext cx="1971785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572548" y="2948205"/>
            <a:ext cx="330898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i="1" dirty="0"/>
              <a:t>See the side </a:t>
            </a:r>
            <a:r>
              <a:rPr lang="ko-KR" altLang="en-US" sz="1400" i="1" dirty="0" smtClean="0"/>
              <a:t>note </a:t>
            </a:r>
            <a:r>
              <a:rPr lang="ko-KR" altLang="en-US" sz="1400" i="1" dirty="0"/>
              <a:t>below for further details.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78981" y="5360677"/>
            <a:ext cx="7981247" cy="1316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5299962" y="5464285"/>
                <a:ext cx="2901372" cy="645946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62" y="5464285"/>
                <a:ext cx="2901372" cy="6459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09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*Side note: </a:t>
            </a:r>
            <a:r>
              <a:rPr lang="en-US" altLang="ko-KR" dirty="0"/>
              <a:t>Derivate of negative log-likelihood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6605407" y="1032090"/>
                <a:ext cx="191642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1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𝑁𝐿</m:t>
                              </m:r>
                              <m:sSub>
                                <m:sSubPr>
                                  <m:ctrlPr>
                                    <a:rPr kumimoji="1" lang="en-US" altLang="ko-KR" sz="16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ko-KR" sz="16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mr-IN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ko-KR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07" y="1032090"/>
                <a:ext cx="1916422" cy="764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7"/>
              <p:cNvSpPr txBox="1"/>
              <p:nvPr/>
            </p:nvSpPr>
            <p:spPr>
              <a:xfrm>
                <a:off x="762711" y="1079210"/>
                <a:ext cx="5070106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is-IS" altLang="ko-K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 sz="1600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16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16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 sz="1600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ko-KR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6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11" y="1079210"/>
                <a:ext cx="5070106" cy="672172"/>
              </a:xfrm>
              <a:prstGeom prst="rect">
                <a:avLst/>
              </a:prstGeom>
              <a:blipFill rotWithShape="0">
                <a:blip r:embed="rId3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 6"/>
          <p:cNvSpPr/>
          <p:nvPr/>
        </p:nvSpPr>
        <p:spPr>
          <a:xfrm>
            <a:off x="6195000" y="1267314"/>
            <a:ext cx="318907" cy="37811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상자 12"/>
              <p:cNvSpPr txBox="1"/>
              <p:nvPr/>
            </p:nvSpPr>
            <p:spPr>
              <a:xfrm>
                <a:off x="1328750" y="1993010"/>
                <a:ext cx="6121932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 smtClean="0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600" b="0" i="1" smtClean="0">
                          <a:latin typeface="Cambria Math" charset="0"/>
                        </a:rPr>
                        <m:t>𝑁𝐿</m:t>
                      </m:r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16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16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kumimoji="1" lang="en-US" altLang="ko-KR" sz="1600" i="1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16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60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ko-KR" sz="16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6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en-US" altLang="ko-KR" sz="1600" b="0" dirty="0" smtClean="0"/>
              </a:p>
            </p:txBody>
          </p:sp>
        </mc:Choice>
        <mc:Fallback>
          <p:sp>
            <p:nvSpPr>
              <p:cNvPr id="8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50" y="1993010"/>
                <a:ext cx="6121932" cy="5376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상자 8"/>
              <p:cNvSpPr txBox="1"/>
              <p:nvPr/>
            </p:nvSpPr>
            <p:spPr>
              <a:xfrm>
                <a:off x="1653412" y="3036592"/>
                <a:ext cx="1898789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16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kumimoji="1" lang="en-US" altLang="ko-KR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412" y="3036592"/>
                <a:ext cx="1898789" cy="5376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텍스트 상자 13"/>
              <p:cNvSpPr txBox="1"/>
              <p:nvPr/>
            </p:nvSpPr>
            <p:spPr>
              <a:xfrm>
                <a:off x="4389716" y="3048660"/>
                <a:ext cx="3345724" cy="558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16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ko-KR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kumimoji="1" lang="mr-IN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ko-KR" sz="1600" i="1">
                                  <a:latin typeface="Cambria Math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1" lang="mr-IN" altLang="ko-KR" sz="1600" i="1">
                                  <a:latin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10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716" y="3048660"/>
                <a:ext cx="3345724" cy="5585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H="1">
            <a:off x="3291094" y="2665657"/>
            <a:ext cx="47574" cy="38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447364" y="2665657"/>
            <a:ext cx="215404" cy="48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1653412" y="4011034"/>
                <a:ext cx="5934381" cy="629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r>
                            <a:rPr kumimoji="1"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d>
                            <m:d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kumimoji="1" lang="en-US" altLang="ko-KR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412" y="4011034"/>
                <a:ext cx="5934381" cy="6299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/>
          <p:nvPr/>
        </p:nvCxnSpPr>
        <p:spPr>
          <a:xfrm flipH="1">
            <a:off x="2274624" y="3629394"/>
            <a:ext cx="4980428" cy="3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274624" y="3597700"/>
            <a:ext cx="981473" cy="40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762137" y="2665657"/>
            <a:ext cx="1057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43153" y="2665657"/>
            <a:ext cx="1548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895322" y="3607211"/>
            <a:ext cx="65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926612" y="3621115"/>
            <a:ext cx="65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607365" y="4704928"/>
            <a:ext cx="4017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772324" y="4613050"/>
            <a:ext cx="21092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i="1" dirty="0"/>
              <a:t>See the side </a:t>
            </a:r>
            <a:r>
              <a:rPr lang="ko-KR" altLang="en-US" sz="1400" i="1" dirty="0" smtClean="0"/>
              <a:t>note </a:t>
            </a:r>
            <a:r>
              <a:rPr lang="ko-KR" altLang="en-US" sz="1400" i="1" dirty="0"/>
              <a:t>below for further details.</a:t>
            </a:r>
          </a:p>
        </p:txBody>
      </p:sp>
      <p:sp>
        <p:nvSpPr>
          <p:cNvPr id="22" name="아래쪽 화살표 21"/>
          <p:cNvSpPr/>
          <p:nvPr/>
        </p:nvSpPr>
        <p:spPr>
          <a:xfrm>
            <a:off x="3598831" y="4881685"/>
            <a:ext cx="1603348" cy="3187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589995" y="5279316"/>
                <a:ext cx="7925439" cy="1142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16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kumimoji="1" lang="en-US" altLang="ko-KR" sz="1600" i="1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16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ko-KR" sz="1600" b="0" i="1" smtClean="0">
                          <a:latin typeface="Cambria Math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sz="1600" b="0" i="1" dirty="0" smtClean="0">
                  <a:latin typeface="Cambria Math" charset="0"/>
                </a:endParaRPr>
              </a:p>
              <a:p>
                <a:endParaRPr kumimoji="1" lang="en-US" altLang="ko-KR" sz="1600" b="0" i="0" dirty="0" smtClean="0">
                  <a:latin typeface="Cambria Math" charset="0"/>
                </a:endParaRPr>
              </a:p>
              <a:p>
                <a:r>
                  <a:rPr kumimoji="1" lang="en-US" altLang="ko-KR" sz="1600" dirty="0">
                    <a:latin typeface="Cambria Math" charset="0"/>
                  </a:rPr>
                  <a:t> </a:t>
                </a:r>
                <a:r>
                  <a:rPr kumimoji="1" lang="en-US" altLang="ko-KR" sz="1600" dirty="0" smtClean="0">
                    <a:latin typeface="Cambria Math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kumimoji="1" lang="en-US" altLang="ko-KR" sz="1600" b="0" i="0" smtClean="0">
                        <a:latin typeface="Cambria Math" charset="0"/>
                      </a:rPr>
                      <m:t>=</m:t>
                    </m:r>
                    <m:r>
                      <a:rPr kumimoji="1" lang="en-US" altLang="ko-KR" sz="16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endParaRPr kumimoji="1" lang="en-US" altLang="ko-KR" sz="1600" b="0" i="1" dirty="0" smtClean="0"/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5" y="5279316"/>
                <a:ext cx="7925439" cy="1142236"/>
              </a:xfrm>
              <a:prstGeom prst="rect">
                <a:avLst/>
              </a:prstGeom>
              <a:blipFill rotWithShape="0">
                <a:blip r:embed="rId8"/>
                <a:stretch>
                  <a:fillRect b="-1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589995" y="1032090"/>
            <a:ext cx="5353605" cy="764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605407" y="1033043"/>
            <a:ext cx="1890653" cy="764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91397" y="1939641"/>
            <a:ext cx="6259285" cy="638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5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th_Template_2016_v3" id="{0A7E8DD7-5DC8-4F23-9413-3E3C0E3A394A}" vid="{94BE8E99-7CA2-4867-A3AD-F333CDDA79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kth_Template_2016_v3</Template>
  <TotalTime>7047</TotalTime>
  <Words>855</Words>
  <Application>Microsoft Office PowerPoint</Application>
  <PresentationFormat>화면 슬라이드 쇼(4:3)</PresentationFormat>
  <Paragraphs>195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Mangal</vt:lpstr>
      <vt:lpstr>맑은 고딕</vt:lpstr>
      <vt:lpstr>Arial</vt:lpstr>
      <vt:lpstr>Calibri</vt:lpstr>
      <vt:lpstr>Cambria Math</vt:lpstr>
      <vt:lpstr>Wingdings</vt:lpstr>
      <vt:lpstr>Office 테마</vt:lpstr>
      <vt:lpstr>Logistic regression</vt:lpstr>
      <vt:lpstr>Learning logistic regression using ‘gradient descent’</vt:lpstr>
      <vt:lpstr>Logistic function</vt:lpstr>
      <vt:lpstr>Logit</vt:lpstr>
      <vt:lpstr>How to learn logistic regression</vt:lpstr>
      <vt:lpstr>How to learn logistic regression</vt:lpstr>
      <vt:lpstr>How to learn logistic regression</vt:lpstr>
      <vt:lpstr>How to learn logistic regression</vt:lpstr>
      <vt:lpstr>*Side note: Derivate of negative log-likelihood</vt:lpstr>
      <vt:lpstr>*Side note: Derivate of logistic function</vt:lpstr>
      <vt:lpstr>In Python,</vt:lpstr>
      <vt:lpstr>In Python,</vt:lpstr>
      <vt:lpstr>In Python,</vt:lpstr>
      <vt:lpstr>In Python,</vt:lpstr>
      <vt:lpstr>LogisticRegression in scikit-learn</vt:lpstr>
      <vt:lpstr>sklearn.linear_model.LogisticRegression</vt:lpstr>
      <vt:lpstr>Parameter: penalty and C</vt:lpstr>
      <vt:lpstr>Parameter: penalty and C</vt:lpstr>
      <vt:lpstr>Parameter: penalty and C</vt:lpstr>
      <vt:lpstr>Parameter: class_weight</vt:lpstr>
      <vt:lpstr>Parameter: class_weight</vt:lpstr>
      <vt:lpstr>Parameter: solver</vt:lpstr>
      <vt:lpstr>Parameter: multi-class</vt:lpstr>
      <vt:lpstr>Parameter: multi-class</vt:lpstr>
      <vt:lpstr>Parameter: multi-class</vt:lpstr>
      <vt:lpstr>Parameter: n_jobs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[FastCampus]딥러닝-텍스트마이닝</dc:title>
  <dc:creator>Taehoon Ko</dc:creator>
  <cp:lastModifiedBy>Windows 사용자</cp:lastModifiedBy>
  <cp:revision>597</cp:revision>
  <cp:lastPrinted>2016-12-22T05:36:06Z</cp:lastPrinted>
  <dcterms:created xsi:type="dcterms:W3CDTF">2016-12-07T02:51:50Z</dcterms:created>
  <dcterms:modified xsi:type="dcterms:W3CDTF">2017-07-14T07:53:41Z</dcterms:modified>
</cp:coreProperties>
</file>