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3"/>
  </p:sldMasterIdLst>
  <p:notesMasterIdLst>
    <p:notesMasterId r:id="rId13"/>
  </p:notesMasterIdLst>
  <p:handoutMasterIdLst>
    <p:handoutMasterId r:id="rId14"/>
  </p:handoutMasterIdLst>
  <p:sldIdLst>
    <p:sldId id="272" r:id="rId4"/>
    <p:sldId id="365" r:id="rId5"/>
    <p:sldId id="537" r:id="rId6"/>
    <p:sldId id="347" r:id="rId7"/>
    <p:sldId id="350" r:id="rId8"/>
    <p:sldId id="489" r:id="rId9"/>
    <p:sldId id="527" r:id="rId10"/>
    <p:sldId id="528" r:id="rId11"/>
    <p:sldId id="343" r:id="rId12"/>
  </p:sldIdLst>
  <p:sldSz cx="9906000" cy="6858000" type="A4"/>
  <p:notesSz cx="6794500" cy="9906000"/>
  <p:custDataLst>
    <p:tags r:id="rId1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1026" userDrawn="1">
          <p15:clr>
            <a:srgbClr val="A4A3A4"/>
          </p15:clr>
        </p15:guide>
        <p15:guide id="4" orient="horz" pos="4020" userDrawn="1">
          <p15:clr>
            <a:srgbClr val="A4A3A4"/>
          </p15:clr>
        </p15:guide>
        <p15:guide id="5" pos="126" userDrawn="1">
          <p15:clr>
            <a:srgbClr val="A4A3A4"/>
          </p15:clr>
        </p15:guide>
        <p15:guide id="6" pos="6114" userDrawn="1">
          <p15:clr>
            <a:srgbClr val="A4A3A4"/>
          </p15:clr>
        </p15:guide>
        <p15:guide id="7" orient="horz" pos="1294" userDrawn="1">
          <p15:clr>
            <a:srgbClr val="A4A3A4"/>
          </p15:clr>
        </p15:guide>
        <p15:guide id="8" pos="308" userDrawn="1">
          <p15:clr>
            <a:srgbClr val="A4A3A4"/>
          </p15:clr>
        </p15:guide>
        <p15:guide id="9" pos="5932" userDrawn="1">
          <p15:clr>
            <a:srgbClr val="A4A3A4"/>
          </p15:clr>
        </p15:guide>
        <p15:guide id="10" orient="horz" pos="2296" userDrawn="1">
          <p15:clr>
            <a:srgbClr val="A4A3A4"/>
          </p15:clr>
        </p15:guide>
        <p15:guide id="11" pos="57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E46C0A"/>
    <a:srgbClr val="002060"/>
    <a:srgbClr val="1F497D"/>
    <a:srgbClr val="B3B3B3"/>
    <a:srgbClr val="F0F0F0"/>
    <a:srgbClr val="C3CFE1"/>
    <a:srgbClr val="FFD200"/>
    <a:srgbClr val="F2F2F2"/>
    <a:srgbClr val="4F8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2" autoAdjust="0"/>
    <p:restoredTop sz="95974" autoAdjust="0"/>
  </p:normalViewPr>
  <p:slideViewPr>
    <p:cSldViewPr>
      <p:cViewPr varScale="1">
        <p:scale>
          <a:sx n="100" d="100"/>
          <a:sy n="100" d="100"/>
        </p:scale>
        <p:origin x="-750" y="-96"/>
      </p:cViewPr>
      <p:guideLst>
        <p:guide orient="horz" pos="2160"/>
        <p:guide orient="horz" pos="1026"/>
        <p:guide orient="horz" pos="4020"/>
        <p:guide orient="horz" pos="1294"/>
        <p:guide orient="horz" pos="2296"/>
        <p:guide pos="3120"/>
        <p:guide pos="126"/>
        <p:guide pos="6114"/>
        <p:guide pos="308"/>
        <p:guide pos="5932"/>
        <p:guide pos="57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notesViewPr>
    <p:cSldViewPr showGuides="1">
      <p:cViewPr>
        <p:scale>
          <a:sx n="100" d="100"/>
          <a:sy n="100" d="100"/>
        </p:scale>
        <p:origin x="-1890" y="115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4283" cy="495300"/>
          </a:xfrm>
          <a:prstGeom prst="rect">
            <a:avLst/>
          </a:prstGeom>
        </p:spPr>
        <p:txBody>
          <a:bodyPr vert="horz" lIns="91193" tIns="45597" rIns="91193" bIns="455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6" y="1"/>
            <a:ext cx="2944283" cy="495300"/>
          </a:xfrm>
          <a:prstGeom prst="rect">
            <a:avLst/>
          </a:prstGeom>
        </p:spPr>
        <p:txBody>
          <a:bodyPr vert="horz" lIns="91193" tIns="45597" rIns="91193" bIns="45597" rtlCol="0"/>
          <a:lstStyle>
            <a:lvl1pPr algn="r">
              <a:defRPr sz="1200"/>
            </a:lvl1pPr>
          </a:lstStyle>
          <a:p>
            <a:fld id="{23354909-2177-47AD-BC48-72B423E91588}" type="datetimeFigureOut">
              <a:rPr lang="ko-KR" altLang="en-US" smtClean="0"/>
              <a:pPr/>
              <a:t>2017-08-09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08982"/>
            <a:ext cx="2944283" cy="495300"/>
          </a:xfrm>
          <a:prstGeom prst="rect">
            <a:avLst/>
          </a:prstGeom>
        </p:spPr>
        <p:txBody>
          <a:bodyPr vert="horz" lIns="91193" tIns="45597" rIns="91193" bIns="455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6" y="9408982"/>
            <a:ext cx="2944283" cy="495300"/>
          </a:xfrm>
          <a:prstGeom prst="rect">
            <a:avLst/>
          </a:prstGeom>
        </p:spPr>
        <p:txBody>
          <a:bodyPr vert="horz" lIns="91193" tIns="45597" rIns="91193" bIns="45597" rtlCol="0" anchor="b"/>
          <a:lstStyle>
            <a:lvl1pPr algn="r">
              <a:defRPr sz="1200"/>
            </a:lvl1pPr>
          </a:lstStyle>
          <a:p>
            <a:fld id="{5F55C92C-942C-42C0-B36B-87713B45D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56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4283" cy="495300"/>
          </a:xfrm>
          <a:prstGeom prst="rect">
            <a:avLst/>
          </a:prstGeom>
        </p:spPr>
        <p:txBody>
          <a:bodyPr vert="horz" lIns="91193" tIns="45597" rIns="91193" bIns="455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6" y="1"/>
            <a:ext cx="2944283" cy="495300"/>
          </a:xfrm>
          <a:prstGeom prst="rect">
            <a:avLst/>
          </a:prstGeom>
        </p:spPr>
        <p:txBody>
          <a:bodyPr vert="horz" lIns="91193" tIns="45597" rIns="91193" bIns="45597" rtlCol="0"/>
          <a:lstStyle>
            <a:lvl1pPr algn="r">
              <a:defRPr sz="1200"/>
            </a:lvl1pPr>
          </a:lstStyle>
          <a:p>
            <a:fld id="{67A69733-B564-4A77-9952-5C49B2AAE15F}" type="datetimeFigureOut">
              <a:rPr lang="ko-KR" altLang="en-US" smtClean="0"/>
              <a:pPr/>
              <a:t>2017-08-09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2950"/>
            <a:ext cx="536575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93" tIns="45597" rIns="91193" bIns="4559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193" tIns="45597" rIns="91193" bIns="4559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08982"/>
            <a:ext cx="2944283" cy="495300"/>
          </a:xfrm>
          <a:prstGeom prst="rect">
            <a:avLst/>
          </a:prstGeom>
        </p:spPr>
        <p:txBody>
          <a:bodyPr vert="horz" lIns="91193" tIns="45597" rIns="91193" bIns="455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6" y="9408982"/>
            <a:ext cx="2944283" cy="495300"/>
          </a:xfrm>
          <a:prstGeom prst="rect">
            <a:avLst/>
          </a:prstGeom>
        </p:spPr>
        <p:txBody>
          <a:bodyPr vert="horz" lIns="91193" tIns="45597" rIns="91193" bIns="45597" rtlCol="0" anchor="b"/>
          <a:lstStyle>
            <a:lvl1pPr algn="r">
              <a:defRPr sz="1200"/>
            </a:lvl1pPr>
          </a:lstStyle>
          <a:p>
            <a:fld id="{25365548-BF37-4977-BC89-219863EFC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30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8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Untitled-1.png"/>
          <p:cNvPicPr>
            <a:picLocks noChangeAspect="1"/>
          </p:cNvPicPr>
          <p:nvPr userDrawn="1"/>
        </p:nvPicPr>
        <p:blipFill>
          <a:blip r:embed="rId3" cstate="print"/>
          <a:srcRect t="15099" r="29625"/>
          <a:stretch>
            <a:fillRect/>
          </a:stretch>
        </p:blipFill>
        <p:spPr>
          <a:xfrm>
            <a:off x="2936776" y="0"/>
            <a:ext cx="6969224" cy="5822504"/>
          </a:xfrm>
          <a:prstGeom prst="rect">
            <a:avLst/>
          </a:prstGeom>
        </p:spPr>
      </p:pic>
      <p:cxnSp>
        <p:nvCxnSpPr>
          <p:cNvPr id="26" name="직선 연결선 25"/>
          <p:cNvCxnSpPr/>
          <p:nvPr userDrawn="1"/>
        </p:nvCxnSpPr>
        <p:spPr>
          <a:xfrm>
            <a:off x="592585" y="3362742"/>
            <a:ext cx="5872583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8"/>
          <p:cNvSpPr>
            <a:spLocks noGrp="1"/>
          </p:cNvSpPr>
          <p:nvPr userDrawn="1">
            <p:ph type="sldNum" sz="quarter" idx="12"/>
            <p:custDataLst>
              <p:tags r:id="rId1"/>
            </p:custDataLst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92585" y="1120969"/>
            <a:ext cx="5904656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 userDrawn="1"/>
        </p:nvGrpSpPr>
        <p:grpSpPr>
          <a:xfrm>
            <a:off x="3300696" y="895072"/>
            <a:ext cx="3196545" cy="216000"/>
            <a:chOff x="3300696" y="895072"/>
            <a:chExt cx="3196545" cy="21600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3300696" y="895072"/>
              <a:ext cx="1008000" cy="216000"/>
            </a:xfrm>
            <a:prstGeom prst="rect">
              <a:avLst/>
            </a:prstGeom>
            <a:solidFill>
              <a:srgbClr val="4F8ABE"/>
            </a:solidFill>
            <a:ln w="57150">
              <a:solidFill>
                <a:srgbClr val="4F8A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bg1"/>
                  </a:solidFill>
                  <a:latin typeface="아리따-돋움(TTF)-Bold" pitchFamily="18" charset="-127"/>
                  <a:ea typeface="아리따-돋움(TTF)-Bold" pitchFamily="18" charset="-127"/>
                </a:rPr>
                <a:t>혁신상품</a:t>
              </a:r>
              <a:endParaRPr lang="ko-KR" altLang="en-US" sz="1400" b="1" dirty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94969" y="895072"/>
              <a:ext cx="1008000" cy="216000"/>
            </a:xfrm>
            <a:prstGeom prst="rect">
              <a:avLst/>
            </a:prstGeom>
            <a:solidFill>
              <a:srgbClr val="4F8ABE"/>
            </a:solidFill>
            <a:ln w="57150">
              <a:solidFill>
                <a:srgbClr val="4F8A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아리따-돋움(TTF)-Bold" pitchFamily="18" charset="-127"/>
                  <a:ea typeface="아리따-돋움(TTF)-Bold" pitchFamily="18" charset="-127"/>
                </a:rPr>
                <a:t>고객경험</a:t>
              </a:r>
              <a:endParaRPr lang="ko-KR" altLang="en-US" sz="1400" b="1" dirty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5489241" y="895072"/>
              <a:ext cx="1008000" cy="216000"/>
            </a:xfrm>
            <a:prstGeom prst="rect">
              <a:avLst/>
            </a:prstGeom>
            <a:solidFill>
              <a:srgbClr val="4F8ABE"/>
            </a:solidFill>
            <a:ln w="57150">
              <a:solidFill>
                <a:srgbClr val="4F8A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아리따-돋움(TTF)-Bold" pitchFamily="18" charset="-127"/>
                  <a:ea typeface="아리따-돋움(TTF)-Bold" pitchFamily="18" charset="-127"/>
                </a:rPr>
                <a:t>디지털</a:t>
              </a:r>
              <a:endParaRPr lang="ko-KR" altLang="en-US" sz="1400" b="1" dirty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220796" y="6278256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처음처럼  </a:t>
            </a:r>
            <a:r>
              <a:rPr lang="en-US" altLang="ko-KR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Back to Basics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5" y="692867"/>
            <a:ext cx="2090324" cy="202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236476" y="10510"/>
            <a:ext cx="9433048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200472" y="620688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200472" y="6525344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7221336" y="18019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혁신상품</a:t>
            </a:r>
            <a:endParaRPr lang="ko-KR" altLang="en-US" sz="10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8058953" y="18019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고객경험</a:t>
            </a:r>
            <a:endParaRPr lang="ko-KR" altLang="en-US" sz="10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8896570" y="18019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디지털</a:t>
            </a:r>
            <a:endParaRPr lang="ko-KR" altLang="en-US" sz="10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28" y="6574133"/>
            <a:ext cx="1296000" cy="1253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74133"/>
            <a:ext cx="1499616" cy="131064"/>
          </a:xfrm>
          <a:prstGeom prst="rect">
            <a:avLst/>
          </a:prstGeom>
        </p:spPr>
      </p:pic>
      <p:sp>
        <p:nvSpPr>
          <p:cNvPr id="12" name="슬라이드 번호 개체 틀 28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8504" y="1431359"/>
            <a:ext cx="820891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kumimoji="1" lang="ko-KR" altLang="en-US" sz="3600" kern="0" spc="-1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디지털 데이터 거버넌스 프로젝트 </a:t>
            </a:r>
            <a:endParaRPr kumimoji="1" lang="en-US" altLang="ko-KR" sz="3600" kern="0" spc="-150" dirty="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>
              <a:lnSpc>
                <a:spcPct val="85000"/>
              </a:lnSpc>
              <a:defRPr/>
            </a:pPr>
            <a:r>
              <a:rPr kumimoji="1" lang="en-US" altLang="ko-KR" sz="3600" kern="0" spc="-1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 </a:t>
            </a:r>
            <a:r>
              <a:rPr kumimoji="1" lang="ko-KR" altLang="en-US" sz="3600" kern="0" spc="-1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결과보고</a:t>
            </a:r>
            <a:endParaRPr kumimoji="1" lang="ko-KR" altLang="en-US" sz="3600" kern="0" spc="-15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3382807"/>
            <a:ext cx="2016224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0000" bIns="90000">
            <a:spAutoFit/>
          </a:bodyPr>
          <a:lstStyle>
            <a:defPPr>
              <a:defRPr lang="ko-KR"/>
            </a:defPPr>
            <a:lvl2pPr marL="534988" lvl="1" indent="-2476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맑은 고딕" panose="020B0503020000020004" pitchFamily="50" charset="-127"/>
              <a:buAutoNum type="arabicPeriod"/>
              <a:defRPr sz="160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2pPr>
          </a:lstStyle>
          <a:p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2017. </a:t>
            </a:r>
            <a:r>
              <a:rPr lang="en-US" altLang="ko-KR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8. 10</a:t>
            </a:r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5" name="직선 연결선 19"/>
          <p:cNvCxnSpPr/>
          <p:nvPr/>
        </p:nvCxnSpPr>
        <p:spPr>
          <a:xfrm>
            <a:off x="6612617" y="3364396"/>
            <a:ext cx="3240000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/>
          <p:cNvSpPr txBox="1"/>
          <p:nvPr/>
        </p:nvSpPr>
        <p:spPr>
          <a:xfrm>
            <a:off x="7781465" y="3382807"/>
            <a:ext cx="915951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0000" bIns="90000">
            <a:spAutoFit/>
          </a:bodyPr>
          <a:lstStyle>
            <a:defPPr>
              <a:defRPr lang="ko-KR"/>
            </a:defPPr>
            <a:lvl2pPr marL="534988" lvl="1" indent="-2476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맑은 고딕" panose="020B0503020000020004" pitchFamily="50" charset="-127"/>
              <a:buAutoNum type="arabicPeriod"/>
              <a:defRPr sz="160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2pPr>
          </a:lstStyle>
          <a:p>
            <a:r>
              <a:rPr lang="en-US" altLang="ko-KR" b="1" dirty="0"/>
              <a:t> </a:t>
            </a:r>
            <a:r>
              <a:rPr lang="ko-KR" altLang="en-US" b="1" dirty="0"/>
              <a:t>목차 </a:t>
            </a:r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6537176" y="3861048"/>
            <a:ext cx="3312369" cy="15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rIns="36000">
            <a:spAutoFit/>
          </a:bodyPr>
          <a:lstStyle/>
          <a:p>
            <a:pPr marL="361950" lvl="1" indent="-24765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맑은 고딕" panose="020B0503020000020004" pitchFamily="50" charset="-127"/>
              <a:buAutoNum type="arabicPeriod"/>
            </a:pPr>
            <a:r>
              <a:rPr lang="ko-KR" altLang="en-US" sz="16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추진 경과</a:t>
            </a:r>
            <a:endParaRPr lang="en-US" altLang="ko-KR" sz="16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marL="361950" lvl="1" indent="-24765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맑은 고딕" panose="020B0503020000020004" pitchFamily="50" charset="-127"/>
              <a:buAutoNum type="arabicPeriod"/>
            </a:pPr>
            <a:r>
              <a:rPr lang="ko-KR" altLang="en-US" sz="16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현안 이슈 및 과제</a:t>
            </a:r>
            <a:endParaRPr lang="en-US" altLang="ko-KR" sz="16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marL="361950" lvl="1" indent="-24765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맑은 고딕" panose="020B0503020000020004" pitchFamily="50" charset="-127"/>
              <a:buAutoNum type="arabicPeriod"/>
            </a:pPr>
            <a:r>
              <a:rPr lang="ko-KR" altLang="en-US" sz="16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디지털 </a:t>
            </a:r>
            <a:r>
              <a:rPr lang="ko-KR" altLang="en-US" sz="16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데이터 </a:t>
            </a:r>
            <a:r>
              <a:rPr lang="ko-KR" altLang="en-US" sz="16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관리 고도화 </a:t>
            </a:r>
            <a:endParaRPr lang="en-US" altLang="ko-KR" sz="16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marL="361950" lvl="1" indent="-24765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맑은 고딕" panose="020B0503020000020004" pitchFamily="50" charset="-127"/>
              <a:buAutoNum type="arabicPeriod"/>
            </a:pPr>
            <a:r>
              <a:rPr lang="ko-KR" altLang="en-US" sz="16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디지털 데이터 관리 총괄 조직</a:t>
            </a:r>
            <a:r>
              <a:rPr lang="en-US" altLang="ko-KR" sz="16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ko-KR" altLang="en-US" sz="16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안</a:t>
            </a:r>
            <a:r>
              <a:rPr lang="en-US" altLang="ko-KR" sz="16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  <a:endParaRPr lang="en-US" altLang="ko-KR" sz="16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>
          <a:xfrm>
            <a:off x="200472" y="116632"/>
            <a:ext cx="756084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>
              <a:spcBef>
                <a:spcPct val="0"/>
              </a:spcBef>
              <a:defRPr sz="2000" spc="0"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j-cs"/>
              </a:defRPr>
            </a:lvl1pPr>
          </a:lstStyle>
          <a:p>
            <a:pPr eaLnBrk="0" latinLnBrk="0" hangingPunct="0"/>
            <a:r>
              <a:rPr lang="en-US" altLang="ko-KR" dirty="0">
                <a:sym typeface="아리따-돋움(OTF)-Medium"/>
              </a:rPr>
              <a:t>1</a:t>
            </a:r>
            <a:r>
              <a:rPr lang="en-US" altLang="ko-KR" dirty="0" smtClean="0">
                <a:sym typeface="아리따-돋움(OTF)-Medium"/>
              </a:rPr>
              <a:t>. </a:t>
            </a:r>
            <a:r>
              <a:rPr lang="ko-KR" altLang="en-US" dirty="0" smtClean="0">
                <a:sym typeface="아리따-돋움(OTF)-Medium"/>
              </a:rPr>
              <a:t>추진 경과</a:t>
            </a:r>
            <a:endParaRPr lang="ko-KR" altLang="en-US" dirty="0">
              <a:sym typeface="아리따-돋움(OTF)-Medium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00472" y="620688"/>
            <a:ext cx="9705528" cy="5760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eaLnBrk="0" latinLnBrk="0" hangingPunct="0"/>
            <a:r>
              <a:rPr lang="ko-KR" altLang="en-US" b="1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고객</a:t>
            </a:r>
            <a:r>
              <a:rPr lang="en-US" altLang="ko-KR" b="1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포인트</a:t>
            </a:r>
            <a:r>
              <a:rPr lang="en-US" altLang="ko-KR" b="1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상품 등 데이터 </a:t>
            </a:r>
            <a:r>
              <a:rPr lang="ko-KR" altLang="en-US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현황 분석</a:t>
            </a:r>
            <a:r>
              <a:rPr lang="en-US" altLang="ko-KR" b="1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및 국내</a:t>
            </a:r>
            <a:r>
              <a:rPr lang="en-US" altLang="ko-KR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외 사례를 기반으로 </a:t>
            </a:r>
            <a:r>
              <a:rPr lang="en-US" altLang="ko-KR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To-Be </a:t>
            </a:r>
            <a:r>
              <a:rPr lang="ko-KR" altLang="en-US" b="1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방향성과 과제를 </a:t>
            </a:r>
            <a:r>
              <a:rPr lang="ko-KR" altLang="en-US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도출하고</a:t>
            </a:r>
            <a:r>
              <a:rPr lang="en-US" altLang="ko-KR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근본 원인을 확인 하였으며</a:t>
            </a:r>
            <a:r>
              <a:rPr lang="en-US" altLang="ko-KR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이를 해결하기 위한 데이터 관리 조직의 방향성을 </a:t>
            </a:r>
            <a:r>
              <a:rPr lang="ko-KR" altLang="en-US" b="1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정립함</a:t>
            </a:r>
          </a:p>
        </p:txBody>
      </p:sp>
      <p:sp>
        <p:nvSpPr>
          <p:cNvPr id="75" name="Pentagon 74"/>
          <p:cNvSpPr/>
          <p:nvPr/>
        </p:nvSpPr>
        <p:spPr>
          <a:xfrm>
            <a:off x="135146" y="2456892"/>
            <a:ext cx="672407" cy="648000"/>
          </a:xfrm>
          <a:prstGeom prst="homePlate">
            <a:avLst>
              <a:gd name="adj" fmla="val 18989"/>
            </a:avLst>
          </a:prstGeom>
          <a:solidFill>
            <a:srgbClr val="1F497D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인터뷰</a:t>
            </a:r>
            <a:endParaRPr lang="en-US" altLang="ko-KR" sz="12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ko-KR" altLang="en-US" sz="12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및 사례 조사</a:t>
            </a:r>
            <a:endParaRPr lang="en-US" altLang="ko-KR" sz="1200" b="1" dirty="0" smtClean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7" name="Pentagon 76"/>
          <p:cNvSpPr/>
          <p:nvPr/>
        </p:nvSpPr>
        <p:spPr>
          <a:xfrm>
            <a:off x="135146" y="3248998"/>
            <a:ext cx="672407" cy="648000"/>
          </a:xfrm>
          <a:prstGeom prst="homePlate">
            <a:avLst>
              <a:gd name="adj" fmla="val 18989"/>
            </a:avLst>
          </a:prstGeom>
          <a:solidFill>
            <a:srgbClr val="1F497D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고객</a:t>
            </a:r>
            <a:endParaRPr lang="en-US" altLang="ko-KR" sz="12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en-US" altLang="ko-KR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 </a:t>
            </a:r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분석</a:t>
            </a:r>
            <a:endParaRPr lang="en-US" altLang="ko-KR" sz="12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8" name="Pentagon 77"/>
          <p:cNvSpPr/>
          <p:nvPr/>
        </p:nvSpPr>
        <p:spPr>
          <a:xfrm>
            <a:off x="135146" y="4030218"/>
            <a:ext cx="672407" cy="648000"/>
          </a:xfrm>
          <a:prstGeom prst="homePlate">
            <a:avLst>
              <a:gd name="adj" fmla="val 18989"/>
            </a:avLst>
          </a:prstGeom>
          <a:solidFill>
            <a:srgbClr val="1F497D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상품</a:t>
            </a:r>
            <a:endParaRPr lang="en-US" altLang="ko-KR" sz="12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en-US" altLang="ko-KR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 </a:t>
            </a:r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분석</a:t>
            </a:r>
          </a:p>
        </p:txBody>
      </p:sp>
      <p:sp>
        <p:nvSpPr>
          <p:cNvPr id="79" name="Pentagon 78"/>
          <p:cNvSpPr/>
          <p:nvPr/>
        </p:nvSpPr>
        <p:spPr>
          <a:xfrm>
            <a:off x="135146" y="4865868"/>
            <a:ext cx="672407" cy="648000"/>
          </a:xfrm>
          <a:prstGeom prst="homePlate">
            <a:avLst>
              <a:gd name="adj" fmla="val 18989"/>
            </a:avLst>
          </a:prstGeom>
          <a:solidFill>
            <a:srgbClr val="1F497D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Online</a:t>
            </a:r>
          </a:p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운영현황</a:t>
            </a:r>
            <a:endParaRPr lang="en-US" altLang="ko-KR" sz="12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분석</a:t>
            </a:r>
          </a:p>
        </p:txBody>
      </p:sp>
      <p:sp>
        <p:nvSpPr>
          <p:cNvPr id="80" name="TextBox 79"/>
          <p:cNvSpPr txBox="1"/>
          <p:nvPr/>
        </p:nvSpPr>
        <p:spPr bwMode="gray">
          <a:xfrm>
            <a:off x="836949" y="2426505"/>
            <a:ext cx="1739787" cy="687003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>
            <a:noAutofit/>
          </a:bodyPr>
          <a:lstStyle/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2</a:t>
            </a:r>
            <a:r>
              <a:rPr lang="ko-KR" altLang="en-US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주간 약 </a:t>
            </a:r>
            <a:r>
              <a:rPr lang="en-US" altLang="ko-KR" sz="1400" b="1" dirty="0" smtClean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21</a:t>
            </a:r>
            <a:r>
              <a:rPr lang="ko-KR" altLang="en-US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회</a:t>
            </a:r>
            <a:r>
              <a:rPr lang="en-US" altLang="ko-KR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, </a:t>
            </a:r>
            <a:r>
              <a:rPr lang="en-US" altLang="ko-KR" sz="1400" b="1" dirty="0" smtClean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23</a:t>
            </a:r>
            <a:r>
              <a:rPr lang="ko-KR" altLang="en-US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명 인터뷰 진행</a:t>
            </a:r>
            <a:endParaRPr lang="en-US" altLang="ko-KR" sz="1200" dirty="0"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임원 </a:t>
            </a:r>
            <a:r>
              <a:rPr lang="en-US" altLang="ko-KR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2, </a:t>
            </a:r>
            <a:r>
              <a:rPr lang="ko-KR" altLang="en-US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팀장 </a:t>
            </a:r>
            <a:r>
              <a:rPr lang="en-US" altLang="ko-KR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9, </a:t>
            </a:r>
            <a:r>
              <a:rPr lang="ko-KR" altLang="en-US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담당 </a:t>
            </a:r>
            <a:r>
              <a:rPr lang="en-US" altLang="ko-KR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12</a:t>
            </a:r>
            <a:r>
              <a:rPr lang="ko-KR" altLang="en-US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명</a:t>
            </a:r>
            <a:endParaRPr lang="en-US" altLang="ko-KR" sz="1200" dirty="0" smtClean="0"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국내</a:t>
            </a:r>
            <a:r>
              <a:rPr lang="en-US" altLang="ko-KR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/</a:t>
            </a:r>
            <a:r>
              <a:rPr lang="ko-KR" altLang="en-US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해외 사례 조사</a:t>
            </a:r>
            <a:endParaRPr lang="en-US" altLang="ko-KR" sz="1200" dirty="0" smtClean="0"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</p:txBody>
      </p:sp>
      <p:sp>
        <p:nvSpPr>
          <p:cNvPr id="81" name="TextBox 80"/>
          <p:cNvSpPr txBox="1"/>
          <p:nvPr/>
        </p:nvSpPr>
        <p:spPr bwMode="gray">
          <a:xfrm>
            <a:off x="836949" y="3260724"/>
            <a:ext cx="1739787" cy="624548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>
            <a:noAutofit/>
          </a:bodyPr>
          <a:lstStyle>
            <a:defPPr>
              <a:defRPr lang="en-US"/>
            </a:defPPr>
            <a:lvl1pPr marL="85725" indent="-85725">
              <a:buFont typeface="Wingdings" panose="05000000000000000000" pitchFamily="2" charset="2"/>
              <a:buChar char="§"/>
              <a:defRPr sz="1200">
                <a:latin typeface="+mj-lt"/>
                <a:ea typeface="맑은 고딕" panose="020B0503020000020004" pitchFamily="50" charset="-127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통합 고객 </a:t>
            </a:r>
            <a:r>
              <a:rPr lang="en-US" altLang="ko-KR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DB </a:t>
            </a:r>
            <a:r>
              <a:rPr lang="ko-KR" altLang="en-US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및 관련 </a:t>
            </a:r>
            <a:r>
              <a:rPr lang="en-US" altLang="ko-KR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lang="en-US" altLang="ko-KR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en-US" altLang="ko-KR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DW </a:t>
            </a:r>
            <a:r>
              <a:rPr lang="ko-KR" altLang="en-US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영역의 고객 </a:t>
            </a:r>
            <a:r>
              <a:rPr lang="en-US" altLang="ko-KR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 </a:t>
            </a:r>
            <a:r>
              <a:rPr lang="ko-KR" altLang="en-US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운영현황 </a:t>
            </a:r>
            <a:r>
              <a:rPr lang="ko-KR" altLang="en-US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분석</a:t>
            </a:r>
            <a:endParaRPr lang="en-US" altLang="ko-KR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 bwMode="gray">
          <a:xfrm>
            <a:off x="836949" y="4045496"/>
            <a:ext cx="1739787" cy="624548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>
            <a:noAutofit/>
          </a:bodyPr>
          <a:lstStyle>
            <a:defPPr>
              <a:defRPr lang="en-US"/>
            </a:defPPr>
            <a:lvl1pPr marL="85725" indent="-85725">
              <a:buFont typeface="Wingdings" panose="05000000000000000000" pitchFamily="2" charset="2"/>
              <a:buChar char="§"/>
              <a:defRPr sz="1200">
                <a:latin typeface="+mj-lt"/>
                <a:ea typeface="맑은 고딕" panose="020B0503020000020004" pitchFamily="50" charset="-127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기존 </a:t>
            </a:r>
            <a:r>
              <a:rPr lang="ko-KR" altLang="en-US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</a:t>
            </a:r>
            <a:r>
              <a:rPr lang="en-US" altLang="ko-KR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제품 </a:t>
            </a:r>
            <a:r>
              <a:rPr lang="ko-KR" altLang="en-US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체계 및 속성 현황 분석</a:t>
            </a:r>
            <a:endParaRPr lang="en-US" altLang="ko-KR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eaLnBrk="0" latinLnBrk="0" hangingPunct="0"/>
            <a:r>
              <a:rPr lang="ko-KR" altLang="en-US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온라인</a:t>
            </a:r>
            <a:r>
              <a:rPr lang="en-US" altLang="ko-KR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</a:t>
            </a:r>
            <a:r>
              <a:rPr lang="ko-KR" altLang="en-US" dirty="0" err="1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커머스</a:t>
            </a:r>
            <a:r>
              <a:rPr lang="en-US" altLang="ko-KR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 </a:t>
            </a:r>
            <a:r>
              <a:rPr lang="ko-KR" altLang="en-US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상품코드 체계 </a:t>
            </a:r>
            <a:r>
              <a:rPr lang="ko-KR" altLang="en-US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현황 분석</a:t>
            </a:r>
            <a:endParaRPr lang="en-US" altLang="ko-KR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 bwMode="gray">
          <a:xfrm>
            <a:off x="836949" y="4877594"/>
            <a:ext cx="1739787" cy="624548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>
            <a:noAutofit/>
          </a:bodyPr>
          <a:lstStyle>
            <a:defPPr>
              <a:defRPr lang="en-US"/>
            </a:defPPr>
            <a:lvl1pPr marL="85725" indent="-85725">
              <a:buFont typeface="Wingdings" panose="05000000000000000000" pitchFamily="2" charset="2"/>
              <a:buChar char="§"/>
              <a:defRPr sz="1200">
                <a:latin typeface="+mj-lt"/>
                <a:ea typeface="맑은 고딕" panose="020B0503020000020004" pitchFamily="50" charset="-127"/>
                <a:cs typeface="Arial" charset="0"/>
              </a:defRPr>
            </a:lvl1pPr>
          </a:lstStyle>
          <a:p>
            <a:pPr eaLnBrk="0" latinLnBrk="0" hangingPunct="0"/>
            <a:r>
              <a:rPr lang="en-US" altLang="ko-KR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URL </a:t>
            </a:r>
            <a:r>
              <a:rPr lang="ko-KR" altLang="en-US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및 </a:t>
            </a:r>
            <a:r>
              <a:rPr lang="en-US" altLang="ko-KR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Weblog </a:t>
            </a:r>
            <a:r>
              <a:rPr lang="ko-KR" altLang="en-US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분석 현황 </a:t>
            </a:r>
            <a:r>
              <a:rPr lang="ko-KR" altLang="en-US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확인 </a:t>
            </a:r>
            <a:r>
              <a:rPr lang="en-US" altLang="ko-KR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</a:t>
            </a:r>
            <a:r>
              <a:rPr lang="en-US" altLang="ko-KR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Hadoop)</a:t>
            </a:r>
          </a:p>
          <a:p>
            <a:pPr eaLnBrk="0" latinLnBrk="0" hangingPunct="0"/>
            <a:r>
              <a:rPr lang="ko-KR" altLang="en-US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온라인 </a:t>
            </a:r>
            <a:r>
              <a:rPr lang="en-US" altLang="ko-KR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Site </a:t>
            </a:r>
            <a:r>
              <a:rPr lang="ko-KR" altLang="en-US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관련 솔루션 및 운영 현황 조사</a:t>
            </a:r>
            <a:endParaRPr lang="en-US" altLang="ko-KR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84" name="Pentagon 83"/>
          <p:cNvSpPr/>
          <p:nvPr/>
        </p:nvSpPr>
        <p:spPr>
          <a:xfrm>
            <a:off x="133613" y="1814833"/>
            <a:ext cx="2441590" cy="485965"/>
          </a:xfrm>
          <a:prstGeom prst="homePlate">
            <a:avLst>
              <a:gd name="adj" fmla="val 23611"/>
            </a:avLst>
          </a:prstGeom>
          <a:solidFill>
            <a:srgbClr val="002060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 eaLnBrk="0" latinLnBrk="0" hangingPunct="0"/>
            <a:r>
              <a:rPr lang="ko-KR" altLang="en-US" sz="1400" b="1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현황분석</a:t>
            </a:r>
            <a:endParaRPr lang="en-US" altLang="ko-KR" sz="1400" b="1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120557" y="1664804"/>
            <a:ext cx="9728986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 bwMode="gray">
          <a:xfrm>
            <a:off x="4150999" y="1340768"/>
            <a:ext cx="1634480" cy="291356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>
            <a:noAutofit/>
          </a:bodyPr>
          <a:lstStyle/>
          <a:p>
            <a:pPr algn="ctr" eaLnBrk="0" latinLnBrk="0" hangingPunct="0">
              <a:spcBef>
                <a:spcPts val="300"/>
              </a:spcBef>
              <a:spcAft>
                <a:spcPts val="30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주요 추진 사항</a:t>
            </a:r>
          </a:p>
        </p:txBody>
      </p:sp>
      <p:sp>
        <p:nvSpPr>
          <p:cNvPr id="87" name="Pentagon 86"/>
          <p:cNvSpPr/>
          <p:nvPr/>
        </p:nvSpPr>
        <p:spPr>
          <a:xfrm>
            <a:off x="2648745" y="1814833"/>
            <a:ext cx="2481810" cy="485965"/>
          </a:xfrm>
          <a:prstGeom prst="homePlate">
            <a:avLst>
              <a:gd name="adj" fmla="val 23611"/>
            </a:avLst>
          </a:prstGeom>
          <a:solidFill>
            <a:srgbClr val="002060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 eaLnBrk="0" latinLnBrk="0" hangingPunct="0"/>
            <a:r>
              <a:rPr lang="en-US" altLang="ko-KR" sz="1400" b="1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To-Be </a:t>
            </a:r>
            <a:r>
              <a:rPr lang="ko-KR" altLang="en-US" sz="1400" b="1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방향성 및 개선과제 도출</a:t>
            </a:r>
            <a:endParaRPr lang="en-US" altLang="ko-KR" sz="1400" b="1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89" name="Pentagon 88"/>
          <p:cNvSpPr/>
          <p:nvPr/>
        </p:nvSpPr>
        <p:spPr>
          <a:xfrm>
            <a:off x="7133391" y="1814833"/>
            <a:ext cx="2591187" cy="485965"/>
          </a:xfrm>
          <a:prstGeom prst="homePlate">
            <a:avLst>
              <a:gd name="adj" fmla="val 23611"/>
            </a:avLst>
          </a:prstGeom>
          <a:solidFill>
            <a:srgbClr val="002060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 eaLnBrk="0" latinLnBrk="0" hangingPunct="0"/>
            <a:r>
              <a:rPr lang="ko-KR" altLang="en-US" sz="1400" b="1" dirty="0" smtClean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데이터 관리 조직 </a:t>
            </a:r>
            <a:r>
              <a:rPr lang="ko-KR" altLang="en-US" sz="1400" b="1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설계</a:t>
            </a:r>
            <a:endParaRPr lang="en-US" altLang="ko-KR" sz="1400" b="1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 eaLnBrk="0" latinLnBrk="0" hangingPunct="0"/>
            <a:r>
              <a:rPr lang="ko-KR" altLang="en-US" sz="1400" b="1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및 실행 체계 </a:t>
            </a:r>
            <a:r>
              <a:rPr lang="ko-KR" altLang="en-US" sz="1400" b="1" dirty="0" smtClean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정립</a:t>
            </a:r>
            <a:endParaRPr lang="en-US" altLang="ko-KR" sz="1400" b="1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2564344" y="2420888"/>
            <a:ext cx="0" cy="370841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229599" y="2354934"/>
            <a:ext cx="0" cy="370841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541397" y="3212976"/>
            <a:ext cx="209704" cy="1800200"/>
          </a:xfrm>
          <a:prstGeom prst="rect">
            <a:avLst/>
          </a:prstGeom>
          <a:solidFill>
            <a:sysClr val="window" lastClr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93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172330" y="3212976"/>
            <a:ext cx="209704" cy="1800200"/>
          </a:xfrm>
          <a:prstGeom prst="rect">
            <a:avLst/>
          </a:prstGeom>
          <a:solidFill>
            <a:sysClr val="window" lastClr="FFFFFF"/>
          </a:solidFill>
          <a:ln w="9525">
            <a:noFill/>
            <a:miter lim="800000"/>
            <a:headEnd/>
            <a:tailEnd/>
          </a:ln>
        </p:spPr>
      </p:pic>
      <p:sp>
        <p:nvSpPr>
          <p:cNvPr id="95" name="Pentagon 94"/>
          <p:cNvSpPr/>
          <p:nvPr/>
        </p:nvSpPr>
        <p:spPr>
          <a:xfrm>
            <a:off x="128464" y="5589240"/>
            <a:ext cx="672407" cy="648000"/>
          </a:xfrm>
          <a:prstGeom prst="homePlate">
            <a:avLst>
              <a:gd name="adj" fmla="val 18989"/>
            </a:avLst>
          </a:prstGeom>
          <a:solidFill>
            <a:srgbClr val="1F497D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진행현황</a:t>
            </a:r>
            <a:endParaRPr lang="en-US" altLang="ko-KR" sz="12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en-US" altLang="ko-KR" sz="12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Review</a:t>
            </a:r>
          </a:p>
        </p:txBody>
      </p:sp>
      <p:sp>
        <p:nvSpPr>
          <p:cNvPr id="96" name="TextBox 95"/>
          <p:cNvSpPr txBox="1"/>
          <p:nvPr/>
        </p:nvSpPr>
        <p:spPr bwMode="gray">
          <a:xfrm>
            <a:off x="836949" y="5600966"/>
            <a:ext cx="1739787" cy="624548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>
            <a:noAutofit/>
          </a:bodyPr>
          <a:lstStyle/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주간 </a:t>
            </a:r>
            <a:r>
              <a:rPr lang="en-US" altLang="ko-KR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Review</a:t>
            </a:r>
            <a:r>
              <a:rPr lang="ko-KR" altLang="en-US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 </a:t>
            </a:r>
            <a:r>
              <a:rPr lang="en-US" altLang="ko-KR" sz="1400" b="1" dirty="0" smtClean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10</a:t>
            </a:r>
            <a:r>
              <a:rPr lang="ko-KR" altLang="en-US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회</a:t>
            </a:r>
            <a:endParaRPr lang="en-US" altLang="ko-KR" sz="1200" dirty="0" smtClean="0"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CIO Review</a:t>
            </a:r>
            <a:r>
              <a:rPr lang="ko-KR" altLang="en-US" sz="1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 </a:t>
            </a:r>
            <a:r>
              <a:rPr lang="en-US" altLang="ko-KR" sz="1400" b="1" dirty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3</a:t>
            </a:r>
            <a:r>
              <a:rPr lang="ko-KR" altLang="en-US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회</a:t>
            </a:r>
            <a:endParaRPr lang="en-US" altLang="ko-KR" sz="1200" dirty="0"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캠프아문젠 공유</a:t>
            </a:r>
            <a:r>
              <a:rPr lang="ko-KR" altLang="en-US" sz="1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 </a:t>
            </a:r>
            <a:r>
              <a:rPr lang="en-US" altLang="ko-KR" sz="1400" b="1" dirty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3</a:t>
            </a:r>
            <a:r>
              <a:rPr lang="ko-KR" altLang="en-US" sz="1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회</a:t>
            </a:r>
            <a:endParaRPr lang="en-US" altLang="ko-KR" sz="1200" dirty="0" smtClean="0"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76736" y="2302272"/>
            <a:ext cx="23038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4</a:t>
            </a:r>
            <a:r>
              <a:rPr lang="ko-KR" altLang="en-US" sz="13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개 주요 </a:t>
            </a:r>
            <a:r>
              <a:rPr lang="ko-KR" altLang="en-US" sz="1300" b="1" dirty="0" smtClean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데이터 개선영역 정의</a:t>
            </a:r>
            <a:endParaRPr lang="ko-KR" altLang="en-US" sz="1300" b="1" dirty="0">
              <a:solidFill>
                <a:srgbClr val="00206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2803393" y="2658178"/>
            <a:ext cx="1941409" cy="495817"/>
            <a:chOff x="3954097" y="3041195"/>
            <a:chExt cx="1604470" cy="495817"/>
          </a:xfrm>
          <a:solidFill>
            <a:schemeClr val="bg1"/>
          </a:solidFill>
        </p:grpSpPr>
        <p:sp>
          <p:nvSpPr>
            <p:cNvPr id="99" name="Rectangle 32">
              <a:hlinkClick r:id="" action="ppaction://noaction"/>
            </p:cNvPr>
            <p:cNvSpPr/>
            <p:nvPr/>
          </p:nvSpPr>
          <p:spPr>
            <a:xfrm>
              <a:off x="3954098" y="3041195"/>
              <a:ext cx="774435" cy="2286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4A7EBB"/>
              </a:solidFill>
              <a:miter lim="800000"/>
              <a:headEnd/>
              <a:tailEnd/>
            </a:ln>
          </p:spPr>
          <p:txBody>
            <a:bodyPr wrap="squar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통합고객</a:t>
              </a:r>
              <a:endPara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sp>
          <p:nvSpPr>
            <p:cNvPr id="100" name="Rectangle 32">
              <a:hlinkClick r:id="" action="ppaction://noaction"/>
            </p:cNvPr>
            <p:cNvSpPr/>
            <p:nvPr/>
          </p:nvSpPr>
          <p:spPr>
            <a:xfrm>
              <a:off x="4784131" y="3041195"/>
              <a:ext cx="774435" cy="2286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4A7EBB"/>
              </a:solidFill>
              <a:miter lim="800000"/>
              <a:headEnd/>
              <a:tailEnd/>
            </a:ln>
          </p:spPr>
          <p:txBody>
            <a:bodyPr wrap="squar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포인트</a:t>
              </a:r>
              <a:endPara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sp>
          <p:nvSpPr>
            <p:cNvPr id="101" name="Rectangle 32">
              <a:hlinkClick r:id="" action="ppaction://noaction"/>
            </p:cNvPr>
            <p:cNvSpPr/>
            <p:nvPr/>
          </p:nvSpPr>
          <p:spPr>
            <a:xfrm>
              <a:off x="3954097" y="3308347"/>
              <a:ext cx="777129" cy="2286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4A7EBB"/>
              </a:solidFill>
              <a:miter lim="800000"/>
              <a:headEnd/>
              <a:tailEnd/>
            </a:ln>
          </p:spPr>
          <p:txBody>
            <a:bodyPr wrap="squar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상품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(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온라인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)</a:t>
              </a:r>
            </a:p>
          </p:txBody>
        </p:sp>
        <p:sp>
          <p:nvSpPr>
            <p:cNvPr id="103" name="Rectangle 32">
              <a:hlinkClick r:id="" action="ppaction://noaction"/>
            </p:cNvPr>
            <p:cNvSpPr/>
            <p:nvPr/>
          </p:nvSpPr>
          <p:spPr>
            <a:xfrm>
              <a:off x="4784132" y="3308347"/>
              <a:ext cx="774435" cy="2286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4A7EBB"/>
              </a:solidFill>
              <a:miter lim="800000"/>
              <a:headEnd/>
              <a:tailEnd/>
            </a:ln>
          </p:spPr>
          <p:txBody>
            <a:bodyPr wrap="squar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커머스 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Site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576736" y="3284984"/>
            <a:ext cx="261363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85725" indent="-85725" latinLnBrk="1">
              <a:buFont typeface="Wingdings" panose="05000000000000000000" pitchFamily="2" charset="2"/>
              <a:buChar char="§"/>
              <a:defRPr sz="1300">
                <a:solidFill>
                  <a:prstClr val="black"/>
                </a:solidFill>
                <a:latin typeface="+mj-ea"/>
                <a:ea typeface="+mj-ea"/>
              </a:defRPr>
            </a:lvl1pPr>
          </a:lstStyle>
          <a:p>
            <a:pPr eaLnBrk="0" latinLnBrk="0" hangingPunct="0"/>
            <a:r>
              <a:rPr lang="en-US" altLang="ko-KR" b="1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To-Be </a:t>
            </a:r>
            <a:r>
              <a:rPr lang="ko-KR" altLang="en-US" b="1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방향성</a:t>
            </a:r>
            <a:r>
              <a:rPr lang="en-US" altLang="ko-KR" b="1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lang="en-US" altLang="ko-KR" b="1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en-US" altLang="ko-KR" b="1" dirty="0" smtClean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디지털 지원 강화를 위한 데이터 </a:t>
            </a:r>
            <a:r>
              <a:rPr lang="en-US" altLang="ko-KR" b="1" dirty="0" smtClean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    </a:t>
            </a:r>
            <a:r>
              <a:rPr lang="ko-KR" altLang="en-US" b="1" dirty="0" smtClean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관리 체계 정립</a:t>
            </a:r>
            <a:r>
              <a:rPr lang="en-US" altLang="ko-KR" b="1" dirty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및 개선과제 수행</a:t>
            </a:r>
            <a:endParaRPr lang="ko-KR" altLang="en-US" b="1" dirty="0">
              <a:solidFill>
                <a:srgbClr val="00206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05" name="Right Brace 104"/>
          <p:cNvSpPr/>
          <p:nvPr/>
        </p:nvSpPr>
        <p:spPr>
          <a:xfrm>
            <a:off x="4400561" y="4343895"/>
            <a:ext cx="216624" cy="1715962"/>
          </a:xfrm>
          <a:prstGeom prst="rightBrace">
            <a:avLst>
              <a:gd name="adj1" fmla="val 32714"/>
              <a:gd name="adj2" fmla="val 50000"/>
            </a:avLst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07" name="Rectangle 32">
            <a:hlinkClick r:id="" action="ppaction://noaction"/>
          </p:cNvPr>
          <p:cNvSpPr/>
          <p:nvPr/>
        </p:nvSpPr>
        <p:spPr>
          <a:xfrm>
            <a:off x="2896135" y="4149079"/>
            <a:ext cx="1527289" cy="435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kern="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구조</a:t>
            </a:r>
            <a:endParaRPr lang="en-US" altLang="ko-KR" sz="1200" kern="0" dirty="0" smtClean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ko-KR" altLang="en-US" sz="1200" kern="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표준체계 </a:t>
            </a:r>
            <a:r>
              <a:rPr lang="ko-KR" altLang="en-US" sz="1200" kern="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정립</a:t>
            </a:r>
            <a:endParaRPr lang="en-US" altLang="ko-KR" sz="1200" kern="0" dirty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09" name="Rectangle 32">
            <a:hlinkClick r:id="" action="ppaction://noaction"/>
          </p:cNvPr>
          <p:cNvSpPr/>
          <p:nvPr/>
        </p:nvSpPr>
        <p:spPr>
          <a:xfrm>
            <a:off x="2896135" y="4701141"/>
            <a:ext cx="1527289" cy="435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kern="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통합고객 및</a:t>
            </a:r>
            <a:r>
              <a:rPr lang="en-US" altLang="ko-KR" sz="1200" kern="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200" kern="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포인트</a:t>
            </a:r>
            <a:endParaRPr lang="en-US" altLang="ko-KR" sz="1200" kern="0" dirty="0" smtClean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ko-KR" altLang="en-US" sz="1200" kern="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개선</a:t>
            </a:r>
            <a:endParaRPr lang="en-US" altLang="ko-KR" sz="1200" kern="0" dirty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10" name="Rectangle 32">
            <a:hlinkClick r:id="" action="ppaction://noaction"/>
          </p:cNvPr>
          <p:cNvSpPr/>
          <p:nvPr/>
        </p:nvSpPr>
        <p:spPr>
          <a:xfrm>
            <a:off x="2896135" y="5253203"/>
            <a:ext cx="1527289" cy="435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kern="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온라인 상품정보 체계</a:t>
            </a:r>
            <a:endParaRPr lang="en-US" altLang="ko-KR" sz="1200" kern="0" dirty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ko-KR" altLang="en-US" sz="1200" kern="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개선</a:t>
            </a:r>
            <a:r>
              <a:rPr lang="en-US" altLang="ko-KR" sz="1200" kern="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200" kern="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및 거버넌스 강화 </a:t>
            </a:r>
            <a:endParaRPr lang="en-US" altLang="ko-KR" sz="1200" kern="0" dirty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18" name="Rectangle 32">
            <a:hlinkClick r:id="" action="ppaction://noaction"/>
          </p:cNvPr>
          <p:cNvSpPr/>
          <p:nvPr/>
        </p:nvSpPr>
        <p:spPr>
          <a:xfrm>
            <a:off x="2896135" y="5805264"/>
            <a:ext cx="1527289" cy="435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kern="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커머스 </a:t>
            </a:r>
            <a:r>
              <a:rPr lang="en-US" altLang="ko-KR" sz="1200" kern="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Site </a:t>
            </a:r>
            <a:r>
              <a:rPr lang="ko-KR" altLang="en-US" sz="1200" kern="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</a:t>
            </a:r>
            <a:endParaRPr lang="en-US" altLang="ko-KR" sz="1200" kern="0" dirty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ko-KR" altLang="en-US" sz="1200" kern="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표준</a:t>
            </a:r>
            <a:r>
              <a:rPr lang="en-US" altLang="ko-KR" sz="1200" kern="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200" kern="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및 분석체계 정립</a:t>
            </a:r>
            <a:endParaRPr lang="en-US" altLang="ko-KR" sz="1200" kern="0" dirty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20" name="타원 146"/>
          <p:cNvSpPr/>
          <p:nvPr/>
        </p:nvSpPr>
        <p:spPr>
          <a:xfrm>
            <a:off x="2729600" y="4234247"/>
            <a:ext cx="261818" cy="261818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21" name="타원 146"/>
          <p:cNvSpPr/>
          <p:nvPr/>
        </p:nvSpPr>
        <p:spPr>
          <a:xfrm>
            <a:off x="2729600" y="4785047"/>
            <a:ext cx="261818" cy="261818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22" name="타원 146"/>
          <p:cNvSpPr/>
          <p:nvPr/>
        </p:nvSpPr>
        <p:spPr>
          <a:xfrm>
            <a:off x="2729600" y="5340094"/>
            <a:ext cx="261818" cy="261818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23" name="타원 146"/>
          <p:cNvSpPr/>
          <p:nvPr/>
        </p:nvSpPr>
        <p:spPr>
          <a:xfrm>
            <a:off x="2729600" y="5898496"/>
            <a:ext cx="261818" cy="261818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4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4581182" y="4234942"/>
            <a:ext cx="549372" cy="1920465"/>
          </a:xfrm>
          <a:prstGeom prst="roundRect">
            <a:avLst>
              <a:gd name="adj" fmla="val 13718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A7EBB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영역별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개선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과제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도출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29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개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세부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과제</a:t>
            </a:r>
          </a:p>
        </p:txBody>
      </p:sp>
      <p:sp>
        <p:nvSpPr>
          <p:cNvPr id="126" name="Down Arrow 125"/>
          <p:cNvSpPr/>
          <p:nvPr/>
        </p:nvSpPr>
        <p:spPr>
          <a:xfrm>
            <a:off x="7770082" y="4654925"/>
            <a:ext cx="1460718" cy="214235"/>
          </a:xfrm>
          <a:prstGeom prst="downArrow">
            <a:avLst>
              <a:gd name="adj1" fmla="val 55469"/>
              <a:gd name="adj2" fmla="val 39075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0" latinLnBrk="0" hangingPunct="0"/>
            <a:endParaRPr lang="ko-KR" altLang="en-US" sz="1200" dirty="0" smtClean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133391" y="2302272"/>
            <a:ext cx="24500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데이터 관리 조직 방향성</a:t>
            </a:r>
            <a:r>
              <a:rPr lang="en-US" altLang="ko-KR" sz="1300" b="1" dirty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정립</a:t>
            </a:r>
            <a:endParaRPr lang="ko-KR" altLang="en-US" sz="1200" b="1" dirty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133391" y="4936812"/>
            <a:ext cx="27352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 데이터 관리 체계의 </a:t>
            </a:r>
            <a:r>
              <a:rPr lang="ko-KR" altLang="en-US" sz="1300" b="1" dirty="0" smtClean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즉시 실행 지원</a:t>
            </a:r>
            <a:endParaRPr lang="ko-KR" altLang="en-US" sz="1200" dirty="0">
              <a:solidFill>
                <a:srgbClr val="00206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29" name="Rectangle 32">
            <a:hlinkClick r:id="" action="ppaction://noaction"/>
          </p:cNvPr>
          <p:cNvSpPr/>
          <p:nvPr/>
        </p:nvSpPr>
        <p:spPr>
          <a:xfrm>
            <a:off x="7276306" y="5308646"/>
            <a:ext cx="1116124" cy="435600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관리 위원회 운영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30" name="Rectangle 32">
            <a:hlinkClick r:id="" action="ppaction://noaction"/>
          </p:cNvPr>
          <p:cNvSpPr/>
          <p:nvPr/>
        </p:nvSpPr>
        <p:spPr>
          <a:xfrm>
            <a:off x="7276306" y="5824973"/>
            <a:ext cx="1116124" cy="435600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eaLnBrk="0" latinLnBrk="0" hangingPunct="0">
              <a:defRPr/>
            </a:pPr>
            <a:r>
              <a:rPr lang="ko-KR" altLang="en-US" sz="1200" b="1" kern="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위원회 결정사항 후속조치 점검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406661" y="5251266"/>
            <a:ext cx="1353920" cy="553998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8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월부터 즉시 가동</a:t>
            </a:r>
            <a:endParaRPr lang="en-US" altLang="ko-KR" sz="1000" dirty="0" smtClean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사무국</a:t>
            </a: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: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정보서비스</a:t>
            </a: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팀</a:t>
            </a: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한시적 운영</a:t>
            </a: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406661" y="5827330"/>
            <a:ext cx="1353920" cy="553998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위원회 사무국 중심</a:t>
            </a:r>
            <a:endParaRPr lang="en-US" altLang="ko-KR" sz="1000" dirty="0" smtClean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과제 추진</a:t>
            </a: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성과 모니터링</a:t>
            </a:r>
            <a:endParaRPr lang="ko-KR" altLang="en-US" sz="1000" dirty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133391" y="3789040"/>
            <a:ext cx="27352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데이터 총괄 관리 </a:t>
            </a:r>
            <a:r>
              <a:rPr lang="ko-KR" altLang="en-US" sz="1300" b="1" dirty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조직</a:t>
            </a:r>
            <a:r>
              <a:rPr lang="ko-KR" altLang="en-US" sz="1300" b="1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 설계</a:t>
            </a:r>
            <a:endParaRPr lang="en-US" altLang="ko-KR" sz="1300" b="1" dirty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sym typeface="Wingdings" panose="05000000000000000000" pitchFamily="2" charset="2"/>
            </a:endParaRPr>
          </a:p>
          <a:p>
            <a:pPr marL="85725" lvl="0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데이터 관리 </a:t>
            </a:r>
            <a:r>
              <a:rPr lang="ko-KR" altLang="en-US" sz="1300" b="1" dirty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위원회</a:t>
            </a:r>
            <a:r>
              <a:rPr lang="ko-KR" altLang="en-US" sz="1300" b="1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설계</a:t>
            </a:r>
            <a:endParaRPr lang="en-US" altLang="ko-KR" sz="1300" b="1" dirty="0" smtClean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sym typeface="Wingdings" panose="05000000000000000000" pitchFamily="2" charset="2"/>
            </a:endParaRPr>
          </a:p>
          <a:p>
            <a:pPr marL="85725" lvl="0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데이터 거버넌스 </a:t>
            </a:r>
            <a:r>
              <a:rPr lang="ko-KR" altLang="en-US" sz="1300" b="1" dirty="0" smtClean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추진과제 </a:t>
            </a:r>
            <a:r>
              <a:rPr lang="en-US" altLang="ko-KR" sz="1300" b="1" dirty="0" smtClean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(9</a:t>
            </a:r>
            <a:r>
              <a:rPr lang="ko-KR" altLang="en-US" sz="1300" b="1" dirty="0" smtClean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개</a:t>
            </a:r>
            <a:r>
              <a:rPr lang="en-US" altLang="ko-KR" sz="1300" b="1" dirty="0" smtClean="0">
                <a:solidFill>
                  <a:srgbClr val="00206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) </a:t>
            </a:r>
            <a:r>
              <a:rPr lang="ko-KR" altLang="en-US" sz="1300" b="1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정의</a:t>
            </a:r>
            <a:endParaRPr lang="ko-KR" altLang="en-US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216024"/>
          </a:xfrm>
          <a:prstGeom prst="rect">
            <a:avLst/>
          </a:prstGeo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7064465" y="1990951"/>
            <a:ext cx="0" cy="4487178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6993719" y="3238376"/>
            <a:ext cx="209704" cy="1800200"/>
          </a:xfrm>
          <a:prstGeom prst="rect">
            <a:avLst/>
          </a:prstGeom>
          <a:solidFill>
            <a:sysClr val="window" lastClr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3" name="Pentagon 62"/>
          <p:cNvSpPr/>
          <p:nvPr/>
        </p:nvSpPr>
        <p:spPr>
          <a:xfrm>
            <a:off x="5289161" y="1814833"/>
            <a:ext cx="1704558" cy="485965"/>
          </a:xfrm>
          <a:prstGeom prst="homePlate">
            <a:avLst>
              <a:gd name="adj" fmla="val 23611"/>
            </a:avLst>
          </a:prstGeom>
          <a:solidFill>
            <a:srgbClr val="002060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 eaLnBrk="0" latinLnBrk="0" hangingPunct="0"/>
            <a:r>
              <a:rPr lang="en-US" altLang="ko-KR" sz="1400" b="1" dirty="0" smtClean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Root Cause </a:t>
            </a:r>
            <a:r>
              <a:rPr lang="ko-KR" altLang="en-US" sz="1400" b="1" dirty="0" smtClean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확인</a:t>
            </a:r>
            <a:endParaRPr lang="en-US" altLang="ko-KR" sz="1400" b="1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64" name="Down Arrow 63"/>
          <p:cNvSpPr/>
          <p:nvPr/>
        </p:nvSpPr>
        <p:spPr>
          <a:xfrm>
            <a:off x="5592711" y="5055074"/>
            <a:ext cx="1097459" cy="214235"/>
          </a:xfrm>
          <a:prstGeom prst="downArrow">
            <a:avLst>
              <a:gd name="adj1" fmla="val 55469"/>
              <a:gd name="adj2" fmla="val 39075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0" latinLnBrk="0" hangingPunct="0"/>
            <a:endParaRPr lang="ko-KR" altLang="en-US" sz="1200" dirty="0" smtClean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5" name="Rectangle 32">
            <a:hlinkClick r:id="" action="ppaction://noaction"/>
          </p:cNvPr>
          <p:cNvSpPr/>
          <p:nvPr/>
        </p:nvSpPr>
        <p:spPr>
          <a:xfrm>
            <a:off x="5447218" y="5478877"/>
            <a:ext cx="1388445" cy="751653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kern="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관리 조직 및 신속한 합의를 지원할  위원회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협의체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필요</a:t>
            </a:r>
            <a:endParaRPr lang="en-US" altLang="ko-KR" sz="1200" b="1" kern="0" dirty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74251" y="3189852"/>
            <a:ext cx="1498202" cy="400110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marL="85725" lvl="0" indent="-85725" eaLnBrk="0" latinLnBrk="0" hangingPunct="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고객</a:t>
            </a: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상품</a:t>
            </a: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온라인 영역 거버넌스 공백 존재</a:t>
            </a:r>
            <a:endParaRPr lang="en-US" altLang="ko-KR" sz="1000" dirty="0" smtClean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474251" y="4394799"/>
            <a:ext cx="1498202" cy="553998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marL="85725" indent="-85725" eaLnBrk="0" latinLnBrk="0" hangingPunct="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표준체계 정립</a:t>
            </a: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모니터링 </a:t>
            </a:r>
            <a:r>
              <a:rPr lang="ko-KR" altLang="en-US" sz="100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및 개선 수행 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주관 인력과 조직 </a:t>
            </a:r>
            <a:r>
              <a:rPr lang="ko-KR" altLang="en-US" sz="100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부재</a:t>
            </a:r>
            <a:endParaRPr lang="en-US" altLang="ko-KR" sz="1000" dirty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430884" y="2523732"/>
            <a:ext cx="1511484" cy="616716"/>
          </a:xfrm>
          <a:prstGeom prst="rect">
            <a:avLst/>
          </a:prstGeom>
          <a:solidFill>
            <a:srgbClr val="1F497D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영역별 데이터</a:t>
            </a:r>
            <a:endParaRPr lang="en-US" altLang="ko-KR" sz="12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오너쉽 정의 미흡</a:t>
            </a:r>
            <a:endParaRPr lang="en-US" altLang="ko-KR" sz="12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430884" y="3717552"/>
            <a:ext cx="1511484" cy="616716"/>
          </a:xfrm>
          <a:prstGeom prst="rect">
            <a:avLst/>
          </a:prstGeom>
          <a:solidFill>
            <a:srgbClr val="1F497D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전사 관점의</a:t>
            </a:r>
            <a:endParaRPr lang="en-US" altLang="ko-KR" sz="12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관리 체계 미흡</a:t>
            </a:r>
            <a:endParaRPr lang="en-US" altLang="ko-KR" sz="12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329264" y="2620825"/>
            <a:ext cx="2254145" cy="220289"/>
          </a:xfrm>
          <a:prstGeom prst="roundRect">
            <a:avLst/>
          </a:prstGeom>
          <a:solidFill>
            <a:srgbClr val="4F81BD"/>
          </a:solidFill>
          <a:ln w="12700">
            <a:solidFill>
              <a:srgbClr val="4A7EB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관리</a:t>
            </a:r>
            <a:r>
              <a:rPr lang="en-US" altLang="ko-KR" sz="12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“Control Tower”</a:t>
            </a:r>
            <a:endParaRPr lang="ko-KR" altLang="en-US" sz="12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329264" y="2893045"/>
            <a:ext cx="2254145" cy="220289"/>
          </a:xfrm>
          <a:prstGeom prst="roundRect">
            <a:avLst/>
          </a:prstGeom>
          <a:solidFill>
            <a:srgbClr val="4F81BD"/>
          </a:solidFill>
          <a:ln w="12700">
            <a:solidFill>
              <a:srgbClr val="4A7EB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</a:t>
            </a:r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문제해결</a:t>
            </a:r>
            <a:r>
              <a:rPr lang="en-US" altLang="ko-KR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”</a:t>
            </a:r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조직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7329264" y="3168255"/>
            <a:ext cx="2254145" cy="220289"/>
          </a:xfrm>
          <a:prstGeom prst="roundRect">
            <a:avLst/>
          </a:prstGeom>
          <a:solidFill>
            <a:srgbClr val="4F81BD"/>
          </a:solidFill>
          <a:ln w="12700">
            <a:solidFill>
              <a:srgbClr val="4A7EB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</a:t>
            </a:r>
            <a:r>
              <a:rPr lang="en-US" altLang="ko-KR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</a:t>
            </a:r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표준관리</a:t>
            </a:r>
            <a:r>
              <a:rPr lang="en-US" altLang="ko-KR" sz="12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” </a:t>
            </a:r>
            <a:endParaRPr lang="ko-KR" altLang="en-US" sz="12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329264" y="3438766"/>
            <a:ext cx="2254145" cy="220289"/>
          </a:xfrm>
          <a:prstGeom prst="roundRect">
            <a:avLst/>
          </a:prstGeom>
          <a:solidFill>
            <a:srgbClr val="4F81BD"/>
          </a:solidFill>
          <a:ln w="12700">
            <a:solidFill>
              <a:srgbClr val="4A7EB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</a:t>
            </a:r>
            <a:r>
              <a:rPr lang="en-US" altLang="ko-KR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</a:t>
            </a:r>
            <a:r>
              <a:rPr lang="ko-KR" altLang="en-US" sz="12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품질</a:t>
            </a:r>
            <a:r>
              <a:rPr lang="en-US" altLang="ko-KR" sz="12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모니터링 관리</a:t>
            </a:r>
            <a:r>
              <a:rPr lang="en-US" altLang="ko-KR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”</a:t>
            </a:r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</a:p>
        </p:txBody>
      </p:sp>
      <p:sp>
        <p:nvSpPr>
          <p:cNvPr id="106" name="타원 146"/>
          <p:cNvSpPr/>
          <p:nvPr/>
        </p:nvSpPr>
        <p:spPr>
          <a:xfrm>
            <a:off x="7247355" y="2638691"/>
            <a:ext cx="178825" cy="1788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08" name="타원 146"/>
          <p:cNvSpPr/>
          <p:nvPr/>
        </p:nvSpPr>
        <p:spPr>
          <a:xfrm>
            <a:off x="7247355" y="2911501"/>
            <a:ext cx="178825" cy="1788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11" name="타원 146"/>
          <p:cNvSpPr/>
          <p:nvPr/>
        </p:nvSpPr>
        <p:spPr>
          <a:xfrm>
            <a:off x="7247355" y="3194591"/>
            <a:ext cx="178825" cy="1788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12" name="타원 146"/>
          <p:cNvSpPr/>
          <p:nvPr/>
        </p:nvSpPr>
        <p:spPr>
          <a:xfrm>
            <a:off x="7247355" y="3456508"/>
            <a:ext cx="178825" cy="1788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4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7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Bracket 7"/>
          <p:cNvSpPr/>
          <p:nvPr/>
        </p:nvSpPr>
        <p:spPr>
          <a:xfrm>
            <a:off x="6434158" y="1923524"/>
            <a:ext cx="359151" cy="4173358"/>
          </a:xfrm>
          <a:prstGeom prst="rightBracket">
            <a:avLst>
              <a:gd name="adj" fmla="val 0"/>
            </a:avLst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/>
          <p:cNvSpPr txBox="1">
            <a:spLocks/>
          </p:cNvSpPr>
          <p:nvPr/>
        </p:nvSpPr>
        <p:spPr>
          <a:xfrm>
            <a:off x="200472" y="116632"/>
            <a:ext cx="756084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>
              <a:spcBef>
                <a:spcPct val="0"/>
              </a:spcBef>
              <a:defRPr sz="2000" spc="0"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j-cs"/>
              </a:defRPr>
            </a:lvl1pPr>
          </a:lstStyle>
          <a:p>
            <a:pPr eaLnBrk="0" latinLnBrk="0" hangingPunct="0"/>
            <a:r>
              <a:rPr lang="en-US" altLang="ko-KR" dirty="0">
                <a:sym typeface="아리따-돋움(OTF)-Medium"/>
              </a:rPr>
              <a:t>2</a:t>
            </a:r>
            <a:r>
              <a:rPr lang="en-US" altLang="ko-KR" dirty="0" smtClean="0">
                <a:sym typeface="아리따-돋움(OTF)-Medium"/>
              </a:rPr>
              <a:t>. </a:t>
            </a:r>
            <a:r>
              <a:rPr lang="ko-KR" altLang="en-US" dirty="0" smtClean="0">
                <a:sym typeface="아리따-돋움(OTF)-Medium"/>
              </a:rPr>
              <a:t>현안 이슈 및 과제</a:t>
            </a:r>
            <a:endParaRPr lang="ko-KR" altLang="en-US" dirty="0">
              <a:sym typeface="아리따-돋움(OTF)-Medium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00472" y="620688"/>
            <a:ext cx="9505056" cy="5760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eaLnBrk="0" latinLnBrk="0" hangingPunct="0">
              <a:defRPr b="1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</a:lstStyle>
          <a:p>
            <a:r>
              <a:rPr lang="ko-KR" altLang="en-US" dirty="0" smtClean="0"/>
              <a:t>주요 이슈 확인 및 이를 개선할 수 있는 과제를 도출하였고 실행주체를 정의하여 추진 중이며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일부는 기 완료하였음</a:t>
            </a:r>
            <a:endParaRPr lang="ko-KR" altLang="en-US" dirty="0"/>
          </a:p>
        </p:txBody>
      </p:sp>
      <p:sp>
        <p:nvSpPr>
          <p:cNvPr id="36" name="Rectangle 35">
            <a:hlinkClick r:id="" action="ppaction://noaction"/>
          </p:cNvPr>
          <p:cNvSpPr/>
          <p:nvPr/>
        </p:nvSpPr>
        <p:spPr>
          <a:xfrm>
            <a:off x="240669" y="1707500"/>
            <a:ext cx="792000" cy="1080000"/>
          </a:xfrm>
          <a:prstGeom prst="rect">
            <a:avLst/>
          </a:prstGeom>
          <a:solidFill>
            <a:srgbClr val="1F497D"/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3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통합고객 </a:t>
            </a:r>
            <a:r>
              <a:rPr lang="en-US" altLang="ko-KR" sz="13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DB</a:t>
            </a:r>
            <a:endParaRPr lang="en-US" altLang="ko-KR" sz="13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7" name="Rectangle 36">
            <a:hlinkClick r:id="" action="ppaction://noaction"/>
          </p:cNvPr>
          <p:cNvSpPr/>
          <p:nvPr/>
        </p:nvSpPr>
        <p:spPr>
          <a:xfrm>
            <a:off x="240669" y="2859628"/>
            <a:ext cx="792000" cy="1080000"/>
          </a:xfrm>
          <a:prstGeom prst="rect">
            <a:avLst/>
          </a:prstGeom>
          <a:solidFill>
            <a:srgbClr val="1F497D"/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3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포인트</a:t>
            </a:r>
            <a:endParaRPr lang="en-US" altLang="ko-KR" sz="13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8" name="Rectangle 37">
            <a:hlinkClick r:id="" action="ppaction://noaction"/>
          </p:cNvPr>
          <p:cNvSpPr/>
          <p:nvPr/>
        </p:nvSpPr>
        <p:spPr>
          <a:xfrm>
            <a:off x="1208944" y="1707500"/>
            <a:ext cx="3240000" cy="1080000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 eaLnBrk="0" latinLnBrk="0" hangingPunct="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전사차원 </a:t>
            </a: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</a:t>
            </a:r>
            <a:r>
              <a:rPr lang="en-US" altLang="ko-KR" sz="1200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표준체계 미흡</a:t>
            </a:r>
            <a:endParaRPr lang="en-US" altLang="ko-KR" sz="1200" dirty="0" smtClean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171450" indent="-171450" eaLnBrk="0" latinLnBrk="0" hangingPunct="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통합고객번호 </a:t>
            </a: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중복 및 부정확한 고객속성정보</a:t>
            </a:r>
            <a:endParaRPr lang="en-US" altLang="ko-KR" sz="1200" dirty="0" smtClean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171450" indent="-171450" eaLnBrk="0" latinLnBrk="0" hangingPunct="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경로</a:t>
            </a:r>
            <a:r>
              <a:rPr lang="en-US" altLang="ko-KR" sz="1200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통합고객 </a:t>
            </a:r>
            <a:r>
              <a:rPr lang="en-US" altLang="ko-KR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Sync, </a:t>
            </a: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통합고객</a:t>
            </a:r>
            <a:r>
              <a:rPr lang="en-US" altLang="ko-KR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ODS </a:t>
            </a:r>
            <a:r>
              <a:rPr lang="ko-KR" altLang="en-US" sz="1200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이관 </a:t>
            </a: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이슈</a:t>
            </a:r>
            <a:endParaRPr lang="en-US" altLang="ko-KR" sz="1200" dirty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46" name="Rectangle 45">
            <a:hlinkClick r:id="" action="ppaction://noaction"/>
          </p:cNvPr>
          <p:cNvSpPr/>
          <p:nvPr/>
        </p:nvSpPr>
        <p:spPr>
          <a:xfrm>
            <a:off x="1208944" y="2859628"/>
            <a:ext cx="3240000" cy="1080000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 eaLnBrk="0" latinLnBrk="0" hangingPunct="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포인트 구매내역 실시간 확인 이슈 </a:t>
            </a:r>
            <a:r>
              <a:rPr lang="en-US" altLang="ko-KR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(D+1 </a:t>
            </a: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확인</a:t>
            </a:r>
            <a:r>
              <a:rPr lang="en-US" altLang="ko-KR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</a:p>
          <a:p>
            <a:pPr marL="171450" indent="-171450" eaLnBrk="0" latinLnBrk="0" hangingPunct="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포인트 연관 </a:t>
            </a:r>
            <a:r>
              <a:rPr lang="en-US" altLang="ko-KR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테이블 간 </a:t>
            </a:r>
            <a:r>
              <a:rPr lang="en-US" altLang="ko-KR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Key </a:t>
            </a: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구조 연계 미흡</a:t>
            </a:r>
            <a:endParaRPr lang="en-US" altLang="ko-KR" sz="1200" dirty="0" smtClean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sym typeface="Wingdings" panose="05000000000000000000" pitchFamily="2" charset="2"/>
            </a:endParaRPr>
          </a:p>
          <a:p>
            <a:pPr marL="171450" indent="-171450" eaLnBrk="0" latinLnBrk="0" hangingPunct="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포인트 구매제품 확인 불가 </a:t>
            </a:r>
            <a:endParaRPr lang="en-US" altLang="ko-KR" sz="1200" dirty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50" name="Rectangle 49">
            <a:hlinkClick r:id="" action="ppaction://noaction"/>
          </p:cNvPr>
          <p:cNvSpPr/>
          <p:nvPr/>
        </p:nvSpPr>
        <p:spPr>
          <a:xfrm>
            <a:off x="240669" y="4011756"/>
            <a:ext cx="792000" cy="1080000"/>
          </a:xfrm>
          <a:prstGeom prst="rect">
            <a:avLst/>
          </a:prstGeom>
          <a:solidFill>
            <a:srgbClr val="1F497D"/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3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상품정보</a:t>
            </a:r>
            <a:endParaRPr lang="en-US" altLang="ko-KR" sz="1300" b="1" dirty="0" smtClean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en-US" altLang="ko-KR" sz="13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</a:t>
            </a:r>
            <a:r>
              <a:rPr lang="ko-KR" altLang="en-US" sz="13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온라인</a:t>
            </a:r>
            <a:r>
              <a:rPr lang="en-US" altLang="ko-KR" sz="13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  <a:endParaRPr lang="en-US" altLang="ko-KR" sz="13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51" name="Rectangle 50">
            <a:hlinkClick r:id="" action="ppaction://noaction"/>
          </p:cNvPr>
          <p:cNvSpPr/>
          <p:nvPr/>
        </p:nvSpPr>
        <p:spPr>
          <a:xfrm>
            <a:off x="1208944" y="4011756"/>
            <a:ext cx="3240000" cy="1080000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 eaLnBrk="0" latinLnBrk="0" hangingPunct="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온라인상품코드 </a:t>
            </a:r>
            <a:r>
              <a:rPr lang="ko-KR" altLang="en-US" sz="1200" dirty="0" err="1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채번규칙</a:t>
            </a: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표준화 미흡</a:t>
            </a:r>
            <a:r>
              <a:rPr lang="en-US" altLang="ko-KR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중복</a:t>
            </a:r>
            <a:endParaRPr lang="en-US" altLang="ko-KR" sz="1200" dirty="0" smtClean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171450" indent="-171450" eaLnBrk="0" latinLnBrk="0" hangingPunct="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온라인 </a:t>
            </a:r>
            <a:r>
              <a:rPr lang="en-US" altLang="ko-KR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BMS </a:t>
            </a: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상품코드 연계 이슈</a:t>
            </a:r>
            <a:endParaRPr lang="en-US" altLang="ko-KR" sz="1200" dirty="0" smtClean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171450" indent="-171450" eaLnBrk="0" latinLnBrk="0" hangingPunct="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온라인 </a:t>
            </a: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상품정보 표준체계 및 모니터링 미흡</a:t>
            </a:r>
            <a:endParaRPr lang="en-US" altLang="ko-KR" sz="1200" dirty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55" name="Text Box 12"/>
          <p:cNvSpPr txBox="1">
            <a:spLocks noChangeArrowheads="1"/>
          </p:cNvSpPr>
          <p:nvPr/>
        </p:nvSpPr>
        <p:spPr bwMode="gray">
          <a:xfrm>
            <a:off x="240669" y="1376772"/>
            <a:ext cx="7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ko-KR" altLang="en-US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개선영역</a:t>
            </a:r>
            <a:endParaRPr lang="ko-KR" altLang="en-US" baseline="30000" dirty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240669" y="1652767"/>
            <a:ext cx="792000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12"/>
          <p:cNvSpPr txBox="1">
            <a:spLocks noChangeArrowheads="1"/>
          </p:cNvSpPr>
          <p:nvPr/>
        </p:nvSpPr>
        <p:spPr bwMode="gray">
          <a:xfrm>
            <a:off x="1208944" y="1376772"/>
            <a:ext cx="3240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ko-KR" altLang="en-US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주요 이슈 사항</a:t>
            </a:r>
            <a:endParaRPr lang="ko-KR" altLang="en-US" baseline="30000" dirty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208944" y="1652767"/>
            <a:ext cx="3240000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74501" y="2877061"/>
            <a:ext cx="466731" cy="77465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36000" rIns="36000" bIns="36000" rtlCol="0" anchor="ctr" anchorCtr="0">
            <a:noAutofit/>
          </a:bodyPr>
          <a:lstStyle/>
          <a:p>
            <a:pPr algn="ctr" eaLnBrk="0" latinLnBrk="0" hangingPunct="0"/>
            <a:r>
              <a:rPr lang="en-US" altLang="ko-KR" sz="2400" b="1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10</a:t>
            </a:r>
            <a:endParaRPr lang="ko-KR" altLang="en-US" sz="2400" b="1" dirty="0" smtClean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574501" y="2226337"/>
            <a:ext cx="466731" cy="67269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36000" rIns="36000" bIns="36000" rtlCol="0" anchor="ctr" anchorCtr="0">
            <a:noAutofit/>
          </a:bodyPr>
          <a:lstStyle/>
          <a:p>
            <a:pPr algn="ctr" eaLnBrk="0" latinLnBrk="0" hangingPunct="0"/>
            <a:r>
              <a:rPr lang="ko-KR" altLang="en-US" sz="12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단기</a:t>
            </a:r>
            <a:endParaRPr lang="en-US" altLang="ko-KR" sz="1200" b="1" dirty="0" smtClean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ko-KR" altLang="en-US" sz="12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과제</a:t>
            </a:r>
            <a:endParaRPr lang="ko-KR" altLang="en-US" sz="1200" b="1" dirty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74501" y="4734652"/>
            <a:ext cx="466731" cy="83378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36000" rIns="36000" bIns="36000" rtlCol="0" anchor="ctr" anchorCtr="0">
            <a:noAutofit/>
          </a:bodyPr>
          <a:lstStyle/>
          <a:p>
            <a:pPr algn="ctr" eaLnBrk="0" latinLnBrk="0" hangingPunct="0"/>
            <a:r>
              <a:rPr lang="en-US" altLang="ko-KR" sz="2400" b="1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19</a:t>
            </a:r>
            <a:endParaRPr lang="ko-KR" altLang="en-US" sz="2400" b="1" dirty="0" smtClean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74501" y="4083764"/>
            <a:ext cx="466731" cy="66994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36000" rIns="36000" bIns="36000" rtlCol="0" anchor="ctr" anchorCtr="0">
            <a:noAutofit/>
          </a:bodyPr>
          <a:lstStyle/>
          <a:p>
            <a:pPr algn="ctr" eaLnBrk="0" latinLnBrk="0" hangingPunct="0"/>
            <a:r>
              <a:rPr lang="ko-KR" altLang="en-US" sz="12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중기</a:t>
            </a:r>
            <a:endParaRPr lang="en-US" altLang="ko-KR" sz="1200" b="1" dirty="0" smtClean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ko-KR" altLang="en-US" sz="12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과제</a:t>
            </a:r>
            <a:endParaRPr lang="ko-KR" altLang="en-US" sz="1200" b="1" dirty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0" name="Rectangle 69">
            <a:hlinkClick r:id="" action="ppaction://noaction"/>
          </p:cNvPr>
          <p:cNvSpPr/>
          <p:nvPr/>
        </p:nvSpPr>
        <p:spPr>
          <a:xfrm>
            <a:off x="240669" y="5163885"/>
            <a:ext cx="792000" cy="1080000"/>
          </a:xfrm>
          <a:prstGeom prst="rect">
            <a:avLst/>
          </a:prstGeom>
          <a:solidFill>
            <a:srgbClr val="1F497D"/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웹 로그</a:t>
            </a:r>
            <a:endParaRPr lang="en-US" altLang="ko-KR" sz="1400" b="1" dirty="0" smtClean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en-US" altLang="ko-KR" sz="12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이커머스</a:t>
            </a:r>
            <a:r>
              <a:rPr lang="en-US" altLang="ko-KR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</a:p>
        </p:txBody>
      </p:sp>
      <p:sp>
        <p:nvSpPr>
          <p:cNvPr id="71" name="Rectangle 70">
            <a:hlinkClick r:id="" action="ppaction://noaction"/>
          </p:cNvPr>
          <p:cNvSpPr/>
          <p:nvPr/>
        </p:nvSpPr>
        <p:spPr>
          <a:xfrm>
            <a:off x="1208944" y="5163884"/>
            <a:ext cx="3240000" cy="1080000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 eaLnBrk="0" latinLnBrk="0" hangingPunct="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이커머스 통합 개발 표준 부재</a:t>
            </a:r>
            <a:endParaRPr lang="en-US" altLang="ko-KR" sz="1200" dirty="0" smtClean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171450" indent="-171450" eaLnBrk="0" latinLnBrk="0" hangingPunct="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도메인</a:t>
            </a:r>
            <a:r>
              <a:rPr lang="en-US" altLang="ko-KR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Site URL, </a:t>
            </a: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카테고리 관리체계 등 미흡</a:t>
            </a:r>
            <a:endParaRPr lang="en-US" altLang="ko-KR" sz="1200" dirty="0" smtClean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171450" indent="-171450" eaLnBrk="0" latinLnBrk="0" hangingPunct="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회원 분석 데이터 정합성 이슈</a:t>
            </a:r>
            <a:r>
              <a:rPr lang="en-US" altLang="ko-KR" sz="9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로그인</a:t>
            </a:r>
            <a:r>
              <a:rPr lang="en-US" altLang="ko-KR" sz="9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장바구니 등</a:t>
            </a:r>
            <a:r>
              <a:rPr lang="en-US" altLang="ko-KR" sz="9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171450" indent="-171450" eaLnBrk="0" latinLnBrk="0" hangingPunct="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Adobe-</a:t>
            </a: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분석계 간</a:t>
            </a:r>
            <a:r>
              <a:rPr lang="en-US" altLang="ko-KR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</a:t>
            </a:r>
            <a:r>
              <a:rPr lang="en-US" altLang="ko-KR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Gap </a:t>
            </a:r>
            <a:r>
              <a:rPr lang="ko-KR" altLang="en-US" sz="12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이슈</a:t>
            </a:r>
            <a:endParaRPr lang="en-US" altLang="ko-KR" sz="1200" dirty="0" smtClean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696301" y="2070526"/>
            <a:ext cx="1721195" cy="1080000"/>
          </a:xfrm>
          <a:prstGeom prst="roundRect">
            <a:avLst>
              <a:gd name="adj" fmla="val 13655"/>
            </a:avLst>
          </a:prstGeom>
          <a:solidFill>
            <a:srgbClr val="4F81BD"/>
          </a:solidFill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300"/>
              </a:spcBef>
              <a:spcAft>
                <a:spcPts val="300"/>
              </a:spcAft>
            </a:pPr>
            <a:r>
              <a:rPr lang="ko-KR" altLang="en-US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명확한 정책</a:t>
            </a:r>
            <a:r>
              <a:rPr lang="en-US" altLang="ko-KR" sz="14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기준 수립</a:t>
            </a:r>
            <a:endParaRPr lang="en-US" altLang="ko-KR" sz="1400" b="1" dirty="0" smtClean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>
              <a:spcBef>
                <a:spcPts val="300"/>
              </a:spcBef>
              <a:spcAft>
                <a:spcPts val="300"/>
              </a:spcAft>
            </a:pPr>
            <a:r>
              <a:rPr lang="ko-KR" altLang="en-US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주체</a:t>
            </a:r>
            <a:r>
              <a:rPr lang="en-US" altLang="ko-KR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오너쉽</a:t>
            </a:r>
            <a:r>
              <a:rPr lang="en-US" altLang="ko-KR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확립</a:t>
            </a:r>
            <a:endParaRPr lang="en-US" altLang="ko-KR" sz="14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gray">
          <a:xfrm>
            <a:off x="7921286" y="1376772"/>
            <a:ext cx="1271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ClrTx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0" latinLnBrk="0" hangingPunct="0"/>
            <a:r>
              <a:rPr lang="ko-KR" altLang="en-US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해결 방안</a:t>
            </a:r>
            <a:endParaRPr lang="ko-KR" altLang="en-US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7696301" y="1652767"/>
            <a:ext cx="1721195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696301" y="3433600"/>
            <a:ext cx="1721195" cy="1080000"/>
          </a:xfrm>
          <a:prstGeom prst="roundRect">
            <a:avLst>
              <a:gd name="adj" fmla="val 13655"/>
            </a:avLst>
          </a:prstGeom>
          <a:solidFill>
            <a:srgbClr val="4F81BD"/>
          </a:solidFill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300"/>
              </a:spcBef>
              <a:spcAft>
                <a:spcPts val="300"/>
              </a:spcAft>
            </a:pPr>
            <a:r>
              <a:rPr lang="ko-KR" altLang="en-US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IT(</a:t>
            </a:r>
            <a:r>
              <a:rPr lang="ko-KR" altLang="en-US" sz="14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기술</a:t>
            </a:r>
            <a:r>
              <a:rPr lang="en-US" altLang="ko-KR" sz="14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 </a:t>
            </a:r>
            <a:r>
              <a:rPr lang="ko-KR" altLang="en-US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적용</a:t>
            </a:r>
            <a:r>
              <a:rPr lang="en-US" altLang="ko-KR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및</a:t>
            </a:r>
            <a:r>
              <a:rPr lang="en-US" altLang="ko-KR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ko-KR" altLang="en-US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구현 주체 정의</a:t>
            </a:r>
            <a:endParaRPr lang="en-US" altLang="ko-KR" sz="14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696301" y="4796673"/>
            <a:ext cx="1721195" cy="1080000"/>
          </a:xfrm>
          <a:prstGeom prst="roundRect">
            <a:avLst>
              <a:gd name="adj" fmla="val 13655"/>
            </a:avLst>
          </a:prstGeom>
          <a:solidFill>
            <a:srgbClr val="4F81BD"/>
          </a:solidFill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300"/>
              </a:spcBef>
              <a:spcAft>
                <a:spcPts val="300"/>
              </a:spcAft>
            </a:pPr>
            <a:r>
              <a:rPr lang="ko-KR" altLang="en-US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품질</a:t>
            </a:r>
            <a:endParaRPr lang="en-US" altLang="ko-KR" sz="1400" b="1" dirty="0" smtClean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>
              <a:spcBef>
                <a:spcPts val="300"/>
              </a:spcBef>
              <a:spcAft>
                <a:spcPts val="300"/>
              </a:spcAft>
            </a:pPr>
            <a:r>
              <a:rPr lang="ko-KR" altLang="en-US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모니터링 수행</a:t>
            </a:r>
            <a:endParaRPr lang="ko-KR" altLang="en-US" sz="14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 bwMode="gray">
          <a:xfrm>
            <a:off x="5030193" y="3039628"/>
            <a:ext cx="1403076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latinLnBrk="0" hangingPunct="0">
              <a:defRPr sz="1400" b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300" dirty="0">
                <a:solidFill>
                  <a:schemeClr val="tx1"/>
                </a:solidFill>
              </a:rPr>
              <a:t>통합 </a:t>
            </a:r>
            <a:r>
              <a:rPr lang="ko-KR" altLang="en-US" sz="1300" dirty="0" smtClean="0">
                <a:solidFill>
                  <a:schemeClr val="tx1"/>
                </a:solidFill>
              </a:rPr>
              <a:t>포인트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체계 </a:t>
            </a:r>
            <a:r>
              <a:rPr lang="ko-KR" altLang="en-US" sz="1300" dirty="0">
                <a:solidFill>
                  <a:schemeClr val="tx1"/>
                </a:solidFill>
              </a:rPr>
              <a:t>정비</a:t>
            </a:r>
          </a:p>
        </p:txBody>
      </p:sp>
      <p:sp>
        <p:nvSpPr>
          <p:cNvPr id="78" name="TextBox 77"/>
          <p:cNvSpPr txBox="1"/>
          <p:nvPr/>
        </p:nvSpPr>
        <p:spPr bwMode="gray">
          <a:xfrm>
            <a:off x="5030193" y="1707500"/>
            <a:ext cx="1403076" cy="570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latinLnBrk="0" hangingPunct="0">
              <a:defRPr sz="1400" b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300" dirty="0">
                <a:solidFill>
                  <a:schemeClr val="tx1"/>
                </a:solidFill>
              </a:rPr>
              <a:t>데이터 구조 표준수립</a:t>
            </a:r>
          </a:p>
        </p:txBody>
      </p:sp>
      <p:sp>
        <p:nvSpPr>
          <p:cNvPr id="79" name="TextBox 78"/>
          <p:cNvSpPr txBox="1"/>
          <p:nvPr/>
        </p:nvSpPr>
        <p:spPr bwMode="gray">
          <a:xfrm>
            <a:off x="5030193" y="2373564"/>
            <a:ext cx="1403076" cy="570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latinLnBrk="0" hangingPunct="0">
              <a:defRPr sz="1400" b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300" dirty="0" smtClean="0">
                <a:solidFill>
                  <a:schemeClr val="tx1"/>
                </a:solidFill>
              </a:rPr>
              <a:t>통합고객 데이터 체계 </a:t>
            </a:r>
            <a:r>
              <a:rPr lang="ko-KR" altLang="en-US" sz="1300" dirty="0">
                <a:solidFill>
                  <a:schemeClr val="tx1"/>
                </a:solidFill>
              </a:rPr>
              <a:t>정비</a:t>
            </a:r>
          </a:p>
        </p:txBody>
      </p:sp>
      <p:sp>
        <p:nvSpPr>
          <p:cNvPr id="81" name="TextBox 80"/>
          <p:cNvSpPr txBox="1"/>
          <p:nvPr/>
        </p:nvSpPr>
        <p:spPr bwMode="gray">
          <a:xfrm>
            <a:off x="5030193" y="5007196"/>
            <a:ext cx="1403076" cy="570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latinLnBrk="0" hangingPunct="0">
              <a:defRPr sz="1200" b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300" dirty="0">
                <a:solidFill>
                  <a:schemeClr val="tx1"/>
                </a:solidFill>
              </a:rPr>
              <a:t>이커머스 </a:t>
            </a:r>
            <a:r>
              <a:rPr lang="ko-KR" altLang="en-US" sz="1300" dirty="0" smtClean="0">
                <a:solidFill>
                  <a:schemeClr val="tx1"/>
                </a:solidFill>
              </a:rPr>
              <a:t>사이트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표준화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 bwMode="gray">
          <a:xfrm>
            <a:off x="5030193" y="5673260"/>
            <a:ext cx="1403076" cy="570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latinLnBrk="0" hangingPunct="0">
              <a:defRPr sz="1200" b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300" dirty="0">
                <a:solidFill>
                  <a:schemeClr val="tx1"/>
                </a:solidFill>
              </a:rPr>
              <a:t>분석 </a:t>
            </a:r>
            <a:r>
              <a:rPr lang="ko-KR" altLang="en-US" sz="1300" dirty="0" smtClean="0">
                <a:solidFill>
                  <a:schemeClr val="tx1"/>
                </a:solidFill>
              </a:rPr>
              <a:t>데이터 품질 관리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및 </a:t>
            </a:r>
            <a:r>
              <a:rPr lang="ko-KR" altLang="en-US" sz="1300" dirty="0">
                <a:solidFill>
                  <a:schemeClr val="tx1"/>
                </a:solidFill>
              </a:rPr>
              <a:t>개선</a:t>
            </a:r>
          </a:p>
        </p:txBody>
      </p:sp>
      <p:sp>
        <p:nvSpPr>
          <p:cNvPr id="83" name="TextBox 82"/>
          <p:cNvSpPr txBox="1"/>
          <p:nvPr/>
        </p:nvSpPr>
        <p:spPr bwMode="gray">
          <a:xfrm>
            <a:off x="5030193" y="4341132"/>
            <a:ext cx="1403076" cy="570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latinLnBrk="0" hangingPunct="0">
              <a:defRPr sz="1200" b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300" dirty="0">
                <a:solidFill>
                  <a:schemeClr val="tx1"/>
                </a:solidFill>
              </a:rPr>
              <a:t>상품속성 </a:t>
            </a:r>
            <a:r>
              <a:rPr lang="ko-KR" altLang="en-US" sz="1300" dirty="0" smtClean="0">
                <a:solidFill>
                  <a:schemeClr val="tx1"/>
                </a:solidFill>
              </a:rPr>
              <a:t>체계 거버넌스 </a:t>
            </a:r>
            <a:r>
              <a:rPr lang="ko-KR" altLang="en-US" sz="1300" dirty="0">
                <a:solidFill>
                  <a:schemeClr val="tx1"/>
                </a:solidFill>
              </a:rPr>
              <a:t>정립</a:t>
            </a:r>
          </a:p>
        </p:txBody>
      </p:sp>
      <p:sp>
        <p:nvSpPr>
          <p:cNvPr id="84" name="TextBox 83"/>
          <p:cNvSpPr txBox="1"/>
          <p:nvPr/>
        </p:nvSpPr>
        <p:spPr bwMode="gray">
          <a:xfrm>
            <a:off x="5030193" y="3675068"/>
            <a:ext cx="1403076" cy="570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latinLnBrk="0" hangingPunct="0">
              <a:defRPr sz="1200" b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300" dirty="0" err="1" smtClean="0">
                <a:solidFill>
                  <a:schemeClr val="tx1"/>
                </a:solidFill>
              </a:rPr>
              <a:t>온라인몰</a:t>
            </a:r>
            <a:r>
              <a:rPr lang="ko-KR" altLang="en-US" sz="1300" dirty="0" smtClean="0">
                <a:solidFill>
                  <a:schemeClr val="tx1"/>
                </a:solidFill>
              </a:rPr>
              <a:t> 상품코드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체계 </a:t>
            </a:r>
            <a:r>
              <a:rPr lang="ko-KR" altLang="en-US" sz="1300" dirty="0">
                <a:solidFill>
                  <a:schemeClr val="tx1"/>
                </a:solidFill>
              </a:rPr>
              <a:t>정비</a:t>
            </a:r>
          </a:p>
        </p:txBody>
      </p:sp>
      <p:sp>
        <p:nvSpPr>
          <p:cNvPr id="101" name="Text Box 12"/>
          <p:cNvSpPr txBox="1">
            <a:spLocks noChangeArrowheads="1"/>
          </p:cNvSpPr>
          <p:nvPr/>
        </p:nvSpPr>
        <p:spPr bwMode="gray">
          <a:xfrm>
            <a:off x="5126868" y="1376772"/>
            <a:ext cx="16552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ko-KR" altLang="en-US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과제 그룹</a:t>
            </a:r>
            <a:endParaRPr lang="ko-KR" altLang="en-US" dirty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5030193" y="1652767"/>
            <a:ext cx="2011039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4592208" y="2827298"/>
            <a:ext cx="253741" cy="2178242"/>
          </a:xfrm>
          <a:prstGeom prst="rect">
            <a:avLst/>
          </a:prstGeom>
          <a:solidFill>
            <a:sysClr val="window" lastClr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04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7256504" y="2827298"/>
            <a:ext cx="253741" cy="2178242"/>
          </a:xfrm>
          <a:prstGeom prst="rect">
            <a:avLst/>
          </a:prstGeom>
          <a:solidFill>
            <a:sysClr val="window" lastClr="FFFFFF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962530" y="6244004"/>
            <a:ext cx="4809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  <a:tabLst>
                <a:tab pos="174625" algn="l"/>
              </a:tabLst>
            </a:pPr>
            <a:r>
              <a:rPr lang="ko-KR" altLang="en-US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과제 중 </a:t>
            </a:r>
            <a:r>
              <a:rPr lang="en-US" altLang="ko-KR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SLT </a:t>
            </a:r>
            <a:r>
              <a:rPr lang="ko-KR" altLang="en-US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연계 필요과제는 </a:t>
            </a:r>
            <a:r>
              <a:rPr lang="en-US" altLang="ko-KR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SLT</a:t>
            </a:r>
            <a:r>
              <a:rPr lang="ko-KR" altLang="en-US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프로젝트 요건으로 반영하여 추진 중  </a:t>
            </a:r>
            <a:endParaRPr lang="ko-KR" altLang="en-US" sz="12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21602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t>2</a:t>
            </a:r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26754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>
          <a:xfrm>
            <a:off x="200472" y="116632"/>
            <a:ext cx="756084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>
              <a:spcBef>
                <a:spcPct val="0"/>
              </a:spcBef>
              <a:defRPr sz="2000" spc="0"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j-cs"/>
              </a:defRPr>
            </a:lvl1pPr>
          </a:lstStyle>
          <a:p>
            <a:pPr eaLnBrk="0" latinLnBrk="0" hangingPunct="0"/>
            <a:r>
              <a:rPr lang="en-US" altLang="ko-KR" dirty="0" smtClean="0">
                <a:sym typeface="아리따-돋움(OTF)-Medium"/>
              </a:rPr>
              <a:t>[</a:t>
            </a:r>
            <a:r>
              <a:rPr lang="ko-KR" altLang="en-US" dirty="0" smtClean="0">
                <a:sym typeface="아리따-돋움(OTF)-Medium"/>
              </a:rPr>
              <a:t>참고</a:t>
            </a:r>
            <a:r>
              <a:rPr lang="en-US" altLang="ko-KR" dirty="0" smtClean="0">
                <a:sym typeface="아리따-돋움(OTF)-Medium"/>
              </a:rPr>
              <a:t>] </a:t>
            </a:r>
            <a:r>
              <a:rPr lang="ko-KR" altLang="en-US" dirty="0" smtClean="0">
                <a:sym typeface="아리따-돋움(OTF)-Medium"/>
              </a:rPr>
              <a:t>데이터 개선과제</a:t>
            </a:r>
            <a:endParaRPr lang="ko-KR" altLang="en-US" dirty="0">
              <a:sym typeface="아리따-돋움(OTF)-Medium"/>
            </a:endParaRP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gray">
          <a:xfrm>
            <a:off x="2627587" y="916765"/>
            <a:ext cx="93674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0" latinLnBrk="0" hangingPunct="0">
              <a:spcBef>
                <a:spcPct val="0"/>
              </a:spcBef>
            </a:pPr>
            <a:r>
              <a:rPr lang="ko-KR" altLang="en-US" sz="110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세부과제 </a:t>
            </a:r>
            <a:endParaRPr lang="ko-KR" altLang="en-US" sz="1100" baseline="30000" dirty="0">
              <a:solidFill>
                <a:srgbClr val="333333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2" name="Text Box 12"/>
          <p:cNvSpPr txBox="1">
            <a:spLocks noChangeArrowheads="1"/>
          </p:cNvSpPr>
          <p:nvPr/>
        </p:nvSpPr>
        <p:spPr bwMode="gray">
          <a:xfrm>
            <a:off x="249036" y="916765"/>
            <a:ext cx="5868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ClrTx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영역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3" name="Text Box 12"/>
          <p:cNvSpPr txBox="1">
            <a:spLocks noChangeArrowheads="1"/>
          </p:cNvSpPr>
          <p:nvPr/>
        </p:nvSpPr>
        <p:spPr bwMode="gray">
          <a:xfrm>
            <a:off x="1111678" y="916765"/>
            <a:ext cx="7686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ClrTx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과제그룹 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128465" y="1121353"/>
            <a:ext cx="828000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099985" y="1121353"/>
            <a:ext cx="792000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15961" y="1121353"/>
            <a:ext cx="2160000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12"/>
          <p:cNvSpPr txBox="1">
            <a:spLocks noChangeArrowheads="1"/>
          </p:cNvSpPr>
          <p:nvPr/>
        </p:nvSpPr>
        <p:spPr bwMode="gray">
          <a:xfrm>
            <a:off x="4261795" y="916765"/>
            <a:ext cx="5090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ClrTx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기간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4264322" y="1121353"/>
            <a:ext cx="504000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 bwMode="gray">
          <a:xfrm>
            <a:off x="1110302" y="1258236"/>
            <a:ext cx="792000" cy="540000"/>
          </a:xfrm>
          <a:prstGeom prst="rect">
            <a:avLst/>
          </a:prstGeom>
          <a:solidFill>
            <a:srgbClr val="1F497D"/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latinLnBrk="0" hangingPunct="0">
              <a:defRPr sz="1400" b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/>
              <a:t>데이터 구조 표준수립</a:t>
            </a:r>
          </a:p>
        </p:txBody>
      </p:sp>
      <p:sp>
        <p:nvSpPr>
          <p:cNvPr id="101" name="TextBox 100"/>
          <p:cNvSpPr txBox="1"/>
          <p:nvPr/>
        </p:nvSpPr>
        <p:spPr bwMode="gray">
          <a:xfrm>
            <a:off x="4261795" y="1258236"/>
            <a:ext cx="504000" cy="5400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kumimoji="0" lang="ko-KR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중기</a:t>
            </a:r>
            <a:r>
              <a:rPr kumimoji="0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/>
            </a:r>
            <a:br>
              <a:rPr kumimoji="0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</a:br>
            <a:r>
              <a:rPr kumimoji="0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(’18 2Q)</a:t>
            </a:r>
            <a:endParaRPr kumimoji="0" lang="ko-KR" altLang="en-US" sz="100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</p:txBody>
      </p:sp>
      <p:sp>
        <p:nvSpPr>
          <p:cNvPr id="102" name="TextBox 101"/>
          <p:cNvSpPr txBox="1"/>
          <p:nvPr/>
        </p:nvSpPr>
        <p:spPr bwMode="gray">
          <a:xfrm>
            <a:off x="128465" y="1258237"/>
            <a:ext cx="828000" cy="540000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>
            <a:defPPr>
              <a:defRPr lang="ko-KR"/>
            </a:defPPr>
            <a:lvl1pPr algn="ctr" eaLnBrk="0" latinLnBrk="0" hangingPunct="0">
              <a:defRPr sz="1400" b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구조</a:t>
            </a:r>
          </a:p>
          <a:p>
            <a:r>
              <a:rPr lang="ko-KR" altLang="en-US" sz="105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표준체계 정립</a:t>
            </a:r>
          </a:p>
        </p:txBody>
      </p:sp>
      <p:sp>
        <p:nvSpPr>
          <p:cNvPr id="103" name="TextBox 102"/>
          <p:cNvSpPr txBox="1"/>
          <p:nvPr/>
        </p:nvSpPr>
        <p:spPr bwMode="gray">
          <a:xfrm>
            <a:off x="2015961" y="1258236"/>
            <a:ext cx="2160000" cy="2340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DB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메타데이터 표준 정의</a:t>
            </a:r>
          </a:p>
        </p:txBody>
      </p:sp>
      <p:cxnSp>
        <p:nvCxnSpPr>
          <p:cNvPr id="104" name="Elbow Connector 103"/>
          <p:cNvCxnSpPr>
            <a:stCxn id="96" idx="3"/>
            <a:endCxn id="103" idx="1"/>
          </p:cNvCxnSpPr>
          <p:nvPr/>
        </p:nvCxnSpPr>
        <p:spPr>
          <a:xfrm flipV="1">
            <a:off x="1902302" y="1375236"/>
            <a:ext cx="113659" cy="153000"/>
          </a:xfrm>
          <a:prstGeom prst="bentConnector3">
            <a:avLst/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05" name="Elbow Connector 104"/>
          <p:cNvCxnSpPr>
            <a:stCxn id="96" idx="3"/>
            <a:endCxn id="97" idx="1"/>
          </p:cNvCxnSpPr>
          <p:nvPr/>
        </p:nvCxnSpPr>
        <p:spPr>
          <a:xfrm>
            <a:off x="1902302" y="1528236"/>
            <a:ext cx="113659" cy="1561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sp>
        <p:nvSpPr>
          <p:cNvPr id="106" name="Rounded Rectangle 105"/>
          <p:cNvSpPr/>
          <p:nvPr/>
        </p:nvSpPr>
        <p:spPr>
          <a:xfrm>
            <a:off x="4092843" y="1301464"/>
            <a:ext cx="142873" cy="147547"/>
          </a:xfrm>
          <a:prstGeom prst="roundRect">
            <a:avLst/>
          </a:prstGeom>
          <a:solidFill>
            <a:srgbClr val="336699"/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rtlCol="0" anchor="ctr" anchorCtr="0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G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109" name="Straight Connector 108"/>
          <p:cNvCxnSpPr>
            <a:stCxn id="102" idx="3"/>
            <a:endCxn id="96" idx="1"/>
          </p:cNvCxnSpPr>
          <p:nvPr/>
        </p:nvCxnSpPr>
        <p:spPr>
          <a:xfrm flipV="1">
            <a:off x="956465" y="1528236"/>
            <a:ext cx="153837" cy="1"/>
          </a:xfrm>
          <a:prstGeom prst="line">
            <a:avLst/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sp>
        <p:nvSpPr>
          <p:cNvPr id="110" name="TextBox 109"/>
          <p:cNvSpPr txBox="1"/>
          <p:nvPr/>
        </p:nvSpPr>
        <p:spPr bwMode="gray">
          <a:xfrm>
            <a:off x="1077268" y="2240868"/>
            <a:ext cx="792000" cy="540000"/>
          </a:xfrm>
          <a:prstGeom prst="rect">
            <a:avLst/>
          </a:prstGeom>
          <a:solidFill>
            <a:srgbClr val="1F497D"/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latinLnBrk="0" hangingPunct="0">
              <a:defRPr sz="1400" b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/>
              <a:t>통합고객 </a:t>
            </a:r>
            <a:endParaRPr lang="en-US" altLang="ko-KR" sz="1050" dirty="0" smtClean="0"/>
          </a:p>
          <a:p>
            <a:r>
              <a:rPr lang="ko-KR" altLang="en-US" sz="1050" dirty="0" smtClean="0"/>
              <a:t>데이터 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체계 </a:t>
            </a:r>
            <a:r>
              <a:rPr lang="ko-KR" altLang="en-US" sz="1050" dirty="0"/>
              <a:t>정비</a:t>
            </a:r>
          </a:p>
        </p:txBody>
      </p:sp>
      <p:sp>
        <p:nvSpPr>
          <p:cNvPr id="111" name="TextBox 110"/>
          <p:cNvSpPr txBox="1"/>
          <p:nvPr/>
        </p:nvSpPr>
        <p:spPr bwMode="gray">
          <a:xfrm>
            <a:off x="2015961" y="2518068"/>
            <a:ext cx="2160000" cy="2340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통합고객 중복 이슈 개선</a:t>
            </a:r>
          </a:p>
        </p:txBody>
      </p:sp>
      <p:sp>
        <p:nvSpPr>
          <p:cNvPr id="112" name="TextBox 111"/>
          <p:cNvSpPr txBox="1"/>
          <p:nvPr/>
        </p:nvSpPr>
        <p:spPr bwMode="gray">
          <a:xfrm>
            <a:off x="2015961" y="3626868"/>
            <a:ext cx="2160000" cy="2340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경로</a:t>
            </a:r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통합 </a:t>
            </a:r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DB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간 고객정보 불일치</a:t>
            </a:r>
          </a:p>
        </p:txBody>
      </p:sp>
      <p:sp>
        <p:nvSpPr>
          <p:cNvPr id="113" name="TextBox 112"/>
          <p:cNvSpPr txBox="1"/>
          <p:nvPr/>
        </p:nvSpPr>
        <p:spPr bwMode="gray">
          <a:xfrm>
            <a:off x="2015961" y="3904068"/>
            <a:ext cx="2160000" cy="2340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고객 휴대폰 번호 중복 개선</a:t>
            </a:r>
          </a:p>
        </p:txBody>
      </p:sp>
      <p:sp>
        <p:nvSpPr>
          <p:cNvPr id="114" name="TextBox 113"/>
          <p:cNvSpPr txBox="1"/>
          <p:nvPr/>
        </p:nvSpPr>
        <p:spPr bwMode="gray">
          <a:xfrm>
            <a:off x="2015961" y="2240868"/>
            <a:ext cx="2160000" cy="2340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통합고객 탈퇴여부 변경일 누락 개선</a:t>
            </a:r>
          </a:p>
        </p:txBody>
      </p:sp>
      <p:sp>
        <p:nvSpPr>
          <p:cNvPr id="115" name="TextBox 114"/>
          <p:cNvSpPr txBox="1"/>
          <p:nvPr/>
        </p:nvSpPr>
        <p:spPr bwMode="gray">
          <a:xfrm>
            <a:off x="2015961" y="4181267"/>
            <a:ext cx="2160000" cy="2340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통합고객정보 가입</a:t>
            </a:r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수정 일원화</a:t>
            </a:r>
          </a:p>
        </p:txBody>
      </p:sp>
      <p:sp>
        <p:nvSpPr>
          <p:cNvPr id="116" name="TextBox 115"/>
          <p:cNvSpPr txBox="1"/>
          <p:nvPr/>
        </p:nvSpPr>
        <p:spPr bwMode="gray">
          <a:xfrm>
            <a:off x="2015961" y="2795268"/>
            <a:ext cx="2160000" cy="2340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주요 고객 속성 데이터 </a:t>
            </a:r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Validation 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강화</a:t>
            </a:r>
          </a:p>
        </p:txBody>
      </p:sp>
      <p:sp>
        <p:nvSpPr>
          <p:cNvPr id="117" name="TextBox 116"/>
          <p:cNvSpPr txBox="1"/>
          <p:nvPr/>
        </p:nvSpPr>
        <p:spPr bwMode="gray">
          <a:xfrm>
            <a:off x="2015961" y="3072468"/>
            <a:ext cx="2160000" cy="2340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제휴데이터 연동에 대한 표준 정의</a:t>
            </a:r>
          </a:p>
        </p:txBody>
      </p:sp>
      <p:cxnSp>
        <p:nvCxnSpPr>
          <p:cNvPr id="118" name="Elbow Connector 117"/>
          <p:cNvCxnSpPr>
            <a:stCxn id="110" idx="3"/>
            <a:endCxn id="111" idx="1"/>
          </p:cNvCxnSpPr>
          <p:nvPr/>
        </p:nvCxnSpPr>
        <p:spPr>
          <a:xfrm>
            <a:off x="1869268" y="2510868"/>
            <a:ext cx="146693" cy="124200"/>
          </a:xfrm>
          <a:prstGeom prst="bentConnector3">
            <a:avLst/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19" name="Elbow Connector 118"/>
          <p:cNvCxnSpPr>
            <a:stCxn id="110" idx="3"/>
            <a:endCxn id="111" idx="1"/>
          </p:cNvCxnSpPr>
          <p:nvPr/>
        </p:nvCxnSpPr>
        <p:spPr>
          <a:xfrm>
            <a:off x="1869268" y="2510868"/>
            <a:ext cx="146693" cy="124200"/>
          </a:xfrm>
          <a:prstGeom prst="bentConnector3">
            <a:avLst/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20" name="Elbow Connector 119"/>
          <p:cNvCxnSpPr>
            <a:stCxn id="110" idx="3"/>
            <a:endCxn id="112" idx="1"/>
          </p:cNvCxnSpPr>
          <p:nvPr/>
        </p:nvCxnSpPr>
        <p:spPr>
          <a:xfrm>
            <a:off x="1869268" y="2510868"/>
            <a:ext cx="146693" cy="1233000"/>
          </a:xfrm>
          <a:prstGeom prst="bentConnector3">
            <a:avLst/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21" name="Elbow Connector 120"/>
          <p:cNvCxnSpPr>
            <a:stCxn id="110" idx="3"/>
            <a:endCxn id="113" idx="1"/>
          </p:cNvCxnSpPr>
          <p:nvPr/>
        </p:nvCxnSpPr>
        <p:spPr>
          <a:xfrm>
            <a:off x="1869268" y="2510868"/>
            <a:ext cx="146693" cy="1510200"/>
          </a:xfrm>
          <a:prstGeom prst="bentConnector3">
            <a:avLst/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22" name="Elbow Connector 121"/>
          <p:cNvCxnSpPr>
            <a:stCxn id="110" idx="3"/>
            <a:endCxn id="114" idx="1"/>
          </p:cNvCxnSpPr>
          <p:nvPr/>
        </p:nvCxnSpPr>
        <p:spPr>
          <a:xfrm flipV="1">
            <a:off x="1869268" y="2357868"/>
            <a:ext cx="146693" cy="153000"/>
          </a:xfrm>
          <a:prstGeom prst="bentConnector3">
            <a:avLst/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23" name="Elbow Connector 122"/>
          <p:cNvCxnSpPr>
            <a:stCxn id="110" idx="3"/>
            <a:endCxn id="115" idx="1"/>
          </p:cNvCxnSpPr>
          <p:nvPr/>
        </p:nvCxnSpPr>
        <p:spPr>
          <a:xfrm>
            <a:off x="1869268" y="2510868"/>
            <a:ext cx="146693" cy="1787399"/>
          </a:xfrm>
          <a:prstGeom prst="bentConnector3">
            <a:avLst/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24" name="Elbow Connector 123"/>
          <p:cNvCxnSpPr>
            <a:stCxn id="110" idx="3"/>
            <a:endCxn id="116" idx="1"/>
          </p:cNvCxnSpPr>
          <p:nvPr/>
        </p:nvCxnSpPr>
        <p:spPr>
          <a:xfrm>
            <a:off x="1869268" y="2510868"/>
            <a:ext cx="146693" cy="401400"/>
          </a:xfrm>
          <a:prstGeom prst="bentConnector3">
            <a:avLst/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25" name="Elbow Connector 124"/>
          <p:cNvCxnSpPr>
            <a:stCxn id="110" idx="3"/>
            <a:endCxn id="117" idx="1"/>
          </p:cNvCxnSpPr>
          <p:nvPr/>
        </p:nvCxnSpPr>
        <p:spPr>
          <a:xfrm>
            <a:off x="1869268" y="2510868"/>
            <a:ext cx="146693" cy="6786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sp>
        <p:nvSpPr>
          <p:cNvPr id="129" name="TextBox 128"/>
          <p:cNvSpPr txBox="1"/>
          <p:nvPr/>
        </p:nvSpPr>
        <p:spPr bwMode="gray">
          <a:xfrm>
            <a:off x="4261795" y="2240871"/>
            <a:ext cx="504000" cy="233998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buClrTx/>
              <a:buSzTx/>
              <a:buFontTx/>
              <a:buNone/>
              <a:tabLst/>
              <a:defRPr kumimoji="0" sz="90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10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단기</a:t>
            </a:r>
            <a: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en-US" altLang="ko-KR" sz="8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(’17 3Q)</a:t>
            </a:r>
            <a:endParaRPr lang="ko-KR" altLang="en-US" sz="8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30" name="TextBox 129"/>
          <p:cNvSpPr txBox="1"/>
          <p:nvPr/>
        </p:nvSpPr>
        <p:spPr bwMode="gray">
          <a:xfrm>
            <a:off x="4261795" y="3359453"/>
            <a:ext cx="504000" cy="1055814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kumimoji="0" lang="ko-KR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중기</a:t>
            </a:r>
            <a:r>
              <a:rPr kumimoji="0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/>
            </a:r>
            <a:br>
              <a:rPr kumimoji="0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</a:br>
            <a:r>
              <a:rPr kumimoji="0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(’18 2Q)</a:t>
            </a:r>
            <a:endParaRPr kumimoji="0" lang="ko-KR" altLang="en-US" sz="100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</p:txBody>
      </p:sp>
      <p:sp>
        <p:nvSpPr>
          <p:cNvPr id="132" name="TextBox 131"/>
          <p:cNvSpPr txBox="1"/>
          <p:nvPr/>
        </p:nvSpPr>
        <p:spPr bwMode="gray">
          <a:xfrm>
            <a:off x="1077268" y="4723007"/>
            <a:ext cx="792000" cy="540000"/>
          </a:xfrm>
          <a:prstGeom prst="rect">
            <a:avLst/>
          </a:prstGeom>
          <a:solidFill>
            <a:srgbClr val="1F497D"/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latinLnBrk="0" hangingPunct="0">
              <a:defRPr sz="1400" b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/>
              <a:t>통합 </a:t>
            </a:r>
            <a:r>
              <a:rPr lang="ko-KR" altLang="en-US" sz="1050" dirty="0" smtClean="0"/>
              <a:t>포인트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체계 </a:t>
            </a:r>
            <a:r>
              <a:rPr lang="ko-KR" altLang="en-US" sz="1050" dirty="0"/>
              <a:t>정비</a:t>
            </a:r>
          </a:p>
        </p:txBody>
      </p:sp>
      <p:sp>
        <p:nvSpPr>
          <p:cNvPr id="133" name="TextBox 132"/>
          <p:cNvSpPr txBox="1"/>
          <p:nvPr/>
        </p:nvSpPr>
        <p:spPr bwMode="gray">
          <a:xfrm>
            <a:off x="128465" y="2240868"/>
            <a:ext cx="828000" cy="791460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>
            <a:defPPr>
              <a:defRPr lang="ko-KR"/>
            </a:defPPr>
            <a:lvl1pPr algn="ctr" eaLnBrk="0" latinLnBrk="0" hangingPunct="0">
              <a:defRPr sz="1400" b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통합고객 및</a:t>
            </a:r>
            <a:r>
              <a:rPr lang="en-US" altLang="ko-KR" sz="105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05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포인트 개선</a:t>
            </a:r>
          </a:p>
        </p:txBody>
      </p:sp>
      <p:sp>
        <p:nvSpPr>
          <p:cNvPr id="134" name="TextBox 133"/>
          <p:cNvSpPr txBox="1"/>
          <p:nvPr/>
        </p:nvSpPr>
        <p:spPr bwMode="gray">
          <a:xfrm>
            <a:off x="2015961" y="5296975"/>
            <a:ext cx="2160000" cy="2340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뷰티포인트 사이트 구매내역 </a:t>
            </a:r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Batch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개선</a:t>
            </a:r>
          </a:p>
        </p:txBody>
      </p:sp>
      <p:sp>
        <p:nvSpPr>
          <p:cNvPr id="135" name="TextBox 134"/>
          <p:cNvSpPr txBox="1"/>
          <p:nvPr/>
        </p:nvSpPr>
        <p:spPr bwMode="gray">
          <a:xfrm>
            <a:off x="2015961" y="5009991"/>
            <a:ext cx="2160000" cy="2340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구매내역 통합 </a:t>
            </a:r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DB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수집 실시간 제공</a:t>
            </a:r>
          </a:p>
        </p:txBody>
      </p:sp>
      <p:sp>
        <p:nvSpPr>
          <p:cNvPr id="136" name="TextBox 135"/>
          <p:cNvSpPr txBox="1"/>
          <p:nvPr/>
        </p:nvSpPr>
        <p:spPr bwMode="gray">
          <a:xfrm>
            <a:off x="2015961" y="4723007"/>
            <a:ext cx="2160000" cy="2340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포인트</a:t>
            </a:r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구매정보</a:t>
            </a:r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결제정보 </a:t>
            </a:r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Key 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정의</a:t>
            </a:r>
          </a:p>
        </p:txBody>
      </p:sp>
      <p:cxnSp>
        <p:nvCxnSpPr>
          <p:cNvPr id="137" name="Elbow Connector 136"/>
          <p:cNvCxnSpPr>
            <a:stCxn id="132" idx="3"/>
            <a:endCxn id="134" idx="1"/>
          </p:cNvCxnSpPr>
          <p:nvPr/>
        </p:nvCxnSpPr>
        <p:spPr>
          <a:xfrm>
            <a:off x="1869268" y="4993007"/>
            <a:ext cx="146693" cy="420968"/>
          </a:xfrm>
          <a:prstGeom prst="bentConnector3">
            <a:avLst/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38" name="Elbow Connector 137"/>
          <p:cNvCxnSpPr>
            <a:stCxn id="132" idx="3"/>
            <a:endCxn id="135" idx="1"/>
          </p:cNvCxnSpPr>
          <p:nvPr/>
        </p:nvCxnSpPr>
        <p:spPr>
          <a:xfrm>
            <a:off x="1869268" y="4993007"/>
            <a:ext cx="146693" cy="133984"/>
          </a:xfrm>
          <a:prstGeom prst="bentConnector3">
            <a:avLst/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39" name="Elbow Connector 138"/>
          <p:cNvCxnSpPr>
            <a:stCxn id="132" idx="3"/>
            <a:endCxn id="136" idx="1"/>
          </p:cNvCxnSpPr>
          <p:nvPr/>
        </p:nvCxnSpPr>
        <p:spPr>
          <a:xfrm flipV="1">
            <a:off x="1869268" y="4840007"/>
            <a:ext cx="146693" cy="153000"/>
          </a:xfrm>
          <a:prstGeom prst="bentConnector3">
            <a:avLst/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sp>
        <p:nvSpPr>
          <p:cNvPr id="143" name="TextBox 142"/>
          <p:cNvSpPr txBox="1"/>
          <p:nvPr/>
        </p:nvSpPr>
        <p:spPr bwMode="gray">
          <a:xfrm>
            <a:off x="4261795" y="5009992"/>
            <a:ext cx="504000" cy="520984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36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buClrTx/>
              <a:buSzTx/>
              <a:buFontTx/>
              <a:buNone/>
              <a:tabLst/>
              <a:defRPr kumimoji="0" sz="110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1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중기</a:t>
            </a:r>
            <a:r>
              <a:rPr lang="en-US" altLang="ko-KR" sz="10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lang="en-US" altLang="ko-KR" sz="10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en-US" altLang="ko-KR" sz="10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</a:t>
            </a:r>
            <a:r>
              <a:rPr lang="en-US" altLang="ko-KR" sz="1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’18 2Q</a:t>
            </a:r>
            <a:r>
              <a:rPr lang="en-US" altLang="ko-KR" sz="10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  <a:endParaRPr lang="ko-KR" altLang="en-US" sz="10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44" name="TextBox 143"/>
          <p:cNvSpPr txBox="1"/>
          <p:nvPr/>
        </p:nvSpPr>
        <p:spPr bwMode="gray">
          <a:xfrm>
            <a:off x="4261795" y="4723007"/>
            <a:ext cx="504000" cy="2340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buClrTx/>
              <a:buSzTx/>
              <a:buFontTx/>
              <a:buNone/>
              <a:tabLst/>
              <a:defRPr kumimoji="0" sz="90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중기</a:t>
            </a:r>
            <a: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(’18 1Q)</a:t>
            </a:r>
            <a:endParaRPr lang="ko-KR" altLang="en-US" sz="7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146" name="Elbow Connector 145"/>
          <p:cNvCxnSpPr>
            <a:stCxn id="133" idx="3"/>
            <a:endCxn id="132" idx="1"/>
          </p:cNvCxnSpPr>
          <p:nvPr/>
        </p:nvCxnSpPr>
        <p:spPr>
          <a:xfrm>
            <a:off x="956465" y="2636598"/>
            <a:ext cx="120803" cy="235640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47" name="Elbow Connector 146"/>
          <p:cNvCxnSpPr>
            <a:stCxn id="133" idx="3"/>
            <a:endCxn id="110" idx="1"/>
          </p:cNvCxnSpPr>
          <p:nvPr/>
        </p:nvCxnSpPr>
        <p:spPr>
          <a:xfrm flipV="1">
            <a:off x="956465" y="2510868"/>
            <a:ext cx="120803" cy="1257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sp>
        <p:nvSpPr>
          <p:cNvPr id="148" name="TextBox 147"/>
          <p:cNvSpPr txBox="1"/>
          <p:nvPr/>
        </p:nvSpPr>
        <p:spPr bwMode="gray">
          <a:xfrm>
            <a:off x="2015961" y="3349668"/>
            <a:ext cx="2160000" cy="2340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고객 </a:t>
            </a:r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e-Mail 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관리 강화</a:t>
            </a:r>
          </a:p>
        </p:txBody>
      </p:sp>
      <p:sp>
        <p:nvSpPr>
          <p:cNvPr id="149" name="TextBox 148"/>
          <p:cNvSpPr txBox="1"/>
          <p:nvPr/>
        </p:nvSpPr>
        <p:spPr bwMode="gray">
          <a:xfrm>
            <a:off x="4261795" y="2518068"/>
            <a:ext cx="504000" cy="7884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ko-KR" altLang="en-US" sz="1000" kern="0" noProof="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단기</a:t>
            </a:r>
            <a:r>
              <a:rPr kumimoji="0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/>
            </a:r>
            <a:br>
              <a:rPr kumimoji="0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</a:b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(’17 4Q)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</p:txBody>
      </p:sp>
      <p:cxnSp>
        <p:nvCxnSpPr>
          <p:cNvPr id="152" name="Elbow Connector 151"/>
          <p:cNvCxnSpPr>
            <a:stCxn id="110" idx="3"/>
            <a:endCxn id="148" idx="1"/>
          </p:cNvCxnSpPr>
          <p:nvPr/>
        </p:nvCxnSpPr>
        <p:spPr>
          <a:xfrm>
            <a:off x="1869268" y="2510868"/>
            <a:ext cx="146693" cy="9558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  <p:sp>
        <p:nvSpPr>
          <p:cNvPr id="76" name="TextBox 75"/>
          <p:cNvSpPr txBox="1"/>
          <p:nvPr/>
        </p:nvSpPr>
        <p:spPr bwMode="gray">
          <a:xfrm>
            <a:off x="1324270" y="6237312"/>
            <a:ext cx="1468490" cy="235246"/>
          </a:xfrm>
          <a:prstGeom prst="rect">
            <a:avLst/>
          </a:prstGeom>
          <a:noFill/>
        </p:spPr>
        <p:txBody>
          <a:bodyPr vert="horz" wrap="square" lIns="72000" tIns="36000" rIns="72000" bIns="36000" rtlCol="0" anchor="ctr">
            <a:noAutofit/>
          </a:bodyPr>
          <a:lstStyle/>
          <a:p>
            <a:pPr eaLnBrk="0" latinLnBrk="0" hangingPunct="0">
              <a:spcBef>
                <a:spcPts val="300"/>
              </a:spcBef>
              <a:spcAft>
                <a:spcPts val="300"/>
              </a:spcAft>
            </a:pPr>
            <a:r>
              <a:rPr lang="ko-KR" altLang="en-US" sz="100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거버넌스 관련 과제</a:t>
            </a:r>
            <a:endParaRPr lang="en-US" altLang="ko-KR" sz="1000" dirty="0" smtClean="0">
              <a:solidFill>
                <a:srgbClr val="333333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152132" y="6281162"/>
            <a:ext cx="172138" cy="147547"/>
          </a:xfrm>
          <a:prstGeom prst="roundRect">
            <a:avLst/>
          </a:prstGeom>
          <a:solidFill>
            <a:srgbClr val="336699"/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rtlCol="0" anchor="ctr" anchorCtr="0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G</a:t>
            </a: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 bwMode="gray">
          <a:xfrm>
            <a:off x="9129692" y="6304576"/>
            <a:ext cx="503828" cy="148760"/>
          </a:xfrm>
          <a:prstGeom prst="rect">
            <a:avLst/>
          </a:prstGeom>
          <a:solidFill>
            <a:srgbClr val="92D050"/>
          </a:solidFill>
          <a:ln>
            <a:solidFill>
              <a:srgbClr val="4A7EBB"/>
            </a:solidFill>
          </a:ln>
        </p:spPr>
        <p:txBody>
          <a:bodyPr vert="horz" wrap="square" lIns="0" tIns="36000" rIns="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8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완료</a:t>
            </a:r>
            <a:endParaRPr lang="ko-KR" altLang="en-US" sz="800" dirty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80" name="Text Box 12"/>
          <p:cNvSpPr txBox="1">
            <a:spLocks noChangeArrowheads="1"/>
          </p:cNvSpPr>
          <p:nvPr/>
        </p:nvSpPr>
        <p:spPr bwMode="gray">
          <a:xfrm>
            <a:off x="7565120" y="916765"/>
            <a:ext cx="93816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0" latinLnBrk="0" hangingPunct="0">
              <a:spcBef>
                <a:spcPct val="0"/>
              </a:spcBef>
            </a:pPr>
            <a:r>
              <a:rPr lang="ko-KR" altLang="en-US" sz="110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세부과제 </a:t>
            </a:r>
            <a:endParaRPr lang="ko-KR" altLang="en-US" sz="1100" baseline="30000" dirty="0">
              <a:solidFill>
                <a:srgbClr val="333333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81" name="Text Box 12"/>
          <p:cNvSpPr txBox="1">
            <a:spLocks noChangeArrowheads="1"/>
          </p:cNvSpPr>
          <p:nvPr/>
        </p:nvSpPr>
        <p:spPr bwMode="gray">
          <a:xfrm>
            <a:off x="5063604" y="916765"/>
            <a:ext cx="58774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ClrTx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영역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82" name="Text Box 12"/>
          <p:cNvSpPr txBox="1">
            <a:spLocks noChangeArrowheads="1"/>
          </p:cNvSpPr>
          <p:nvPr/>
        </p:nvSpPr>
        <p:spPr bwMode="gray">
          <a:xfrm>
            <a:off x="5975513" y="916765"/>
            <a:ext cx="76977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ClrTx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과제그룹 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4943475" y="1121353"/>
            <a:ext cx="828000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964400" y="1121353"/>
            <a:ext cx="792000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954201" y="1121353"/>
            <a:ext cx="2160000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12"/>
          <p:cNvSpPr txBox="1">
            <a:spLocks noChangeArrowheads="1"/>
          </p:cNvSpPr>
          <p:nvPr/>
        </p:nvSpPr>
        <p:spPr bwMode="gray">
          <a:xfrm>
            <a:off x="9206106" y="916765"/>
            <a:ext cx="50982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ClrTx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기간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9209016" y="1121353"/>
            <a:ext cx="504000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 bwMode="gray">
          <a:xfrm>
            <a:off x="5964400" y="3219858"/>
            <a:ext cx="792000" cy="540000"/>
          </a:xfrm>
          <a:prstGeom prst="rect">
            <a:avLst/>
          </a:prstGeom>
          <a:solidFill>
            <a:srgbClr val="1F497D"/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latinLnBrk="0" hangingPunct="0">
              <a:defRPr sz="1200" b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/>
              <a:t>이커머스 </a:t>
            </a:r>
            <a:endParaRPr lang="en-US" altLang="ko-KR" sz="1050" dirty="0" smtClean="0"/>
          </a:p>
          <a:p>
            <a:r>
              <a:rPr lang="ko-KR" altLang="en-US" sz="1050" dirty="0" smtClean="0"/>
              <a:t>사이트</a:t>
            </a:r>
            <a:endParaRPr lang="en-US" altLang="ko-KR" sz="1050" dirty="0" smtClean="0"/>
          </a:p>
          <a:p>
            <a:r>
              <a:rPr lang="ko-KR" altLang="en-US" sz="1050" dirty="0" smtClean="0"/>
              <a:t>표준화</a:t>
            </a:r>
            <a:endParaRPr lang="ko-KR" altLang="en-US" sz="1050" dirty="0"/>
          </a:p>
        </p:txBody>
      </p:sp>
      <p:sp>
        <p:nvSpPr>
          <p:cNvPr id="155" name="TextBox 154"/>
          <p:cNvSpPr txBox="1"/>
          <p:nvPr/>
        </p:nvSpPr>
        <p:spPr bwMode="gray">
          <a:xfrm>
            <a:off x="4943475" y="3225681"/>
            <a:ext cx="828000" cy="639961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>
            <a:defPPr>
              <a:defRPr lang="ko-KR"/>
            </a:defPPr>
            <a:lvl1pPr algn="ctr" eaLnBrk="0" latinLnBrk="0" hangingPunct="0">
              <a:defRPr sz="1200" b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/>
              <a:t>커머스 </a:t>
            </a:r>
            <a:r>
              <a:rPr lang="en-US" altLang="ko-KR" sz="1050" dirty="0"/>
              <a:t>Site </a:t>
            </a:r>
            <a:r>
              <a:rPr lang="ko-KR" altLang="en-US" sz="1050" dirty="0"/>
              <a:t>데이터표준 및 분석체계 정립</a:t>
            </a:r>
          </a:p>
        </p:txBody>
      </p:sp>
      <p:cxnSp>
        <p:nvCxnSpPr>
          <p:cNvPr id="156" name="Elbow Connector 155"/>
          <p:cNvCxnSpPr>
            <a:stCxn id="155" idx="3"/>
            <a:endCxn id="171" idx="1"/>
          </p:cNvCxnSpPr>
          <p:nvPr/>
        </p:nvCxnSpPr>
        <p:spPr>
          <a:xfrm>
            <a:off x="5771475" y="3545662"/>
            <a:ext cx="192925" cy="1977893"/>
          </a:xfrm>
          <a:prstGeom prst="bentConnector3">
            <a:avLst/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sp>
        <p:nvSpPr>
          <p:cNvPr id="157" name="TextBox 156"/>
          <p:cNvSpPr txBox="1"/>
          <p:nvPr/>
        </p:nvSpPr>
        <p:spPr bwMode="gray">
          <a:xfrm>
            <a:off x="6954201" y="3219858"/>
            <a:ext cx="2160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이커머스 사이트 개발 표준 수립 </a:t>
            </a:r>
          </a:p>
        </p:txBody>
      </p:sp>
      <p:sp>
        <p:nvSpPr>
          <p:cNvPr id="158" name="TextBox 157"/>
          <p:cNvSpPr txBox="1"/>
          <p:nvPr/>
        </p:nvSpPr>
        <p:spPr bwMode="gray">
          <a:xfrm>
            <a:off x="6954201" y="3456498"/>
            <a:ext cx="2160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이커머스 사이트 카테고리 표준체계</a:t>
            </a:r>
          </a:p>
        </p:txBody>
      </p:sp>
      <p:sp>
        <p:nvSpPr>
          <p:cNvPr id="159" name="TextBox 158"/>
          <p:cNvSpPr txBox="1"/>
          <p:nvPr/>
        </p:nvSpPr>
        <p:spPr bwMode="gray">
          <a:xfrm>
            <a:off x="6954201" y="3693138"/>
            <a:ext cx="2160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이커머스 사이트 </a:t>
            </a:r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URL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체계 수립 및 개선</a:t>
            </a:r>
          </a:p>
        </p:txBody>
      </p:sp>
      <p:cxnSp>
        <p:nvCxnSpPr>
          <p:cNvPr id="160" name="Elbow Connector 159"/>
          <p:cNvCxnSpPr>
            <a:stCxn id="154" idx="3"/>
            <a:endCxn id="157" idx="1"/>
          </p:cNvCxnSpPr>
          <p:nvPr/>
        </p:nvCxnSpPr>
        <p:spPr>
          <a:xfrm flipV="1">
            <a:off x="6756400" y="3319956"/>
            <a:ext cx="197801" cy="169902"/>
          </a:xfrm>
          <a:prstGeom prst="bentConnector3">
            <a:avLst/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61" name="Elbow Connector 160"/>
          <p:cNvCxnSpPr>
            <a:stCxn id="154" idx="3"/>
            <a:endCxn id="158" idx="1"/>
          </p:cNvCxnSpPr>
          <p:nvPr/>
        </p:nvCxnSpPr>
        <p:spPr>
          <a:xfrm>
            <a:off x="6756400" y="3489858"/>
            <a:ext cx="197801" cy="66738"/>
          </a:xfrm>
          <a:prstGeom prst="bentConnector3">
            <a:avLst/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62" name="Elbow Connector 161"/>
          <p:cNvCxnSpPr>
            <a:stCxn id="154" idx="3"/>
            <a:endCxn id="159" idx="1"/>
          </p:cNvCxnSpPr>
          <p:nvPr/>
        </p:nvCxnSpPr>
        <p:spPr>
          <a:xfrm>
            <a:off x="6756400" y="3489858"/>
            <a:ext cx="197801" cy="3033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sp>
        <p:nvSpPr>
          <p:cNvPr id="163" name="TextBox 162"/>
          <p:cNvSpPr txBox="1"/>
          <p:nvPr/>
        </p:nvSpPr>
        <p:spPr bwMode="gray">
          <a:xfrm>
            <a:off x="9206106" y="3219859"/>
            <a:ext cx="504000" cy="67347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중기</a:t>
            </a:r>
            <a:r>
              <a:rPr kumimoji="0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/>
            </a:r>
            <a:br>
              <a:rPr kumimoji="0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</a:br>
            <a:r>
              <a:rPr kumimoji="0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(’18 1Q)</a:t>
            </a:r>
            <a:endParaRPr kumimoji="0" lang="ko-KR" altLang="en-US" sz="100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</p:txBody>
      </p:sp>
      <p:sp>
        <p:nvSpPr>
          <p:cNvPr id="164" name="TextBox 163"/>
          <p:cNvSpPr txBox="1"/>
          <p:nvPr/>
        </p:nvSpPr>
        <p:spPr bwMode="gray">
          <a:xfrm>
            <a:off x="9206106" y="5007718"/>
            <a:ext cx="504000" cy="200197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buClrTx/>
              <a:buSzTx/>
              <a:buFontTx/>
              <a:buNone/>
              <a:tabLst/>
              <a:defRPr kumimoji="0" sz="90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중기</a:t>
            </a:r>
            <a: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(’18 2Q)</a:t>
            </a:r>
            <a:endParaRPr lang="ko-KR" altLang="en-US" sz="7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65" name="TextBox 164"/>
          <p:cNvSpPr txBox="1"/>
          <p:nvPr/>
        </p:nvSpPr>
        <p:spPr bwMode="gray">
          <a:xfrm>
            <a:off x="5964400" y="4066458"/>
            <a:ext cx="792000" cy="540000"/>
          </a:xfrm>
          <a:prstGeom prst="rect">
            <a:avLst/>
          </a:prstGeom>
          <a:solidFill>
            <a:srgbClr val="1F497D"/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latinLnBrk="0" hangingPunct="0">
              <a:defRPr sz="1200" b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/>
              <a:t>분석 </a:t>
            </a:r>
            <a:r>
              <a:rPr lang="ko-KR" altLang="en-US" sz="1050" dirty="0" smtClean="0"/>
              <a:t>데이터</a:t>
            </a:r>
            <a:endParaRPr lang="en-US" altLang="ko-KR" sz="1050" dirty="0" smtClean="0"/>
          </a:p>
          <a:p>
            <a:r>
              <a:rPr lang="ko-KR" altLang="en-US" sz="1050" dirty="0" smtClean="0"/>
              <a:t> </a:t>
            </a:r>
            <a:r>
              <a:rPr lang="ko-KR" altLang="en-US" sz="1050" dirty="0"/>
              <a:t>품질 </a:t>
            </a:r>
            <a:r>
              <a:rPr lang="ko-KR" altLang="en-US" sz="1050" dirty="0" smtClean="0"/>
              <a:t>관리</a:t>
            </a:r>
            <a:endParaRPr lang="en-US" altLang="ko-KR" sz="1050" dirty="0" smtClean="0"/>
          </a:p>
          <a:p>
            <a:r>
              <a:rPr lang="ko-KR" altLang="en-US" sz="1050" dirty="0" smtClean="0"/>
              <a:t>및 </a:t>
            </a:r>
            <a:r>
              <a:rPr lang="ko-KR" altLang="en-US" sz="1050" dirty="0"/>
              <a:t>개선</a:t>
            </a:r>
          </a:p>
        </p:txBody>
      </p:sp>
      <p:sp>
        <p:nvSpPr>
          <p:cNvPr id="166" name="TextBox 165"/>
          <p:cNvSpPr txBox="1"/>
          <p:nvPr/>
        </p:nvSpPr>
        <p:spPr bwMode="gray">
          <a:xfrm>
            <a:off x="6954201" y="4066458"/>
            <a:ext cx="2160000" cy="200196"/>
          </a:xfrm>
          <a:prstGeom prst="rect">
            <a:avLst/>
          </a:prstGeom>
          <a:solidFill>
            <a:srgbClr val="92D050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Adobe 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</a:t>
            </a:r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Hadoop 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추가 적재</a:t>
            </a:r>
          </a:p>
        </p:txBody>
      </p:sp>
      <p:sp>
        <p:nvSpPr>
          <p:cNvPr id="167" name="TextBox 166"/>
          <p:cNvSpPr txBox="1"/>
          <p:nvPr/>
        </p:nvSpPr>
        <p:spPr bwMode="gray">
          <a:xfrm>
            <a:off x="6954201" y="4304663"/>
            <a:ext cx="2160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Hadoop 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타입 불일치 개선 </a:t>
            </a:r>
          </a:p>
        </p:txBody>
      </p:sp>
      <p:sp>
        <p:nvSpPr>
          <p:cNvPr id="168" name="TextBox 167"/>
          <p:cNvSpPr txBox="1"/>
          <p:nvPr/>
        </p:nvSpPr>
        <p:spPr bwMode="gray">
          <a:xfrm>
            <a:off x="6954201" y="4542868"/>
            <a:ext cx="2160000" cy="200196"/>
          </a:xfrm>
          <a:prstGeom prst="rect">
            <a:avLst/>
          </a:prstGeom>
          <a:solidFill>
            <a:srgbClr val="92D050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로그인고객 회원번호 비정상 적재 현상</a:t>
            </a:r>
          </a:p>
        </p:txBody>
      </p:sp>
      <p:sp>
        <p:nvSpPr>
          <p:cNvPr id="169" name="TextBox 168"/>
          <p:cNvSpPr txBox="1"/>
          <p:nvPr/>
        </p:nvSpPr>
        <p:spPr bwMode="gray">
          <a:xfrm>
            <a:off x="6954201" y="4781073"/>
            <a:ext cx="2160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태깅 가이드</a:t>
            </a:r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모니터링 수행 및 개선</a:t>
            </a:r>
          </a:p>
        </p:txBody>
      </p:sp>
      <p:sp>
        <p:nvSpPr>
          <p:cNvPr id="170" name="TextBox 169"/>
          <p:cNvSpPr txBox="1"/>
          <p:nvPr/>
        </p:nvSpPr>
        <p:spPr bwMode="gray">
          <a:xfrm>
            <a:off x="6954201" y="5007718"/>
            <a:ext cx="2160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태깅 모니터링 관련 시스템 구축 </a:t>
            </a:r>
          </a:p>
        </p:txBody>
      </p:sp>
      <p:sp>
        <p:nvSpPr>
          <p:cNvPr id="171" name="TextBox 170"/>
          <p:cNvSpPr txBox="1"/>
          <p:nvPr/>
        </p:nvSpPr>
        <p:spPr bwMode="gray">
          <a:xfrm>
            <a:off x="5964400" y="5253555"/>
            <a:ext cx="792000" cy="540000"/>
          </a:xfrm>
          <a:prstGeom prst="rect">
            <a:avLst/>
          </a:prstGeom>
          <a:solidFill>
            <a:srgbClr val="1F497D"/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latinLnBrk="0" hangingPunct="0">
              <a:defRPr sz="1200" b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/>
              <a:t>솔루션 </a:t>
            </a:r>
            <a:r>
              <a:rPr lang="ko-KR" altLang="en-US" sz="1050" dirty="0" smtClean="0"/>
              <a:t>도입 프로세스 </a:t>
            </a:r>
            <a:endParaRPr lang="en-US" altLang="ko-KR" sz="1050" dirty="0"/>
          </a:p>
          <a:p>
            <a:r>
              <a:rPr lang="ko-KR" altLang="en-US" sz="1050" dirty="0" smtClean="0"/>
              <a:t>수립</a:t>
            </a:r>
            <a:endParaRPr lang="ko-KR" altLang="en-US" sz="1050" dirty="0"/>
          </a:p>
        </p:txBody>
      </p:sp>
      <p:sp>
        <p:nvSpPr>
          <p:cNvPr id="172" name="TextBox 171"/>
          <p:cNvSpPr txBox="1"/>
          <p:nvPr/>
        </p:nvSpPr>
        <p:spPr bwMode="gray">
          <a:xfrm>
            <a:off x="6954201" y="5422893"/>
            <a:ext cx="2160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분석 솔루션 도입 프로세스 체계 </a:t>
            </a:r>
          </a:p>
        </p:txBody>
      </p:sp>
      <p:cxnSp>
        <p:nvCxnSpPr>
          <p:cNvPr id="173" name="Straight Connector 172"/>
          <p:cNvCxnSpPr>
            <a:endCxn id="172" idx="1"/>
          </p:cNvCxnSpPr>
          <p:nvPr/>
        </p:nvCxnSpPr>
        <p:spPr>
          <a:xfrm flipV="1">
            <a:off x="6756400" y="5522991"/>
            <a:ext cx="197801" cy="564"/>
          </a:xfrm>
          <a:prstGeom prst="line">
            <a:avLst/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sp>
        <p:nvSpPr>
          <p:cNvPr id="174" name="TextBox 173"/>
          <p:cNvSpPr txBox="1"/>
          <p:nvPr/>
        </p:nvSpPr>
        <p:spPr bwMode="gray">
          <a:xfrm>
            <a:off x="9206106" y="5422893"/>
            <a:ext cx="504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buClrTx/>
              <a:buSzTx/>
              <a:buFontTx/>
              <a:buNone/>
              <a:tabLst/>
              <a:defRPr kumimoji="0" sz="90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단기</a:t>
            </a:r>
            <a: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(’17 3Q)</a:t>
            </a:r>
            <a:endParaRPr lang="ko-KR" altLang="en-US" sz="7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175" name="Elbow Connector 174"/>
          <p:cNvCxnSpPr>
            <a:stCxn id="165" idx="3"/>
            <a:endCxn id="166" idx="1"/>
          </p:cNvCxnSpPr>
          <p:nvPr/>
        </p:nvCxnSpPr>
        <p:spPr>
          <a:xfrm flipV="1">
            <a:off x="6756400" y="4166556"/>
            <a:ext cx="197801" cy="16990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76" name="Elbow Connector 175"/>
          <p:cNvCxnSpPr>
            <a:stCxn id="165" idx="3"/>
            <a:endCxn id="167" idx="1"/>
          </p:cNvCxnSpPr>
          <p:nvPr/>
        </p:nvCxnSpPr>
        <p:spPr>
          <a:xfrm>
            <a:off x="6756400" y="4336458"/>
            <a:ext cx="197801" cy="6830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77" name="Elbow Connector 176"/>
          <p:cNvCxnSpPr>
            <a:stCxn id="165" idx="3"/>
            <a:endCxn id="168" idx="1"/>
          </p:cNvCxnSpPr>
          <p:nvPr/>
        </p:nvCxnSpPr>
        <p:spPr>
          <a:xfrm>
            <a:off x="6756400" y="4336458"/>
            <a:ext cx="197801" cy="3065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78" name="Elbow Connector 177"/>
          <p:cNvCxnSpPr>
            <a:stCxn id="165" idx="3"/>
            <a:endCxn id="169" idx="1"/>
          </p:cNvCxnSpPr>
          <p:nvPr/>
        </p:nvCxnSpPr>
        <p:spPr>
          <a:xfrm>
            <a:off x="6756400" y="4336458"/>
            <a:ext cx="197801" cy="54471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79" name="Elbow Connector 178"/>
          <p:cNvCxnSpPr>
            <a:stCxn id="165" idx="3"/>
            <a:endCxn id="170" idx="1"/>
          </p:cNvCxnSpPr>
          <p:nvPr/>
        </p:nvCxnSpPr>
        <p:spPr>
          <a:xfrm>
            <a:off x="6756400" y="4336458"/>
            <a:ext cx="197801" cy="77135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sp>
        <p:nvSpPr>
          <p:cNvPr id="180" name="TextBox 179"/>
          <p:cNvSpPr txBox="1"/>
          <p:nvPr/>
        </p:nvSpPr>
        <p:spPr bwMode="gray">
          <a:xfrm>
            <a:off x="9206106" y="4066458"/>
            <a:ext cx="504000" cy="67660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단기</a:t>
            </a:r>
            <a:r>
              <a:rPr kumimoji="0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/>
            </a:r>
            <a:br>
              <a:rPr kumimoji="0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</a:br>
            <a:r>
              <a:rPr kumimoji="0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(’17 3Q)</a:t>
            </a:r>
            <a:endParaRPr kumimoji="0" lang="ko-KR" altLang="en-US" sz="100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</p:txBody>
      </p:sp>
      <p:cxnSp>
        <p:nvCxnSpPr>
          <p:cNvPr id="181" name="Elbow Connector 180"/>
          <p:cNvCxnSpPr>
            <a:stCxn id="155" idx="3"/>
            <a:endCxn id="165" idx="1"/>
          </p:cNvCxnSpPr>
          <p:nvPr/>
        </p:nvCxnSpPr>
        <p:spPr>
          <a:xfrm>
            <a:off x="5771475" y="3545662"/>
            <a:ext cx="192925" cy="79079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sp>
        <p:nvSpPr>
          <p:cNvPr id="182" name="Rounded Rectangle 181"/>
          <p:cNvSpPr/>
          <p:nvPr/>
        </p:nvSpPr>
        <p:spPr>
          <a:xfrm>
            <a:off x="9033214" y="3493480"/>
            <a:ext cx="143089" cy="126232"/>
          </a:xfrm>
          <a:prstGeom prst="roundRect">
            <a:avLst/>
          </a:prstGeom>
          <a:solidFill>
            <a:srgbClr val="336699"/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rtlCol="0" anchor="ctr" anchorCtr="0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G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9033214" y="3730120"/>
            <a:ext cx="143089" cy="126232"/>
          </a:xfrm>
          <a:prstGeom prst="roundRect">
            <a:avLst/>
          </a:prstGeom>
          <a:solidFill>
            <a:srgbClr val="336699"/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rtlCol="0" anchor="ctr" anchorCtr="0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G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9033214" y="3256840"/>
            <a:ext cx="143089" cy="126232"/>
          </a:xfrm>
          <a:prstGeom prst="roundRect">
            <a:avLst/>
          </a:prstGeom>
          <a:solidFill>
            <a:srgbClr val="336699"/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rtlCol="0" anchor="ctr" anchorCtr="0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G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9033214" y="5044700"/>
            <a:ext cx="143089" cy="126232"/>
          </a:xfrm>
          <a:prstGeom prst="roundRect">
            <a:avLst/>
          </a:prstGeom>
          <a:solidFill>
            <a:srgbClr val="336699"/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rtlCol="0" anchor="ctr" anchorCtr="0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G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9033214" y="5441366"/>
            <a:ext cx="143089" cy="126232"/>
          </a:xfrm>
          <a:prstGeom prst="roundRect">
            <a:avLst/>
          </a:prstGeom>
          <a:solidFill>
            <a:srgbClr val="336699"/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rtlCol="0" anchor="ctr" anchorCtr="0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G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87" name="TextBox 186"/>
          <p:cNvSpPr txBox="1"/>
          <p:nvPr/>
        </p:nvSpPr>
        <p:spPr bwMode="gray">
          <a:xfrm>
            <a:off x="5964400" y="2509710"/>
            <a:ext cx="792000" cy="540000"/>
          </a:xfrm>
          <a:prstGeom prst="rect">
            <a:avLst/>
          </a:prstGeom>
          <a:solidFill>
            <a:srgbClr val="1F497D"/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latinLnBrk="0" hangingPunct="0">
              <a:defRPr sz="1200" b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/>
              <a:t>상품속성 </a:t>
            </a:r>
            <a:endParaRPr lang="en-US" altLang="ko-KR" sz="1050" dirty="0" smtClean="0"/>
          </a:p>
          <a:p>
            <a:r>
              <a:rPr lang="ko-KR" altLang="en-US" sz="1050" dirty="0" smtClean="0"/>
              <a:t>체계 </a:t>
            </a:r>
            <a:endParaRPr lang="en-US" altLang="ko-KR" sz="1050" dirty="0"/>
          </a:p>
          <a:p>
            <a:r>
              <a:rPr lang="ko-KR" altLang="en-US" sz="1050" dirty="0" smtClean="0"/>
              <a:t>거버넌스 </a:t>
            </a:r>
            <a:r>
              <a:rPr lang="ko-KR" altLang="en-US" sz="1050" dirty="0"/>
              <a:t>정립</a:t>
            </a:r>
          </a:p>
        </p:txBody>
      </p:sp>
      <p:sp>
        <p:nvSpPr>
          <p:cNvPr id="188" name="TextBox 187"/>
          <p:cNvSpPr txBox="1"/>
          <p:nvPr/>
        </p:nvSpPr>
        <p:spPr bwMode="gray">
          <a:xfrm>
            <a:off x="4943475" y="1258236"/>
            <a:ext cx="828000" cy="659487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>
            <a:defPPr>
              <a:defRPr lang="ko-KR"/>
            </a:defPPr>
            <a:lvl1pPr algn="ctr" eaLnBrk="0" latinLnBrk="0" hangingPunct="0">
              <a:defRPr sz="1200" b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/>
              <a:t>온라인 상품정보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ko-KR" altLang="en-US" sz="1050" dirty="0"/>
              <a:t>체계 개선 및 거버넌스 강화 </a:t>
            </a:r>
          </a:p>
        </p:txBody>
      </p:sp>
      <p:sp>
        <p:nvSpPr>
          <p:cNvPr id="189" name="TextBox 188"/>
          <p:cNvSpPr txBox="1"/>
          <p:nvPr/>
        </p:nvSpPr>
        <p:spPr bwMode="gray">
          <a:xfrm>
            <a:off x="5964400" y="1258236"/>
            <a:ext cx="792000" cy="540000"/>
          </a:xfrm>
          <a:prstGeom prst="rect">
            <a:avLst/>
          </a:prstGeom>
          <a:solidFill>
            <a:srgbClr val="1F497D"/>
          </a:solidFill>
          <a:ln w="9525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latinLnBrk="0" hangingPunct="0">
              <a:defRPr sz="1200" b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/>
              <a:t>온라인몰 </a:t>
            </a:r>
            <a:endParaRPr lang="en-US" altLang="ko-KR" sz="1050" dirty="0" smtClean="0"/>
          </a:p>
          <a:p>
            <a:r>
              <a:rPr lang="ko-KR" altLang="en-US" sz="1050" dirty="0" smtClean="0"/>
              <a:t>상품코드</a:t>
            </a:r>
            <a:endParaRPr lang="en-US" altLang="ko-KR" sz="1050" dirty="0" smtClean="0"/>
          </a:p>
          <a:p>
            <a:r>
              <a:rPr lang="ko-KR" altLang="en-US" sz="1050" dirty="0" smtClean="0"/>
              <a:t>체계 </a:t>
            </a:r>
            <a:r>
              <a:rPr lang="ko-KR" altLang="en-US" sz="1050" dirty="0"/>
              <a:t>정비</a:t>
            </a:r>
          </a:p>
        </p:txBody>
      </p:sp>
      <p:sp>
        <p:nvSpPr>
          <p:cNvPr id="190" name="TextBox 189"/>
          <p:cNvSpPr txBox="1"/>
          <p:nvPr/>
        </p:nvSpPr>
        <p:spPr bwMode="gray">
          <a:xfrm>
            <a:off x="6954201" y="1258236"/>
            <a:ext cx="2160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온라인 상품정보 필드 속성 </a:t>
            </a:r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Validation</a:t>
            </a:r>
            <a:endParaRPr lang="ko-KR" altLang="en-US" sz="9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91" name="TextBox 190"/>
          <p:cNvSpPr txBox="1"/>
          <p:nvPr/>
        </p:nvSpPr>
        <p:spPr bwMode="gray">
          <a:xfrm>
            <a:off x="6954201" y="1485007"/>
            <a:ext cx="2160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온라인 상품정보 데이터 클린징 기준수립</a:t>
            </a:r>
          </a:p>
        </p:txBody>
      </p:sp>
      <p:sp>
        <p:nvSpPr>
          <p:cNvPr id="192" name="TextBox 191"/>
          <p:cNvSpPr txBox="1"/>
          <p:nvPr/>
        </p:nvSpPr>
        <p:spPr bwMode="gray">
          <a:xfrm>
            <a:off x="6954201" y="1711778"/>
            <a:ext cx="2160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온라인 상품코드 데이터 모니터링</a:t>
            </a:r>
          </a:p>
        </p:txBody>
      </p:sp>
      <p:sp>
        <p:nvSpPr>
          <p:cNvPr id="193" name="TextBox 192"/>
          <p:cNvSpPr txBox="1"/>
          <p:nvPr/>
        </p:nvSpPr>
        <p:spPr bwMode="gray">
          <a:xfrm>
            <a:off x="6954201" y="1938549"/>
            <a:ext cx="2160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온라인 판매실적 </a:t>
            </a:r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코드 유입사례 단기해결</a:t>
            </a:r>
          </a:p>
        </p:txBody>
      </p:sp>
      <p:cxnSp>
        <p:nvCxnSpPr>
          <p:cNvPr id="194" name="Elbow Connector 193"/>
          <p:cNvCxnSpPr>
            <a:stCxn id="189" idx="3"/>
            <a:endCxn id="190" idx="1"/>
          </p:cNvCxnSpPr>
          <p:nvPr/>
        </p:nvCxnSpPr>
        <p:spPr>
          <a:xfrm flipV="1">
            <a:off x="6756400" y="1358334"/>
            <a:ext cx="197801" cy="16990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95" name="Elbow Connector 194"/>
          <p:cNvCxnSpPr>
            <a:stCxn id="189" idx="3"/>
            <a:endCxn id="191" idx="1"/>
          </p:cNvCxnSpPr>
          <p:nvPr/>
        </p:nvCxnSpPr>
        <p:spPr>
          <a:xfrm>
            <a:off x="6756400" y="1528236"/>
            <a:ext cx="197801" cy="5686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96" name="Elbow Connector 195"/>
          <p:cNvCxnSpPr>
            <a:stCxn id="189" idx="3"/>
            <a:endCxn id="192" idx="1"/>
          </p:cNvCxnSpPr>
          <p:nvPr/>
        </p:nvCxnSpPr>
        <p:spPr>
          <a:xfrm>
            <a:off x="6756400" y="1528236"/>
            <a:ext cx="197801" cy="28364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197" name="Elbow Connector 196"/>
          <p:cNvCxnSpPr>
            <a:stCxn id="189" idx="3"/>
            <a:endCxn id="193" idx="1"/>
          </p:cNvCxnSpPr>
          <p:nvPr/>
        </p:nvCxnSpPr>
        <p:spPr>
          <a:xfrm>
            <a:off x="6756400" y="1528236"/>
            <a:ext cx="197801" cy="51041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sp>
        <p:nvSpPr>
          <p:cNvPr id="198" name="TextBox 197"/>
          <p:cNvSpPr txBox="1"/>
          <p:nvPr/>
        </p:nvSpPr>
        <p:spPr bwMode="gray">
          <a:xfrm>
            <a:off x="6954201" y="2165320"/>
            <a:ext cx="2160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온라인 상품코드 채번규칙 표준화</a:t>
            </a:r>
          </a:p>
        </p:txBody>
      </p:sp>
      <p:sp>
        <p:nvSpPr>
          <p:cNvPr id="199" name="TextBox 198"/>
          <p:cNvSpPr txBox="1"/>
          <p:nvPr/>
        </p:nvSpPr>
        <p:spPr bwMode="gray">
          <a:xfrm>
            <a:off x="6954201" y="2392090"/>
            <a:ext cx="2160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코드 생성 프로세스</a:t>
            </a:r>
            <a:r>
              <a:rPr lang="en-US" altLang="ko-KR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매핑기준 재설계</a:t>
            </a:r>
          </a:p>
        </p:txBody>
      </p:sp>
      <p:cxnSp>
        <p:nvCxnSpPr>
          <p:cNvPr id="200" name="Elbow Connector 199"/>
          <p:cNvCxnSpPr>
            <a:stCxn id="189" idx="3"/>
            <a:endCxn id="198" idx="1"/>
          </p:cNvCxnSpPr>
          <p:nvPr/>
        </p:nvCxnSpPr>
        <p:spPr>
          <a:xfrm>
            <a:off x="6756400" y="1528236"/>
            <a:ext cx="197801" cy="73718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201" name="Elbow Connector 200"/>
          <p:cNvCxnSpPr>
            <a:stCxn id="189" idx="3"/>
            <a:endCxn id="199" idx="1"/>
          </p:cNvCxnSpPr>
          <p:nvPr/>
        </p:nvCxnSpPr>
        <p:spPr>
          <a:xfrm>
            <a:off x="6756400" y="1528236"/>
            <a:ext cx="197801" cy="96395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sp>
        <p:nvSpPr>
          <p:cNvPr id="202" name="TextBox 201"/>
          <p:cNvSpPr txBox="1"/>
          <p:nvPr/>
        </p:nvSpPr>
        <p:spPr bwMode="gray">
          <a:xfrm>
            <a:off x="9206106" y="1258236"/>
            <a:ext cx="504000" cy="653738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/>
          <a:p>
            <a:pPr lvl="0" algn="ctr" eaLnBrk="0" latinLnBrk="0" hangingPunct="0">
              <a:spcBef>
                <a:spcPts val="300"/>
              </a:spcBef>
              <a:spcAft>
                <a:spcPts val="300"/>
              </a:spcAft>
            </a:pPr>
            <a:r>
              <a:rPr lang="ko-KR" altLang="en-US" sz="1050" dirty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중기</a:t>
            </a:r>
            <a:r>
              <a:rPr lang="en-US" altLang="ko-KR" sz="1050" dirty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/>
            </a:r>
            <a:br>
              <a:rPr lang="en-US" altLang="ko-KR" sz="1050" dirty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</a:br>
            <a:r>
              <a:rPr lang="en-US" altLang="ko-KR" sz="800" dirty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(’18 2Q)</a:t>
            </a:r>
            <a:endParaRPr lang="ko-KR" altLang="en-US" sz="800" dirty="0">
              <a:solidFill>
                <a:srgbClr val="333333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</p:txBody>
      </p:sp>
      <p:sp>
        <p:nvSpPr>
          <p:cNvPr id="203" name="TextBox 202"/>
          <p:cNvSpPr txBox="1"/>
          <p:nvPr/>
        </p:nvSpPr>
        <p:spPr bwMode="gray">
          <a:xfrm>
            <a:off x="9206106" y="2175612"/>
            <a:ext cx="504000" cy="189904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중기</a:t>
            </a:r>
            <a:r>
              <a:rPr kumimoji="0" lang="en-US" altLang="ko-KR" sz="7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/>
            </a:r>
            <a:br>
              <a:rPr kumimoji="0" lang="en-US" altLang="ko-KR" sz="7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</a:br>
            <a:r>
              <a:rPr kumimoji="0" lang="en-US" altLang="ko-KR" sz="7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(‘18 3Q)</a:t>
            </a:r>
            <a:endParaRPr kumimoji="0" lang="ko-KR" altLang="en-US" sz="70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</p:txBody>
      </p:sp>
      <p:sp>
        <p:nvSpPr>
          <p:cNvPr id="204" name="TextBox 203"/>
          <p:cNvSpPr txBox="1"/>
          <p:nvPr/>
        </p:nvSpPr>
        <p:spPr bwMode="gray">
          <a:xfrm>
            <a:off x="6954201" y="2680267"/>
            <a:ext cx="2160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9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신규 상품속성 추가 프로세스 정립</a:t>
            </a:r>
          </a:p>
        </p:txBody>
      </p:sp>
      <p:cxnSp>
        <p:nvCxnSpPr>
          <p:cNvPr id="205" name="Straight Connector 204"/>
          <p:cNvCxnSpPr>
            <a:stCxn id="187" idx="3"/>
            <a:endCxn id="204" idx="1"/>
          </p:cNvCxnSpPr>
          <p:nvPr/>
        </p:nvCxnSpPr>
        <p:spPr>
          <a:xfrm>
            <a:off x="6756400" y="2779710"/>
            <a:ext cx="197801" cy="655"/>
          </a:xfrm>
          <a:prstGeom prst="line">
            <a:avLst/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sp>
        <p:nvSpPr>
          <p:cNvPr id="206" name="TextBox 205"/>
          <p:cNvSpPr txBox="1"/>
          <p:nvPr/>
        </p:nvSpPr>
        <p:spPr bwMode="gray">
          <a:xfrm>
            <a:off x="9206106" y="2680267"/>
            <a:ext cx="504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buClrTx/>
              <a:buSzTx/>
              <a:buFontTx/>
              <a:buNone/>
              <a:tabLst/>
              <a:defRPr kumimoji="0" sz="90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중기</a:t>
            </a:r>
            <a: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(’18 1Q)</a:t>
            </a:r>
            <a:endParaRPr lang="ko-KR" altLang="en-US" sz="7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9033214" y="1521989"/>
            <a:ext cx="143089" cy="126232"/>
          </a:xfrm>
          <a:prstGeom prst="roundRect">
            <a:avLst/>
          </a:prstGeom>
          <a:solidFill>
            <a:srgbClr val="336699"/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rtlCol="0" anchor="ctr" anchorCtr="0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G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9033214" y="1748760"/>
            <a:ext cx="143089" cy="126232"/>
          </a:xfrm>
          <a:prstGeom prst="roundRect">
            <a:avLst/>
          </a:prstGeom>
          <a:solidFill>
            <a:srgbClr val="336699"/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rtlCol="0" anchor="ctr" anchorCtr="0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G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209" name="Elbow Connector 208"/>
          <p:cNvCxnSpPr>
            <a:stCxn id="188" idx="3"/>
            <a:endCxn id="187" idx="1"/>
          </p:cNvCxnSpPr>
          <p:nvPr/>
        </p:nvCxnSpPr>
        <p:spPr>
          <a:xfrm>
            <a:off x="5771475" y="1587980"/>
            <a:ext cx="192925" cy="11917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210" name="Elbow Connector 209"/>
          <p:cNvCxnSpPr>
            <a:stCxn id="188" idx="3"/>
            <a:endCxn id="189" idx="1"/>
          </p:cNvCxnSpPr>
          <p:nvPr/>
        </p:nvCxnSpPr>
        <p:spPr>
          <a:xfrm flipV="1">
            <a:off x="5771475" y="1528236"/>
            <a:ext cx="192925" cy="5974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211" name="Elbow Connector 210"/>
          <p:cNvCxnSpPr>
            <a:stCxn id="155" idx="3"/>
            <a:endCxn id="154" idx="1"/>
          </p:cNvCxnSpPr>
          <p:nvPr/>
        </p:nvCxnSpPr>
        <p:spPr>
          <a:xfrm flipV="1">
            <a:off x="5771475" y="3489858"/>
            <a:ext cx="192925" cy="558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sp>
        <p:nvSpPr>
          <p:cNvPr id="212" name="TextBox 211"/>
          <p:cNvSpPr txBox="1"/>
          <p:nvPr/>
        </p:nvSpPr>
        <p:spPr bwMode="gray">
          <a:xfrm>
            <a:off x="9206106" y="1938549"/>
            <a:ext cx="504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buClrTx/>
              <a:buSzTx/>
              <a:buFontTx/>
              <a:buNone/>
              <a:tabLst/>
              <a:defRPr kumimoji="0" sz="90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단기</a:t>
            </a:r>
            <a: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(’17 3Q)</a:t>
            </a:r>
            <a:endParaRPr lang="ko-KR" altLang="en-US" sz="7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13" name="TextBox 212"/>
          <p:cNvSpPr txBox="1"/>
          <p:nvPr/>
        </p:nvSpPr>
        <p:spPr bwMode="gray">
          <a:xfrm>
            <a:off x="9206106" y="4781073"/>
            <a:ext cx="504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buClrTx/>
              <a:buSzTx/>
              <a:buFontTx/>
              <a:buNone/>
              <a:tabLst/>
              <a:defRPr kumimoji="0" sz="90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단기</a:t>
            </a:r>
            <a: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(’17 </a:t>
            </a:r>
            <a:r>
              <a:rPr lang="en-US" altLang="ko-KR" sz="7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4Q</a:t>
            </a:r>
            <a: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  <a:endParaRPr lang="ko-KR" altLang="en-US" sz="7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14" name="TextBox 213"/>
          <p:cNvSpPr txBox="1"/>
          <p:nvPr/>
        </p:nvSpPr>
        <p:spPr bwMode="gray">
          <a:xfrm>
            <a:off x="9206106" y="2392090"/>
            <a:ext cx="504000" cy="20019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buClrTx/>
              <a:buSzTx/>
              <a:buFontTx/>
              <a:buNone/>
              <a:tabLst/>
              <a:defRPr kumimoji="0" sz="90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ea"/>
                <a:ea typeface="+mj-ea"/>
                <a:cs typeface="Arial" charset="0"/>
              </a:defRPr>
            </a:lvl1pPr>
          </a:lstStyle>
          <a:p>
            <a:pPr eaLnBrk="0" latinLnBrk="0" hangingPunct="0"/>
            <a:r>
              <a:rPr lang="ko-KR" altLang="en-US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중기</a:t>
            </a:r>
            <a: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en-US" altLang="ko-KR" sz="7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(‘18 2Q)</a:t>
            </a:r>
            <a:endParaRPr lang="ko-KR" altLang="en-US" sz="7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 bwMode="gray">
          <a:xfrm>
            <a:off x="2015961" y="1567343"/>
            <a:ext cx="2160000" cy="2340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</p:spPr>
        <p:txBody>
          <a:bodyPr vert="horz" wrap="square" lIns="72000" tIns="36000" rIns="72000" bIns="36000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DB </a:t>
            </a:r>
            <a:r>
              <a:rPr lang="ko-KR" altLang="en-US" sz="900" kern="0" noProof="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메타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데이터 표준 관리 프로세스 수립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4088904" y="1610570"/>
            <a:ext cx="142873" cy="147547"/>
          </a:xfrm>
          <a:prstGeom prst="roundRect">
            <a:avLst/>
          </a:prstGeom>
          <a:solidFill>
            <a:srgbClr val="336699"/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rtlCol="0" anchor="ctr" anchorCtr="0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G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489822" y="2545984"/>
            <a:ext cx="399282" cy="2899240"/>
          </a:xfrm>
          <a:prstGeom prst="rect">
            <a:avLst/>
          </a:prstGeom>
          <a:solidFill>
            <a:sysClr val="window" lastClr="FFFFFF"/>
          </a:solidFill>
          <a:ln w="9525">
            <a:noFill/>
            <a:miter lim="800000"/>
            <a:headEnd/>
            <a:tailEnd/>
          </a:ln>
        </p:spPr>
      </p:pic>
      <p:sp>
        <p:nvSpPr>
          <p:cNvPr id="49" name="Rounded Rectangle 48"/>
          <p:cNvSpPr/>
          <p:nvPr/>
        </p:nvSpPr>
        <p:spPr>
          <a:xfrm>
            <a:off x="5961513" y="2060848"/>
            <a:ext cx="1691844" cy="691362"/>
          </a:xfrm>
          <a:prstGeom prst="roundRect">
            <a:avLst/>
          </a:prstGeom>
          <a:solidFill>
            <a:srgbClr val="4F81BD"/>
          </a:solidFill>
          <a:ln w="12700">
            <a:solidFill>
              <a:srgbClr val="4A7EB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관리</a:t>
            </a:r>
            <a:endParaRPr lang="en-US" altLang="ko-KR" sz="1400" b="1" dirty="0" smtClean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en-US" altLang="ko-KR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“Control Tower”</a:t>
            </a:r>
            <a:endParaRPr lang="ko-KR" altLang="en-US" sz="14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869668" y="2060848"/>
            <a:ext cx="1691844" cy="691362"/>
          </a:xfrm>
          <a:prstGeom prst="roundRect">
            <a:avLst/>
          </a:prstGeom>
          <a:solidFill>
            <a:srgbClr val="4F81BD"/>
          </a:solidFill>
          <a:ln w="12700">
            <a:solidFill>
              <a:srgbClr val="4A7EB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4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</a:t>
            </a:r>
            <a:r>
              <a:rPr lang="ko-KR" altLang="en-US" sz="14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문제해결</a:t>
            </a:r>
            <a:r>
              <a:rPr lang="en-US" altLang="ko-KR" sz="14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”</a:t>
            </a:r>
            <a:r>
              <a:rPr lang="ko-KR" altLang="en-US" sz="14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조직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961513" y="2921571"/>
            <a:ext cx="1691844" cy="691362"/>
          </a:xfrm>
          <a:prstGeom prst="roundRect">
            <a:avLst/>
          </a:prstGeom>
          <a:solidFill>
            <a:srgbClr val="4F81BD"/>
          </a:solidFill>
          <a:ln w="12700">
            <a:solidFill>
              <a:srgbClr val="4A7EB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4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</a:t>
            </a:r>
            <a:r>
              <a:rPr lang="en-US" altLang="ko-KR" sz="14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</a:t>
            </a:r>
            <a:r>
              <a:rPr lang="ko-KR" altLang="en-US" sz="14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표준관리</a:t>
            </a:r>
            <a:r>
              <a:rPr lang="en-US" altLang="ko-KR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” </a:t>
            </a:r>
            <a:endParaRPr lang="ko-KR" altLang="en-US" sz="14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69668" y="2921571"/>
            <a:ext cx="1691844" cy="691362"/>
          </a:xfrm>
          <a:prstGeom prst="roundRect">
            <a:avLst/>
          </a:prstGeom>
          <a:solidFill>
            <a:srgbClr val="4F81BD"/>
          </a:solidFill>
          <a:ln w="12700">
            <a:solidFill>
              <a:srgbClr val="4A7EB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</a:t>
            </a:r>
            <a:endParaRPr lang="en-US" altLang="ko-KR" sz="1400" b="1" dirty="0" smtClean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en-US" altLang="ko-KR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</a:t>
            </a:r>
            <a:r>
              <a:rPr lang="ko-KR" altLang="en-US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품질</a:t>
            </a:r>
            <a:r>
              <a:rPr lang="en-US" altLang="ko-KR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모니터링 관리</a:t>
            </a:r>
            <a:r>
              <a:rPr lang="en-US" altLang="ko-KR" sz="14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”</a:t>
            </a:r>
            <a:r>
              <a:rPr lang="ko-KR" altLang="en-US" sz="14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</a:p>
        </p:txBody>
      </p:sp>
      <p:sp>
        <p:nvSpPr>
          <p:cNvPr id="3" name="제목 2"/>
          <p:cNvSpPr txBox="1">
            <a:spLocks/>
          </p:cNvSpPr>
          <p:nvPr/>
        </p:nvSpPr>
        <p:spPr>
          <a:xfrm>
            <a:off x="200472" y="116632"/>
            <a:ext cx="756084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>
              <a:spcBef>
                <a:spcPct val="0"/>
              </a:spcBef>
              <a:defRPr sz="2000" spc="0"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j-cs"/>
              </a:defRPr>
            </a:lvl1pPr>
          </a:lstStyle>
          <a:p>
            <a:pPr eaLnBrk="0" latinLnBrk="0" hangingPunct="0"/>
            <a:r>
              <a:rPr lang="en-US" altLang="ko-KR" dirty="0">
                <a:sym typeface="아리따-돋움(OTF)-Medium"/>
              </a:rPr>
              <a:t>3</a:t>
            </a:r>
            <a:r>
              <a:rPr lang="en-US" altLang="ko-KR" dirty="0" smtClean="0">
                <a:sym typeface="아리따-돋움(OTF)-Medium"/>
              </a:rPr>
              <a:t>. </a:t>
            </a:r>
            <a:r>
              <a:rPr lang="ko-KR" altLang="en-US" dirty="0" smtClean="0">
                <a:sym typeface="아리따-돋움(OTF)-Medium"/>
              </a:rPr>
              <a:t>디지털 데이터 관리 고도화</a:t>
            </a:r>
            <a:endParaRPr lang="ko-KR" altLang="en-US" dirty="0">
              <a:sym typeface="아리따-돋움(OTF)-Medium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00472" y="620688"/>
            <a:ext cx="9505056" cy="5760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eaLnBrk="0" latinLnBrk="0" hangingPunct="0"/>
            <a:r>
              <a:rPr lang="ko-KR" altLang="en-US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다양한 이해관계자간의 조정과 합의를 위한 위원회 기능을 포함한 보다 더 조직적인 데이터 관리 체계 방향성을 정립함</a:t>
            </a:r>
            <a:endParaRPr lang="ko-KR" altLang="en-US" b="1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943299" y="4222152"/>
            <a:ext cx="571054" cy="1860829"/>
          </a:xfrm>
          <a:prstGeom prst="homePlate">
            <a:avLst>
              <a:gd name="adj" fmla="val 24702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0" latinLnBrk="0" hangingPunct="0"/>
            <a:endParaRPr lang="ko-KR" altLang="en-US" sz="1200" dirty="0" smtClean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943299" y="1871416"/>
            <a:ext cx="571054" cy="1398068"/>
          </a:xfrm>
          <a:prstGeom prst="homePlate">
            <a:avLst>
              <a:gd name="adj" fmla="val 24702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0" latinLnBrk="0" hangingPunct="0"/>
            <a:endParaRPr lang="ko-KR" altLang="en-US" sz="1200" dirty="0" smtClean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72480" y="1740158"/>
            <a:ext cx="1080000" cy="16368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eaLnBrk="0" latinLnBrk="0" hangingPunct="0"/>
            <a:r>
              <a:rPr lang="ko-KR" altLang="en-US" sz="14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데이터</a:t>
            </a:r>
            <a:endParaRPr lang="en-US" altLang="ko-KR" sz="1400" b="1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 eaLnBrk="0" latinLnBrk="0" hangingPunct="0"/>
            <a:r>
              <a:rPr lang="ko-KR" altLang="en-US" sz="14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분석</a:t>
            </a:r>
            <a:r>
              <a:rPr lang="ko-KR" altLang="en-US" sz="1400" b="1" dirty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및</a:t>
            </a:r>
            <a:endParaRPr lang="en-US" altLang="ko-KR" sz="1400" b="1" dirty="0" smtClean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 eaLnBrk="0" latinLnBrk="0" hangingPunct="0"/>
            <a:r>
              <a:rPr lang="ko-KR" altLang="en-US" sz="14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과제</a:t>
            </a:r>
            <a:endParaRPr lang="en-US" altLang="ko-KR" sz="1400" b="1" dirty="0" smtClean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 eaLnBrk="0" latinLnBrk="0" hangingPunct="0"/>
            <a:r>
              <a:rPr lang="ko-KR" altLang="en-US" sz="14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도출</a:t>
            </a:r>
            <a:endParaRPr lang="en-US" altLang="ko-KR" sz="1400" b="1" dirty="0" smtClean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 eaLnBrk="0" latinLnBrk="0" hangingPunct="0"/>
            <a:r>
              <a:rPr lang="en-US" altLang="ko-KR" sz="14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(29</a:t>
            </a:r>
            <a:r>
              <a:rPr lang="ko-KR" altLang="en-US" sz="14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</a:t>
            </a:r>
            <a:r>
              <a:rPr lang="en-US" altLang="ko-KR" sz="1400" b="1" dirty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endParaRPr lang="en-US" altLang="ko-KR" sz="1400" b="1" dirty="0" smtClean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2480" y="3918136"/>
            <a:ext cx="1080000" cy="24950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4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VOC</a:t>
            </a:r>
            <a:endParaRPr lang="en-US" altLang="ko-KR" sz="1400" b="1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 eaLnBrk="0" latinLnBrk="0" hangingPunct="0"/>
            <a:r>
              <a:rPr lang="ko-KR" altLang="en-US" sz="14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및</a:t>
            </a:r>
            <a:r>
              <a:rPr lang="en-US" altLang="ko-KR" sz="14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ko-KR" altLang="en-US" sz="14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국</a:t>
            </a:r>
            <a:r>
              <a:rPr lang="en-US" altLang="ko-KR" sz="14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내외</a:t>
            </a:r>
            <a:r>
              <a:rPr lang="en-US" altLang="ko-KR" sz="14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ko-KR" altLang="en-US" sz="14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사례 </a:t>
            </a:r>
            <a:r>
              <a:rPr lang="ko-KR" altLang="en-US" sz="1400" b="1" dirty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조사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68624" y="2909004"/>
            <a:ext cx="3600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품질 모니터링 </a:t>
            </a:r>
            <a:r>
              <a:rPr lang="ko-KR" altLang="en-US" sz="130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수행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68624" y="1778142"/>
            <a:ext cx="3600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명확한 </a:t>
            </a:r>
            <a:r>
              <a:rPr lang="ko-KR" altLang="en-US" sz="13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정책</a:t>
            </a:r>
            <a:r>
              <a:rPr lang="en-US" altLang="ko-KR" sz="13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13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기준 </a:t>
            </a:r>
            <a:r>
              <a:rPr lang="ko-KR" altLang="en-US" sz="13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수립 주체 </a:t>
            </a:r>
            <a:r>
              <a:rPr lang="en-US" altLang="ko-KR" sz="13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</a:t>
            </a:r>
            <a:r>
              <a:rPr lang="ko-KR" altLang="en-US" sz="13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오너쉽</a:t>
            </a:r>
            <a:r>
              <a:rPr lang="en-US" altLang="ko-KR" sz="13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 </a:t>
            </a:r>
            <a:r>
              <a:rPr lang="ko-KR" altLang="en-US" sz="130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확립</a:t>
            </a:r>
            <a:endParaRPr lang="ko-KR" altLang="en-US" sz="1300" dirty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68624" y="2343625"/>
            <a:ext cx="3600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3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13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IT(</a:t>
            </a:r>
            <a:r>
              <a:rPr lang="ko-KR" altLang="en-US" sz="13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기술</a:t>
            </a:r>
            <a:r>
              <a:rPr lang="en-US" altLang="ko-KR" sz="13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 </a:t>
            </a:r>
            <a:r>
              <a:rPr lang="ko-KR" altLang="en-US" sz="13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적용 </a:t>
            </a:r>
            <a:r>
              <a:rPr lang="ko-KR" altLang="en-US" sz="13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및 구현 </a:t>
            </a:r>
            <a:r>
              <a:rPr lang="ko-KR" altLang="en-US" sz="13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주체 </a:t>
            </a:r>
            <a:r>
              <a:rPr lang="ko-KR" altLang="en-US" sz="130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정의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68624" y="4420149"/>
            <a:ext cx="3600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생애주기 전반에 걸쳐 데이터 관련 업무의 </a:t>
            </a:r>
            <a:r>
              <a:rPr lang="ko-KR" altLang="en-US" sz="13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전사 </a:t>
            </a:r>
            <a:r>
              <a:rPr lang="en-US" altLang="ko-KR" sz="13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Control Tower</a:t>
            </a:r>
            <a:r>
              <a:rPr lang="ko-KR" altLang="en-US" sz="13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필요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68624" y="5436867"/>
            <a:ext cx="3600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전사적 차원의 </a:t>
            </a:r>
            <a:r>
              <a:rPr lang="ko-KR" altLang="en-US" sz="13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</a:t>
            </a:r>
            <a:r>
              <a:rPr lang="ko-KR" altLang="en-US" sz="13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표준 설계</a:t>
            </a:r>
            <a:r>
              <a:rPr lang="en-US" altLang="ko-KR" sz="13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3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관리 </a:t>
            </a:r>
            <a:r>
              <a:rPr lang="ko-KR" altLang="en-US" sz="13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추진 주체</a:t>
            </a:r>
            <a:r>
              <a:rPr lang="en-US" altLang="ko-KR" sz="13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필요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68624" y="5945227"/>
            <a:ext cx="3600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온</a:t>
            </a:r>
            <a:r>
              <a:rPr lang="en-US" altLang="ko-KR" sz="130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130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오프라인 </a:t>
            </a:r>
            <a:r>
              <a:rPr lang="ko-KR" altLang="en-US" sz="13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관련 모니터링 </a:t>
            </a:r>
            <a:r>
              <a:rPr lang="ko-KR" altLang="en-US" sz="130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수행으로 지속적인 </a:t>
            </a:r>
            <a:r>
              <a:rPr lang="ko-KR" altLang="en-US" sz="13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</a:t>
            </a:r>
            <a:r>
              <a:rPr lang="ko-KR" altLang="en-US" sz="13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품질 </a:t>
            </a:r>
            <a:r>
              <a:rPr lang="ko-KR" altLang="en-US" sz="13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향상</a:t>
            </a: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gray">
          <a:xfrm>
            <a:off x="272480" y="1420394"/>
            <a:ext cx="1080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ko-KR" altLang="en-US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구분</a:t>
            </a:r>
            <a:endParaRPr lang="ko-KR" altLang="en-US" baseline="30000" dirty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72480" y="1668613"/>
            <a:ext cx="1080000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12"/>
          <p:cNvSpPr txBox="1">
            <a:spLocks noChangeArrowheads="1"/>
          </p:cNvSpPr>
          <p:nvPr/>
        </p:nvSpPr>
        <p:spPr bwMode="gray">
          <a:xfrm>
            <a:off x="1568624" y="1420394"/>
            <a:ext cx="3600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ko-KR" altLang="en-US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과제 해결방안</a:t>
            </a:r>
            <a:endParaRPr lang="ko-KR" altLang="en-US" baseline="30000" dirty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1568624" y="1668613"/>
            <a:ext cx="3600000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12"/>
          <p:cNvSpPr txBox="1">
            <a:spLocks noChangeArrowheads="1"/>
          </p:cNvSpPr>
          <p:nvPr/>
        </p:nvSpPr>
        <p:spPr bwMode="gray">
          <a:xfrm>
            <a:off x="5959878" y="1412776"/>
            <a:ext cx="3600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ko-KR" altLang="en-US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디지털 데이터 관리 고도화 방향성</a:t>
            </a:r>
            <a:endParaRPr lang="ko-KR" altLang="en-US" baseline="30000" dirty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959878" y="1668613"/>
            <a:ext cx="3600000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12"/>
          <p:cNvSpPr txBox="1">
            <a:spLocks noChangeArrowheads="1"/>
          </p:cNvSpPr>
          <p:nvPr/>
        </p:nvSpPr>
        <p:spPr bwMode="gray">
          <a:xfrm>
            <a:off x="1568624" y="3607059"/>
            <a:ext cx="3600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ko-KR" dirty="0" err="1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VoC</a:t>
            </a:r>
            <a:r>
              <a:rPr lang="en-US" altLang="ko-KR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사례 조사 시사점</a:t>
            </a:r>
            <a:endParaRPr lang="ko-KR" altLang="en-US" baseline="30000" dirty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568624" y="3855278"/>
            <a:ext cx="3600000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568624" y="3911790"/>
            <a:ext cx="3600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en-US" altLang="ko-KR" sz="130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Biz. </a:t>
            </a:r>
            <a:r>
              <a:rPr lang="ko-KR" altLang="en-US" sz="130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지원</a:t>
            </a:r>
            <a:r>
              <a:rPr lang="en-US" altLang="ko-KR" sz="130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30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기반 </a:t>
            </a:r>
            <a:r>
              <a:rPr lang="ko-KR" altLang="en-US" sz="1300" dirty="0" err="1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리딩</a:t>
            </a:r>
            <a:r>
              <a:rPr lang="en-US" altLang="ko-KR" sz="130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30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글로벌 지원 등 </a:t>
            </a:r>
            <a:r>
              <a:rPr lang="ko-KR" altLang="en-US" sz="13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전사 </a:t>
            </a:r>
            <a:r>
              <a:rPr lang="en-US" altLang="ko-KR" sz="13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Digital Transformation </a:t>
            </a:r>
            <a:r>
              <a:rPr lang="ko-KR" altLang="en-US" sz="13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지원</a:t>
            </a:r>
            <a:endParaRPr lang="ko-KR" altLang="en-US" sz="1300" b="1" dirty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68624" y="4928508"/>
            <a:ext cx="3600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85725" indent="-85725" eaLnBrk="0" latinLnBrk="0" hangingPunct="0"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단기 과제의 신속히 해결</a:t>
            </a:r>
            <a:r>
              <a:rPr lang="en-US" altLang="ko-KR" sz="130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중장기 과제는 </a:t>
            </a:r>
            <a:r>
              <a:rPr lang="en-US" altLang="ko-KR" sz="130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30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조직 차원에서 </a:t>
            </a:r>
            <a:r>
              <a:rPr lang="ko-KR" altLang="en-US" sz="13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근본부터 해결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0910" y="1722074"/>
            <a:ext cx="3461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근본원인을 해결하기 위한 </a:t>
            </a:r>
            <a:r>
              <a:rPr lang="en-US" altLang="ko-KR" sz="14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r>
              <a:rPr lang="ko-KR" altLang="en-US" sz="14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가지 관리 방향성</a:t>
            </a:r>
            <a:endParaRPr lang="ko-KR" altLang="en-US" sz="14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1" name="Rectangle 32">
            <a:hlinkClick r:id="" action="ppaction://noaction"/>
          </p:cNvPr>
          <p:cNvSpPr/>
          <p:nvPr/>
        </p:nvSpPr>
        <p:spPr>
          <a:xfrm>
            <a:off x="5971745" y="4354471"/>
            <a:ext cx="3600000" cy="204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marL="179388" indent="-179388" eaLnBrk="0" latinLnBrk="0" hangingPunct="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정착</a:t>
            </a:r>
            <a:r>
              <a:rPr lang="en-US" altLang="ko-KR" sz="1400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및 실행</a:t>
            </a:r>
            <a:r>
              <a:rPr lang="en-US" altLang="ko-KR" sz="14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내재화를 위한 </a:t>
            </a:r>
            <a:r>
              <a:rPr lang="ko-KR" altLang="en-US" sz="1400" b="1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조직 </a:t>
            </a:r>
            <a:r>
              <a:rPr lang="ko-KR" altLang="en-US" sz="1400" b="1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차원의 </a:t>
            </a:r>
            <a:r>
              <a:rPr lang="ko-KR" altLang="en-US" sz="1400" b="1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체계적인 관리</a:t>
            </a:r>
            <a:r>
              <a:rPr lang="en-US" altLang="ko-KR" sz="1400" b="1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개선 필요 </a:t>
            </a:r>
            <a:r>
              <a:rPr lang="en-US" altLang="ko-KR" sz="1400" b="1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전담 조직 구성</a:t>
            </a:r>
            <a:endParaRPr lang="en-US" altLang="ko-KR" sz="1400" b="1" dirty="0" smtClean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179388" indent="-179388" eaLnBrk="0" latinLnBrk="0" hangingPunct="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179388" indent="-179388" eaLnBrk="0" latinLnBrk="0" hangingPunct="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관련 </a:t>
            </a:r>
            <a:r>
              <a:rPr lang="ko-KR" altLang="en-US" sz="1400" b="1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이해관계자간의 </a:t>
            </a:r>
            <a:r>
              <a:rPr lang="ko-KR" altLang="en-US" sz="1400" b="1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조정</a:t>
            </a:r>
            <a:r>
              <a:rPr lang="en-US" altLang="ko-KR" sz="1400" b="1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및 </a:t>
            </a:r>
            <a:r>
              <a:rPr lang="ko-KR" altLang="en-US" sz="1400" b="1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합의 기능</a:t>
            </a:r>
            <a:r>
              <a:rPr lang="en-US" altLang="ko-KR" sz="1400" b="1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역할 필요 </a:t>
            </a:r>
            <a:r>
              <a:rPr lang="en-US" altLang="ko-KR" sz="1400" b="1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데이터 관리 위원회 운영 </a:t>
            </a:r>
            <a:endParaRPr lang="en-US" altLang="ko-KR" sz="1400" b="1" dirty="0" smtClean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sym typeface="Wingdings" panose="05000000000000000000" pitchFamily="2" charset="2"/>
            </a:endParaRPr>
          </a:p>
          <a:p>
            <a:pPr marL="179388" indent="-179388" eaLnBrk="0" latinLnBrk="0" hangingPunct="0"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sym typeface="Wingdings" panose="05000000000000000000" pitchFamily="2" charset="2"/>
            </a:endParaRPr>
          </a:p>
          <a:p>
            <a:pPr marL="179388" indent="-179388" eaLnBrk="0" latinLnBrk="0" hangingPunct="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빅데이터 관리를 위한</a:t>
            </a:r>
            <a:r>
              <a:rPr lang="ko-KR" altLang="en-US" sz="1400" b="1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체계적인 </a:t>
            </a:r>
            <a:r>
              <a:rPr lang="en-US" altLang="ko-KR" sz="1400" b="1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</a:t>
            </a:r>
            <a:r>
              <a:rPr lang="ko-KR" altLang="en-US" sz="1400" b="1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직무 및 기능</a:t>
            </a:r>
            <a:r>
              <a:rPr lang="en-US" altLang="ko-KR" sz="1400" b="1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역할 정의</a:t>
            </a:r>
            <a:r>
              <a:rPr lang="en-US" altLang="ko-KR" sz="1400" b="1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”</a:t>
            </a:r>
            <a:r>
              <a:rPr lang="ko-KR" altLang="en-US" sz="1400" b="1" dirty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필요</a:t>
            </a:r>
            <a:endParaRPr lang="ko-KR" altLang="en-US" sz="1400" b="1" dirty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gray">
          <a:xfrm>
            <a:off x="5971745" y="3954322"/>
            <a:ext cx="3600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ko-KR" altLang="en-US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데이터에 대한 체계적</a:t>
            </a:r>
            <a:r>
              <a:rPr lang="en-US" altLang="ko-KR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조직적 관리 필요</a:t>
            </a:r>
            <a:endParaRPr lang="ko-KR" altLang="en-US" baseline="30000" dirty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5971745" y="4220508"/>
            <a:ext cx="3600000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21602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t>4</a:t>
            </a:r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28776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/>
          <p:cNvSpPr/>
          <p:nvPr/>
        </p:nvSpPr>
        <p:spPr>
          <a:xfrm flipV="1">
            <a:off x="3637594" y="5826530"/>
            <a:ext cx="1188132" cy="16070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0" latinLnBrk="0" hangingPunct="0"/>
            <a:endParaRPr lang="ko-KR" altLang="en-US" sz="1200" dirty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2" name="Down Arrow 61"/>
          <p:cNvSpPr/>
          <p:nvPr/>
        </p:nvSpPr>
        <p:spPr>
          <a:xfrm rot="16200000">
            <a:off x="4798269" y="2465536"/>
            <a:ext cx="1027914" cy="261070"/>
          </a:xfrm>
          <a:prstGeom prst="downArrow">
            <a:avLst>
              <a:gd name="adj1" fmla="val 54309"/>
              <a:gd name="adj2" fmla="val 38781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0" latinLnBrk="0" hangingPunct="0"/>
            <a:endParaRPr lang="ko-KR" altLang="en-US" sz="1200" dirty="0" smtClean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4" name="Down Arrow 63"/>
          <p:cNvSpPr/>
          <p:nvPr/>
        </p:nvSpPr>
        <p:spPr>
          <a:xfrm rot="16200000">
            <a:off x="4798269" y="4800732"/>
            <a:ext cx="1027914" cy="261070"/>
          </a:xfrm>
          <a:prstGeom prst="downArrow">
            <a:avLst>
              <a:gd name="adj1" fmla="val 54309"/>
              <a:gd name="adj2" fmla="val 38781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0" latinLnBrk="0" hangingPunct="0"/>
            <a:endParaRPr lang="ko-KR" altLang="en-US" sz="1200" dirty="0" smtClean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" name="제목 2"/>
          <p:cNvSpPr txBox="1">
            <a:spLocks/>
          </p:cNvSpPr>
          <p:nvPr/>
        </p:nvSpPr>
        <p:spPr>
          <a:xfrm>
            <a:off x="200472" y="116632"/>
            <a:ext cx="756084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>
              <a:spcBef>
                <a:spcPct val="0"/>
              </a:spcBef>
              <a:defRPr sz="2000" spc="0"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j-cs"/>
              </a:defRPr>
            </a:lvl1pPr>
          </a:lstStyle>
          <a:p>
            <a:pPr eaLnBrk="0" latinLnBrk="0" hangingPunct="0"/>
            <a:r>
              <a:rPr lang="en-US" altLang="ko-KR" dirty="0">
                <a:sym typeface="아리따-돋움(OTF)-Medium"/>
              </a:rPr>
              <a:t>3. </a:t>
            </a:r>
            <a:r>
              <a:rPr lang="ko-KR" altLang="en-US" dirty="0">
                <a:sym typeface="아리따-돋움(OTF)-Medium"/>
              </a:rPr>
              <a:t>디지털 데이터 관리 </a:t>
            </a:r>
            <a:r>
              <a:rPr lang="ko-KR" altLang="en-US" dirty="0" smtClean="0">
                <a:sym typeface="아리따-돋움(OTF)-Medium"/>
              </a:rPr>
              <a:t>고도화 </a:t>
            </a:r>
            <a:r>
              <a:rPr lang="en-US" altLang="ko-KR" dirty="0" smtClean="0">
                <a:sym typeface="아리따-돋움(OTF)-Medium"/>
              </a:rPr>
              <a:t>&gt; </a:t>
            </a:r>
            <a:r>
              <a:rPr lang="ko-KR" altLang="en-US" dirty="0" smtClean="0">
                <a:sym typeface="아리따-돋움(OTF)-Medium"/>
              </a:rPr>
              <a:t>데이터 관리 직무 정의</a:t>
            </a:r>
            <a:endParaRPr lang="ko-KR" altLang="en-US" dirty="0">
              <a:sym typeface="아리따-돋움(OTF)-Medium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00472" y="620688"/>
            <a:ext cx="9705528" cy="5760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eaLnBrk="0" latinLnBrk="0" hangingPunct="0"/>
            <a:r>
              <a:rPr lang="ko-KR" altLang="en-US" b="1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디지털 및 빅데이터 분석을 위한 분석전문가 중요성이 강화 되고 있으나</a:t>
            </a:r>
            <a:r>
              <a:rPr lang="en-US" altLang="ko-KR" b="1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b="1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관리 관점에서 이를 효과적으로 지원할 수 있는 데이터 기술전문가 그룹이 확보되어야 함</a:t>
            </a:r>
            <a:endParaRPr lang="ko-KR" altLang="en-US" b="1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4488" y="2298138"/>
            <a:ext cx="1190998" cy="7949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36000" tIns="46800" rIns="0" bIns="46800" anchor="t" anchorCtr="0">
            <a:noAutofit/>
          </a:bodyPr>
          <a:lstStyle>
            <a:defPPr>
              <a:defRPr lang="en-US"/>
            </a:defPPr>
            <a:lvl1pPr marL="182563" marR="0" lvl="0" indent="-182563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</a:lstStyle>
          <a:p>
            <a:pPr marL="87313" indent="-87313" eaLnBrk="0" latinLnBrk="0" hangingPunct="0"/>
            <a:r>
              <a:rPr lang="ko-KR" altLang="en-US" b="0" dirty="0" smtClean="0"/>
              <a:t>데이터 생성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사용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분석</a:t>
            </a:r>
            <a:r>
              <a:rPr lang="en-US" altLang="ko-KR" b="0" dirty="0" smtClean="0"/>
              <a:t>), </a:t>
            </a:r>
            <a:r>
              <a:rPr lang="ko-KR" altLang="en-US" b="0" dirty="0" smtClean="0"/>
              <a:t>폐기의 </a:t>
            </a:r>
            <a:r>
              <a:rPr lang="en-US" altLang="ko-KR" b="0" dirty="0" smtClean="0"/>
              <a:t>Life Cycle </a:t>
            </a:r>
            <a:r>
              <a:rPr lang="ko-KR" altLang="en-US" b="0" dirty="0" smtClean="0"/>
              <a:t>전반을 관리하는 직무 집합</a:t>
            </a:r>
            <a:endParaRPr lang="en-US" altLang="ko-KR" b="0" dirty="0"/>
          </a:p>
        </p:txBody>
      </p:sp>
      <p:sp>
        <p:nvSpPr>
          <p:cNvPr id="51" name="TextBox 50"/>
          <p:cNvSpPr txBox="1"/>
          <p:nvPr/>
        </p:nvSpPr>
        <p:spPr>
          <a:xfrm>
            <a:off x="1632270" y="2298138"/>
            <a:ext cx="1513423" cy="10087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36000" tIns="46800" rIns="0" bIns="46800" anchor="t" anchorCtr="0">
            <a:noAutofit/>
          </a:bodyPr>
          <a:lstStyle>
            <a:defPPr>
              <a:defRPr lang="en-US"/>
            </a:defPPr>
            <a:lvl1pPr marL="182563" marR="0" lvl="0" indent="-182563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</a:lstStyle>
          <a:p>
            <a:pPr marL="87313" indent="-87313" eaLnBrk="0" latinLnBrk="0" hangingPunct="0"/>
            <a:r>
              <a:rPr lang="ko-KR" altLang="en-US" b="0" dirty="0" smtClean="0"/>
              <a:t>데이터 분석을 수행하여 인사이트 도출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최적화 모델 구축 등을 통해 지속적인 비즈니스 개선을 추진하는 직무 집합</a:t>
            </a:r>
            <a:endParaRPr lang="en-US" altLang="ko-KR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1599116" y="4483599"/>
            <a:ext cx="1513423" cy="98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36000" tIns="46800" rIns="0" bIns="46800" anchor="t" anchorCtr="0">
            <a:noAutofit/>
          </a:bodyPr>
          <a:lstStyle>
            <a:defPPr>
              <a:defRPr lang="en-US"/>
            </a:defPPr>
            <a:lvl1pPr marL="182563" marR="0" lvl="0" indent="-182563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</a:lstStyle>
          <a:p>
            <a:pPr marL="87313" indent="-87313" eaLnBrk="0" latinLnBrk="0" hangingPunct="0"/>
            <a:r>
              <a:rPr lang="ko-KR" altLang="en-US" b="0" dirty="0" smtClean="0"/>
              <a:t>데이터 분석전문가가 업무를 효과적으로 수행할 수 있도록 데이터 아키텍처를 구성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유지와 데이터 품질 향상 및 모니터링 관리를 하는 직무 집합</a:t>
            </a:r>
            <a:endParaRPr lang="en-US" altLang="ko-KR" b="0" dirty="0"/>
          </a:p>
        </p:txBody>
      </p:sp>
      <p:sp>
        <p:nvSpPr>
          <p:cNvPr id="47" name="직사각형 30"/>
          <p:cNvSpPr/>
          <p:nvPr/>
        </p:nvSpPr>
        <p:spPr bwMode="gray">
          <a:xfrm>
            <a:off x="373575" y="1866090"/>
            <a:ext cx="1080000" cy="396000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데이터 관리</a:t>
            </a:r>
          </a:p>
        </p:txBody>
      </p:sp>
      <p:sp>
        <p:nvSpPr>
          <p:cNvPr id="48" name="직사각형 30"/>
          <p:cNvSpPr/>
          <p:nvPr/>
        </p:nvSpPr>
        <p:spPr bwMode="gray">
          <a:xfrm>
            <a:off x="1672539" y="1866090"/>
            <a:ext cx="1440000" cy="396000"/>
          </a:xfrm>
          <a:prstGeom prst="rect">
            <a:avLst/>
          </a:prstGeom>
          <a:solidFill>
            <a:srgbClr val="1F497D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</a:t>
            </a:r>
            <a:r>
              <a:rPr lang="ko-KR" altLang="en-US" sz="12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분석전문가</a:t>
            </a:r>
            <a:endParaRPr lang="en-US" altLang="ko-KR" sz="1200" b="1" dirty="0" smtClean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en-US" altLang="ko-KR" sz="12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(Data Scientist)</a:t>
            </a:r>
            <a:endParaRPr lang="ko-KR" altLang="en-US" sz="12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49" name="직사각형 30"/>
          <p:cNvSpPr/>
          <p:nvPr/>
        </p:nvSpPr>
        <p:spPr bwMode="gray">
          <a:xfrm>
            <a:off x="1672539" y="3897096"/>
            <a:ext cx="1440000" cy="396000"/>
          </a:xfrm>
          <a:prstGeom prst="rect">
            <a:avLst/>
          </a:prstGeom>
          <a:solidFill>
            <a:srgbClr val="1F497D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</a:t>
            </a:r>
            <a:r>
              <a:rPr lang="ko-KR" altLang="en-US" sz="12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기술전문가</a:t>
            </a:r>
            <a:endParaRPr lang="en-US" altLang="ko-KR" sz="1200" b="1" dirty="0" smtClean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 eaLnBrk="0" latinLnBrk="0" hangingPunct="0"/>
            <a:r>
              <a:rPr lang="en-US" altLang="ko-KR" sz="1200" b="1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(Data Engineer)</a:t>
            </a:r>
            <a:endParaRPr lang="ko-KR" altLang="en-US" sz="1200" b="1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53" name="직사각형 30"/>
          <p:cNvSpPr/>
          <p:nvPr/>
        </p:nvSpPr>
        <p:spPr bwMode="gray">
          <a:xfrm>
            <a:off x="3327674" y="2420888"/>
            <a:ext cx="1800000" cy="396000"/>
          </a:xfrm>
          <a:prstGeom prst="rect">
            <a:avLst/>
          </a:prstGeom>
          <a:solidFill>
            <a:schemeClr val="bg1"/>
          </a:solidFill>
          <a:ln w="63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데이터 분석가</a:t>
            </a:r>
            <a:r>
              <a:rPr lang="en-US" altLang="ko-KR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/>
            </a:r>
            <a:br>
              <a:rPr lang="en-US" altLang="ko-KR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</a:br>
            <a:r>
              <a:rPr lang="en-US" altLang="ko-KR" sz="10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(Data Analyst)</a:t>
            </a:r>
            <a:endParaRPr lang="ko-KR" altLang="en-US" sz="800" kern="0" dirty="0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</p:txBody>
      </p:sp>
      <p:sp>
        <p:nvSpPr>
          <p:cNvPr id="54" name="직사각형 30"/>
          <p:cNvSpPr/>
          <p:nvPr/>
        </p:nvSpPr>
        <p:spPr bwMode="gray">
          <a:xfrm>
            <a:off x="3327674" y="1866090"/>
            <a:ext cx="1800000" cy="396000"/>
          </a:xfrm>
          <a:prstGeom prst="rect">
            <a:avLst/>
          </a:prstGeom>
          <a:solidFill>
            <a:schemeClr val="bg1"/>
          </a:solidFill>
          <a:ln w="63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비즈니스 분석가</a:t>
            </a:r>
            <a:r>
              <a:rPr lang="en-US" altLang="ko-KR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/>
            </a:r>
            <a:br>
              <a:rPr lang="en-US" altLang="ko-KR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</a:br>
            <a:r>
              <a:rPr lang="en-US" altLang="ko-KR" sz="10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(Business Analyst)</a:t>
            </a:r>
            <a:endParaRPr lang="ko-KR" altLang="en-US" sz="800" kern="0" dirty="0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</p:txBody>
      </p:sp>
      <p:sp>
        <p:nvSpPr>
          <p:cNvPr id="56" name="직사각형 30"/>
          <p:cNvSpPr/>
          <p:nvPr/>
        </p:nvSpPr>
        <p:spPr bwMode="gray">
          <a:xfrm>
            <a:off x="3327674" y="2945018"/>
            <a:ext cx="1800000" cy="396000"/>
          </a:xfrm>
          <a:prstGeom prst="rect">
            <a:avLst/>
          </a:prstGeom>
          <a:solidFill>
            <a:schemeClr val="bg1"/>
          </a:solidFill>
          <a:ln w="63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통계</a:t>
            </a:r>
            <a:r>
              <a:rPr lang="en-US" altLang="ko-KR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/</a:t>
            </a:r>
            <a:r>
              <a:rPr lang="ko-KR" altLang="en-US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모델링 전문가</a:t>
            </a:r>
            <a:r>
              <a:rPr lang="en-US" altLang="ko-KR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/>
            </a:r>
            <a:br>
              <a:rPr lang="en-US" altLang="ko-KR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</a:br>
            <a:r>
              <a:rPr lang="en-US" altLang="ko-KR" sz="10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(Statistics/Modeler)</a:t>
            </a:r>
            <a:endParaRPr lang="ko-KR" altLang="en-US" sz="800" kern="0" dirty="0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</p:txBody>
      </p:sp>
      <p:sp>
        <p:nvSpPr>
          <p:cNvPr id="57" name="직사각형 30"/>
          <p:cNvSpPr/>
          <p:nvPr/>
        </p:nvSpPr>
        <p:spPr bwMode="gray">
          <a:xfrm>
            <a:off x="3327674" y="4389136"/>
            <a:ext cx="180000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데이터 관리자</a:t>
            </a:r>
            <a:r>
              <a:rPr lang="en-US" altLang="ko-KR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/>
            </a:r>
            <a:br>
              <a:rPr lang="en-US" altLang="ko-KR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</a:br>
            <a:r>
              <a:rPr lang="en-US" altLang="ko-KR" sz="10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(Data Manager)</a:t>
            </a:r>
            <a:endParaRPr lang="ko-KR" altLang="en-US" sz="800" kern="0" dirty="0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</p:txBody>
      </p:sp>
      <p:sp>
        <p:nvSpPr>
          <p:cNvPr id="58" name="직사각형 30"/>
          <p:cNvSpPr/>
          <p:nvPr/>
        </p:nvSpPr>
        <p:spPr bwMode="gray">
          <a:xfrm>
            <a:off x="3327674" y="3897096"/>
            <a:ext cx="180000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데이터 아키텍트</a:t>
            </a:r>
            <a:r>
              <a:rPr lang="en-US" altLang="ko-KR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/>
            </a:r>
            <a:br>
              <a:rPr lang="en-US" altLang="ko-KR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</a:br>
            <a:r>
              <a:rPr lang="en-US" altLang="ko-KR" sz="10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(Data Architect)</a:t>
            </a:r>
            <a:endParaRPr lang="ko-KR" altLang="en-US" sz="800" kern="0" dirty="0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</p:txBody>
      </p:sp>
      <p:sp>
        <p:nvSpPr>
          <p:cNvPr id="63" name="직사각형 30"/>
          <p:cNvSpPr/>
          <p:nvPr/>
        </p:nvSpPr>
        <p:spPr bwMode="gray">
          <a:xfrm>
            <a:off x="3327674" y="4881176"/>
            <a:ext cx="1800000" cy="396000"/>
          </a:xfrm>
          <a:prstGeom prst="rect">
            <a:avLst/>
          </a:prstGeom>
          <a:solidFill>
            <a:schemeClr val="bg1"/>
          </a:solidFill>
          <a:ln w="63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데이터베이스 관리자</a:t>
            </a:r>
            <a:r>
              <a:rPr lang="en-US" altLang="ko-KR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/>
            </a:r>
            <a:br>
              <a:rPr lang="en-US" altLang="ko-KR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</a:br>
            <a:r>
              <a:rPr lang="en-US" altLang="ko-KR" sz="10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(Database Administrator)</a:t>
            </a:r>
            <a:endParaRPr lang="ko-KR" altLang="en-US" sz="800" kern="0" dirty="0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</p:txBody>
      </p:sp>
      <p:sp>
        <p:nvSpPr>
          <p:cNvPr id="79" name="직사각형 30"/>
          <p:cNvSpPr/>
          <p:nvPr/>
        </p:nvSpPr>
        <p:spPr bwMode="gray">
          <a:xfrm>
            <a:off x="3327674" y="5373216"/>
            <a:ext cx="180000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온라인 태깅 관리자</a:t>
            </a:r>
            <a:r>
              <a:rPr lang="en-US" altLang="ko-KR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/>
            </a:r>
            <a:br>
              <a:rPr lang="en-US" altLang="ko-KR" sz="12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</a:br>
            <a:r>
              <a:rPr lang="en-US" altLang="ko-KR" sz="1000" kern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(Tagging Manager)</a:t>
            </a:r>
            <a:endParaRPr lang="ko-KR" altLang="en-US" sz="800" kern="0" dirty="0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</p:txBody>
      </p:sp>
      <p:cxnSp>
        <p:nvCxnSpPr>
          <p:cNvPr id="5" name="Elbow Connector 4"/>
          <p:cNvCxnSpPr>
            <a:stCxn id="47" idx="3"/>
            <a:endCxn id="48" idx="1"/>
          </p:cNvCxnSpPr>
          <p:nvPr/>
        </p:nvCxnSpPr>
        <p:spPr>
          <a:xfrm>
            <a:off x="1453575" y="2064090"/>
            <a:ext cx="21896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7" idx="3"/>
            <a:endCxn id="49" idx="1"/>
          </p:cNvCxnSpPr>
          <p:nvPr/>
        </p:nvCxnSpPr>
        <p:spPr>
          <a:xfrm>
            <a:off x="1453575" y="2064090"/>
            <a:ext cx="218964" cy="2031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8" idx="3"/>
            <a:endCxn id="54" idx="1"/>
          </p:cNvCxnSpPr>
          <p:nvPr/>
        </p:nvCxnSpPr>
        <p:spPr>
          <a:xfrm>
            <a:off x="3112539" y="2064090"/>
            <a:ext cx="21513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8" idx="3"/>
            <a:endCxn id="53" idx="1"/>
          </p:cNvCxnSpPr>
          <p:nvPr/>
        </p:nvCxnSpPr>
        <p:spPr>
          <a:xfrm>
            <a:off x="3112539" y="2064090"/>
            <a:ext cx="215135" cy="554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8" idx="3"/>
            <a:endCxn id="56" idx="1"/>
          </p:cNvCxnSpPr>
          <p:nvPr/>
        </p:nvCxnSpPr>
        <p:spPr>
          <a:xfrm>
            <a:off x="3112539" y="2064090"/>
            <a:ext cx="215135" cy="10789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49" idx="3"/>
            <a:endCxn id="58" idx="1"/>
          </p:cNvCxnSpPr>
          <p:nvPr/>
        </p:nvCxnSpPr>
        <p:spPr>
          <a:xfrm>
            <a:off x="3112539" y="4095096"/>
            <a:ext cx="21513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49" idx="3"/>
            <a:endCxn id="57" idx="1"/>
          </p:cNvCxnSpPr>
          <p:nvPr/>
        </p:nvCxnSpPr>
        <p:spPr>
          <a:xfrm>
            <a:off x="3112539" y="4095096"/>
            <a:ext cx="215135" cy="4920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49" idx="3"/>
            <a:endCxn id="63" idx="1"/>
          </p:cNvCxnSpPr>
          <p:nvPr/>
        </p:nvCxnSpPr>
        <p:spPr>
          <a:xfrm>
            <a:off x="3112539" y="4095096"/>
            <a:ext cx="215135" cy="984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49" idx="3"/>
            <a:endCxn id="79" idx="1"/>
          </p:cNvCxnSpPr>
          <p:nvPr/>
        </p:nvCxnSpPr>
        <p:spPr>
          <a:xfrm>
            <a:off x="3112539" y="4095096"/>
            <a:ext cx="215135" cy="14761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730244" y="3634391"/>
            <a:ext cx="4590908" cy="0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5540126" y="2160805"/>
            <a:ext cx="842401" cy="870532"/>
          </a:xfrm>
          <a:prstGeom prst="ellipse">
            <a:avLst/>
          </a:prstGeom>
          <a:gradFill flip="none" rotWithShape="1">
            <a:gsLst>
              <a:gs pos="0">
                <a:srgbClr val="000058"/>
              </a:gs>
              <a:gs pos="100000">
                <a:srgbClr val="2B2B81"/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/>
            <a:r>
              <a:rPr lang="ko-KR" altLang="en-US" sz="1400" b="1" dirty="0" smtClean="0">
                <a:solidFill>
                  <a:srgbClr val="FFFF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ahoma" pitchFamily="34" charset="0"/>
              </a:rPr>
              <a:t>현업</a:t>
            </a:r>
            <a:endParaRPr lang="en-US" altLang="ko-KR" sz="1400" b="1" dirty="0">
              <a:solidFill>
                <a:srgbClr val="FFFF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ahoma" pitchFamily="34" charset="0"/>
            </a:endParaRPr>
          </a:p>
          <a:p>
            <a:pPr algn="ctr" eaLnBrk="0" latinLnBrk="0" hangingPunct="0"/>
            <a:r>
              <a:rPr lang="ko-KR" altLang="en-US" sz="1400" b="1" dirty="0" smtClean="0">
                <a:solidFill>
                  <a:srgbClr val="FFFF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ahoma" pitchFamily="34" charset="0"/>
              </a:rPr>
              <a:t>중심</a:t>
            </a:r>
            <a:endParaRPr lang="en-US" altLang="ko-KR" sz="1400" b="1" dirty="0" smtClean="0">
              <a:solidFill>
                <a:srgbClr val="FFFF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ahoma" pitchFamily="34" charset="0"/>
            </a:endParaRPr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5540126" y="4496001"/>
            <a:ext cx="842401" cy="870532"/>
          </a:xfrm>
          <a:prstGeom prst="ellipse">
            <a:avLst/>
          </a:prstGeom>
          <a:gradFill flip="none" rotWithShape="1">
            <a:gsLst>
              <a:gs pos="0">
                <a:srgbClr val="000058"/>
              </a:gs>
              <a:gs pos="100000">
                <a:srgbClr val="2B2B81"/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/>
            <a:r>
              <a:rPr lang="en-US" altLang="ko-KR" sz="1400" b="1" dirty="0" smtClean="0">
                <a:solidFill>
                  <a:srgbClr val="FFFF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ahoma" pitchFamily="34" charset="0"/>
              </a:rPr>
              <a:t>IT</a:t>
            </a:r>
          </a:p>
          <a:p>
            <a:pPr algn="ctr" eaLnBrk="0" latinLnBrk="0" hangingPunct="0"/>
            <a:r>
              <a:rPr lang="ko-KR" altLang="en-US" sz="1400" b="1" dirty="0" smtClean="0">
                <a:solidFill>
                  <a:srgbClr val="FFFF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ahoma" pitchFamily="34" charset="0"/>
              </a:rPr>
              <a:t>중심</a:t>
            </a:r>
            <a:endParaRPr lang="en-US" altLang="ko-KR" sz="1400" b="1" dirty="0" smtClean="0">
              <a:solidFill>
                <a:srgbClr val="FFFF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ahom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97216" y="4987431"/>
            <a:ext cx="2505118" cy="9618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36000" tIns="46800" rIns="0" bIns="46800" anchor="ctr" anchorCtr="0">
            <a:noAutofit/>
          </a:bodyPr>
          <a:lstStyle>
            <a:defPPr>
              <a:defRPr lang="ko-KR"/>
            </a:defPPr>
            <a:lvl1pPr marL="171450" marR="0" lvl="0" indent="-171450" eaLnBrk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</a:lstStyle>
          <a:p>
            <a:pPr marL="85725" indent="-85725">
              <a:spcBef>
                <a:spcPts val="300"/>
              </a:spcBef>
              <a:spcAft>
                <a:spcPts val="300"/>
              </a:spcAft>
              <a:buFont typeface="맑은 고딕" panose="020B0503020000020004" pitchFamily="50" charset="-127"/>
              <a:buChar char="-"/>
            </a:pPr>
            <a:r>
              <a:rPr lang="ko-KR" altLang="en-US" sz="1300" dirty="0" smtClean="0"/>
              <a:t>시스템 </a:t>
            </a:r>
            <a:r>
              <a:rPr lang="ko-KR" altLang="en-US" sz="1300" dirty="0"/>
              <a:t>단위 </a:t>
            </a:r>
            <a:r>
              <a:rPr lang="en-US" altLang="ko-KR" sz="1300" dirty="0">
                <a:sym typeface="Wingdings" panose="05000000000000000000" pitchFamily="2" charset="2"/>
              </a:rPr>
              <a:t> </a:t>
            </a:r>
            <a:r>
              <a:rPr lang="ko-KR" altLang="en-US" sz="1300" b="1" dirty="0" smtClean="0">
                <a:sym typeface="Wingdings" panose="05000000000000000000" pitchFamily="2" charset="2"/>
              </a:rPr>
              <a:t>전사 </a:t>
            </a:r>
            <a:r>
              <a:rPr lang="ko-KR" altLang="en-US" sz="1300" b="1" dirty="0">
                <a:sym typeface="Wingdings" panose="05000000000000000000" pitchFamily="2" charset="2"/>
              </a:rPr>
              <a:t>통합 </a:t>
            </a:r>
            <a:r>
              <a:rPr lang="ko-KR" altLang="en-US" sz="1300" b="1" dirty="0" smtClean="0">
                <a:sym typeface="Wingdings" panose="05000000000000000000" pitchFamily="2" charset="2"/>
              </a:rPr>
              <a:t>관점 관리</a:t>
            </a:r>
            <a:endParaRPr lang="en-US" altLang="ko-KR" sz="1300" b="1" dirty="0" smtClean="0">
              <a:sym typeface="Wingdings" panose="05000000000000000000" pitchFamily="2" charset="2"/>
            </a:endParaRPr>
          </a:p>
          <a:p>
            <a:pPr marL="85725" indent="-85725">
              <a:spcBef>
                <a:spcPts val="300"/>
              </a:spcBef>
              <a:spcAft>
                <a:spcPts val="300"/>
              </a:spcAft>
              <a:buFont typeface="맑은 고딕" panose="020B0503020000020004" pitchFamily="50" charset="-127"/>
              <a:buChar char="-"/>
            </a:pPr>
            <a:r>
              <a:rPr lang="ko-KR" altLang="en-US" sz="1300" dirty="0" smtClean="0"/>
              <a:t>고도화된 전사 데이터 표준관리 및 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모니터링 강화</a:t>
            </a:r>
            <a:endParaRPr lang="en-US" altLang="ko-KR" sz="1300" dirty="0" smtClean="0"/>
          </a:p>
          <a:p>
            <a:pPr marL="85725" indent="-85725">
              <a:spcBef>
                <a:spcPts val="300"/>
              </a:spcBef>
              <a:spcAft>
                <a:spcPts val="300"/>
              </a:spcAft>
              <a:buFont typeface="맑은 고딕" panose="020B0503020000020004" pitchFamily="50" charset="-127"/>
              <a:buChar char="-"/>
            </a:pPr>
            <a:endParaRPr lang="en-US" altLang="ko-KR" sz="13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6678497" y="2132856"/>
            <a:ext cx="2880000" cy="7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36000" tIns="46800" rIns="0" bIns="46800" anchor="ctr" anchorCtr="0">
            <a:noAutofit/>
          </a:bodyPr>
          <a:lstStyle>
            <a:defPPr>
              <a:defRPr lang="en-US"/>
            </a:defPPr>
            <a:lvl1pPr marL="182563" marR="0" lvl="0" indent="-182563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</a:lstStyle>
          <a:p>
            <a:pPr marL="180975" indent="-180975" eaLnBrk="0" latinLnBrk="0" hangingPunct="0">
              <a:buFont typeface="Wingdings" panose="05000000000000000000" pitchFamily="2" charset="2"/>
              <a:buChar char="§"/>
            </a:pPr>
            <a:r>
              <a:rPr lang="en-US" altLang="ko-KR" sz="1300" b="0" dirty="0" smtClean="0"/>
              <a:t>Digital Transformation</a:t>
            </a:r>
            <a:r>
              <a:rPr lang="ko-KR" altLang="en-US" sz="1300" b="0" dirty="0" smtClean="0"/>
              <a:t>을 위한 </a:t>
            </a:r>
            <a:r>
              <a:rPr lang="ko-KR" altLang="en-US" sz="1300" dirty="0" smtClean="0"/>
              <a:t>데이터 분석 전문가의 중요성 증대</a:t>
            </a:r>
            <a:endParaRPr lang="en-US" altLang="ko-KR" sz="1300" dirty="0"/>
          </a:p>
        </p:txBody>
      </p:sp>
      <p:sp>
        <p:nvSpPr>
          <p:cNvPr id="55" name="TextBox 54"/>
          <p:cNvSpPr txBox="1"/>
          <p:nvPr/>
        </p:nvSpPr>
        <p:spPr>
          <a:xfrm>
            <a:off x="6678497" y="3366852"/>
            <a:ext cx="2880000" cy="7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36000" tIns="46800" rIns="0" bIns="46800" anchor="ctr" anchorCtr="0">
            <a:noAutofit/>
          </a:bodyPr>
          <a:lstStyle>
            <a:defPPr>
              <a:defRPr lang="ko-KR"/>
            </a:defPPr>
            <a:lvl1pPr marL="180975" marR="0" lvl="0" indent="-180975" eaLnBrk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</a:lstStyle>
          <a:p>
            <a:r>
              <a:rPr lang="ko-KR" altLang="en-US" b="1" dirty="0"/>
              <a:t>분석전문가가 제대로 일할 수 </a:t>
            </a:r>
            <a:r>
              <a:rPr lang="ko-KR" altLang="en-US" b="1" dirty="0" smtClean="0"/>
              <a:t>있는 데이터 제공이 필요</a:t>
            </a:r>
            <a:endParaRPr lang="en-US" altLang="ko-KR" b="1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344488" y="1720744"/>
            <a:ext cx="9289032" cy="0"/>
          </a:xfrm>
          <a:prstGeom prst="line">
            <a:avLst/>
          </a:prstGeom>
          <a:ln w="9525">
            <a:solidFill>
              <a:srgbClr val="4A7E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2"/>
          <p:cNvSpPr txBox="1">
            <a:spLocks noChangeArrowheads="1"/>
          </p:cNvSpPr>
          <p:nvPr/>
        </p:nvSpPr>
        <p:spPr bwMode="gray">
          <a:xfrm>
            <a:off x="3584848" y="1465941"/>
            <a:ext cx="28083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ko-KR" altLang="en-US" smtClean="0">
                <a:solidFill>
                  <a:schemeClr val="tx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관리 직무</a:t>
            </a:r>
            <a:endParaRPr lang="ko-KR" altLang="en-US" baseline="30000" dirty="0">
              <a:solidFill>
                <a:schemeClr val="tx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678497" y="4324333"/>
            <a:ext cx="2880000" cy="7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36000" tIns="46800" rIns="0" bIns="46800" anchor="ctr" anchorCtr="0">
            <a:noAutofit/>
          </a:bodyPr>
          <a:lstStyle>
            <a:defPPr>
              <a:defRPr lang="ko-KR"/>
            </a:defPPr>
            <a:lvl1pPr marL="180975" marR="0" lvl="0" indent="-180975" eaLnBrk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</a:lstStyle>
          <a:p>
            <a:r>
              <a:rPr lang="ko-KR" altLang="en-US" b="1" dirty="0" smtClean="0"/>
              <a:t>통합된 빅데이터 관리를 위해 </a:t>
            </a:r>
            <a:r>
              <a:rPr lang="en-US" altLang="ko-KR" b="1" dirty="0" smtClean="0"/>
              <a:t>IT</a:t>
            </a:r>
            <a:r>
              <a:rPr lang="ko-KR" altLang="en-US" b="1" dirty="0" smtClean="0"/>
              <a:t>전문가 그룹이 기술적 지원을 수행</a:t>
            </a:r>
            <a:endParaRPr lang="en-US" altLang="ko-KR" b="1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1672539" y="6053489"/>
            <a:ext cx="3496485" cy="4186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46800" bIns="46800" anchor="ctr" anchorCtr="0">
            <a:noAutofit/>
          </a:bodyPr>
          <a:lstStyle>
            <a:defPPr>
              <a:defRPr lang="en-US"/>
            </a:defPPr>
            <a:lvl1pPr marL="182563" marR="0" lvl="0" indent="-182563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</a:lstStyle>
          <a:p>
            <a:pPr marL="87313" indent="-87313" eaLnBrk="0" latinLnBrk="0" hangingPunct="0"/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 전문가 관련 직무 보강  필요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(DA, DM, TM </a:t>
            </a:r>
            <a:r>
              <a:rPr lang="ko-KR" altLang="en-US" dirty="0" smtClean="0"/>
              <a:t>영역</a:t>
            </a:r>
            <a:r>
              <a:rPr lang="en-US" altLang="ko-KR" dirty="0"/>
              <a:t>)</a:t>
            </a:r>
          </a:p>
        </p:txBody>
      </p:sp>
      <p:pic>
        <p:nvPicPr>
          <p:cNvPr id="82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400000">
            <a:off x="8025363" y="2485836"/>
            <a:ext cx="186268" cy="1352516"/>
          </a:xfrm>
          <a:prstGeom prst="rect">
            <a:avLst/>
          </a:prstGeom>
          <a:solidFill>
            <a:sysClr val="window" lastClr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83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400000">
            <a:off x="8025363" y="3523704"/>
            <a:ext cx="186268" cy="1352516"/>
          </a:xfrm>
          <a:prstGeom prst="rect">
            <a:avLst/>
          </a:prstGeom>
          <a:solidFill>
            <a:sysClr val="window" lastClr="FFFFFF"/>
          </a:solidFill>
          <a:ln w="9525">
            <a:noFill/>
            <a:miter lim="800000"/>
            <a:headEnd/>
            <a:tailEnd/>
          </a:ln>
        </p:spPr>
      </p:pic>
      <p:sp>
        <p:nvSpPr>
          <p:cNvPr id="8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21602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t>5</a:t>
            </a:r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11902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64913" y="1556791"/>
            <a:ext cx="6920334" cy="1006760"/>
            <a:chOff x="324085" y="1916832"/>
            <a:chExt cx="7113191" cy="1480612"/>
          </a:xfrm>
          <a:solidFill>
            <a:schemeClr val="bg1"/>
          </a:solidFill>
        </p:grpSpPr>
        <p:sp>
          <p:nvSpPr>
            <p:cNvPr id="28" name="Rectangle 27"/>
            <p:cNvSpPr/>
            <p:nvPr/>
          </p:nvSpPr>
          <p:spPr>
            <a:xfrm>
              <a:off x="324085" y="1916832"/>
              <a:ext cx="7113191" cy="148061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eaLnBrk="0" latinLnBrk="0" hangingPunct="0"/>
              <a:r>
                <a:rPr lang="ko-KR" altLang="en-US" sz="1200" b="1" kern="0" dirty="0" smtClean="0">
                  <a:solidFill>
                    <a:srgbClr val="333333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현업</a:t>
              </a:r>
              <a:endParaRPr lang="en-US" altLang="ko-KR" sz="1200" b="1" kern="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  <a:p>
              <a:pPr eaLnBrk="0" latinLnBrk="0" hangingPunct="0"/>
              <a:r>
                <a:rPr lang="ko-KR" altLang="en-US" sz="1200" b="1" kern="0" dirty="0" smtClean="0">
                  <a:solidFill>
                    <a:srgbClr val="333333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분석</a:t>
              </a:r>
              <a:endParaRPr lang="en-US" altLang="ko-KR" sz="1200" b="1" kern="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  <a:p>
              <a:pPr eaLnBrk="0" latinLnBrk="0" hangingPunct="0"/>
              <a:r>
                <a:rPr lang="ko-KR" altLang="en-US" sz="1200" b="1" kern="0" dirty="0" smtClean="0">
                  <a:solidFill>
                    <a:srgbClr val="333333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조직</a:t>
              </a:r>
              <a:endParaRPr lang="en-US" altLang="ko-KR" sz="1200" b="1" kern="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10388" y="2392009"/>
              <a:ext cx="304845" cy="31088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1200" b="1" dirty="0" smtClean="0">
                  <a:solidFill>
                    <a:prstClr val="black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  <a:cs typeface="Arial" charset="0"/>
                </a:rPr>
                <a:t>…</a:t>
              </a:r>
              <a:endParaRPr lang="ko-KR" altLang="en-US" sz="1200" b="1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1064568" y="1739431"/>
            <a:ext cx="899999" cy="525754"/>
          </a:xfrm>
          <a:prstGeom prst="rect">
            <a:avLst/>
          </a:prstGeom>
          <a:solidFill>
            <a:srgbClr val="002060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eaLnBrk="0" latinLnBrk="0" hangingPunct="0"/>
            <a:r>
              <a:rPr lang="ko-KR" altLang="en-US" sz="1200" b="1" i="1" kern="0" dirty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캠프아문젠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12774" y="1739431"/>
            <a:ext cx="899999" cy="525754"/>
          </a:xfrm>
          <a:prstGeom prst="rect">
            <a:avLst/>
          </a:prstGeom>
          <a:solidFill>
            <a:srgbClr val="002060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eaLnBrk="0" latinLnBrk="0" hangingPunct="0"/>
            <a:r>
              <a:rPr lang="ko-KR" altLang="en-US" sz="1200" b="1" i="1" kern="0" dirty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고객전략팀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60980" y="1739431"/>
            <a:ext cx="899999" cy="525754"/>
          </a:xfrm>
          <a:prstGeom prst="rect">
            <a:avLst/>
          </a:prstGeom>
          <a:solidFill>
            <a:srgbClr val="002060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eaLnBrk="0" latinLnBrk="0" hangingPunct="0"/>
            <a:r>
              <a:rPr lang="en-US" altLang="ko-KR" sz="1200" b="1" i="1" kern="0" dirty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e</a:t>
            </a:r>
            <a:r>
              <a:rPr lang="ko-KR" altLang="en-US" sz="1200" b="1" i="1" kern="0" dirty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커머스팀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09185" y="1739431"/>
            <a:ext cx="899999" cy="525754"/>
          </a:xfrm>
          <a:prstGeom prst="rect">
            <a:avLst/>
          </a:prstGeom>
          <a:solidFill>
            <a:srgbClr val="002060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eaLnBrk="0" latinLnBrk="0" hangingPunct="0"/>
            <a:r>
              <a:rPr lang="ko-KR" altLang="en-US" sz="1200" b="1" i="1" kern="0" dirty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디지털 마케팅팀</a:t>
            </a:r>
          </a:p>
        </p:txBody>
      </p:sp>
      <p:sp>
        <p:nvSpPr>
          <p:cNvPr id="35" name="Right Arrow 34"/>
          <p:cNvSpPr/>
          <p:nvPr/>
        </p:nvSpPr>
        <p:spPr>
          <a:xfrm rot="16200000">
            <a:off x="3159975" y="78966"/>
            <a:ext cx="1323311" cy="5719122"/>
          </a:xfrm>
          <a:prstGeom prst="rightArrow">
            <a:avLst>
              <a:gd name="adj1" fmla="val 82270"/>
              <a:gd name="adj2" fmla="val 33931"/>
            </a:avLst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0" latinLnBrk="0" hangingPunct="0"/>
            <a:endParaRPr lang="ko-KR" altLang="en-US" sz="1200" dirty="0" smtClean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4913" y="3577143"/>
            <a:ext cx="6920336" cy="27321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latinLnBrk="0" hangingPunct="0"/>
            <a:endParaRPr lang="ko-KR" altLang="en-US" sz="1400" b="1" dirty="0" smtClean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" name="제목 2"/>
          <p:cNvSpPr txBox="1">
            <a:spLocks/>
          </p:cNvSpPr>
          <p:nvPr/>
        </p:nvSpPr>
        <p:spPr>
          <a:xfrm>
            <a:off x="200472" y="116632"/>
            <a:ext cx="756084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>
              <a:spcBef>
                <a:spcPct val="0"/>
              </a:spcBef>
              <a:defRPr sz="2000" spc="0"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j-cs"/>
              </a:defRPr>
            </a:lvl1pPr>
          </a:lstStyle>
          <a:p>
            <a:pPr eaLnBrk="0" latinLnBrk="0" hangingPunct="0"/>
            <a:r>
              <a:rPr lang="en-US" altLang="ko-KR" dirty="0" smtClean="0">
                <a:sym typeface="아리따-돋움(OTF)-Medium"/>
              </a:rPr>
              <a:t>5. </a:t>
            </a:r>
            <a:r>
              <a:rPr lang="ko-KR" altLang="en-US" dirty="0" smtClean="0">
                <a:sym typeface="아리따-돋움(OTF)-Medium"/>
              </a:rPr>
              <a:t>디지털 데이터 관리 총괄 조직</a:t>
            </a:r>
            <a:r>
              <a:rPr lang="en-US" altLang="ko-KR" dirty="0">
                <a:sym typeface="아리따-돋움(OTF)-Medium"/>
              </a:rPr>
              <a:t>(</a:t>
            </a:r>
            <a:r>
              <a:rPr lang="ko-KR" altLang="en-US" dirty="0">
                <a:sym typeface="아리따-돋움(OTF)-Medium"/>
              </a:rPr>
              <a:t>안</a:t>
            </a:r>
            <a:r>
              <a:rPr lang="en-US" altLang="ko-KR" dirty="0">
                <a:sym typeface="아리따-돋움(OTF)-Medium"/>
              </a:rPr>
              <a:t>)</a:t>
            </a:r>
            <a:r>
              <a:rPr lang="en-US" altLang="ko-KR" dirty="0">
                <a:solidFill>
                  <a:srgbClr val="FF0000"/>
                </a:solidFill>
                <a:sym typeface="아리따-돋움(OTF)-Medium"/>
              </a:rPr>
              <a:t> </a:t>
            </a:r>
            <a:r>
              <a:rPr lang="en-US" altLang="ko-KR" dirty="0">
                <a:sym typeface="아리따-돋움(OTF)-Medium"/>
              </a:rPr>
              <a:t>&gt; </a:t>
            </a:r>
            <a:r>
              <a:rPr lang="ko-KR" altLang="en-US" dirty="0">
                <a:sym typeface="아리따-돋움(OTF)-Medium"/>
              </a:rPr>
              <a:t>기능 및 </a:t>
            </a:r>
            <a:r>
              <a:rPr lang="ko-KR" altLang="en-US" dirty="0" smtClean="0">
                <a:sym typeface="아리따-돋움(OTF)-Medium"/>
              </a:rPr>
              <a:t>역할</a:t>
            </a:r>
            <a:endParaRPr lang="ko-KR" altLang="en-US" dirty="0">
              <a:sym typeface="아리따-돋움(OTF)-Medium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00472" y="620688"/>
            <a:ext cx="9705528" cy="5760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eaLnBrk="0" latinLnBrk="0" hangingPunct="0"/>
            <a:r>
              <a:rPr lang="ko-KR" altLang="en-US" b="1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기술전문가를 중심으로 디지털 데이터 관리 총괄 조직을 구성하여 </a:t>
            </a:r>
            <a:r>
              <a:rPr lang="ko-KR" altLang="en-US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분석 업무 지원 및 전사 데이터 관련 </a:t>
            </a:r>
            <a:r>
              <a:rPr lang="en-US" altLang="ko-KR" b="1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Control Tower </a:t>
            </a:r>
            <a:r>
              <a:rPr lang="ko-KR" altLang="en-US" b="1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역할을 수행함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52040" y="3999207"/>
            <a:ext cx="6288708" cy="2114221"/>
          </a:xfrm>
          <a:prstGeom prst="rect">
            <a:avLst/>
          </a:prstGeom>
          <a:solidFill>
            <a:srgbClr val="DCE6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/>
            <a:endParaRPr lang="ko-KR" altLang="en-US" sz="1200" b="1" dirty="0">
              <a:solidFill>
                <a:srgbClr val="80808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gray">
          <a:xfrm>
            <a:off x="344488" y="4999640"/>
            <a:ext cx="356780" cy="15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0" latinLnBrk="0" hangingPunct="0">
              <a:spcBef>
                <a:spcPct val="0"/>
              </a:spcBef>
            </a:pPr>
            <a:r>
              <a:rPr lang="ko-KR" altLang="en-US" sz="1200" u="sng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역할</a:t>
            </a:r>
            <a:endParaRPr lang="ko-KR" altLang="en-US" sz="1200" u="sng" baseline="30000" dirty="0">
              <a:solidFill>
                <a:srgbClr val="333333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gray">
          <a:xfrm>
            <a:off x="344488" y="4058249"/>
            <a:ext cx="356780" cy="15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ClrTx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 sz="1400" b="1">
                <a:solidFill>
                  <a:schemeClr val="folHlink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0" latinLnBrk="0" hangingPunct="0">
              <a:defRPr/>
            </a:pPr>
            <a:r>
              <a:rPr lang="ko-KR" altLang="en-US" sz="1200" u="sng" kern="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기능</a:t>
            </a:r>
            <a:endParaRPr lang="ko-KR" altLang="en-US" sz="1200" u="sng" kern="0" dirty="0">
              <a:solidFill>
                <a:srgbClr val="333333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487468" y="4145066"/>
            <a:ext cx="1493857" cy="356177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eaLnBrk="0" latinLnBrk="0" hangingPunct="0">
              <a:defRPr/>
            </a:pPr>
            <a:r>
              <a:rPr lang="ko-KR" altLang="en-US" sz="1200" b="1" kern="0" dirty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④ </a:t>
            </a:r>
            <a:r>
              <a:rPr lang="ko-KR" altLang="en-US" sz="1200" b="1" kern="0" dirty="0" smtClean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온라인 태깅 및 개발 표준관리 </a:t>
            </a:r>
            <a:r>
              <a:rPr lang="en-US" altLang="ko-KR" sz="1100" kern="0" dirty="0" smtClean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(TM)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381492" y="4145066"/>
            <a:ext cx="1493857" cy="356177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eaLnBrk="0" latinLnBrk="0" hangingPunct="0">
              <a:defRPr/>
            </a:pPr>
            <a:r>
              <a:rPr lang="ko-KR" altLang="en-US" sz="1200" b="1" kern="0" dirty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② </a:t>
            </a:r>
            <a:r>
              <a:rPr lang="ko-KR" altLang="en-US" sz="1200" b="1" kern="0" dirty="0" smtClean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표준관리</a:t>
            </a:r>
          </a:p>
          <a:p>
            <a:pPr algn="ctr" eaLnBrk="0" latinLnBrk="0" hangingPunct="0">
              <a:defRPr/>
            </a:pPr>
            <a:r>
              <a:rPr lang="en-US" altLang="ko-KR" sz="1100" kern="0" dirty="0" smtClean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(DA)</a:t>
            </a:r>
            <a:endParaRPr lang="en-US" altLang="ko-KR" sz="1100" kern="0" dirty="0">
              <a:solidFill>
                <a:srgbClr val="FFFFF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22977" y="4145066"/>
            <a:ext cx="1493857" cy="356177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marL="228600" indent="-228600" algn="ctr" eaLnBrk="0" latinLnBrk="0" hangingPunct="0">
              <a:buAutoNum type="circleNumDbPlain"/>
              <a:defRPr/>
            </a:pPr>
            <a:r>
              <a:rPr lang="ko-KR" altLang="en-US" sz="1200" b="1" kern="0" dirty="0" smtClean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사무국 운영</a:t>
            </a:r>
            <a:r>
              <a:rPr lang="en-US" altLang="ko-KR" sz="1100" kern="0" dirty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lang="en-US" altLang="ko-KR" sz="1100" kern="0" dirty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en-US" altLang="ko-KR" sz="1100" kern="0" dirty="0" smtClean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</a:t>
            </a:r>
            <a:r>
              <a:rPr lang="ko-KR" altLang="en-US" sz="1100" kern="0" dirty="0" smtClean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위원회</a:t>
            </a:r>
            <a:r>
              <a:rPr lang="en-US" altLang="ko-KR" sz="1100" kern="0" dirty="0" smtClean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  <a:endParaRPr lang="en-US" altLang="ko-KR" sz="1200" b="1" kern="0" dirty="0" smtClean="0">
              <a:solidFill>
                <a:srgbClr val="FFFFF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81492" y="4728612"/>
            <a:ext cx="1493857" cy="133840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4A7EBB"/>
            </a:solidFill>
            <a:prstDash val="solid"/>
          </a:ln>
          <a:effectLst/>
        </p:spPr>
        <p:txBody>
          <a:bodyPr lIns="72000" tIns="72000" rIns="36000" bIns="72000" rtlCol="0" anchor="t" anchorCtr="0"/>
          <a:lstStyle/>
          <a:p>
            <a:pPr marL="85725" indent="-85725" eaLnBrk="0" latin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표준 </a:t>
            </a:r>
            <a:r>
              <a:rPr lang="ko-KR" altLang="en-US" sz="1000" b="1" kern="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수립</a:t>
            </a:r>
            <a:r>
              <a:rPr lang="en-US" altLang="ko-KR" sz="1000" b="1" kern="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lang="en-US" altLang="ko-KR" sz="1000" b="1" kern="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en-US" altLang="ko-KR" sz="1000" b="1" kern="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 </a:t>
            </a:r>
            <a:r>
              <a:rPr lang="ko-KR" altLang="en-US" sz="1000" b="1" kern="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마스터 데이터</a:t>
            </a:r>
            <a:r>
              <a:rPr lang="en-US" altLang="ko-KR" sz="1000" b="1" kern="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lang="en-US" altLang="ko-KR" sz="1000" b="1" kern="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en-US" altLang="ko-KR" sz="1000" b="1" kern="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 </a:t>
            </a:r>
            <a:r>
              <a:rPr lang="ko-KR" altLang="en-US" sz="1000" b="1" kern="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메타 데이터</a:t>
            </a:r>
            <a:endParaRPr lang="en-US" altLang="ko-KR" sz="1000" b="1" kern="0" dirty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85725" indent="-85725" eaLnBrk="0" latin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구조 표준 및 영향도 관리</a:t>
            </a:r>
            <a:endParaRPr lang="en-US" altLang="ko-KR" sz="1000" b="1" kern="0" dirty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85725" indent="-85725" eaLnBrk="0" latin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메타 데이터시스템 </a:t>
            </a:r>
            <a:r>
              <a:rPr lang="ko-KR" altLang="en-US" sz="1000" b="1" kern="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관리 </a:t>
            </a:r>
            <a:r>
              <a:rPr lang="en-US" altLang="ko-KR" sz="1000" b="1" kern="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</a:t>
            </a:r>
            <a:r>
              <a:rPr lang="ko-KR" altLang="en-US" sz="1000" b="1" kern="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표준 영역</a:t>
            </a:r>
            <a:r>
              <a:rPr lang="en-US" altLang="ko-KR" sz="1000" b="1" kern="0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2977" y="4728612"/>
            <a:ext cx="1493857" cy="133840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4A7EBB"/>
            </a:solidFill>
            <a:prstDash val="solid"/>
          </a:ln>
          <a:effectLst/>
        </p:spPr>
        <p:txBody>
          <a:bodyPr lIns="72000" tIns="72000" rIns="36000" bIns="72000" rtlCol="0" anchor="t" anchorCtr="0"/>
          <a:lstStyle>
            <a:defPPr>
              <a:defRPr lang="en-US"/>
            </a:defPPr>
            <a:lvl1pPr marL="171450" indent="-171450">
              <a:spcAft>
                <a:spcPts val="300"/>
              </a:spcAft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85725" indent="-85725" eaLnBrk="0" latinLnBrk="0" hangingPunc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kern="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관리 위원회 사무국 업무 수행</a:t>
            </a:r>
            <a:endParaRPr lang="en-US" altLang="ko-KR" sz="1000" kern="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85725" indent="-85725" eaLnBrk="0" latinLnBrk="0" hangingPunc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과제 진척 관리 및 성과 모니터링</a:t>
            </a:r>
            <a:endParaRPr lang="en-US" altLang="ko-KR" sz="1000" kern="0" dirty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771008" y="3666289"/>
            <a:ext cx="2261277" cy="273289"/>
          </a:xfrm>
          <a:prstGeom prst="rect">
            <a:avLst/>
          </a:prstGeom>
          <a:solidFill>
            <a:srgbClr val="002060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eaLnBrk="0" latinLnBrk="0" hangingPunct="0">
              <a:defRPr/>
            </a:pPr>
            <a:r>
              <a:rPr lang="ko-KR" altLang="en-US" sz="1200" b="1" i="1" kern="0" dirty="0" smtClean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디지털 데이터  관리 총괄 조직</a:t>
            </a:r>
            <a:endParaRPr lang="ko-KR" altLang="en-US" sz="1200" b="1" i="1" kern="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69" name="Elbow Connector 68"/>
          <p:cNvCxnSpPr>
            <a:stCxn id="68" idx="2"/>
            <a:endCxn id="64" idx="0"/>
          </p:cNvCxnSpPr>
          <p:nvPr/>
        </p:nvCxnSpPr>
        <p:spPr>
          <a:xfrm rot="5400000">
            <a:off x="3412290" y="3655709"/>
            <a:ext cx="205488" cy="77322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70" name="Elbow Connector 69"/>
          <p:cNvCxnSpPr>
            <a:stCxn id="68" idx="2"/>
            <a:endCxn id="76" idx="0"/>
          </p:cNvCxnSpPr>
          <p:nvPr/>
        </p:nvCxnSpPr>
        <p:spPr>
          <a:xfrm rot="16200000" flipH="1">
            <a:off x="4188425" y="3652799"/>
            <a:ext cx="205488" cy="77904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cxnSp>
        <p:nvCxnSpPr>
          <p:cNvPr id="71" name="Elbow Connector 70"/>
          <p:cNvCxnSpPr>
            <a:stCxn id="68" idx="2"/>
            <a:endCxn id="65" idx="0"/>
          </p:cNvCxnSpPr>
          <p:nvPr/>
        </p:nvCxnSpPr>
        <p:spPr>
          <a:xfrm rot="5400000">
            <a:off x="2633033" y="2876452"/>
            <a:ext cx="205488" cy="23317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4998363" y="3687556"/>
            <a:ext cx="18869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en-US" altLang="ko-KR" sz="1100" b="1" i="1" kern="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</a:t>
            </a:r>
            <a:r>
              <a:rPr lang="ko-KR" altLang="en-US" sz="1100" b="1" i="1" kern="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</a:t>
            </a:r>
            <a:r>
              <a:rPr lang="en-US" altLang="ko-KR" sz="1100" b="1" i="1" kern="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100" b="1" i="1" kern="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관리 </a:t>
            </a:r>
            <a:r>
              <a:rPr lang="en-US" altLang="ko-KR" sz="1100" b="1" i="1" kern="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Control Tower”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34004" y="4493949"/>
            <a:ext cx="16385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defRPr/>
            </a:pPr>
            <a:r>
              <a:rPr lang="en-US" altLang="ko-KR" sz="1000" b="1" i="1" kern="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“Control Tower &amp; </a:t>
            </a:r>
            <a:r>
              <a:rPr lang="ko-KR" altLang="en-US" sz="1000" b="1" i="1" kern="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문제해결</a:t>
            </a:r>
            <a:r>
              <a:rPr lang="en-US" altLang="ko-KR" sz="1000" b="1" i="1" kern="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,”</a:t>
            </a:r>
            <a:endParaRPr lang="ko-KR" altLang="en-US" sz="1000" b="1" i="1" kern="0" dirty="0">
              <a:solidFill>
                <a:srgbClr val="333333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87468" y="4728612"/>
            <a:ext cx="1493857" cy="133840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4A7EBB"/>
            </a:solidFill>
            <a:prstDash val="solid"/>
          </a:ln>
          <a:effectLst/>
        </p:spPr>
        <p:txBody>
          <a:bodyPr lIns="72000" tIns="72000" rIns="36000" bIns="72000" rtlCol="0" anchor="t" anchorCtr="0"/>
          <a:lstStyle>
            <a:defPPr>
              <a:defRPr lang="ko-KR"/>
            </a:defPPr>
            <a:lvl1pPr marL="85725" indent="-85725" eaLnBrk="0" latinLnBrk="0" hangingPunc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00" b="1" ker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</a:lstStyle>
          <a:p>
            <a:r>
              <a:rPr lang="ko-KR" altLang="en-US" dirty="0"/>
              <a:t>태깅 표준 적용 및 </a:t>
            </a:r>
            <a:r>
              <a:rPr lang="ko-KR" altLang="en-US" dirty="0" smtClean="0"/>
              <a:t>표준관리</a:t>
            </a:r>
            <a:endParaRPr lang="en-US" altLang="ko-KR" dirty="0"/>
          </a:p>
          <a:p>
            <a:r>
              <a:rPr lang="ko-KR" altLang="en-US" dirty="0"/>
              <a:t>개발표준 </a:t>
            </a:r>
            <a:r>
              <a:rPr lang="ko-KR" altLang="en-US" dirty="0" smtClean="0"/>
              <a:t>적용 및 표준관리</a:t>
            </a:r>
            <a:endParaRPr lang="ko-KR" altLang="en-US" dirty="0"/>
          </a:p>
        </p:txBody>
      </p:sp>
      <p:sp>
        <p:nvSpPr>
          <p:cNvPr id="75" name="Rectangle 74"/>
          <p:cNvSpPr/>
          <p:nvPr/>
        </p:nvSpPr>
        <p:spPr>
          <a:xfrm>
            <a:off x="2543974" y="4494246"/>
            <a:ext cx="1114409" cy="24622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0" latinLnBrk="0" hangingPunct="0">
              <a:defRPr/>
            </a:pPr>
            <a:r>
              <a:rPr lang="en-US" altLang="ko-KR" sz="1000" b="1" i="1" kern="0" dirty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</a:t>
            </a:r>
            <a:r>
              <a:rPr lang="ko-KR" altLang="en-US" sz="1000" b="1" i="1" kern="0" dirty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표준관리</a:t>
            </a:r>
            <a:r>
              <a:rPr lang="en-US" altLang="ko-KR" sz="1000" b="1" i="1" kern="0" dirty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”</a:t>
            </a:r>
            <a:endParaRPr lang="ko-KR" altLang="en-US" sz="1000" b="1" i="1" kern="0" dirty="0">
              <a:solidFill>
                <a:srgbClr val="333333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33763" y="4145066"/>
            <a:ext cx="1493857" cy="356177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eaLnBrk="0" latinLnBrk="0" hangingPunct="0">
              <a:defRPr/>
            </a:pPr>
            <a:r>
              <a:rPr lang="ko-KR" altLang="en-US" sz="1200" b="1" kern="0" dirty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③ </a:t>
            </a:r>
            <a:r>
              <a:rPr lang="ko-KR" altLang="en-US" sz="1200" b="1" kern="0" dirty="0" smtClean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모니터링</a:t>
            </a:r>
          </a:p>
          <a:p>
            <a:pPr algn="ctr" eaLnBrk="0" latinLnBrk="0" hangingPunct="0">
              <a:defRPr/>
            </a:pPr>
            <a:r>
              <a:rPr lang="en-US" altLang="ko-KR" sz="1100" kern="0" dirty="0" smtClean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(DM)</a:t>
            </a:r>
            <a:endParaRPr lang="ko-KR" altLang="en-US" sz="1100" kern="0" dirty="0">
              <a:solidFill>
                <a:srgbClr val="FFFFF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098650" y="4493949"/>
            <a:ext cx="11095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defRPr/>
            </a:pPr>
            <a:r>
              <a:rPr lang="en-US" altLang="ko-KR" sz="1000" b="1" i="1" kern="0" dirty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</a:t>
            </a:r>
            <a:r>
              <a:rPr lang="ko-KR" altLang="en-US" sz="1000" b="1" i="1" kern="0" dirty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품질관리</a:t>
            </a:r>
            <a:r>
              <a:rPr lang="en-US" altLang="ko-KR" sz="1000" b="1" i="1" kern="0" dirty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”</a:t>
            </a:r>
            <a:endParaRPr lang="ko-KR" altLang="en-US" sz="1000" b="1" i="1" kern="0" dirty="0">
              <a:solidFill>
                <a:srgbClr val="333333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33763" y="4728612"/>
            <a:ext cx="1493857" cy="133840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4A7EBB"/>
            </a:solidFill>
            <a:prstDash val="solid"/>
          </a:ln>
          <a:effectLst/>
        </p:spPr>
        <p:txBody>
          <a:bodyPr lIns="72000" tIns="72000" rIns="36000" bIns="72000" rtlCol="0" anchor="t" anchorCtr="0"/>
          <a:lstStyle>
            <a:defPPr>
              <a:defRPr lang="ko-KR"/>
            </a:defPPr>
            <a:lvl1pPr marL="85725" indent="-85725" eaLnBrk="0" latinLnBrk="0" hangingPunc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00" b="1" ker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</a:lstStyle>
          <a:p>
            <a:r>
              <a:rPr lang="ko-KR" altLang="en-US" dirty="0"/>
              <a:t>데이터 품질 모니터링 항목 정의 및 모니터링 수행</a:t>
            </a:r>
            <a:r>
              <a:rPr lang="en-US" altLang="ko-KR" dirty="0"/>
              <a:t>, </a:t>
            </a:r>
            <a:r>
              <a:rPr lang="ko-KR" altLang="en-US" dirty="0"/>
              <a:t>개선 요청</a:t>
            </a:r>
            <a:endParaRPr lang="en-US" altLang="ko-KR" dirty="0"/>
          </a:p>
          <a:p>
            <a:r>
              <a:rPr lang="ko-KR" altLang="en-US" dirty="0"/>
              <a:t>개선사항 추가 지원 및 완료 여부 확인</a:t>
            </a:r>
            <a:endParaRPr lang="en-US" altLang="ko-KR" dirty="0"/>
          </a:p>
          <a:p>
            <a:r>
              <a:rPr lang="ko-KR" altLang="en-US" dirty="0" smtClean="0"/>
              <a:t>메타 데이터시스템 </a:t>
            </a:r>
            <a:r>
              <a:rPr lang="ko-KR" altLang="en-US" dirty="0"/>
              <a:t>관리 </a:t>
            </a:r>
            <a:r>
              <a:rPr lang="en-US" altLang="ko-KR" dirty="0"/>
              <a:t>(</a:t>
            </a:r>
            <a:r>
              <a:rPr lang="ko-KR" altLang="en-US" dirty="0"/>
              <a:t>데이터 품질 영역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80" name="Rectangle 79"/>
          <p:cNvSpPr/>
          <p:nvPr/>
        </p:nvSpPr>
        <p:spPr>
          <a:xfrm>
            <a:off x="5395875" y="4494246"/>
            <a:ext cx="1622560" cy="24622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0" latinLnBrk="0" hangingPunct="0">
              <a:defRPr/>
            </a:pPr>
            <a:r>
              <a:rPr lang="en-US" altLang="ko-KR" sz="1000" b="1" i="1" kern="0" dirty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</a:t>
            </a:r>
            <a:r>
              <a:rPr lang="ko-KR" altLang="en-US" sz="1000" b="1" i="1" kern="0" dirty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표준관리</a:t>
            </a:r>
            <a:r>
              <a:rPr lang="en-US" altLang="ko-KR" sz="1000" b="1" i="1" kern="0" dirty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000" b="1" i="1" kern="0" dirty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문제해결</a:t>
            </a:r>
            <a:r>
              <a:rPr lang="en-US" altLang="ko-KR" sz="1000" b="1" i="1" kern="0" dirty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”</a:t>
            </a:r>
            <a:endParaRPr lang="ko-KR" altLang="en-US" sz="1000" b="1" i="1" kern="0" dirty="0">
              <a:solidFill>
                <a:srgbClr val="333333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83" name="Elbow Connector 82"/>
          <p:cNvCxnSpPr>
            <a:stCxn id="68" idx="2"/>
            <a:endCxn id="62" idx="0"/>
          </p:cNvCxnSpPr>
          <p:nvPr/>
        </p:nvCxnSpPr>
        <p:spPr>
          <a:xfrm rot="16200000" flipH="1">
            <a:off x="4965278" y="2875947"/>
            <a:ext cx="205488" cy="233275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A7EBB"/>
            </a:solidFill>
            <a:prstDash val="solid"/>
            <a:tailEnd type="none"/>
          </a:ln>
          <a:effectLst/>
        </p:spPr>
      </p:cxnSp>
      <p:sp>
        <p:nvSpPr>
          <p:cNvPr id="84" name="Rectangle 83"/>
          <p:cNvSpPr/>
          <p:nvPr/>
        </p:nvSpPr>
        <p:spPr>
          <a:xfrm>
            <a:off x="822977" y="6142888"/>
            <a:ext cx="4138872" cy="90558"/>
          </a:xfrm>
          <a:prstGeom prst="rect">
            <a:avLst/>
          </a:prstGeom>
          <a:noFill/>
        </p:spPr>
        <p:txBody>
          <a:bodyPr wrap="square" lIns="72000" tIns="0" rIns="72000" bIns="0">
            <a:spAutoFit/>
          </a:bodyPr>
          <a:lstStyle/>
          <a:p>
            <a:pPr marL="0" lvl="1" eaLnBrk="0" latinLnBrk="0" hangingPunct="0"/>
            <a:r>
              <a:rPr lang="en-US" altLang="ko-KR" sz="70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itchFamily="2" charset="2"/>
              </a:rPr>
              <a:t>* DA(Data Architect) / DM(Data Manager) /</a:t>
            </a:r>
            <a:r>
              <a:rPr lang="en-US" altLang="ko-KR" sz="700" dirty="0" smtClean="0">
                <a:solidFill>
                  <a:srgbClr val="333333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TM(Tagging Manager)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  <p:sp>
        <p:nvSpPr>
          <p:cNvPr id="36" name="TextBox 35"/>
          <p:cNvSpPr txBox="1"/>
          <p:nvPr/>
        </p:nvSpPr>
        <p:spPr bwMode="gray">
          <a:xfrm>
            <a:off x="1879515" y="2534045"/>
            <a:ext cx="3947818" cy="1079080"/>
          </a:xfrm>
          <a:prstGeom prst="rect">
            <a:avLst/>
          </a:prstGeom>
          <a:noFill/>
        </p:spPr>
        <p:txBody>
          <a:bodyPr vert="horz" wrap="square" lIns="72000" tIns="36000" rIns="72000" bIns="36000" rtlCol="0" anchor="ctr">
            <a:noAutofit/>
          </a:bodyPr>
          <a:lstStyle/>
          <a:p>
            <a:pPr eaLnBrk="0" latinLnBrk="0" hangingPunct="0">
              <a:spcBef>
                <a:spcPts val="300"/>
              </a:spcBef>
              <a:spcAft>
                <a:spcPts val="300"/>
              </a:spcAft>
            </a:pPr>
            <a:r>
              <a:rPr lang="ko-KR" altLang="en-US" sz="12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① </a:t>
            </a:r>
            <a:r>
              <a:rPr lang="en-US" altLang="ko-KR" sz="12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Digital Transformation</a:t>
            </a:r>
            <a:r>
              <a:rPr lang="ko-KR" altLang="en-US" sz="12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을 데이터 기반으로 선제적 지원</a:t>
            </a:r>
            <a:r>
              <a:rPr lang="en-US" altLang="ko-KR" sz="12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/>
            </a:r>
            <a:br>
              <a:rPr lang="en-US" altLang="ko-KR" sz="12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</a:br>
            <a:r>
              <a:rPr lang="en-US" altLang="ko-KR" sz="11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     </a:t>
            </a:r>
            <a:r>
              <a:rPr lang="en-US" altLang="ko-KR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- </a:t>
            </a:r>
            <a:r>
              <a:rPr lang="ko-KR" altLang="en-US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신기술 도입</a:t>
            </a:r>
            <a:r>
              <a:rPr lang="en-US" altLang="ko-KR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데이터 분석 주제영역 정의 시</a:t>
            </a:r>
            <a:r>
              <a:rPr lang="en-US" altLang="ko-KR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 초기 지원</a:t>
            </a:r>
            <a:r>
              <a:rPr lang="en-US" altLang="ko-KR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/</a:t>
            </a:r>
            <a:r>
              <a:rPr lang="ko-KR" altLang="en-US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대응</a:t>
            </a:r>
            <a:endParaRPr lang="en-US" altLang="ko-KR" sz="1100" dirty="0" smtClean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  <a:p>
            <a:pPr eaLnBrk="0" latinLnBrk="0" hangingPunct="0">
              <a:spcBef>
                <a:spcPts val="300"/>
              </a:spcBef>
              <a:spcAft>
                <a:spcPts val="300"/>
              </a:spcAft>
            </a:pPr>
            <a:r>
              <a:rPr lang="ko-KR" altLang="en-US" sz="12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② 데이터 문제의 근본 해결</a:t>
            </a:r>
            <a:r>
              <a:rPr lang="en-US" altLang="ko-KR" sz="12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, </a:t>
            </a:r>
            <a:r>
              <a:rPr lang="ko-KR" altLang="en-US" sz="12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정확한 데이터 분석체계 지원</a:t>
            </a:r>
            <a:r>
              <a:rPr lang="en-US" altLang="ko-KR" sz="12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/>
            </a:r>
            <a:br>
              <a:rPr lang="en-US" altLang="ko-KR" sz="12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</a:br>
            <a:r>
              <a:rPr lang="en-US" altLang="ko-KR" sz="11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     </a:t>
            </a:r>
            <a:r>
              <a:rPr lang="en-US" altLang="ko-KR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- </a:t>
            </a:r>
            <a:r>
              <a:rPr lang="ko-KR" altLang="en-US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데이터 표준 관리</a:t>
            </a:r>
            <a:r>
              <a:rPr lang="en-US" altLang="ko-KR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/>
            </a:r>
            <a:br>
              <a:rPr lang="en-US" altLang="ko-KR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</a:br>
            <a:r>
              <a:rPr lang="en-US" altLang="ko-KR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     - </a:t>
            </a:r>
            <a:r>
              <a:rPr lang="ko-KR" altLang="en-US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데이터 이상</a:t>
            </a:r>
            <a:r>
              <a:rPr lang="en-US" altLang="ko-KR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/</a:t>
            </a:r>
            <a:r>
              <a:rPr lang="ko-KR" altLang="en-US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오류 해결 </a:t>
            </a:r>
            <a:r>
              <a:rPr lang="en-US" altLang="ko-KR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  <a:sym typeface="Wingdings" panose="05000000000000000000" pitchFamily="2" charset="2"/>
              </a:rPr>
              <a:t>품질</a:t>
            </a:r>
            <a:r>
              <a:rPr lang="en-US" altLang="ko-KR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  <a:sym typeface="Wingdings" panose="05000000000000000000" pitchFamily="2" charset="2"/>
              </a:rPr>
              <a:t>/</a:t>
            </a:r>
            <a:r>
              <a:rPr lang="ko-KR" altLang="en-US" sz="11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  <a:sym typeface="Wingdings" panose="05000000000000000000" pitchFamily="2" charset="2"/>
              </a:rPr>
              <a:t>모니터링 강화</a:t>
            </a:r>
            <a:endParaRPr lang="ko-KR" altLang="en-US" sz="1100" dirty="0" smtClean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85650" y="3547683"/>
            <a:ext cx="4680000" cy="7613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0" latinLnBrk="0" hangingPunct="0"/>
            <a:endParaRPr lang="ko-KR" altLang="en-US" sz="1200" dirty="0" smtClean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 bwMode="gray">
          <a:xfrm>
            <a:off x="7299788" y="1556791"/>
            <a:ext cx="1260000" cy="1006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72000" tIns="36000" rIns="72000" bIns="36000" rtlCol="0" anchor="ctr">
            <a:noAutofit/>
          </a:bodyPr>
          <a:lstStyle/>
          <a:p>
            <a:pPr marL="85725" indent="-85725" eaLnBrk="0" latin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정책</a:t>
            </a:r>
            <a:r>
              <a:rPr lang="en-US" altLang="ko-KR" sz="12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/</a:t>
            </a:r>
            <a:r>
              <a:rPr lang="ko-KR" altLang="en-US" sz="12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업무기준 정의</a:t>
            </a:r>
            <a:endParaRPr lang="en-US" altLang="ko-KR" sz="1200" b="1" dirty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  <a:p>
            <a:pPr marL="85725" indent="-85725" eaLnBrk="0" latin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데이터 오너쉽 유지</a:t>
            </a:r>
          </a:p>
        </p:txBody>
      </p:sp>
      <p:sp>
        <p:nvSpPr>
          <p:cNvPr id="45" name="TextBox 44"/>
          <p:cNvSpPr txBox="1"/>
          <p:nvPr/>
        </p:nvSpPr>
        <p:spPr bwMode="gray">
          <a:xfrm>
            <a:off x="7299788" y="3999207"/>
            <a:ext cx="1260000" cy="2067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ko-KR"/>
            </a:defPPr>
            <a:lvl1pPr marL="85725" indent="-85725" eaLnBrk="0" latin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b="1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200" dirty="0"/>
              <a:t>신규</a:t>
            </a:r>
            <a:r>
              <a:rPr lang="en-US" altLang="ko-KR" sz="1200" dirty="0"/>
              <a:t>/</a:t>
            </a:r>
            <a:r>
              <a:rPr lang="ko-KR" altLang="en-US" sz="1200" dirty="0"/>
              <a:t>개선 과제 관리</a:t>
            </a:r>
            <a:endParaRPr lang="en-US" altLang="ko-KR" sz="1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200" dirty="0"/>
              <a:t>데이터 표준수립 및 변경관리</a:t>
            </a:r>
            <a:endParaRPr lang="en-US" altLang="ko-KR" sz="1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200" dirty="0"/>
              <a:t>데이터 품질관리 수행</a:t>
            </a:r>
          </a:p>
        </p:txBody>
      </p:sp>
      <p:sp>
        <p:nvSpPr>
          <p:cNvPr id="46" name="직사각형 30"/>
          <p:cNvSpPr/>
          <p:nvPr/>
        </p:nvSpPr>
        <p:spPr bwMode="gray">
          <a:xfrm>
            <a:off x="8664639" y="1556792"/>
            <a:ext cx="1006055" cy="287058"/>
          </a:xfrm>
          <a:prstGeom prst="rect">
            <a:avLst/>
          </a:prstGeom>
          <a:solidFill>
            <a:schemeClr val="bg1"/>
          </a:solidFill>
          <a:ln w="63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lnSpc>
                <a:spcPct val="110000"/>
              </a:lnSpc>
            </a:pPr>
            <a:r>
              <a:rPr lang="ko-KR" altLang="en-US" sz="1000" b="1" kern="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pitchFamily="34" charset="0"/>
              </a:rPr>
              <a:t>비즈니스 분석가</a:t>
            </a:r>
          </a:p>
        </p:txBody>
      </p:sp>
      <p:grpSp>
        <p:nvGrpSpPr>
          <p:cNvPr id="47" name="Group 8"/>
          <p:cNvGrpSpPr/>
          <p:nvPr/>
        </p:nvGrpSpPr>
        <p:grpSpPr>
          <a:xfrm>
            <a:off x="8674020" y="1279393"/>
            <a:ext cx="1008000" cy="261610"/>
            <a:chOff x="356854" y="1902901"/>
            <a:chExt cx="5659911" cy="338993"/>
          </a:xfrm>
        </p:grpSpPr>
        <p:cxnSp>
          <p:nvCxnSpPr>
            <p:cNvPr id="48" name="Straight Connector 29"/>
            <p:cNvCxnSpPr/>
            <p:nvPr>
              <p:custDataLst>
                <p:tags r:id="rId3"/>
              </p:custDataLst>
            </p:nvPr>
          </p:nvCxnSpPr>
          <p:spPr bwMode="auto">
            <a:xfrm>
              <a:off x="476251" y="2213160"/>
              <a:ext cx="530484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>
              <p:custDataLst>
                <p:tags r:id="rId4"/>
              </p:custDataLst>
            </p:nvPr>
          </p:nvSpPr>
          <p:spPr>
            <a:xfrm>
              <a:off x="356854" y="1902901"/>
              <a:ext cx="5659911" cy="33899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eaLnBrk="0" latinLnBrk="0" hangingPunct="0">
                <a:spcBef>
                  <a:spcPts val="400"/>
                </a:spcBef>
              </a:pPr>
              <a:r>
                <a:rPr lang="ko-KR" altLang="en-US" sz="1050" b="1" dirty="0" smtClean="0"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데이터분석</a:t>
              </a:r>
              <a:r>
                <a:rPr lang="en-US" altLang="ko-KR" sz="1050" b="1" dirty="0"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 </a:t>
              </a:r>
              <a:r>
                <a:rPr lang="ko-KR" altLang="en-US" sz="1050" b="1" dirty="0" smtClean="0"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직무</a:t>
              </a:r>
              <a:endParaRPr lang="en-US" sz="1100" b="1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  <p:sp>
        <p:nvSpPr>
          <p:cNvPr id="50" name="직사각형 58"/>
          <p:cNvSpPr/>
          <p:nvPr/>
        </p:nvSpPr>
        <p:spPr bwMode="gray">
          <a:xfrm>
            <a:off x="8664639" y="4282463"/>
            <a:ext cx="1006055" cy="341484"/>
          </a:xfrm>
          <a:prstGeom prst="rect">
            <a:avLst/>
          </a:prstGeom>
          <a:solidFill>
            <a:schemeClr val="bg1"/>
          </a:solidFill>
          <a:ln w="63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lnSpc>
                <a:spcPct val="110000"/>
              </a:lnSpc>
            </a:pPr>
            <a:r>
              <a:rPr lang="ko-KR" altLang="en-US" sz="1000" b="1" kern="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pitchFamily="34" charset="0"/>
              </a:rPr>
              <a:t>데이터 </a:t>
            </a:r>
            <a:r>
              <a:rPr lang="ko-KR" altLang="en-US" sz="1000" b="1" kern="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pitchFamily="34" charset="0"/>
              </a:rPr>
              <a:t>아키텍트</a:t>
            </a:r>
            <a:endParaRPr lang="ko-KR" altLang="en-US" sz="1000" b="1" kern="0" dirty="0"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pitchFamily="34" charset="0"/>
            </a:endParaRPr>
          </a:p>
        </p:txBody>
      </p:sp>
      <p:sp>
        <p:nvSpPr>
          <p:cNvPr id="51" name="직사각형 59"/>
          <p:cNvSpPr/>
          <p:nvPr/>
        </p:nvSpPr>
        <p:spPr bwMode="gray">
          <a:xfrm>
            <a:off x="8664639" y="4749393"/>
            <a:ext cx="1006055" cy="341484"/>
          </a:xfrm>
          <a:prstGeom prst="rect">
            <a:avLst/>
          </a:prstGeom>
          <a:solidFill>
            <a:schemeClr val="bg1"/>
          </a:solidFill>
          <a:ln w="63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lnSpc>
                <a:spcPct val="110000"/>
              </a:lnSpc>
            </a:pPr>
            <a:r>
              <a:rPr lang="ko-KR" altLang="en-US" sz="1000" b="1" kern="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pitchFamily="34" charset="0"/>
              </a:rPr>
              <a:t>데이터 관리자</a:t>
            </a:r>
            <a:endParaRPr lang="ko-KR" altLang="en-US" sz="1000" b="1" kern="0" dirty="0"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pitchFamily="34" charset="0"/>
            </a:endParaRPr>
          </a:p>
        </p:txBody>
      </p:sp>
      <p:sp>
        <p:nvSpPr>
          <p:cNvPr id="52" name="직사각형 60"/>
          <p:cNvSpPr/>
          <p:nvPr/>
        </p:nvSpPr>
        <p:spPr bwMode="gray">
          <a:xfrm>
            <a:off x="8664639" y="5683253"/>
            <a:ext cx="1006055" cy="341484"/>
          </a:xfrm>
          <a:prstGeom prst="rect">
            <a:avLst/>
          </a:prstGeom>
          <a:solidFill>
            <a:schemeClr val="bg1"/>
          </a:solidFill>
          <a:ln w="63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lnSpc>
                <a:spcPct val="110000"/>
              </a:lnSpc>
            </a:pPr>
            <a:r>
              <a:rPr lang="ko-KR" altLang="en-US" sz="1000" b="1" kern="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pitchFamily="34" charset="0"/>
              </a:rPr>
              <a:t>태깅 </a:t>
            </a:r>
            <a:r>
              <a:rPr lang="ko-KR" altLang="en-US" sz="1000" b="1" kern="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pitchFamily="34" charset="0"/>
              </a:rPr>
              <a:t>관리자</a:t>
            </a:r>
            <a:endParaRPr lang="ko-KR" altLang="en-US" sz="1000" b="1" kern="0" dirty="0"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pitchFamily="34" charset="0"/>
            </a:endParaRPr>
          </a:p>
        </p:txBody>
      </p:sp>
      <p:sp>
        <p:nvSpPr>
          <p:cNvPr id="53" name="직사각형 62"/>
          <p:cNvSpPr/>
          <p:nvPr/>
        </p:nvSpPr>
        <p:spPr bwMode="gray">
          <a:xfrm>
            <a:off x="8664639" y="5216323"/>
            <a:ext cx="1006055" cy="341484"/>
          </a:xfrm>
          <a:prstGeom prst="rect">
            <a:avLst/>
          </a:prstGeom>
          <a:solidFill>
            <a:schemeClr val="bg1"/>
          </a:solidFill>
          <a:ln w="63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lnSpc>
                <a:spcPct val="110000"/>
              </a:lnSpc>
            </a:pPr>
            <a:r>
              <a:rPr lang="ko-KR" altLang="en-US" sz="1000" b="1" kern="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pitchFamily="34" charset="0"/>
              </a:rPr>
              <a:t>데이터베이스 관리자</a:t>
            </a:r>
            <a:endParaRPr lang="ko-KR" altLang="en-US" sz="1000" b="1" kern="0" dirty="0"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pitchFamily="34" charset="0"/>
            </a:endParaRPr>
          </a:p>
        </p:txBody>
      </p:sp>
      <p:sp>
        <p:nvSpPr>
          <p:cNvPr id="54" name="직사각형 30"/>
          <p:cNvSpPr/>
          <p:nvPr/>
        </p:nvSpPr>
        <p:spPr bwMode="gray">
          <a:xfrm>
            <a:off x="8664639" y="1880828"/>
            <a:ext cx="1006055" cy="287058"/>
          </a:xfrm>
          <a:prstGeom prst="rect">
            <a:avLst/>
          </a:prstGeom>
          <a:solidFill>
            <a:schemeClr val="bg1"/>
          </a:solidFill>
          <a:ln w="63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lnSpc>
                <a:spcPct val="110000"/>
              </a:lnSpc>
            </a:pPr>
            <a:r>
              <a:rPr lang="ko-KR" altLang="en-US" sz="1000" b="1" kern="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pitchFamily="34" charset="0"/>
              </a:rPr>
              <a:t>데이터 분석가</a:t>
            </a:r>
            <a:endParaRPr lang="ko-KR" altLang="en-US" sz="1000" b="1" kern="0" dirty="0"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pitchFamily="34" charset="0"/>
            </a:endParaRPr>
          </a:p>
        </p:txBody>
      </p:sp>
      <p:sp>
        <p:nvSpPr>
          <p:cNvPr id="55" name="직사각형 30"/>
          <p:cNvSpPr/>
          <p:nvPr/>
        </p:nvSpPr>
        <p:spPr bwMode="gray">
          <a:xfrm>
            <a:off x="8664639" y="2204864"/>
            <a:ext cx="1006055" cy="347340"/>
          </a:xfrm>
          <a:prstGeom prst="rect">
            <a:avLst/>
          </a:prstGeom>
          <a:solidFill>
            <a:schemeClr val="bg1"/>
          </a:solidFill>
          <a:ln w="63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lnSpc>
                <a:spcPct val="110000"/>
              </a:lnSpc>
            </a:pPr>
            <a:r>
              <a:rPr lang="ko-KR" altLang="en-US" sz="1000" b="1" kern="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pitchFamily="34" charset="0"/>
              </a:rPr>
              <a:t>통계분석</a:t>
            </a:r>
            <a:r>
              <a:rPr lang="en-US" altLang="ko-KR" sz="1000" b="1" kern="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pitchFamily="34" charset="0"/>
              </a:rPr>
              <a:t>/</a:t>
            </a:r>
            <a:r>
              <a:rPr lang="ko-KR" altLang="en-US" sz="1000" b="1" kern="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pitchFamily="34" charset="0"/>
              </a:rPr>
              <a:t>모델링 </a:t>
            </a:r>
            <a:endParaRPr lang="en-US" altLang="ko-KR" sz="1000" b="1" kern="0" dirty="0" smtClean="0"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pitchFamily="34" charset="0"/>
            </a:endParaRPr>
          </a:p>
          <a:p>
            <a:pPr algn="ctr" eaLnBrk="0" latinLnBrk="0" hangingPunct="0">
              <a:lnSpc>
                <a:spcPct val="110000"/>
              </a:lnSpc>
            </a:pPr>
            <a:r>
              <a:rPr lang="ko-KR" altLang="en-US" sz="1000" b="1" kern="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pitchFamily="34" charset="0"/>
              </a:rPr>
              <a:t>전문가</a:t>
            </a:r>
            <a:endParaRPr lang="en-US" altLang="ko-KR" sz="800" b="1" kern="0" dirty="0"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pitchFamily="34" charset="0"/>
            </a:endParaRPr>
          </a:p>
        </p:txBody>
      </p:sp>
      <p:grpSp>
        <p:nvGrpSpPr>
          <p:cNvPr id="56" name="Group 8"/>
          <p:cNvGrpSpPr/>
          <p:nvPr/>
        </p:nvGrpSpPr>
        <p:grpSpPr>
          <a:xfrm>
            <a:off x="8674018" y="3988954"/>
            <a:ext cx="1008000" cy="261610"/>
            <a:chOff x="476251" y="1889123"/>
            <a:chExt cx="5304841" cy="338993"/>
          </a:xfrm>
        </p:grpSpPr>
        <p:cxnSp>
          <p:nvCxnSpPr>
            <p:cNvPr id="57" name="Straight Connector 29"/>
            <p:cNvCxnSpPr/>
            <p:nvPr>
              <p:custDataLst>
                <p:tags r:id="rId1"/>
              </p:custDataLst>
            </p:nvPr>
          </p:nvCxnSpPr>
          <p:spPr bwMode="auto">
            <a:xfrm>
              <a:off x="476251" y="2213160"/>
              <a:ext cx="530484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/>
            <p:cNvSpPr txBox="1"/>
            <p:nvPr>
              <p:custDataLst>
                <p:tags r:id="rId2"/>
              </p:custDataLst>
            </p:nvPr>
          </p:nvSpPr>
          <p:spPr>
            <a:xfrm>
              <a:off x="476261" y="1889123"/>
              <a:ext cx="5304831" cy="33899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eaLnBrk="0" latinLnBrk="0" hangingPunct="0">
                <a:spcBef>
                  <a:spcPts val="400"/>
                </a:spcBef>
              </a:pPr>
              <a:r>
                <a:rPr lang="ko-KR" altLang="en-US" sz="1050" b="1" dirty="0" smtClean="0"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데이터기술 직무</a:t>
              </a:r>
              <a:endParaRPr lang="en-US" sz="1100" b="1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42767" y="2708920"/>
            <a:ext cx="13467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현업</a:t>
            </a:r>
            <a:r>
              <a:rPr lang="en-US" altLang="ko-KR" sz="10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IT</a:t>
            </a:r>
            <a:r>
              <a:rPr lang="ko-KR" altLang="en-US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0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팀장으로 구성</a:t>
            </a:r>
            <a:endParaRPr lang="en-US" altLang="ko-KR" sz="1000" dirty="0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[</a:t>
            </a:r>
            <a:r>
              <a:rPr lang="ko-KR" altLang="en-US" sz="10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역할</a:t>
            </a:r>
            <a:r>
              <a:rPr lang="en-US" altLang="ko-KR" sz="10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] </a:t>
            </a:r>
            <a:r>
              <a:rPr lang="ko-KR" altLang="en-US" sz="10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표준</a:t>
            </a:r>
            <a:r>
              <a:rPr lang="en-US" altLang="ko-KR" sz="10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/</a:t>
            </a:r>
            <a:r>
              <a:rPr lang="ko-KR" altLang="en-US" sz="10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정책 수립</a:t>
            </a:r>
            <a:r>
              <a:rPr lang="en-US" altLang="ko-KR" sz="10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0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오너쉽 등 데이터 관련 이슈</a:t>
            </a:r>
            <a:r>
              <a:rPr lang="en-US" altLang="ko-KR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0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및 과제의 해결 방안 심의</a:t>
            </a:r>
            <a:r>
              <a:rPr lang="en-US" altLang="ko-KR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0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및 의사결정</a:t>
            </a:r>
            <a:endParaRPr lang="ko-KR" altLang="en-US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420022" y="3461866"/>
            <a:ext cx="1019532" cy="420448"/>
          </a:xfrm>
          <a:prstGeom prst="downArrow">
            <a:avLst>
              <a:gd name="adj1" fmla="val 50000"/>
              <a:gd name="adj2" fmla="val 36936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0" latinLnBrk="0" hangingPunct="0"/>
            <a:endParaRPr lang="ko-KR" altLang="en-US" sz="1200" dirty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82" name="Down Arrow 81"/>
          <p:cNvSpPr/>
          <p:nvPr/>
        </p:nvSpPr>
        <p:spPr>
          <a:xfrm flipV="1">
            <a:off x="7420022" y="2659195"/>
            <a:ext cx="1019532" cy="420448"/>
          </a:xfrm>
          <a:prstGeom prst="downArrow">
            <a:avLst>
              <a:gd name="adj1" fmla="val 50000"/>
              <a:gd name="adj2" fmla="val 36936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0" latinLnBrk="0" hangingPunct="0"/>
            <a:endParaRPr lang="ko-KR" altLang="en-US" sz="1200" dirty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99788" y="2996520"/>
            <a:ext cx="1260000" cy="525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eaLnBrk="0" latinLnBrk="0" hangingPunct="0"/>
            <a:r>
              <a:rPr lang="ko-KR" altLang="en-US" sz="1200" b="1" i="1" kern="0" dirty="0" smtClean="0">
                <a:solidFill>
                  <a:srgbClr val="FFFFF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관리 위원회</a:t>
            </a:r>
            <a:endParaRPr lang="ko-KR" altLang="en-US" sz="1200" b="1" i="1" kern="0" dirty="0">
              <a:solidFill>
                <a:srgbClr val="FFFFF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5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>
          <a:xfrm>
            <a:off x="200472" y="116632"/>
            <a:ext cx="756084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>
              <a:spcBef>
                <a:spcPct val="0"/>
              </a:spcBef>
              <a:defRPr sz="2000" spc="0"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j-cs"/>
              </a:defRPr>
            </a:lvl1pPr>
          </a:lstStyle>
          <a:p>
            <a:pPr eaLnBrk="0" latinLnBrk="0" hangingPunct="0"/>
            <a:r>
              <a:rPr lang="en-US" altLang="ko-KR" dirty="0" smtClean="0">
                <a:sym typeface="아리따-돋움(OTF)-Medium"/>
              </a:rPr>
              <a:t>[</a:t>
            </a:r>
            <a:r>
              <a:rPr lang="ko-KR" altLang="en-US" dirty="0" smtClean="0">
                <a:sym typeface="아리따-돋움(OTF)-Medium"/>
              </a:rPr>
              <a:t>참고</a:t>
            </a:r>
            <a:r>
              <a:rPr lang="en-US" altLang="ko-KR" dirty="0" smtClean="0">
                <a:sym typeface="아리따-돋움(OTF)-Medium"/>
              </a:rPr>
              <a:t>] </a:t>
            </a:r>
            <a:r>
              <a:rPr lang="ko-KR" altLang="en-US" dirty="0" smtClean="0">
                <a:sym typeface="아리따-돋움(OTF)-Medium"/>
              </a:rPr>
              <a:t>디지털 데이터 </a:t>
            </a:r>
            <a:r>
              <a:rPr lang="ko-KR" altLang="en-US" dirty="0">
                <a:sym typeface="아리따-돋움(OTF)-Medium"/>
              </a:rPr>
              <a:t>관리 총괄 조직</a:t>
            </a:r>
            <a:r>
              <a:rPr lang="en-US" altLang="ko-KR" dirty="0">
                <a:sym typeface="아리따-돋움(OTF)-Medium"/>
              </a:rPr>
              <a:t>(</a:t>
            </a:r>
            <a:r>
              <a:rPr lang="ko-KR" altLang="en-US" dirty="0">
                <a:sym typeface="아리따-돋움(OTF)-Medium"/>
              </a:rPr>
              <a:t>안</a:t>
            </a:r>
            <a:r>
              <a:rPr lang="en-US" altLang="ko-KR" dirty="0">
                <a:sym typeface="아리따-돋움(OTF)-Medium"/>
              </a:rPr>
              <a:t>) </a:t>
            </a:r>
            <a:r>
              <a:rPr lang="en-US" altLang="ko-KR" dirty="0" smtClean="0">
                <a:sym typeface="아리따-돋움(OTF)-Medium"/>
              </a:rPr>
              <a:t>&gt; </a:t>
            </a:r>
            <a:r>
              <a:rPr lang="ko-KR" altLang="en-US" dirty="0">
                <a:sym typeface="아리따-돋움(OTF)-Medium"/>
              </a:rPr>
              <a:t>필요 인력구성 도출</a:t>
            </a:r>
            <a:r>
              <a:rPr lang="en-US" altLang="ko-KR" dirty="0">
                <a:sym typeface="아리따-돋움(OTF)-Medium"/>
              </a:rPr>
              <a:t>(</a:t>
            </a:r>
            <a:r>
              <a:rPr lang="ko-KR" altLang="en-US" dirty="0">
                <a:sym typeface="아리따-돋움(OTF)-Medium"/>
              </a:rPr>
              <a:t>안</a:t>
            </a:r>
            <a:r>
              <a:rPr lang="en-US" altLang="ko-KR" dirty="0">
                <a:sym typeface="아리따-돋움(OTF)-Medium"/>
              </a:rPr>
              <a:t>)</a:t>
            </a:r>
            <a:endParaRPr lang="ko-KR" altLang="en-US" dirty="0">
              <a:sym typeface="아리따-돋움(OTF)-Medium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00472" y="620688"/>
            <a:ext cx="9705528" cy="5760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eaLnBrk="0" latinLnBrk="0" hangingPunct="0"/>
            <a:r>
              <a:rPr lang="ko-KR" altLang="en-US" sz="1600" b="1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디지털 데이터 관리 총괄 조직의 </a:t>
            </a:r>
            <a:r>
              <a:rPr lang="ko-KR" altLang="en-US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원활한 거버넌스 수행을 위해 </a:t>
            </a:r>
            <a:r>
              <a:rPr lang="en-US" altLang="ko-KR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’17.3Q</a:t>
            </a:r>
            <a:r>
              <a:rPr lang="ko-KR" altLang="en-US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에 총 </a:t>
            </a:r>
            <a:r>
              <a:rPr lang="en-US" altLang="ko-KR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9</a:t>
            </a:r>
            <a:r>
              <a:rPr lang="ko-KR" altLang="en-US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명의 </a:t>
            </a:r>
            <a:r>
              <a:rPr lang="ko-KR" altLang="en-US" sz="1600" b="1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전문인력 구성이 </a:t>
            </a:r>
            <a:r>
              <a:rPr lang="ko-KR" altLang="en-US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필요하며</a:t>
            </a:r>
            <a:r>
              <a:rPr lang="en-US" altLang="ko-KR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향후 업무 확대</a:t>
            </a:r>
            <a:r>
              <a:rPr lang="en-US" altLang="ko-KR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(R&amp;D, </a:t>
            </a:r>
            <a:r>
              <a:rPr lang="ko-KR" altLang="en-US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구매</a:t>
            </a:r>
            <a:r>
              <a:rPr lang="en-US" altLang="ko-KR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생산</a:t>
            </a:r>
            <a:r>
              <a:rPr lang="en-US" altLang="ko-KR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물류 및 글로벌 확산</a:t>
            </a:r>
            <a:r>
              <a:rPr lang="en-US" altLang="ko-KR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  <a:r>
              <a:rPr lang="ko-KR" altLang="en-US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에 따라 </a:t>
            </a:r>
            <a:r>
              <a:rPr lang="en-US" altLang="ko-KR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’18.3Q-15</a:t>
            </a:r>
            <a:r>
              <a:rPr lang="ko-KR" altLang="en-US" sz="1600" b="1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명의 인원이 확보 되어야 함</a:t>
            </a:r>
            <a:endParaRPr lang="ko-KR" altLang="en-US" sz="1600" b="1" dirty="0">
              <a:solidFill>
                <a:prstClr val="black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58" name="Straight Connector 29"/>
          <p:cNvCxnSpPr/>
          <p:nvPr>
            <p:custDataLst>
              <p:tags r:id="rId1"/>
            </p:custDataLst>
          </p:nvPr>
        </p:nvCxnSpPr>
        <p:spPr bwMode="auto">
          <a:xfrm>
            <a:off x="2838336" y="1894663"/>
            <a:ext cx="3706177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>
            <p:custDataLst>
              <p:tags r:id="rId2"/>
            </p:custDataLst>
          </p:nvPr>
        </p:nvSpPr>
        <p:spPr>
          <a:xfrm>
            <a:off x="2824453" y="1484784"/>
            <a:ext cx="3638115" cy="3666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7800" marR="0" lvl="0" indent="-177800" algn="ctr" defTabSz="914400" eaLnBrk="0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직무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 bwMode="gray">
          <a:xfrm>
            <a:off x="1062025" y="5569858"/>
            <a:ext cx="4397389" cy="609554"/>
          </a:xfrm>
          <a:prstGeom prst="rect">
            <a:avLst/>
          </a:prstGeom>
          <a:noFill/>
        </p:spPr>
        <p:txBody>
          <a:bodyPr vert="horz" wrap="square" lIns="72000" tIns="36000" rIns="72000" bIns="36000" rtlCol="0" anchor="ctr">
            <a:noAutofit/>
          </a:bodyPr>
          <a:lstStyle/>
          <a:p>
            <a:pPr eaLnBrk="0" latinLnBrk="0" hangingPunct="0">
              <a:spcBef>
                <a:spcPts val="300"/>
              </a:spcBef>
              <a:spcAft>
                <a:spcPts val="300"/>
              </a:spcAft>
            </a:pP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1) 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데이터 관리 위원회 사무국원은 업무 담당자 중 </a:t>
            </a: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1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명 선정하여 병행</a:t>
            </a:r>
            <a:r>
              <a:rPr lang="en-US" altLang="ko-KR" sz="100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/>
            </a:r>
            <a:br>
              <a:rPr lang="en-US" altLang="ko-KR" sz="100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</a:b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2) 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현재 정보표준관리팀 </a:t>
            </a: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Material, Customer, Vendor 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마스터 담당 </a:t>
            </a: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4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명 이동</a:t>
            </a: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/>
            </a:r>
            <a:b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</a:b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    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향후 </a:t>
            </a: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R&amp;D, 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구매</a:t>
            </a:r>
            <a:r>
              <a:rPr lang="en-US" altLang="ko-KR" sz="1000" dirty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등 추가 관리 영역 확대 시 </a:t>
            </a:r>
            <a:r>
              <a:rPr lang="en-US" altLang="ko-KR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DA, DM 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추가 배정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38336" y="1996215"/>
            <a:ext cx="3706177" cy="3440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 eaLnBrk="0" latinLnBrk="0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관리 </a:t>
            </a:r>
            <a:r>
              <a:rPr lang="en-US" altLang="ko-KR" sz="1400" b="1" dirty="0" smtClean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Committee Staff</a:t>
            </a:r>
            <a:endParaRPr lang="ko-KR" altLang="en-US" sz="1400" b="1" dirty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64568" y="1996215"/>
            <a:ext cx="1620000" cy="344039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rgbClr val="4A7EBB"/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위원회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운영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97" name="Straight Connector 29"/>
          <p:cNvCxnSpPr/>
          <p:nvPr>
            <p:custDataLst>
              <p:tags r:id="rId3"/>
            </p:custDataLst>
          </p:nvPr>
        </p:nvCxnSpPr>
        <p:spPr bwMode="auto">
          <a:xfrm>
            <a:off x="1064568" y="1895911"/>
            <a:ext cx="1620000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>
            <p:custDataLst>
              <p:tags r:id="rId4"/>
            </p:custDataLst>
          </p:nvPr>
        </p:nvSpPr>
        <p:spPr>
          <a:xfrm>
            <a:off x="1064568" y="1484784"/>
            <a:ext cx="1620000" cy="3666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7800" marR="0" lvl="0" indent="-177800" algn="ctr" defTabSz="914400" eaLnBrk="0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기능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 bwMode="gray">
          <a:xfrm>
            <a:off x="6591167" y="5685066"/>
            <a:ext cx="1119114" cy="39770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1" dirty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8</a:t>
            </a:r>
            <a:r>
              <a:rPr lang="ko-KR" altLang="en-US" sz="1400" b="1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명 </a:t>
            </a:r>
            <a:r>
              <a:rPr lang="en-US" altLang="ko-KR" sz="1400" b="1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</a:br>
            <a:r>
              <a:rPr lang="en-US" altLang="ko-KR" sz="1000" b="1" spc="-150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(</a:t>
            </a:r>
            <a:r>
              <a:rPr lang="ko-KR" altLang="en-US" sz="1000" b="1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팀장포함 </a:t>
            </a:r>
            <a:r>
              <a:rPr lang="en-US" altLang="ko-KR" sz="1000" b="1" dirty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9</a:t>
            </a:r>
            <a:r>
              <a:rPr lang="ko-KR" altLang="en-US" sz="1000" b="1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명</a:t>
            </a:r>
            <a:r>
              <a:rPr lang="en-US" altLang="ko-KR" sz="1000" b="1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)</a:t>
            </a:r>
            <a:endParaRPr lang="ko-KR" altLang="en-US" sz="1100" b="1" dirty="0" smtClean="0">
              <a:solidFill>
                <a:schemeClr val="tx1">
                  <a:lumMod val="50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</p:txBody>
      </p:sp>
      <p:cxnSp>
        <p:nvCxnSpPr>
          <p:cNvPr id="102" name="Straight Connector 29"/>
          <p:cNvCxnSpPr/>
          <p:nvPr>
            <p:custDataLst>
              <p:tags r:id="rId5"/>
            </p:custDataLst>
          </p:nvPr>
        </p:nvCxnSpPr>
        <p:spPr bwMode="auto">
          <a:xfrm>
            <a:off x="6715794" y="1894663"/>
            <a:ext cx="899831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>
            <p:custDataLst>
              <p:tags r:id="rId6"/>
            </p:custDataLst>
          </p:nvPr>
        </p:nvSpPr>
        <p:spPr>
          <a:xfrm>
            <a:off x="6714128" y="1484784"/>
            <a:ext cx="899831" cy="33334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7800" marR="0" lvl="0" indent="-177800" algn="ctr" defTabSz="914400" eaLnBrk="0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’17.3Q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 bwMode="gray">
          <a:xfrm>
            <a:off x="6714128" y="1996215"/>
            <a:ext cx="899831" cy="344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sx="0" sy="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36000" rIns="72000" bIns="36000" rtlCol="0" anchor="ctr">
            <a:noAutofit/>
          </a:bodyPr>
          <a:lstStyle/>
          <a:p>
            <a:pPr algn="ctr" eaLnBrk="0" latinLnBrk="0" hangingPunct="0"/>
            <a:r>
              <a:rPr lang="en-US" altLang="ko-KR" sz="1200" b="1" kern="0" dirty="0" smtClean="0">
                <a:effectLst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(1</a:t>
            </a:r>
            <a:r>
              <a:rPr lang="ko-KR" altLang="en-US" sz="1200" b="1" kern="0" dirty="0" smtClean="0">
                <a:effectLst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</a:t>
            </a:r>
            <a:r>
              <a:rPr lang="en-US" altLang="ko-KR" sz="1200" b="1" kern="0" dirty="0" smtClean="0">
                <a:effectLst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  <a:r>
              <a:rPr lang="en-US" altLang="ko-KR" sz="1200" b="1" kern="0" baseline="30000" dirty="0" smtClean="0">
                <a:effectLst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1)</a:t>
            </a:r>
            <a:endParaRPr lang="ko-KR" altLang="en-US" sz="1200" b="1" kern="0" baseline="30000" dirty="0">
              <a:effectLst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111" name="Straight Connector 29"/>
          <p:cNvCxnSpPr/>
          <p:nvPr>
            <p:custDataLst>
              <p:tags r:id="rId7"/>
            </p:custDataLst>
          </p:nvPr>
        </p:nvCxnSpPr>
        <p:spPr bwMode="auto">
          <a:xfrm>
            <a:off x="6714961" y="5603870"/>
            <a:ext cx="899831" cy="0"/>
          </a:xfrm>
          <a:prstGeom prst="line">
            <a:avLst/>
          </a:prstGeom>
          <a:solidFill>
            <a:srgbClr val="4F81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29"/>
          <p:cNvCxnSpPr/>
          <p:nvPr>
            <p:custDataLst>
              <p:tags r:id="rId8"/>
            </p:custDataLst>
          </p:nvPr>
        </p:nvCxnSpPr>
        <p:spPr bwMode="auto">
          <a:xfrm>
            <a:off x="7795223" y="1894663"/>
            <a:ext cx="899831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>
            <p:custDataLst>
              <p:tags r:id="rId9"/>
            </p:custDataLst>
          </p:nvPr>
        </p:nvSpPr>
        <p:spPr>
          <a:xfrm>
            <a:off x="7795221" y="1484784"/>
            <a:ext cx="899832" cy="33334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7800" marR="0" lvl="0" indent="-177800" algn="ctr" defTabSz="914400" eaLnBrk="0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’18.3Q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 bwMode="gray">
          <a:xfrm>
            <a:off x="7795223" y="1996215"/>
            <a:ext cx="899831" cy="344039"/>
          </a:xfrm>
          <a:prstGeom prst="rect">
            <a:avLst/>
          </a:prstGeom>
          <a:solidFill>
            <a:srgbClr val="FFD200"/>
          </a:solidFill>
          <a:ln>
            <a:noFill/>
          </a:ln>
          <a:effectLst>
            <a:outerShdw sx="0" sy="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36000" rIns="72000" bIns="36000" rtlCol="0" anchor="ctr">
            <a:noAutofit/>
          </a:bodyPr>
          <a:lstStyle/>
          <a:p>
            <a:pPr algn="ctr" eaLnBrk="0" latinLnBrk="0" hangingPunct="0"/>
            <a:r>
              <a:rPr lang="en-US" altLang="ko-KR" sz="1200" b="1" kern="0" dirty="0" smtClean="0">
                <a:effectLst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(1</a:t>
            </a:r>
            <a:r>
              <a:rPr lang="ko-KR" altLang="en-US" sz="1200" b="1" kern="0" dirty="0" smtClean="0">
                <a:effectLst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</a:t>
            </a:r>
            <a:r>
              <a:rPr lang="en-US" altLang="ko-KR" sz="1200" b="1" kern="0" dirty="0" smtClean="0">
                <a:effectLst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  <a:r>
              <a:rPr lang="en-US" altLang="ko-KR" sz="1200" b="1" kern="0" baseline="30000" dirty="0" smtClean="0">
                <a:effectLst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1)</a:t>
            </a:r>
            <a:endParaRPr lang="ko-KR" altLang="en-US" sz="1200" b="1" kern="0" baseline="30000" dirty="0">
              <a:effectLst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119" name="Straight Connector 29"/>
          <p:cNvCxnSpPr/>
          <p:nvPr>
            <p:custDataLst>
              <p:tags r:id="rId10"/>
            </p:custDataLst>
          </p:nvPr>
        </p:nvCxnSpPr>
        <p:spPr bwMode="auto">
          <a:xfrm>
            <a:off x="7795221" y="5603870"/>
            <a:ext cx="899831" cy="0"/>
          </a:xfrm>
          <a:prstGeom prst="line">
            <a:avLst/>
          </a:prstGeom>
          <a:solidFill>
            <a:srgbClr val="4F81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/>
          <p:cNvSpPr txBox="1"/>
          <p:nvPr/>
        </p:nvSpPr>
        <p:spPr bwMode="gray">
          <a:xfrm>
            <a:off x="7646299" y="5685066"/>
            <a:ext cx="1197676" cy="39770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1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14</a:t>
            </a:r>
            <a:r>
              <a:rPr lang="ko-KR" altLang="en-US" sz="1400" b="1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명 </a:t>
            </a:r>
            <a:r>
              <a:rPr lang="en-US" altLang="ko-KR" sz="1400" b="1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</a:br>
            <a:r>
              <a:rPr lang="en-US" altLang="ko-KR" sz="1000" b="1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(</a:t>
            </a:r>
            <a:r>
              <a:rPr lang="ko-KR" altLang="en-US" sz="1000" b="1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팀장포함 </a:t>
            </a:r>
            <a:r>
              <a:rPr lang="en-US" altLang="ko-KR" sz="1000" b="1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15</a:t>
            </a:r>
            <a:r>
              <a:rPr lang="ko-KR" altLang="en-US" sz="1000" b="1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명</a:t>
            </a:r>
            <a:r>
              <a:rPr lang="en-US" altLang="ko-KR" sz="1000" b="1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Arial" charset="0"/>
              </a:rPr>
              <a:t>)</a:t>
            </a:r>
            <a:endParaRPr lang="ko-KR" altLang="en-US" sz="1100" b="1" dirty="0" smtClean="0">
              <a:solidFill>
                <a:schemeClr val="tx1">
                  <a:lumMod val="50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38336" y="4970882"/>
            <a:ext cx="3706177" cy="57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 eaLnBrk="0" latinLnBrk="0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400" b="1" dirty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Tagging Manager</a:t>
            </a:r>
            <a:endParaRPr lang="ko-KR" altLang="en-US" sz="1400" b="1" dirty="0">
              <a:solidFill>
                <a:schemeClr val="tx1">
                  <a:lumMod val="50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64568" y="4970884"/>
            <a:ext cx="1620000" cy="572046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rgbClr val="4A7EBB"/>
            </a:solidFill>
            <a:prstDash val="solid"/>
          </a:ln>
          <a:effectLst/>
        </p:spPr>
        <p:txBody>
          <a:bodyPr rtlCol="0" anchor="ctr" anchorCtr="0"/>
          <a:lstStyle/>
          <a:p>
            <a:pPr lvl="0" algn="ctr" eaLnBrk="0" latinLnBrk="0" hangingPunct="0">
              <a:defRPr/>
            </a:pPr>
            <a:r>
              <a:rPr lang="ko-KR" altLang="en-US" sz="1400" b="1" kern="0" dirty="0" smtClean="0">
                <a:solidFill>
                  <a:srgbClr val="FFFFFF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온라인 태깅 및 개발표준관리</a:t>
            </a:r>
            <a:endParaRPr lang="ko-KR" altLang="en-US" sz="1400" b="1" kern="0" dirty="0">
              <a:solidFill>
                <a:srgbClr val="FFFFFF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10" name="TextBox 109"/>
          <p:cNvSpPr txBox="1"/>
          <p:nvPr/>
        </p:nvSpPr>
        <p:spPr bwMode="gray">
          <a:xfrm>
            <a:off x="6714128" y="4970884"/>
            <a:ext cx="899831" cy="577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sx="0" sy="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36000" rIns="72000" bIns="36000" rtlCol="0" anchor="ctr">
            <a:noAutofit/>
          </a:bodyPr>
          <a:lstStyle/>
          <a:p>
            <a:pPr algn="ctr" eaLnBrk="0" latinLnBrk="0" hangingPunct="0"/>
            <a:r>
              <a:rPr lang="en-US" altLang="ko-KR" sz="1200" b="1" kern="0" dirty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</a:t>
            </a:r>
            <a:r>
              <a:rPr lang="ko-KR" altLang="en-US" sz="1200" b="1" kern="0" dirty="0" smtClean="0">
                <a:solidFill>
                  <a:schemeClr val="tx1">
                    <a:lumMod val="50000"/>
                  </a:schemeClr>
                </a:solidFill>
                <a:effectLst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</a:t>
            </a:r>
            <a:endParaRPr lang="ko-KR" altLang="en-US" sz="1200" b="1" kern="0" dirty="0">
              <a:solidFill>
                <a:schemeClr val="tx1">
                  <a:lumMod val="50000"/>
                </a:schemeClr>
              </a:solidFill>
              <a:effectLst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 bwMode="gray">
          <a:xfrm>
            <a:off x="7795223" y="4973089"/>
            <a:ext cx="899831" cy="574955"/>
          </a:xfrm>
          <a:prstGeom prst="rect">
            <a:avLst/>
          </a:prstGeom>
          <a:solidFill>
            <a:srgbClr val="FFD200"/>
          </a:solidFill>
          <a:ln>
            <a:noFill/>
          </a:ln>
          <a:effectLst>
            <a:outerShdw sx="0" sy="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36000" rIns="72000" bIns="36000" rtlCol="0" anchor="ctr">
            <a:noAutofit/>
          </a:bodyPr>
          <a:lstStyle/>
          <a:p>
            <a:pPr algn="ctr" eaLnBrk="0" latinLnBrk="0" hangingPunct="0"/>
            <a:r>
              <a:rPr lang="en-US" altLang="ko-KR" sz="1200" b="1" kern="0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</a:t>
            </a:r>
            <a:r>
              <a:rPr lang="ko-KR" altLang="en-US" sz="1200" b="1" kern="0" dirty="0" smtClean="0">
                <a:solidFill>
                  <a:schemeClr val="tx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</a:t>
            </a:r>
            <a:endParaRPr lang="en-US" altLang="ko-KR" sz="1200" b="1" kern="0" baseline="30000" dirty="0">
              <a:solidFill>
                <a:schemeClr val="tx1">
                  <a:lumMod val="50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838336" y="2981231"/>
            <a:ext cx="3706177" cy="4287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 eaLnBrk="0" latinLnBrk="0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 Architect (ERP)</a:t>
            </a:r>
            <a:endParaRPr lang="ko-KR" altLang="en-US" sz="1400" b="1" dirty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838336" y="3453093"/>
            <a:ext cx="3706177" cy="5481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 eaLnBrk="0" latinLnBrk="0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 Manager (Legacy) </a:t>
            </a:r>
            <a:endParaRPr lang="ko-KR" altLang="en-US" sz="1400" b="1" dirty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838336" y="4038316"/>
            <a:ext cx="3706177" cy="3238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 eaLnBrk="0" latinLnBrk="0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 Manager (</a:t>
            </a:r>
            <a:r>
              <a:rPr lang="ko-KR" altLang="en-US" sz="14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분석계</a:t>
            </a:r>
            <a:r>
              <a:rPr lang="en-US" altLang="ko-KR" sz="14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  <a:endParaRPr lang="ko-KR" altLang="en-US" sz="1400" b="1" dirty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838336" y="4397658"/>
            <a:ext cx="3706177" cy="5315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 eaLnBrk="0" latinLnBrk="0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 Manager (ERP)</a:t>
            </a:r>
            <a:endParaRPr lang="ko-KR" altLang="en-US" sz="1400" b="1" dirty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838336" y="2404300"/>
            <a:ext cx="3706177" cy="5398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 eaLnBrk="0" latinLnBrk="0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 Architect (Legacy, </a:t>
            </a:r>
            <a:r>
              <a:rPr lang="ko-KR" altLang="en-US" sz="14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분석계</a:t>
            </a:r>
            <a:r>
              <a:rPr lang="en-US" altLang="ko-KR" sz="1400" b="1" dirty="0"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  <a:endParaRPr lang="ko-KR" altLang="en-US" sz="1400" b="1" dirty="0"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64568" y="2404105"/>
            <a:ext cx="1620000" cy="1005691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rgbClr val="808080"/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표준관리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064568" y="3457386"/>
            <a:ext cx="1620000" cy="1471798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rgbClr val="808080"/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모니터링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40" name="TextBox 139"/>
          <p:cNvSpPr txBox="1"/>
          <p:nvPr/>
        </p:nvSpPr>
        <p:spPr bwMode="gray">
          <a:xfrm>
            <a:off x="6714128" y="2403838"/>
            <a:ext cx="899831" cy="542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sx="0" sy="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36000" rIns="72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kumimoji="0" lang="en-US" altLang="ko-KR" sz="1050" b="0" i="0" u="none" strike="noStrike" kern="0" cap="none" spc="-15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(PJT</a:t>
            </a:r>
            <a:r>
              <a:rPr kumimoji="0" lang="ko-KR" altLang="en-US" sz="1050" b="0" i="0" u="none" strike="noStrike" kern="0" cap="none" spc="-15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수행</a:t>
            </a:r>
            <a:r>
              <a:rPr kumimoji="0" lang="en-US" altLang="ko-KR" sz="1050" b="0" i="0" u="none" strike="noStrike" kern="0" cap="none" spc="-15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  <a:endParaRPr kumimoji="0" lang="en-US" altLang="ko-KR" sz="1200" b="0" i="0" u="none" strike="noStrike" kern="0" cap="none" spc="-150" normalizeH="0" baseline="0" noProof="0" dirty="0" smtClean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41" name="TextBox 140"/>
          <p:cNvSpPr txBox="1"/>
          <p:nvPr/>
        </p:nvSpPr>
        <p:spPr bwMode="gray">
          <a:xfrm>
            <a:off x="6714128" y="3454476"/>
            <a:ext cx="899831" cy="548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sx="0" sy="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algn="ctr">
              <a:defRPr sz="1100" b="1" kern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42" name="TextBox 141"/>
          <p:cNvSpPr txBox="1"/>
          <p:nvPr/>
        </p:nvSpPr>
        <p:spPr bwMode="gray">
          <a:xfrm>
            <a:off x="6714128" y="2983075"/>
            <a:ext cx="899831" cy="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sx="0" sy="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36000" rIns="72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</a:t>
            </a:r>
            <a:r>
              <a:rPr kumimoji="0" lang="en-US" altLang="ko-KR" sz="12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2)</a:t>
            </a:r>
          </a:p>
        </p:txBody>
      </p:sp>
      <p:sp>
        <p:nvSpPr>
          <p:cNvPr id="143" name="TextBox 142"/>
          <p:cNvSpPr txBox="1"/>
          <p:nvPr/>
        </p:nvSpPr>
        <p:spPr bwMode="gray">
          <a:xfrm>
            <a:off x="6714128" y="4039238"/>
            <a:ext cx="899831" cy="321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sx="0" sy="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36000" rIns="72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</a:t>
            </a:r>
          </a:p>
        </p:txBody>
      </p:sp>
      <p:sp>
        <p:nvSpPr>
          <p:cNvPr id="144" name="TextBox 143"/>
          <p:cNvSpPr txBox="1"/>
          <p:nvPr/>
        </p:nvSpPr>
        <p:spPr bwMode="gray">
          <a:xfrm>
            <a:off x="6714128" y="4398119"/>
            <a:ext cx="899831" cy="5315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sx="0" sy="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36000" rIns="72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</a:t>
            </a:r>
            <a:r>
              <a:rPr kumimoji="0" lang="en-US" altLang="ko-KR" sz="12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2)</a:t>
            </a:r>
          </a:p>
        </p:txBody>
      </p:sp>
      <p:sp>
        <p:nvSpPr>
          <p:cNvPr id="145" name="TextBox 144"/>
          <p:cNvSpPr txBox="1"/>
          <p:nvPr/>
        </p:nvSpPr>
        <p:spPr bwMode="gray">
          <a:xfrm>
            <a:off x="7795223" y="2404231"/>
            <a:ext cx="899831" cy="542650"/>
          </a:xfrm>
          <a:prstGeom prst="rect">
            <a:avLst/>
          </a:prstGeom>
          <a:solidFill>
            <a:srgbClr val="FFD200"/>
          </a:solidFill>
          <a:ln>
            <a:noFill/>
          </a:ln>
          <a:effectLst>
            <a:outerShdw sx="0" sy="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36000" rIns="72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운영</a:t>
            </a: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46" name="TextBox 145"/>
          <p:cNvSpPr txBox="1"/>
          <p:nvPr/>
        </p:nvSpPr>
        <p:spPr bwMode="gray">
          <a:xfrm>
            <a:off x="7795223" y="2983858"/>
            <a:ext cx="899831" cy="421888"/>
          </a:xfrm>
          <a:prstGeom prst="rect">
            <a:avLst/>
          </a:prstGeom>
          <a:solidFill>
            <a:srgbClr val="FFD200"/>
          </a:solidFill>
          <a:ln>
            <a:noFill/>
          </a:ln>
          <a:effectLst>
            <a:outerShdw sx="0" sy="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36000" rIns="72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4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</a:t>
            </a:r>
            <a:endParaRPr kumimoji="0" lang="en-US" altLang="ko-KR" sz="1200" b="1" i="0" u="none" strike="noStrike" kern="0" cap="none" spc="0" normalizeH="0" baseline="30000" noProof="0" dirty="0" smtClean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48" name="TextBox 147"/>
          <p:cNvSpPr txBox="1"/>
          <p:nvPr/>
        </p:nvSpPr>
        <p:spPr bwMode="gray">
          <a:xfrm>
            <a:off x="7795223" y="3455651"/>
            <a:ext cx="899831" cy="548176"/>
          </a:xfrm>
          <a:prstGeom prst="rect">
            <a:avLst/>
          </a:prstGeom>
          <a:solidFill>
            <a:srgbClr val="FFD200"/>
          </a:solidFill>
          <a:ln>
            <a:noFill/>
          </a:ln>
          <a:effectLst>
            <a:outerShdw sx="0" sy="0" algn="tl" rotWithShape="0">
              <a:prstClr val="black">
                <a:alpha val="40000"/>
              </a:prstClr>
            </a:outerShdw>
          </a:effectLst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w="0" h="0"/>
                <a:bevelB w="0" h="0"/>
              </a14:hiddenSp3d>
            </a:ext>
          </a:extLst>
        </p:spPr>
        <p:txBody>
          <a:bodyPr vert="horz" wrap="square" lIns="72000" tIns="36000" rIns="72000" bIns="36000" rtlCol="0" anchor="ctr">
            <a:noAutofit/>
          </a:bodyPr>
          <a:lstStyle>
            <a:defPPr>
              <a:defRPr lang="en-US"/>
            </a:defPPr>
            <a:lvl1pPr algn="ctr">
              <a:defRPr sz="1100" b="1" kern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49" name="TextBox 148"/>
          <p:cNvSpPr txBox="1"/>
          <p:nvPr/>
        </p:nvSpPr>
        <p:spPr bwMode="gray">
          <a:xfrm>
            <a:off x="7795223" y="4040805"/>
            <a:ext cx="899831" cy="321394"/>
          </a:xfrm>
          <a:prstGeom prst="rect">
            <a:avLst/>
          </a:prstGeom>
          <a:solidFill>
            <a:srgbClr val="FFD200"/>
          </a:solidFill>
          <a:ln>
            <a:noFill/>
          </a:ln>
          <a:effectLst>
            <a:outerShdw sx="0" sy="0" algn="tl" rotWithShape="0">
              <a:prstClr val="black">
                <a:alpha val="40000"/>
              </a:prstClr>
            </a:outerShdw>
          </a:effectLst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w="0" h="0"/>
                <a:bevelB w="0" h="0"/>
              </a14:hiddenSp3d>
            </a:ext>
          </a:extLst>
        </p:spPr>
        <p:txBody>
          <a:bodyPr vert="horz" wrap="square" lIns="72000" tIns="36000" rIns="72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</a:t>
            </a:r>
          </a:p>
        </p:txBody>
      </p:sp>
      <p:sp>
        <p:nvSpPr>
          <p:cNvPr id="150" name="TextBox 149"/>
          <p:cNvSpPr txBox="1"/>
          <p:nvPr/>
        </p:nvSpPr>
        <p:spPr bwMode="gray">
          <a:xfrm>
            <a:off x="7795223" y="4400078"/>
            <a:ext cx="899831" cy="531526"/>
          </a:xfrm>
          <a:prstGeom prst="rect">
            <a:avLst/>
          </a:prstGeom>
          <a:solidFill>
            <a:srgbClr val="FFD200"/>
          </a:solidFill>
          <a:ln>
            <a:noFill/>
          </a:ln>
          <a:effectLst>
            <a:outerShdw sx="0" sy="0" algn="tl" rotWithShape="0">
              <a:prstClr val="black">
                <a:alpha val="40000"/>
              </a:prstClr>
            </a:outerShdw>
          </a:effectLst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w="0" h="0"/>
                <a:bevelB w="0" h="0"/>
              </a14:hiddenSp3d>
            </a:ext>
          </a:extLst>
        </p:spPr>
        <p:txBody>
          <a:bodyPr vert="horz" wrap="square" lIns="72000" tIns="36000" rIns="72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4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명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21602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t>7</a:t>
            </a:r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10443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gray">
          <a:xfrm>
            <a:off x="3374621" y="2924944"/>
            <a:ext cx="3156758" cy="687003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altLang="ko-KR" sz="4000" b="1" dirty="0" smtClean="0">
                <a:solidFill>
                  <a:prstClr val="black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charset="0"/>
              </a:rPr>
              <a:t>End Of Document</a:t>
            </a:r>
            <a:endParaRPr lang="ko-KR" altLang="en-US" sz="4000" b="1" dirty="0" smtClean="0">
              <a:solidFill>
                <a:prstClr val="black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6796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54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Y-%m-%d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3eykJH0E2Ng2YUMF3io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lO6WTiK02cO5D42RyV0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3eykJH0E2Ng2YUMF3io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lO6WTiK02cO5D42RyV0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3eykJH0E2Ng2YUMF3i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3eykJH0E2Ng2YUMF3io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lO6WTiK02cO5D42RyV0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3eykJH0E2Ng2YUMF3io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3eykJH0E2Ng2YUMF3io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lO6WTiK02cO5D42RyV0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3eykJH0E2Ng2YUMF3i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lO6WTiK02cO5D42RyV0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3eykJH0E2Ng2YUMF3io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lO6WTiK02cO5D42RyV0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 w="9525"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아리따-돋움(TTF)-Medium" panose="02020603020101020101" pitchFamily="18" charset="-127"/>
            <a:ea typeface="아리따-돋움(TTF)-Mediu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marL="285750" indent="-285750">
          <a:buFont typeface="Arial" panose="020B0604020202020204" pitchFamily="34" charset="0"/>
          <a:buChar char="•"/>
          <a:defRPr sz="1400" dirty="0">
            <a:latin typeface="아리따-돋움(TTF)-Medium" panose="02020603020101020101" pitchFamily="18" charset="-127"/>
            <a:ea typeface="아리따-돋움(TTF)-Mediu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ao/powerpoint/application">
  <com.sap.ip.bi.pioneer>
    <Version>4</Version>
    <AAO_Revision>2.3.0.57241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2.xml><?xml version="1.0" encoding="utf-8"?>
<Application xmlns="http://www.sap.com/cof/powerpoint/application">
  <Version>2</Version>
  <Revision>2.3.0.57241</Revision>
</Application>
</file>

<file path=customXml/itemProps1.xml><?xml version="1.0" encoding="utf-8"?>
<ds:datastoreItem xmlns:ds="http://schemas.openxmlformats.org/officeDocument/2006/customXml" ds:itemID="{C37251EF-D40A-4E99-AAEC-5F275B4D1E8F}">
  <ds:schemaRefs>
    <ds:schemaRef ds:uri="http://www.sap.com/cof/ao/powerpoint/application"/>
  </ds:schemaRefs>
</ds:datastoreItem>
</file>

<file path=customXml/itemProps2.xml><?xml version="1.0" encoding="utf-8"?>
<ds:datastoreItem xmlns:ds="http://schemas.openxmlformats.org/officeDocument/2006/customXml" ds:itemID="{EDC5DCB2-6C79-4794-856D-24B150157AF8}">
  <ds:schemaRefs>
    <ds:schemaRef ds:uri="http://www.sap.com/cof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47295</TotalTime>
  <Words>1589</Words>
  <Application>Microsoft Office PowerPoint</Application>
  <PresentationFormat>A4 용지(210x297mm)</PresentationFormat>
  <Paragraphs>385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amore</cp:lastModifiedBy>
  <cp:revision>1583</cp:revision>
  <cp:lastPrinted>2017-07-06T16:29:30Z</cp:lastPrinted>
  <dcterms:created xsi:type="dcterms:W3CDTF">2012-05-24T05:17:16Z</dcterms:created>
  <dcterms:modified xsi:type="dcterms:W3CDTF">2017-08-09T10:21:35Z</dcterms:modified>
</cp:coreProperties>
</file>