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94256" r:id="rId1"/>
    <p:sldMasterId id="2147494279" r:id="rId2"/>
  </p:sldMasterIdLst>
  <p:notesMasterIdLst>
    <p:notesMasterId r:id="rId25"/>
  </p:notesMasterIdLst>
  <p:handoutMasterIdLst>
    <p:handoutMasterId r:id="rId26"/>
  </p:handoutMasterIdLst>
  <p:sldIdLst>
    <p:sldId id="2109" r:id="rId3"/>
    <p:sldId id="2327" r:id="rId4"/>
    <p:sldId id="2331" r:id="rId5"/>
    <p:sldId id="2323" r:id="rId6"/>
    <p:sldId id="2306" r:id="rId7"/>
    <p:sldId id="2304" r:id="rId8"/>
    <p:sldId id="2303" r:id="rId9"/>
    <p:sldId id="2305" r:id="rId10"/>
    <p:sldId id="2320" r:id="rId11"/>
    <p:sldId id="2316" r:id="rId12"/>
    <p:sldId id="2312" r:id="rId13"/>
    <p:sldId id="2332" r:id="rId14"/>
    <p:sldId id="2326" r:id="rId15"/>
    <p:sldId id="2324" r:id="rId16"/>
    <p:sldId id="2328" r:id="rId17"/>
    <p:sldId id="2329" r:id="rId18"/>
    <p:sldId id="2330" r:id="rId19"/>
    <p:sldId id="2322" r:id="rId20"/>
    <p:sldId id="2319" r:id="rId21"/>
    <p:sldId id="2313" r:id="rId22"/>
    <p:sldId id="2308" r:id="rId23"/>
    <p:sldId id="2309" r:id="rId24"/>
  </p:sldIdLst>
  <p:sldSz cx="9906000" cy="6858000" type="A4"/>
  <p:notesSz cx="6805613" cy="9939338"/>
  <p:embeddedFontLst>
    <p:embeddedFont>
      <p:font typeface="아리따-돋움(TTF)-Medium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아리따L" panose="02020603020101020101" pitchFamily="18" charset="-127"/>
      <p:regular r:id="rId30"/>
    </p:embeddedFont>
    <p:embeddedFont>
      <p:font typeface="아리따-돋움_TTF_Medium" panose="02020603020101020101" pitchFamily="18" charset="-127"/>
      <p:regular r:id="rId31"/>
    </p:embeddedFont>
    <p:embeddedFont>
      <p:font typeface="나눔고딕 ExtraBold" panose="020D0904000000000000" pitchFamily="50" charset="-127"/>
      <p:bold r:id="rId32"/>
    </p:embeddedFont>
    <p:embeddedFont>
      <p:font typeface="아리따M" panose="02020603020101020101" pitchFamily="18" charset="-127"/>
      <p:regular r:id="rId33"/>
    </p:embeddedFont>
    <p:embeddedFont>
      <p:font typeface="나눔고딕" panose="020D0604000000000000" pitchFamily="50" charset="-127"/>
      <p:regular r:id="rId34"/>
      <p:bold r:id="rId35"/>
    </p:embeddedFont>
    <p:embeddedFont>
      <p:font typeface="아리따SB" panose="02020603020101020101" pitchFamily="18" charset="-127"/>
      <p:bold r:id="rId36"/>
    </p:embeddedFont>
    <p:embeddedFont>
      <p:font typeface="Webdings" panose="05030102010509060703" pitchFamily="18" charset="2"/>
      <p:regular r:id="rId37"/>
    </p:embeddedFont>
    <p:embeddedFont>
      <p:font typeface="Elephant" panose="02020904090505020303" pitchFamily="18" charset="0"/>
      <p:regular r:id="rId38"/>
      <p:italic r:id="rId39"/>
    </p:embeddedFont>
    <p:embeddedFont>
      <p:font typeface="아리따-돋움(TTF)-SemiBold" panose="02020603020101020101" pitchFamily="18" charset="-127"/>
      <p:regular r:id="rId40"/>
    </p:embeddedFont>
    <p:embeddedFont>
      <p:font typeface="아리따-돋움(TTF)-Bold" panose="02020603020101020101" pitchFamily="18" charset="-127"/>
      <p:regular r:id="rId41"/>
    </p:embeddedFont>
    <p:embeddedFont>
      <p:font typeface="아리따B" panose="02020603020101020101" pitchFamily="18" charset="-127"/>
      <p:bold r:id="rId42"/>
    </p:embeddedFont>
  </p:embeddedFontLst>
  <p:custDataLst>
    <p:tags r:id="rId43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rgbClr val="5F5F5F"/>
        </a:solidFill>
        <a:latin typeface="아리따M" pitchFamily="18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00FF"/>
    <a:srgbClr val="5F5F5F"/>
    <a:srgbClr val="002060"/>
    <a:srgbClr val="00CCFF"/>
    <a:srgbClr val="7889FB"/>
    <a:srgbClr val="000000"/>
    <a:srgbClr val="81BFE8"/>
    <a:srgbClr val="FF64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6505" autoAdjust="0"/>
  </p:normalViewPr>
  <p:slideViewPr>
    <p:cSldViewPr>
      <p:cViewPr varScale="1">
        <p:scale>
          <a:sx n="113" d="100"/>
          <a:sy n="113" d="100"/>
        </p:scale>
        <p:origin x="-1410" y="-114"/>
      </p:cViewPr>
      <p:guideLst>
        <p:guide orient="horz" pos="663"/>
        <p:guide orient="horz" pos="2636"/>
        <p:guide orient="horz" pos="459"/>
        <p:guide orient="horz" pos="4292"/>
        <p:guide pos="3120"/>
        <p:guide pos="172"/>
        <p:guide pos="6068"/>
        <p:guide pos="739"/>
      </p:guideLst>
    </p:cSldViewPr>
  </p:slideViewPr>
  <p:outlineViewPr>
    <p:cViewPr>
      <p:scale>
        <a:sx n="90" d="100"/>
        <a:sy n="9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82" y="-120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image" Target="../media/image2.emf"/><Relationship Id="rId4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504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t" anchorCtr="0" compatLnSpc="1">
            <a:prstTxWarp prst="textNoShape">
              <a:avLst/>
            </a:prstTxWarp>
          </a:bodyPr>
          <a:lstStyle>
            <a:lvl1pPr defTabSz="923925">
              <a:buFontTx/>
              <a:buNone/>
              <a:defRPr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아리따-돋움(TTF)-Medium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139" y="3"/>
            <a:ext cx="2950474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t" anchorCtr="0" compatLnSpc="1">
            <a:prstTxWarp prst="textNoShape">
              <a:avLst/>
            </a:prstTxWarp>
          </a:bodyPr>
          <a:lstStyle>
            <a:lvl1pPr algn="r" defTabSz="923925">
              <a:buFontTx/>
              <a:buNone/>
              <a:defRPr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아리따-돋움(TTF)-Medium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866"/>
            <a:ext cx="29504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b" anchorCtr="0" compatLnSpc="1">
            <a:prstTxWarp prst="textNoShape">
              <a:avLst/>
            </a:prstTxWarp>
          </a:bodyPr>
          <a:lstStyle>
            <a:lvl1pPr defTabSz="923925">
              <a:buFontTx/>
              <a:buNone/>
              <a:defRPr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아리따-돋움(TTF)-Medium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139" y="9440866"/>
            <a:ext cx="2950474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b" anchorCtr="0" compatLnSpc="1">
            <a:prstTxWarp prst="textNoShape">
              <a:avLst/>
            </a:prstTxWarp>
          </a:bodyPr>
          <a:lstStyle>
            <a:lvl1pPr algn="r" defTabSz="923925">
              <a:buFontTx/>
              <a:buNone/>
              <a:defRPr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69D894-62CC-44A8-8BB7-DAF87A90D9AC}" type="slidenum">
              <a:rPr lang="en-US" altLang="ko-KR">
                <a:latin typeface="아리따-돋움(TTF)-Medium"/>
              </a:rPr>
              <a:pPr>
                <a:defRPr/>
              </a:pPr>
              <a:t>‹#›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74052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504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t" anchorCtr="0" compatLnSpc="1">
            <a:prstTxWarp prst="textNoShape">
              <a:avLst/>
            </a:prstTxWarp>
          </a:bodyPr>
          <a:lstStyle>
            <a:lvl1pPr defTabSz="923925">
              <a:buFontTx/>
              <a:buNone/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아리따-돋움(TTF)-Medium"/>
            </a:endParaRPr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6125"/>
            <a:ext cx="538638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53" y="4722813"/>
            <a:ext cx="4993111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66"/>
            <a:ext cx="29504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b" anchorCtr="0" compatLnSpc="1">
            <a:prstTxWarp prst="textNoShape">
              <a:avLst/>
            </a:prstTxWarp>
          </a:bodyPr>
          <a:lstStyle>
            <a:lvl1pPr defTabSz="923925">
              <a:buFontTx/>
              <a:buNone/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아리따-돋움(TTF)-Medium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139" y="9440866"/>
            <a:ext cx="2950474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8" rIns="92160" bIns="46088" numCol="1" anchor="b" anchorCtr="0" compatLnSpc="1">
            <a:prstTxWarp prst="textNoShape">
              <a:avLst/>
            </a:prstTxWarp>
          </a:bodyPr>
          <a:lstStyle>
            <a:lvl1pPr algn="r" defTabSz="923925">
              <a:buFontTx/>
              <a:buNone/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41C0E93-101E-450E-BBAA-E1AD1580D437}" type="slidenum">
              <a:rPr lang="en-US" altLang="ko-KR">
                <a:latin typeface="아리따-돋움(TTF)-Medium"/>
              </a:rPr>
              <a:pPr>
                <a:defRPr/>
              </a:pPr>
              <a:t>‹#›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711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아리따-돋움(TTF)-Mediu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>
                <a:latin typeface="아리따-돋움(TTF)-Medium"/>
              </a:rPr>
              <a:pPr/>
              <a:t>0</a:t>
            </a:fld>
            <a:endParaRPr lang="ko-KR" altLang="en-US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22357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3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004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레코벨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몰 개인화 추천 </a:t>
            </a:r>
            <a:r>
              <a:rPr lang="ko-KR" altLang="en-US" dirty="0" err="1" smtClean="0"/>
              <a:t>구매전환률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월평균 약 </a:t>
            </a:r>
            <a:r>
              <a:rPr lang="en-US" altLang="ko-KR" smtClean="0"/>
              <a:t>10%</a:t>
            </a:r>
            <a:endParaRPr lang="en-US" altLang="ko-KR" dirty="0" smtClean="0"/>
          </a:p>
          <a:p>
            <a:r>
              <a:rPr lang="ko-KR" altLang="en-US" dirty="0" err="1" smtClean="0"/>
              <a:t>레코벨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이니스프리몰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구매전환률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8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408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9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51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11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51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12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51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13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004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레코벨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몰 개인화 추천 </a:t>
            </a:r>
            <a:r>
              <a:rPr lang="ko-KR" altLang="en-US" dirty="0" err="1" smtClean="0"/>
              <a:t>구매전환률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월평균 약 </a:t>
            </a:r>
            <a:r>
              <a:rPr lang="en-US" altLang="ko-KR" smtClean="0"/>
              <a:t>10%</a:t>
            </a:r>
            <a:endParaRPr lang="en-US" altLang="ko-KR" dirty="0" smtClean="0"/>
          </a:p>
          <a:p>
            <a:r>
              <a:rPr lang="ko-KR" altLang="en-US" dirty="0" err="1" smtClean="0"/>
              <a:t>레코벨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이니스프리몰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구매전환률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C0E93-101E-450E-BBAA-E1AD1580D437}" type="slidenum">
              <a:rPr lang="en-US" altLang="ko-KR" smtClean="0">
                <a:latin typeface="아리따-돋움(TTF)-Medium"/>
              </a:rPr>
              <a:pPr>
                <a:defRPr/>
              </a:pPr>
              <a:t>15</a:t>
            </a:fld>
            <a:endParaRPr lang="en-US" altLang="ko-KR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408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아리따-돋움(TTF)-Mediu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>
                <a:latin typeface="아리따-돋움(TTF)-Medium"/>
              </a:rPr>
              <a:pPr/>
              <a:t>17</a:t>
            </a:fld>
            <a:endParaRPr lang="ko-KR" altLang="en-US">
              <a:latin typeface="아리따-돋움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44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개체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951889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3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6" cstate="print"/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pic>
        <p:nvPicPr>
          <p:cNvPr id="14" name="그림 13" descr="아모래워드마크.png"/>
          <p:cNvPicPr>
            <a:picLocks noChangeAspect="1"/>
          </p:cNvPicPr>
          <p:nvPr userDrawn="1"/>
        </p:nvPicPr>
        <p:blipFill>
          <a:blip r:embed="rId7" cstate="print"/>
          <a:srcRect b="40000"/>
          <a:stretch>
            <a:fillRect/>
          </a:stretch>
        </p:blipFill>
        <p:spPr>
          <a:xfrm>
            <a:off x="632523" y="675410"/>
            <a:ext cx="2173022" cy="224570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gray"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 bwMode="gray">
          <a:xfrm>
            <a:off x="3300696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gray">
          <a:xfrm>
            <a:off x="4394969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gray">
          <a:xfrm>
            <a:off x="5489241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TextBox 16"/>
          <p:cNvSpPr txBox="1"/>
          <p:nvPr userDrawn="1"/>
        </p:nvSpPr>
        <p:spPr bwMode="gray">
          <a:xfrm>
            <a:off x="315849" y="6272775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itchFamily="18" charset="-127"/>
                <a:ea typeface="아리따-돋움(TTF)-Bold" pitchFamily="18" charset="-127"/>
              </a:rPr>
              <a:t>우리 다 함께  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itchFamily="18" charset="-127"/>
                <a:ea typeface="아리따-돋움(TTF)-Bold" pitchFamily="18" charset="-127"/>
              </a:rPr>
              <a:t>Together, We Can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560512" y="1700808"/>
            <a:ext cx="7488832" cy="792088"/>
          </a:xfrm>
          <a:prstGeom prst="rect">
            <a:avLst/>
          </a:prstGeom>
        </p:spPr>
        <p:txBody>
          <a:bodyPr anchor="t"/>
          <a:lstStyle>
            <a:lvl1pPr algn="l"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3"/>
          </p:nvPr>
        </p:nvSpPr>
        <p:spPr>
          <a:xfrm>
            <a:off x="560388" y="1412776"/>
            <a:ext cx="7488237" cy="431601"/>
          </a:xfrm>
          <a:prstGeom prst="rect">
            <a:avLst/>
          </a:prstGeom>
        </p:spPr>
        <p:txBody>
          <a:bodyPr anchor="b"/>
          <a:lstStyle>
            <a:lvl1pPr>
              <a:buFontTx/>
              <a:buNone/>
              <a:defRPr kumimoji="1" lang="ko-KR" altLang="en-US" sz="2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1pPr>
            <a:lvl2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2pPr>
            <a:lvl3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3pPr>
            <a:lvl4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4pPr>
            <a:lvl5pPr>
              <a:buFontTx/>
              <a:buNone/>
              <a:defRPr kumimoji="1" lang="ko-KR" altLang="en-US" sz="40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3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03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0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24732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476672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000" b="1" dirty="0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55984"/>
            <a:ext cx="6984776" cy="420688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</a:lstStyle>
          <a:p>
            <a:pPr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아모래워드마크.png"/>
          <p:cNvPicPr>
            <a:picLocks noChangeAspect="1"/>
          </p:cNvPicPr>
          <p:nvPr userDrawn="1"/>
        </p:nvPicPr>
        <p:blipFill>
          <a:blip r:embed="rId6" cstate="print"/>
          <a:srcRect b="33090"/>
          <a:stretch>
            <a:fillRect/>
          </a:stretch>
        </p:blipFill>
        <p:spPr>
          <a:xfrm>
            <a:off x="8354535" y="6592247"/>
            <a:ext cx="1404339" cy="161844"/>
          </a:xfrm>
          <a:prstGeom prst="rect">
            <a:avLst/>
          </a:prstGeom>
        </p:spPr>
      </p:pic>
      <p:sp>
        <p:nvSpPr>
          <p:cNvPr id="17" name="TextBox 15"/>
          <p:cNvSpPr txBox="1"/>
          <p:nvPr userDrawn="1"/>
        </p:nvSpPr>
        <p:spPr bwMode="gray">
          <a:xfrm>
            <a:off x="212829" y="649643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우리 다 함께   </a:t>
            </a:r>
            <a:r>
              <a:rPr kumimoji="0"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Together, We Can</a:t>
            </a:r>
          </a:p>
        </p:txBody>
      </p:sp>
    </p:spTree>
    <p:extLst>
      <p:ext uri="{BB962C8B-B14F-4D97-AF65-F5344CB8AC3E}">
        <p14:creationId xmlns:p14="http://schemas.microsoft.com/office/powerpoint/2010/main" val="192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692696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000" b="1" dirty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8" name="TextBox 15"/>
          <p:cNvSpPr txBox="1"/>
          <p:nvPr userDrawn="1"/>
        </p:nvSpPr>
        <p:spPr bwMode="gray">
          <a:xfrm>
            <a:off x="212829" y="649643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우리 </a:t>
            </a:r>
            <a:r>
              <a:rPr kumimoji="0" lang="ko-KR" altLang="en-US" sz="1400" b="1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다 함께  </a:t>
            </a:r>
            <a:r>
              <a:rPr kumimoji="0" lang="en-US" altLang="ko-KR" sz="1400" b="1" dirty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Together, We Can</a:t>
            </a: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55984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lang="ko-KR" altLang="en-US" sz="2000" kern="1200" spc="-150" dirty="0" smtClean="0">
                <a:solidFill>
                  <a:srgbClr val="19396B"/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그림 12" descr="아모래워드마크.png"/>
          <p:cNvPicPr>
            <a:picLocks noChangeAspect="1"/>
          </p:cNvPicPr>
          <p:nvPr userDrawn="1"/>
        </p:nvPicPr>
        <p:blipFill>
          <a:blip r:embed="rId3" cstate="print"/>
          <a:srcRect b="33090"/>
          <a:stretch>
            <a:fillRect/>
          </a:stretch>
        </p:blipFill>
        <p:spPr>
          <a:xfrm>
            <a:off x="8354535" y="6592247"/>
            <a:ext cx="1404339" cy="1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2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6764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00472" y="476672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kumimoji="0"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dirty="0" err="1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kumimoji="0" lang="ko-KR" altLang="en-US" sz="1000" b="1" dirty="0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kumimoji="0"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prstClr val="white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kumimoji="0" lang="ko-KR" altLang="en-US" sz="1000" b="1" dirty="0">
              <a:solidFill>
                <a:prstClr val="white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8" name="TextBox 15"/>
          <p:cNvSpPr txBox="1"/>
          <p:nvPr userDrawn="1"/>
        </p:nvSpPr>
        <p:spPr bwMode="gray">
          <a:xfrm>
            <a:off x="212829" y="649643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5F5F5F"/>
                </a:solidFill>
                <a:latin typeface="아리따M" pitchFamily="18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우리 </a:t>
            </a:r>
            <a:r>
              <a:rPr kumimoji="0" lang="ko-KR" altLang="en-US" sz="1400" b="1" smtClean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다 함께  </a:t>
            </a:r>
            <a:r>
              <a:rPr kumimoji="0"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아리따-돋움(TTF)-SemiBold" pitchFamily="18" charset="-127"/>
                <a:ea typeface="아리따-돋움(TTF)-SemiBold" pitchFamily="18" charset="-127"/>
              </a:rPr>
              <a:t>Together, We Can</a:t>
            </a: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00472" y="55984"/>
            <a:ext cx="6984776" cy="420688"/>
          </a:xfrm>
          <a:prstGeom prst="rect">
            <a:avLst/>
          </a:prstGeom>
        </p:spPr>
        <p:txBody>
          <a:bodyPr anchor="ctr"/>
          <a:lstStyle>
            <a:lvl1pPr algn="l">
              <a:defRPr lang="ko-KR" altLang="en-US" sz="2000" kern="1200" spc="-150" dirty="0" smtClean="0">
                <a:solidFill>
                  <a:srgbClr val="19396B"/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</a:lstStyle>
          <a:p>
            <a:pPr marL="0" lvl="0" algn="l" defTabSz="914400" rtl="0" eaLnBrk="1" latinLnBrk="1" hangingPunct="1"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아모래워드마크.png"/>
          <p:cNvPicPr>
            <a:picLocks noChangeAspect="1"/>
          </p:cNvPicPr>
          <p:nvPr userDrawn="1"/>
        </p:nvPicPr>
        <p:blipFill>
          <a:blip r:embed="rId7" cstate="print"/>
          <a:srcRect b="33090"/>
          <a:stretch>
            <a:fillRect/>
          </a:stretch>
        </p:blipFill>
        <p:spPr>
          <a:xfrm>
            <a:off x="8354535" y="6592247"/>
            <a:ext cx="1404339" cy="161844"/>
          </a:xfrm>
          <a:prstGeom prst="rect">
            <a:avLst/>
          </a:prstGeom>
        </p:spPr>
      </p:pic>
      <p:sp>
        <p:nvSpPr>
          <p:cNvPr id="20" name="내용 개체 틀 18"/>
          <p:cNvSpPr>
            <a:spLocks noGrp="1"/>
          </p:cNvSpPr>
          <p:nvPr>
            <p:ph sz="quarter" idx="13"/>
          </p:nvPr>
        </p:nvSpPr>
        <p:spPr>
          <a:xfrm>
            <a:off x="201042" y="548680"/>
            <a:ext cx="9504486" cy="8280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2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2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1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94260" r:id="rId1"/>
    <p:sldLayoutId id="2147494269" r:id="rId2"/>
    <p:sldLayoutId id="2147494292" r:id="rId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4CC9-08EE-48DF-B162-2A4641C2B818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71C3-1DA5-406C-B2FD-B218B40D7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280" r:id="rId1"/>
    <p:sldLayoutId id="2147494281" r:id="rId2"/>
    <p:sldLayoutId id="2147494282" r:id="rId3"/>
    <p:sldLayoutId id="2147494283" r:id="rId4"/>
    <p:sldLayoutId id="2147494284" r:id="rId5"/>
    <p:sldLayoutId id="2147494285" r:id="rId6"/>
    <p:sldLayoutId id="2147494286" r:id="rId7"/>
    <p:sldLayoutId id="2147494287" r:id="rId8"/>
    <p:sldLayoutId id="2147494288" r:id="rId9"/>
    <p:sldLayoutId id="2147494289" r:id="rId10"/>
    <p:sldLayoutId id="2147494290" r:id="rId11"/>
    <p:sldLayoutId id="214749429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.xml"/><Relationship Id="rId7" Type="http://schemas.openxmlformats.org/officeDocument/2006/relationships/image" Target="../media/image2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29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28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1.xml"/><Relationship Id="rId7" Type="http://schemas.openxmlformats.org/officeDocument/2006/relationships/image" Target="../media/image2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3.xml"/><Relationship Id="rId7" Type="http://schemas.openxmlformats.org/officeDocument/2006/relationships/image" Target="../media/image2.emf"/><Relationship Id="rId2" Type="http://schemas.openxmlformats.org/officeDocument/2006/relationships/tags" Target="../tags/tag3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7.png"/><Relationship Id="rId3" Type="http://schemas.openxmlformats.org/officeDocument/2006/relationships/tags" Target="../tags/tag36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8.xml"/><Relationship Id="rId7" Type="http://schemas.openxmlformats.org/officeDocument/2006/relationships/image" Target="../media/image2.emf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0.xml"/><Relationship Id="rId7" Type="http://schemas.openxmlformats.org/officeDocument/2006/relationships/image" Target="../media/image31.jpeg"/><Relationship Id="rId2" Type="http://schemas.openxmlformats.org/officeDocument/2006/relationships/tags" Target="../tags/tag3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3.v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slide" Target="slide8.xml"/><Relationship Id="rId4" Type="http://schemas.openxmlformats.org/officeDocument/2006/relationships/tags" Target="../tags/tag44.xml"/><Relationship Id="rId9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0.xml"/><Relationship Id="rId7" Type="http://schemas.openxmlformats.org/officeDocument/2006/relationships/oleObject" Target="../embeddings/oleObject6.bin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8.xml"/><Relationship Id="rId7" Type="http://schemas.openxmlformats.org/officeDocument/2006/relationships/image" Target="../media/image34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36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2.xml"/><Relationship Id="rId7" Type="http://schemas.openxmlformats.org/officeDocument/2006/relationships/image" Target="../media/image37.png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" Target="slide19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image" Target="../media/image2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0087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1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512" y="2550029"/>
            <a:ext cx="8892988" cy="792088"/>
          </a:xfrm>
        </p:spPr>
        <p:txBody>
          <a:bodyPr/>
          <a:lstStyle/>
          <a:p>
            <a:r>
              <a:rPr lang="ko-KR" altLang="en-US" sz="3200" dirty="0" smtClean="0"/>
              <a:t>미국 </a:t>
            </a:r>
            <a:r>
              <a:rPr lang="en-US" altLang="ko-KR" sz="3200" dirty="0" smtClean="0"/>
              <a:t>IT</a:t>
            </a:r>
            <a:r>
              <a:rPr lang="ko-KR" altLang="en-US" sz="3200" dirty="0" smtClean="0"/>
              <a:t>솔루션 검토결과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개인화솔루션</a:t>
            </a:r>
            <a:r>
              <a:rPr lang="en-US" altLang="ko-KR" sz="1600" dirty="0" smtClean="0"/>
              <a:t>, </a:t>
            </a:r>
            <a:r>
              <a:rPr lang="ko-KR" altLang="en-US" sz="1600" spc="-60" dirty="0"/>
              <a:t>리뷰 피드백 </a:t>
            </a:r>
            <a:r>
              <a:rPr lang="ko-KR" altLang="en-US" sz="1600" spc="-60" dirty="0" smtClean="0"/>
              <a:t>솔루션</a:t>
            </a:r>
            <a:r>
              <a:rPr lang="en-US" altLang="ko-KR" sz="1600" spc="-60" dirty="0" smtClean="0"/>
              <a:t>)</a:t>
            </a:r>
            <a:r>
              <a:rPr lang="ko-KR" altLang="en-US" sz="3200" spc="-60" dirty="0" smtClean="0"/>
              <a:t> 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60512" y="342900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2017. 01. 04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3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73"/>
          <p:cNvSpPr>
            <a:spLocks noChangeArrowheads="1"/>
          </p:cNvSpPr>
          <p:nvPr/>
        </p:nvSpPr>
        <p:spPr bwMode="auto">
          <a:xfrm>
            <a:off x="5045783" y="2114225"/>
            <a:ext cx="4587737" cy="2603143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722697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6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 err="1" smtClean="0"/>
              <a:t>Optimizely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국내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위메프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73050" y="799799"/>
            <a:ext cx="941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위메프는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조직내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A/B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테스트를 적극적으로 하기 위한 프로세스와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KPI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존재</a:t>
            </a:r>
            <a:endParaRPr lang="en-US" altLang="ko-KR" sz="1800" b="1" dirty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pic>
        <p:nvPicPr>
          <p:cNvPr id="511138" name="Picture 16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54" y="1832138"/>
            <a:ext cx="679644" cy="68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6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9" y="3752601"/>
            <a:ext cx="679644" cy="68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6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58" y="3752601"/>
            <a:ext cx="679644" cy="68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6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36" y="3752601"/>
            <a:ext cx="679644" cy="68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830802" y="4436243"/>
            <a:ext cx="684722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smtClean="0"/>
              <a:t>디자인</a:t>
            </a:r>
            <a:r>
              <a:rPr lang="ko-KR" altLang="en-US" b="1"/>
              <a:t>팀</a:t>
            </a:r>
            <a:endParaRPr lang="en-US" altLang="ko-KR" b="1" dirty="0" smtClean="0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712180" y="1587082"/>
            <a:ext cx="1350648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smtClean="0"/>
              <a:t>마케</a:t>
            </a:r>
            <a:r>
              <a:rPr lang="ko-KR" altLang="en-US" b="1"/>
              <a:t>팅</a:t>
            </a:r>
            <a:r>
              <a:rPr lang="ko-KR" altLang="en-US" b="1" smtClean="0"/>
              <a:t>팀</a:t>
            </a:r>
            <a:r>
              <a:rPr lang="ko-KR" altLang="en-US" b="1" dirty="0" smtClean="0"/>
              <a:t> 내 분석가</a:t>
            </a:r>
            <a:endParaRPr lang="en-US" altLang="ko-KR" b="1" dirty="0" smtClean="0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018294" y="4436243"/>
            <a:ext cx="1034606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smtClean="0"/>
              <a:t>온라인광</a:t>
            </a:r>
            <a:r>
              <a:rPr lang="ko-KR" altLang="en-US" b="1"/>
              <a:t>고</a:t>
            </a:r>
            <a:r>
              <a:rPr lang="ko-KR" altLang="en-US" b="1" smtClean="0"/>
              <a:t>팀</a:t>
            </a:r>
            <a:endParaRPr lang="en-US" altLang="ko-KR" b="1" dirty="0" smtClean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1816982" y="4436243"/>
            <a:ext cx="1086652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smtClean="0"/>
              <a:t>프로모</a:t>
            </a:r>
            <a:r>
              <a:rPr lang="ko-KR" altLang="en-US" b="1"/>
              <a:t>션</a:t>
            </a:r>
            <a:r>
              <a:rPr lang="ko-KR" altLang="en-US" b="1" smtClean="0"/>
              <a:t>팀</a:t>
            </a:r>
            <a:endParaRPr lang="en-US" altLang="ko-KR" b="1" dirty="0" smtClean="0"/>
          </a:p>
        </p:txBody>
      </p:sp>
      <p:sp>
        <p:nvSpPr>
          <p:cNvPr id="47" name="TextBox 46"/>
          <p:cNvSpPr txBox="1"/>
          <p:nvPr/>
        </p:nvSpPr>
        <p:spPr bwMode="gray">
          <a:xfrm>
            <a:off x="624960" y="4875661"/>
            <a:ext cx="1097377" cy="128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000" dirty="0" smtClean="0"/>
              <a:t>색상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이미지에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대한 반응 테스트</a:t>
            </a:r>
            <a:endParaRPr lang="en-US" altLang="ko-KR" sz="1000" dirty="0" smtClean="0"/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000" dirty="0" smtClean="0"/>
              <a:t>테스트 시안 개발</a:t>
            </a:r>
            <a:endParaRPr lang="en-US" altLang="ko-KR" sz="1000" dirty="0" smtClean="0"/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000" dirty="0" smtClean="0"/>
              <a:t>KPI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CTR</a:t>
            </a:r>
          </a:p>
        </p:txBody>
      </p:sp>
      <p:sp>
        <p:nvSpPr>
          <p:cNvPr id="48" name="TextBox 47"/>
          <p:cNvSpPr txBox="1"/>
          <p:nvPr/>
        </p:nvSpPr>
        <p:spPr bwMode="gray">
          <a:xfrm>
            <a:off x="1807487" y="4877874"/>
            <a:ext cx="1097377" cy="128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>
            <a:defPPr>
              <a:defRPr lang="ko-KR"/>
            </a:defPPr>
            <a:lvl1pPr marL="0" indent="0" defTabSz="774700">
              <a:lnSpc>
                <a:spcPct val="100000"/>
              </a:lnSpc>
              <a:spcBef>
                <a:spcPts val="12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algn="ctr"/>
            <a:r>
              <a:rPr lang="ko-KR" altLang="en-US" dirty="0" smtClean="0"/>
              <a:t>프로모션 문구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영역</a:t>
            </a:r>
            <a:r>
              <a:rPr lang="en-US" altLang="ko-KR" dirty="0"/>
              <a:t> </a:t>
            </a:r>
            <a:r>
              <a:rPr lang="ko-KR" altLang="en-US" dirty="0" smtClean="0"/>
              <a:t>테스트 가설 정의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KPI</a:t>
            </a:r>
            <a:r>
              <a:rPr lang="ko-KR" altLang="en-US" dirty="0" smtClean="0"/>
              <a:t>는 매출 기여도</a:t>
            </a:r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 bwMode="gray">
          <a:xfrm>
            <a:off x="2984370" y="4877874"/>
            <a:ext cx="1097377" cy="128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>
            <a:defPPr>
              <a:defRPr lang="ko-KR"/>
            </a:defPPr>
            <a:lvl1pPr marL="0" indent="0" defTabSz="774700">
              <a:lnSpc>
                <a:spcPct val="100000"/>
              </a:lnSpc>
              <a:spcBef>
                <a:spcPts val="12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algn="ctr"/>
            <a:r>
              <a:rPr lang="ko-KR" altLang="en-US" spc="-100" dirty="0" smtClean="0"/>
              <a:t>배너</a:t>
            </a:r>
            <a:r>
              <a:rPr lang="en-US" altLang="ko-KR" spc="-100" dirty="0" smtClean="0"/>
              <a:t>, </a:t>
            </a:r>
            <a:r>
              <a:rPr lang="ko-KR" altLang="en-US" spc="-100" dirty="0" err="1" smtClean="0"/>
              <a:t>이메일</a:t>
            </a:r>
            <a:r>
              <a:rPr lang="en-US" altLang="ko-KR" spc="-100" dirty="0"/>
              <a:t> 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등에 </a:t>
            </a:r>
            <a:r>
              <a:rPr lang="en-US" altLang="ko-KR" spc="-100" dirty="0" smtClean="0"/>
              <a:t/>
            </a:r>
            <a:br>
              <a:rPr lang="en-US" altLang="ko-KR" spc="-100" dirty="0" smtClean="0"/>
            </a:br>
            <a:r>
              <a:rPr lang="ko-KR" altLang="en-US" spc="-100" dirty="0" smtClean="0"/>
              <a:t>대한 테스트 가설정의</a:t>
            </a:r>
            <a:endParaRPr lang="en-US" altLang="ko-KR" spc="-100" dirty="0" smtClean="0"/>
          </a:p>
          <a:p>
            <a:pPr algn="ctr"/>
            <a:r>
              <a:rPr lang="en-US" altLang="ko-KR" dirty="0" smtClean="0"/>
              <a:t>KPI</a:t>
            </a:r>
            <a:r>
              <a:rPr lang="ko-KR" altLang="en-US" dirty="0" smtClean="0"/>
              <a:t>는 외부 유입량</a:t>
            </a:r>
            <a:endParaRPr lang="en-US" altLang="ko-KR" dirty="0"/>
          </a:p>
        </p:txBody>
      </p:sp>
      <p:cxnSp>
        <p:nvCxnSpPr>
          <p:cNvPr id="50" name="직선 화살표 연결선 49"/>
          <p:cNvCxnSpPr>
            <a:stCxn id="41" idx="0"/>
          </p:cNvCxnSpPr>
          <p:nvPr/>
        </p:nvCxnSpPr>
        <p:spPr>
          <a:xfrm flipV="1">
            <a:off x="2354380" y="2564903"/>
            <a:ext cx="0" cy="11876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2" idx="0"/>
          </p:cNvCxnSpPr>
          <p:nvPr/>
        </p:nvCxnSpPr>
        <p:spPr>
          <a:xfrm flipH="1" flipV="1">
            <a:off x="2694202" y="2564903"/>
            <a:ext cx="838856" cy="11876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316596" y="2564903"/>
            <a:ext cx="694555" cy="11876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3062828" y="2820083"/>
            <a:ext cx="684722" cy="4001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dirty="0"/>
              <a:t>가설 및</a:t>
            </a:r>
            <a:endParaRPr lang="en-US" altLang="ko-KR" sz="1000" dirty="0"/>
          </a:p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dirty="0"/>
              <a:t>분석의뢰</a:t>
            </a:r>
            <a:endParaRPr lang="en-US" altLang="ko-KR" sz="1000" dirty="0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267430" y="3020351"/>
            <a:ext cx="684722" cy="4001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dirty="0" smtClean="0"/>
              <a:t>가설 및</a:t>
            </a:r>
            <a:endParaRPr lang="en-US" altLang="ko-KR" sz="1000" dirty="0" smtClean="0"/>
          </a:p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dirty="0" smtClean="0"/>
              <a:t>분석의뢰</a:t>
            </a:r>
            <a:endParaRPr lang="en-US" altLang="ko-KR" sz="1000" dirty="0" smtClean="0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30802" y="2716997"/>
            <a:ext cx="881838" cy="707886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dirty="0" smtClean="0"/>
              <a:t>가설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분석의뢰 </a:t>
            </a:r>
            <a:r>
              <a:rPr lang="en-US" altLang="ko-KR" sz="1000" dirty="0" smtClean="0"/>
              <a:t>&amp;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dirty="0" smtClean="0"/>
              <a:t>테스트시안 제공</a:t>
            </a:r>
            <a:endParaRPr lang="en-US" altLang="ko-KR" sz="1000" dirty="0" smtClean="0"/>
          </a:p>
        </p:txBody>
      </p:sp>
      <p:sp>
        <p:nvSpPr>
          <p:cNvPr id="69" name="TextBox 68"/>
          <p:cNvSpPr txBox="1"/>
          <p:nvPr/>
        </p:nvSpPr>
        <p:spPr bwMode="gray">
          <a:xfrm>
            <a:off x="3130130" y="1758991"/>
            <a:ext cx="1562375" cy="822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>
            <a:defPPr>
              <a:defRPr lang="ko-KR"/>
            </a:defPPr>
            <a:lvl1pPr marL="0" indent="0" defTabSz="774700">
              <a:lnSpc>
                <a:spcPct val="100000"/>
              </a:lnSpc>
              <a:spcBef>
                <a:spcPts val="12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ko-KR" altLang="en-US" dirty="0" smtClean="0"/>
              <a:t>가설 기반 테스트 진행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 해석</a:t>
            </a:r>
            <a:endParaRPr lang="en-US" altLang="ko-KR" dirty="0" smtClean="0"/>
          </a:p>
          <a:p>
            <a:r>
              <a:rPr lang="ko-KR" altLang="en-US" dirty="0" smtClean="0"/>
              <a:t>보통 한 개 테스트 당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~2</a:t>
            </a:r>
            <a:r>
              <a:rPr lang="ko-KR" altLang="en-US" dirty="0" smtClean="0"/>
              <a:t>주 소요</a:t>
            </a:r>
            <a:endParaRPr lang="en-US" altLang="ko-KR" dirty="0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5179696" y="2301201"/>
            <a:ext cx="4283907" cy="227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1400" dirty="0">
                <a:latin typeface="아리따L" panose="02020603020101020101" pitchFamily="18" charset="-127"/>
                <a:ea typeface="아리따L" panose="02020603020101020101" pitchFamily="18" charset="-127"/>
              </a:rPr>
              <a:t>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현재 </a:t>
            </a:r>
            <a:r>
              <a:rPr lang="ko-KR" altLang="en-US" sz="1400" dirty="0" err="1" smtClean="0">
                <a:latin typeface="아리따L" panose="02020603020101020101" pitchFamily="18" charset="-127"/>
                <a:ea typeface="아리따L" panose="02020603020101020101" pitchFamily="18" charset="-127"/>
              </a:rPr>
              <a:t>위메프는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 조직 내 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A/B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테스트를 할 수 있는 조직과 </a:t>
            </a:r>
            <a:r>
              <a:rPr lang="ko-KR" altLang="en-US" sz="1400" dirty="0" err="1" smtClean="0">
                <a:latin typeface="아리따L" panose="02020603020101020101" pitchFamily="18" charset="-127"/>
                <a:ea typeface="아리따L" panose="02020603020101020101" pitchFamily="18" charset="-127"/>
              </a:rPr>
              <a:t>조직별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 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KPI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가 명확하게 수립되어 있음</a:t>
            </a:r>
            <a:endParaRPr lang="en-US" altLang="ko-KR" sz="1400" dirty="0" smtClean="0">
              <a:latin typeface="아리따L" panose="02020603020101020101" pitchFamily="18" charset="-127"/>
              <a:ea typeface="아리따L" panose="02020603020101020101" pitchFamily="18" charset="-127"/>
            </a:endParaRPr>
          </a:p>
          <a:p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주로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디자인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,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프로모션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,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광고 팀에서 확인 하자고 하는 가설을 수립하고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,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 분석가에게 요청하여 테스트를 진행하는 프로세스를 따름</a:t>
            </a:r>
            <a:endParaRPr lang="en-US" altLang="ko-KR" sz="1400" dirty="0" smtClean="0">
              <a:latin typeface="아리따L" panose="02020603020101020101" pitchFamily="18" charset="-127"/>
              <a:ea typeface="아리따L" panose="02020603020101020101" pitchFamily="18" charset="-127"/>
            </a:endParaRPr>
          </a:p>
          <a:p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현재 </a:t>
            </a:r>
            <a:r>
              <a:rPr lang="en-US" altLang="ko-KR" sz="1400" dirty="0" err="1" smtClean="0">
                <a:latin typeface="아리따L" panose="02020603020101020101" pitchFamily="18" charset="-127"/>
                <a:ea typeface="아리따L" panose="02020603020101020101" pitchFamily="18" charset="-127"/>
              </a:rPr>
              <a:t>Optimizely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를 개인화 페이지용으로는 쓰고 있지 않고 </a:t>
            </a:r>
            <a:r>
              <a:rPr lang="en-US" altLang="ko-KR" sz="1400" dirty="0">
                <a:latin typeface="아리따L" panose="02020603020101020101" pitchFamily="18" charset="-127"/>
                <a:ea typeface="아리따L" panose="02020603020101020101" pitchFamily="18" charset="-127"/>
              </a:rPr>
              <a:t>A/B </a:t>
            </a:r>
            <a:r>
              <a:rPr lang="ko-KR" altLang="en-US" sz="1400" dirty="0">
                <a:latin typeface="아리따L" panose="02020603020101020101" pitchFamily="18" charset="-127"/>
                <a:ea typeface="아리따L" panose="02020603020101020101" pitchFamily="18" charset="-127"/>
              </a:rPr>
              <a:t>테스트용으로만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쓰고 있으며</a:t>
            </a:r>
            <a:r>
              <a:rPr lang="en-US" altLang="ko-KR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, </a:t>
            </a:r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정식 계약 예정</a:t>
            </a:r>
            <a:endParaRPr lang="en-US" altLang="ko-KR" sz="1400" dirty="0" smtClean="0">
              <a:latin typeface="아리따L" panose="02020603020101020101" pitchFamily="18" charset="-127"/>
              <a:ea typeface="아리따L" panose="02020603020101020101" pitchFamily="18" charset="-127"/>
            </a:endParaRPr>
          </a:p>
          <a:p>
            <a:r>
              <a:rPr lang="ko-KR" altLang="en-US" sz="1400" dirty="0" smtClean="0">
                <a:latin typeface="아리따L" panose="02020603020101020101" pitchFamily="18" charset="-127"/>
                <a:ea typeface="아리따L" panose="02020603020101020101" pitchFamily="18" charset="-127"/>
              </a:rPr>
              <a:t>현재 국내에서는 미미박스도 사용 중인 것으로 파악</a:t>
            </a:r>
            <a:endParaRPr lang="en-US" altLang="ko-KR" sz="1400" dirty="0">
              <a:latin typeface="아리따L" panose="02020603020101020101" pitchFamily="18" charset="-127"/>
              <a:ea typeface="아리따L" panose="02020603020101020101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2721398" y="2172187"/>
            <a:ext cx="408732" cy="3545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" idx="2"/>
            <a:endCxn id="47" idx="0"/>
          </p:cNvCxnSpPr>
          <p:nvPr/>
        </p:nvCxnSpPr>
        <p:spPr>
          <a:xfrm>
            <a:off x="1173163" y="4697853"/>
            <a:ext cx="486" cy="177808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6" idx="2"/>
            <a:endCxn id="48" idx="0"/>
          </p:cNvCxnSpPr>
          <p:nvPr/>
        </p:nvCxnSpPr>
        <p:spPr>
          <a:xfrm flipH="1">
            <a:off x="2356176" y="4697853"/>
            <a:ext cx="4132" cy="180021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5" idx="2"/>
          </p:cNvCxnSpPr>
          <p:nvPr/>
        </p:nvCxnSpPr>
        <p:spPr>
          <a:xfrm flipH="1">
            <a:off x="3533058" y="4697853"/>
            <a:ext cx="2539" cy="16621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45782" y="4897388"/>
            <a:ext cx="4587737" cy="727856"/>
          </a:xfrm>
          <a:prstGeom prst="rect">
            <a:avLst/>
          </a:prstGeom>
          <a:solidFill>
            <a:srgbClr val="558DA9"/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600" b="1" spc="-70" dirty="0" smtClean="0">
                <a:solidFill>
                  <a:schemeClr val="bg1"/>
                </a:solidFill>
                <a:latin typeface="아리따SB" panose="02020603020101020101" pitchFamily="18" charset="-127"/>
                <a:ea typeface="아리따SB" panose="02020603020101020101" pitchFamily="18" charset="-127"/>
                <a:cs typeface="Arial" pitchFamily="34" charset="0"/>
              </a:rPr>
              <a:t>자사 </a:t>
            </a:r>
            <a:r>
              <a:rPr kumimoji="0" lang="ko-KR" altLang="en-US" sz="1600" b="1" spc="-70" dirty="0" smtClean="0">
                <a:solidFill>
                  <a:schemeClr val="bg1"/>
                </a:solidFill>
                <a:latin typeface="아리따SB" panose="02020603020101020101" pitchFamily="18" charset="-127"/>
                <a:ea typeface="아리따SB" panose="02020603020101020101" pitchFamily="18" charset="-127"/>
                <a:cs typeface="Arial" pitchFamily="34" charset="0"/>
              </a:rPr>
              <a:t>내에서도 유관부서와 협업할 수 있는 프로세스와</a:t>
            </a:r>
            <a:endParaRPr kumimoji="0" lang="en-US" altLang="ko-KR" sz="1600" b="1" spc="-70" dirty="0" smtClean="0">
              <a:solidFill>
                <a:schemeClr val="bg1"/>
              </a:solidFill>
              <a:latin typeface="아리따SB" panose="02020603020101020101" pitchFamily="18" charset="-127"/>
              <a:ea typeface="아리따SB" panose="02020603020101020101" pitchFamily="18" charset="-127"/>
              <a:cs typeface="Arial" pitchFamily="34" charset="0"/>
            </a:endParaRPr>
          </a:p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600" b="1" spc="-70" dirty="0" smtClean="0">
                <a:solidFill>
                  <a:schemeClr val="bg1"/>
                </a:solidFill>
                <a:latin typeface="아리따SB" panose="02020603020101020101" pitchFamily="18" charset="-127"/>
                <a:ea typeface="아리따SB" panose="02020603020101020101" pitchFamily="18" charset="-127"/>
                <a:cs typeface="Arial" pitchFamily="34" charset="0"/>
              </a:rPr>
              <a:t>각 팀 별 </a:t>
            </a:r>
            <a:r>
              <a:rPr kumimoji="0" lang="en-US" altLang="ko-KR" sz="1600" b="1" spc="-70" dirty="0" smtClean="0">
                <a:solidFill>
                  <a:schemeClr val="bg1"/>
                </a:solidFill>
                <a:latin typeface="아리따SB" panose="02020603020101020101" pitchFamily="18" charset="-127"/>
                <a:ea typeface="아리따SB" panose="02020603020101020101" pitchFamily="18" charset="-127"/>
                <a:cs typeface="Arial" pitchFamily="34" charset="0"/>
              </a:rPr>
              <a:t>KPI </a:t>
            </a:r>
            <a:r>
              <a:rPr kumimoji="0" lang="ko-KR" altLang="en-US" sz="1600" b="1" spc="-70" dirty="0" smtClean="0">
                <a:solidFill>
                  <a:schemeClr val="bg1"/>
                </a:solidFill>
                <a:latin typeface="아리따SB" panose="02020603020101020101" pitchFamily="18" charset="-127"/>
                <a:ea typeface="아리따SB" panose="02020603020101020101" pitchFamily="18" charset="-127"/>
                <a:cs typeface="Arial" pitchFamily="34" charset="0"/>
              </a:rPr>
              <a:t>정의 필요</a:t>
            </a:r>
            <a:endParaRPr kumimoji="0" lang="en-US" altLang="ko-KR" sz="1600" b="1" spc="-70" dirty="0">
              <a:solidFill>
                <a:schemeClr val="bg1"/>
              </a:solidFill>
              <a:latin typeface="아리따SB" panose="02020603020101020101" pitchFamily="18" charset="-127"/>
              <a:ea typeface="아리따S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gray">
          <a:xfrm>
            <a:off x="5997116" y="1386404"/>
            <a:ext cx="2520280" cy="129614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t" anchorCtr="0">
            <a:noAutofit/>
          </a:bodyPr>
          <a:lstStyle>
            <a:defPPr>
              <a:defRPr lang="ko-KR"/>
            </a:defPPr>
            <a:lvl1pPr marL="180975" indent="0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None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endParaRPr lang="en-US" altLang="ko-KR" dirty="0"/>
          </a:p>
        </p:txBody>
      </p:sp>
      <p:sp>
        <p:nvSpPr>
          <p:cNvPr id="63" name="TextBox 62"/>
          <p:cNvSpPr txBox="1"/>
          <p:nvPr/>
        </p:nvSpPr>
        <p:spPr bwMode="gray">
          <a:xfrm>
            <a:off x="4448944" y="3040131"/>
            <a:ext cx="3007876" cy="264456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t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>
              <a:buNone/>
            </a:pPr>
            <a:endParaRPr lang="en-US" altLang="ko-KR" dirty="0"/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94339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8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 smtClean="0"/>
              <a:t>개인화 서비스 프레임워</a:t>
            </a:r>
            <a:r>
              <a:rPr lang="ko-KR" altLang="en-US" dirty="0"/>
              <a:t>크</a:t>
            </a:r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599715" y="3755764"/>
            <a:ext cx="1279420" cy="822134"/>
            <a:chOff x="544226" y="2729858"/>
            <a:chExt cx="1279420" cy="822134"/>
          </a:xfrm>
        </p:grpSpPr>
        <p:pic>
          <p:nvPicPr>
            <p:cNvPr id="30" name="Picture 258" descr="디비2"/>
            <p:cNvPicPr>
              <a:picLocks noChangeAspect="1" noChangeArrowheads="1"/>
            </p:cNvPicPr>
            <p:nvPr/>
          </p:nvPicPr>
          <p:blipFill>
            <a:blip r:embed="rId7" cstate="print">
              <a:lum bright="12000" contrast="-18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37" y="2729858"/>
              <a:ext cx="925998" cy="566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544226" y="3274993"/>
              <a:ext cx="1279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ea typeface="아리따M" panose="02020603020101020101" pitchFamily="18" charset="-127"/>
                </a:rPr>
                <a:t>통합 분석 </a:t>
              </a:r>
              <a:r>
                <a:rPr lang="ko-KR" altLang="en-US" b="1" dirty="0" err="1" smtClean="0">
                  <a:solidFill>
                    <a:schemeClr val="tx1"/>
                  </a:solidFill>
                  <a:ea typeface="아리따M" panose="02020603020101020101" pitchFamily="18" charset="-127"/>
                </a:rPr>
                <a:t>마트</a:t>
              </a:r>
              <a:endParaRPr lang="ko-KR" altLang="en-US" b="1" dirty="0">
                <a:solidFill>
                  <a:schemeClr val="tx1"/>
                </a:solidFill>
                <a:ea typeface="아리따M" panose="02020603020101020101" pitchFamily="18" charset="-127"/>
              </a:endParaRPr>
            </a:p>
          </p:txBody>
        </p:sp>
      </p:grpSp>
      <p:sp>
        <p:nvSpPr>
          <p:cNvPr id="4" name="원형 화살표 3"/>
          <p:cNvSpPr/>
          <p:nvPr/>
        </p:nvSpPr>
        <p:spPr bwMode="auto">
          <a:xfrm>
            <a:off x="4748340" y="3482966"/>
            <a:ext cx="396000" cy="3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44064"/>
              <a:gd name="adj5" fmla="val 125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34" name="원형 화살표 33"/>
          <p:cNvSpPr/>
          <p:nvPr/>
        </p:nvSpPr>
        <p:spPr bwMode="auto">
          <a:xfrm>
            <a:off x="4748340" y="4070200"/>
            <a:ext cx="396000" cy="3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44064"/>
              <a:gd name="adj5" fmla="val 125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35" name="원형 화살표 34"/>
          <p:cNvSpPr/>
          <p:nvPr/>
        </p:nvSpPr>
        <p:spPr bwMode="auto">
          <a:xfrm>
            <a:off x="4748340" y="4657434"/>
            <a:ext cx="396000" cy="3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44064"/>
              <a:gd name="adj5" fmla="val 125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36" name="원형 화살표 35"/>
          <p:cNvSpPr/>
          <p:nvPr/>
        </p:nvSpPr>
        <p:spPr bwMode="auto">
          <a:xfrm>
            <a:off x="4748340" y="5244668"/>
            <a:ext cx="396000" cy="3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44064"/>
              <a:gd name="adj5" fmla="val 125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pic>
        <p:nvPicPr>
          <p:cNvPr id="506886" name="Picture 6" descr="optimizely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69" y="1877976"/>
            <a:ext cx="1440000" cy="3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124" y="1489445"/>
            <a:ext cx="237626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이메일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56" y="5670185"/>
            <a:ext cx="322547" cy="2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8752844" y="5885016"/>
            <a:ext cx="939956" cy="230832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캠페인</a:t>
            </a:r>
            <a:endParaRPr lang="en-US" altLang="ko-KR" sz="9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884438" y="1877359"/>
            <a:ext cx="560950" cy="818696"/>
            <a:chOff x="7346877" y="2009231"/>
            <a:chExt cx="560950" cy="818696"/>
          </a:xfrm>
        </p:grpSpPr>
        <p:pic>
          <p:nvPicPr>
            <p:cNvPr id="42" name="Picture 6" descr="모바일에 대한 이미지 검색결과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7" r="26937"/>
            <a:stretch/>
          </p:blipFill>
          <p:spPr bwMode="auto">
            <a:xfrm>
              <a:off x="7424163" y="2009231"/>
              <a:ext cx="406380" cy="600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7346877" y="2574011"/>
              <a:ext cx="560950" cy="253916"/>
            </a:xfrm>
            <a:prstGeom prst="rect">
              <a:avLst/>
            </a:prstGeom>
            <a:noFill/>
          </p:spPr>
          <p:txBody>
            <a:bodyPr vert="horz" wrap="square" lIns="36000" rIns="36000" rtlCol="0">
              <a:spAutoFit/>
            </a:bodyPr>
            <a:lstStyle>
              <a:defPPr>
                <a:defRPr lang="ko-KR"/>
              </a:defPPr>
              <a:lvl1pPr marL="88900" indent="-88900" latinLnBrk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>
                  <a:solidFill>
                    <a:prstClr val="black"/>
                  </a:solidFill>
                  <a:ea typeface="아리따M" panose="02020603020101020101" pitchFamily="18" charset="-127"/>
                </a:defRPr>
              </a:lvl1pPr>
            </a:lstStyle>
            <a:p>
              <a:pPr marL="0" indent="0" algn="ctr">
                <a:spcAft>
                  <a:spcPts val="0"/>
                </a:spcAft>
                <a:buNone/>
              </a:pPr>
              <a:r>
                <a:rPr lang="en-US" altLang="ko-KR" sz="1050" dirty="0" smtClean="0"/>
                <a:t>APP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197905" y="1862575"/>
            <a:ext cx="699311" cy="747004"/>
            <a:chOff x="6475552" y="1967203"/>
            <a:chExt cx="699311" cy="747004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552" y="1967203"/>
              <a:ext cx="699311" cy="498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6500855" y="2460291"/>
              <a:ext cx="664334" cy="253916"/>
            </a:xfrm>
            <a:prstGeom prst="rect">
              <a:avLst/>
            </a:prstGeom>
            <a:noFill/>
          </p:spPr>
          <p:txBody>
            <a:bodyPr vert="horz" wrap="square" lIns="36000" rIns="36000" rtlCol="0">
              <a:spAutoFit/>
            </a:bodyPr>
            <a:lstStyle>
              <a:defPPr>
                <a:defRPr lang="ko-KR"/>
              </a:defPPr>
              <a:lvl1pPr marL="88900" indent="-88900" latinLnBrk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>
                  <a:solidFill>
                    <a:prstClr val="black"/>
                  </a:solidFill>
                  <a:ea typeface="아리따M" panose="02020603020101020101" pitchFamily="18" charset="-127"/>
                </a:defRPr>
              </a:lvl1pPr>
            </a:lstStyle>
            <a:p>
              <a:pPr marL="0" indent="0" algn="ctr">
                <a:spcAft>
                  <a:spcPts val="0"/>
                </a:spcAft>
                <a:buNone/>
              </a:pPr>
              <a:r>
                <a:rPr lang="en-US" altLang="ko-KR" sz="1050" dirty="0" smtClean="0"/>
                <a:t>PC</a:t>
              </a: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Web</a:t>
              </a:r>
            </a:p>
          </p:txBody>
        </p:sp>
      </p:grpSp>
      <p:pic>
        <p:nvPicPr>
          <p:cNvPr id="47" name="Picture 4" descr="서버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790" y="5163068"/>
            <a:ext cx="406244" cy="57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58" descr="디비2"/>
          <p:cNvPicPr>
            <a:picLocks noChangeAspect="1" noChangeArrowheads="1"/>
          </p:cNvPicPr>
          <p:nvPr/>
        </p:nvPicPr>
        <p:blipFill>
          <a:blip r:embed="rId14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6" y="5248372"/>
            <a:ext cx="425050" cy="43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58" descr="디비2"/>
          <p:cNvPicPr>
            <a:picLocks noChangeAspect="1" noChangeArrowheads="1"/>
          </p:cNvPicPr>
          <p:nvPr/>
        </p:nvPicPr>
        <p:blipFill>
          <a:blip r:embed="rId14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91" y="5248372"/>
            <a:ext cx="425050" cy="43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58" descr="디비2"/>
          <p:cNvPicPr>
            <a:picLocks noChangeAspect="1" noChangeArrowheads="1"/>
          </p:cNvPicPr>
          <p:nvPr/>
        </p:nvPicPr>
        <p:blipFill>
          <a:blip r:embed="rId14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74" y="5248372"/>
            <a:ext cx="425050" cy="43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꺾인 연결선 50"/>
          <p:cNvCxnSpPr>
            <a:stCxn id="46" idx="0"/>
            <a:endCxn id="506886" idx="0"/>
          </p:cNvCxnSpPr>
          <p:nvPr/>
        </p:nvCxnSpPr>
        <p:spPr>
          <a:xfrm rot="16200000" flipH="1" flipV="1">
            <a:off x="4478377" y="-900904"/>
            <a:ext cx="491572" cy="5066187"/>
          </a:xfrm>
          <a:prstGeom prst="bentConnector3">
            <a:avLst>
              <a:gd name="adj1" fmla="val -46504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0" idx="0"/>
          </p:cNvCxnSpPr>
          <p:nvPr/>
        </p:nvCxnSpPr>
        <p:spPr>
          <a:xfrm>
            <a:off x="2232965" y="2492896"/>
            <a:ext cx="6460" cy="126286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06886" idx="3"/>
            <a:endCxn id="46" idx="1"/>
          </p:cNvCxnSpPr>
          <p:nvPr/>
        </p:nvCxnSpPr>
        <p:spPr>
          <a:xfrm>
            <a:off x="2911069" y="2032279"/>
            <a:ext cx="3086047" cy="21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4614" y="5684693"/>
            <a:ext cx="641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LOG</a:t>
            </a:r>
            <a:b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</a:br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데이터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58279" y="5684693"/>
            <a:ext cx="641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고객</a:t>
            </a:r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</a:br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데이터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69362" y="5684692"/>
            <a:ext cx="641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ea typeface="아리따M" panose="02020603020101020101" pitchFamily="18" charset="-127"/>
              </a:rPr>
              <a:t>구</a:t>
            </a:r>
            <a:r>
              <a:rPr lang="ko-KR" altLang="en-US" sz="1100" b="1">
                <a:solidFill>
                  <a:schemeClr val="tx1"/>
                </a:solidFill>
                <a:ea typeface="아리따M" panose="02020603020101020101" pitchFamily="18" charset="-127"/>
              </a:rPr>
              <a:t>매</a:t>
            </a:r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</a:br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데이터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pic>
        <p:nvPicPr>
          <p:cNvPr id="61" name="Picture 258" descr="디비2"/>
          <p:cNvPicPr>
            <a:picLocks noChangeAspect="1" noChangeArrowheads="1"/>
          </p:cNvPicPr>
          <p:nvPr/>
        </p:nvPicPr>
        <p:blipFill>
          <a:blip r:embed="rId14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8" y="5248371"/>
            <a:ext cx="425050" cy="43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936776" y="5684691"/>
            <a:ext cx="641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상</a:t>
            </a:r>
            <a:r>
              <a:rPr lang="ko-KR" altLang="en-US" sz="1100" b="1" dirty="0">
                <a:solidFill>
                  <a:schemeClr val="tx1"/>
                </a:solidFill>
                <a:ea typeface="아리따M" panose="02020603020101020101" pitchFamily="18" charset="-127"/>
              </a:rPr>
              <a:t>품</a:t>
            </a:r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</a:br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데이터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cxnSp>
        <p:nvCxnSpPr>
          <p:cNvPr id="64" name="직선 화살표 연결선 63"/>
          <p:cNvCxnSpPr>
            <a:stCxn id="48" idx="0"/>
          </p:cNvCxnSpPr>
          <p:nvPr/>
        </p:nvCxnSpPr>
        <p:spPr>
          <a:xfrm flipV="1">
            <a:off x="1065151" y="4578837"/>
            <a:ext cx="713665" cy="6695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9" idx="0"/>
          </p:cNvCxnSpPr>
          <p:nvPr/>
        </p:nvCxnSpPr>
        <p:spPr>
          <a:xfrm flipV="1">
            <a:off x="1778816" y="4578837"/>
            <a:ext cx="320537" cy="6695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0" idx="0"/>
          </p:cNvCxnSpPr>
          <p:nvPr/>
        </p:nvCxnSpPr>
        <p:spPr>
          <a:xfrm flipH="1" flipV="1">
            <a:off x="2370826" y="4578837"/>
            <a:ext cx="119073" cy="6695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0"/>
          </p:cNvCxnSpPr>
          <p:nvPr/>
        </p:nvCxnSpPr>
        <p:spPr>
          <a:xfrm flipH="1" flipV="1">
            <a:off x="2702424" y="4578837"/>
            <a:ext cx="554889" cy="6695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787596" y="873178"/>
            <a:ext cx="1921488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dirty="0" smtClean="0"/>
              <a:t>고객 행동 이력</a:t>
            </a:r>
            <a:r>
              <a:rPr lang="en-US" altLang="ko-KR" b="1" dirty="0" smtClean="0"/>
              <a:t>(LOG) </a:t>
            </a:r>
            <a:r>
              <a:rPr lang="ko-KR" altLang="en-US" b="1" dirty="0" smtClean="0"/>
              <a:t>전송</a:t>
            </a:r>
            <a:endParaRPr lang="en-US" altLang="ko-KR" b="1" dirty="0" smtClean="0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541704" y="1772867"/>
            <a:ext cx="1921488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dirty="0" smtClean="0"/>
              <a:t>개인화 페이지 전달</a:t>
            </a:r>
            <a:endParaRPr lang="en-US" altLang="ko-KR" b="1" dirty="0" smtClean="0"/>
          </a:p>
        </p:txBody>
      </p:sp>
      <p:cxnSp>
        <p:nvCxnSpPr>
          <p:cNvPr id="82" name="직선 화살표 연결선 81"/>
          <p:cNvCxnSpPr>
            <a:stCxn id="30" idx="3"/>
          </p:cNvCxnSpPr>
          <p:nvPr/>
        </p:nvCxnSpPr>
        <p:spPr>
          <a:xfrm flipV="1">
            <a:off x="2702424" y="3680966"/>
            <a:ext cx="2045916" cy="3579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76995" y="3543758"/>
            <a:ext cx="2279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ea typeface="아리따M" panose="02020603020101020101" pitchFamily="18" charset="-127"/>
              </a:rPr>
              <a:t>AP</a:t>
            </a:r>
            <a:r>
              <a:rPr lang="ko-KR" altLang="en-US" sz="1100" b="1" dirty="0" smtClean="0">
                <a:ea typeface="아리따M" panose="02020603020101020101" pitchFamily="18" charset="-127"/>
              </a:rPr>
              <a:t>몰 개인화 상품 추천 알고리즘</a:t>
            </a:r>
            <a:endParaRPr lang="ko-KR" altLang="en-US" sz="1100" b="1" dirty="0">
              <a:ea typeface="아리따M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76995" y="4137395"/>
            <a:ext cx="2279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ea typeface="아리따M" panose="02020603020101020101" pitchFamily="18" charset="-127"/>
              </a:rPr>
              <a:t>아리따움 </a:t>
            </a:r>
            <a:r>
              <a:rPr lang="en-US" altLang="ko-KR" sz="1100" b="1" dirty="0" smtClean="0">
                <a:ea typeface="아리따M" panose="02020603020101020101" pitchFamily="18" charset="-127"/>
              </a:rPr>
              <a:t>POS </a:t>
            </a:r>
            <a:r>
              <a:rPr lang="ko-KR" altLang="en-US" sz="1100" b="1" dirty="0" smtClean="0">
                <a:ea typeface="아리따M" panose="02020603020101020101" pitchFamily="18" charset="-127"/>
              </a:rPr>
              <a:t>추천 알고리즘</a:t>
            </a:r>
            <a:endParaRPr lang="ko-KR" altLang="en-US" sz="1100" b="1" dirty="0">
              <a:ea typeface="아리따M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76995" y="4724629"/>
            <a:ext cx="2008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ea typeface="아리따M" panose="02020603020101020101" pitchFamily="18" charset="-127"/>
              </a:rPr>
              <a:t>에뛰드</a:t>
            </a:r>
            <a:r>
              <a:rPr lang="ko-KR" altLang="en-US" sz="1100" b="1" dirty="0" smtClean="0">
                <a:ea typeface="아리따M" panose="02020603020101020101" pitchFamily="18" charset="-127"/>
              </a:rPr>
              <a:t> 추천 </a:t>
            </a:r>
            <a:r>
              <a:rPr lang="ko-KR" altLang="en-US" sz="1100" b="1" dirty="0">
                <a:ea typeface="아리따M" panose="02020603020101020101" pitchFamily="18" charset="-127"/>
              </a:rPr>
              <a:t>알고리즘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76995" y="5317902"/>
            <a:ext cx="2279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ea typeface="아리따M" panose="02020603020101020101" pitchFamily="18" charset="-127"/>
              </a:rPr>
              <a:t>개인화 캠페인 알고리즘</a:t>
            </a:r>
            <a:endParaRPr lang="ko-KR" altLang="en-US" sz="1100" b="1" dirty="0">
              <a:ea typeface="아리따M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17666" y="2763132"/>
            <a:ext cx="187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개인화 상품 추천 시스템</a:t>
            </a:r>
            <a:endParaRPr lang="ko-KR" altLang="en-US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cxnSp>
        <p:nvCxnSpPr>
          <p:cNvPr id="91" name="직선 화살표 연결선 90"/>
          <p:cNvCxnSpPr>
            <a:stCxn id="30" idx="3"/>
          </p:cNvCxnSpPr>
          <p:nvPr/>
        </p:nvCxnSpPr>
        <p:spPr>
          <a:xfrm>
            <a:off x="2702424" y="4038955"/>
            <a:ext cx="2045916" cy="2292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0" idx="3"/>
          </p:cNvCxnSpPr>
          <p:nvPr/>
        </p:nvCxnSpPr>
        <p:spPr>
          <a:xfrm>
            <a:off x="2702424" y="4038955"/>
            <a:ext cx="2045916" cy="8164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0" idx="3"/>
          </p:cNvCxnSpPr>
          <p:nvPr/>
        </p:nvCxnSpPr>
        <p:spPr>
          <a:xfrm>
            <a:off x="2702424" y="4038955"/>
            <a:ext cx="2045916" cy="14129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7005655" y="1859474"/>
            <a:ext cx="791662" cy="814109"/>
            <a:chOff x="8229364" y="1960543"/>
            <a:chExt cx="791662" cy="814109"/>
          </a:xfrm>
        </p:grpSpPr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071" y="1960543"/>
              <a:ext cx="315354" cy="5630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8229364" y="2520736"/>
              <a:ext cx="791662" cy="253916"/>
            </a:xfrm>
            <a:prstGeom prst="rect">
              <a:avLst/>
            </a:prstGeom>
            <a:noFill/>
          </p:spPr>
          <p:txBody>
            <a:bodyPr vert="horz" wrap="square" lIns="36000" rIns="36000" rtlCol="0">
              <a:spAutoFit/>
            </a:bodyPr>
            <a:lstStyle>
              <a:defPPr>
                <a:defRPr lang="ko-KR"/>
              </a:defPPr>
              <a:lvl1pPr marL="88900" indent="-88900" latinLnBrk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>
                  <a:solidFill>
                    <a:prstClr val="black"/>
                  </a:solidFill>
                  <a:ea typeface="아리따M" panose="02020603020101020101" pitchFamily="18" charset="-127"/>
                </a:defRPr>
              </a:lvl1pPr>
            </a:lstStyle>
            <a:p>
              <a:pPr marL="0" indent="0" algn="ctr">
                <a:spcAft>
                  <a:spcPts val="0"/>
                </a:spcAft>
                <a:buNone/>
              </a:pPr>
              <a:r>
                <a:rPr lang="ko-KR" altLang="en-US" sz="1050" dirty="0" err="1" smtClean="0"/>
                <a:t>모바일</a:t>
              </a:r>
              <a:r>
                <a:rPr lang="en-US" altLang="ko-KR" sz="1050" dirty="0" smtClean="0"/>
                <a:t>Web</a:t>
              </a:r>
            </a:p>
          </p:txBody>
        </p:sp>
      </p:grp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2232965" y="2864840"/>
            <a:ext cx="513867" cy="600164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dirty="0" smtClean="0"/>
              <a:t>결</a:t>
            </a:r>
            <a:r>
              <a:rPr lang="ko-KR" altLang="en-US" b="1" dirty="0"/>
              <a:t>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데이터 저장</a:t>
            </a:r>
            <a:endParaRPr lang="en-US" altLang="ko-KR" b="1" dirty="0" smtClean="0"/>
          </a:p>
        </p:txBody>
      </p:sp>
      <p:sp>
        <p:nvSpPr>
          <p:cNvPr id="105" name="AutoShape 74"/>
          <p:cNvSpPr>
            <a:spLocks noChangeArrowheads="1"/>
          </p:cNvSpPr>
          <p:nvPr/>
        </p:nvSpPr>
        <p:spPr bwMode="auto">
          <a:xfrm>
            <a:off x="4448944" y="5913276"/>
            <a:ext cx="300787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A/B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테스트 진행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72448" y="2198769"/>
            <a:ext cx="2084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A/B</a:t>
            </a:r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테스트 및 개인화 </a:t>
            </a:r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Page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cxnSp>
        <p:nvCxnSpPr>
          <p:cNvPr id="108" name="직선 화살표 연결선 107"/>
          <p:cNvCxnSpPr>
            <a:endCxn id="47" idx="1"/>
          </p:cNvCxnSpPr>
          <p:nvPr/>
        </p:nvCxnSpPr>
        <p:spPr>
          <a:xfrm flipV="1">
            <a:off x="6753200" y="5448707"/>
            <a:ext cx="1208590" cy="322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endCxn id="43" idx="2"/>
          </p:cNvCxnSpPr>
          <p:nvPr/>
        </p:nvCxnSpPr>
        <p:spPr>
          <a:xfrm rot="5400000" flipH="1" flipV="1">
            <a:off x="7205182" y="2721236"/>
            <a:ext cx="984911" cy="934551"/>
          </a:xfrm>
          <a:prstGeom prst="bentConnector3">
            <a:avLst>
              <a:gd name="adj1" fmla="val 264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63" idx="2"/>
            <a:endCxn id="105" idx="0"/>
          </p:cNvCxnSpPr>
          <p:nvPr/>
        </p:nvCxnSpPr>
        <p:spPr>
          <a:xfrm>
            <a:off x="5952882" y="5684694"/>
            <a:ext cx="0" cy="22858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849648" y="5700600"/>
            <a:ext cx="641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UMS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sp>
        <p:nvSpPr>
          <p:cNvPr id="124" name="TextBox 83"/>
          <p:cNvSpPr txBox="1"/>
          <p:nvPr/>
        </p:nvSpPr>
        <p:spPr>
          <a:xfrm>
            <a:off x="8783310" y="5209104"/>
            <a:ext cx="833882" cy="369332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0" indent="0" algn="ctr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r>
              <a:rPr lang="en-US" altLang="ko-KR" sz="900" dirty="0"/>
              <a:t>SMS </a:t>
            </a:r>
            <a:r>
              <a:rPr lang="en-US" altLang="ko-KR" sz="900"/>
              <a:t>/ </a:t>
            </a:r>
            <a:r>
              <a:rPr lang="en-US" altLang="ko-KR" sz="900" smtClean="0"/>
              <a:t>MMS / </a:t>
            </a:r>
            <a:r>
              <a:rPr lang="ko-KR" altLang="en-US" sz="900" dirty="0" err="1" smtClean="0"/>
              <a:t>알림톡</a:t>
            </a:r>
            <a:endParaRPr lang="ko-KR" altLang="en-US" sz="900" dirty="0"/>
          </a:p>
        </p:txBody>
      </p:sp>
      <p:pic>
        <p:nvPicPr>
          <p:cNvPr id="125" name="Picture 6" descr="모바일에 대한 이미지 검색결과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r="26937"/>
          <a:stretch/>
        </p:blipFill>
        <p:spPr bwMode="auto">
          <a:xfrm>
            <a:off x="9057456" y="4838925"/>
            <a:ext cx="277772" cy="4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92" y="4078946"/>
            <a:ext cx="1287116" cy="34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직선 화살표 연결선 128"/>
          <p:cNvCxnSpPr/>
          <p:nvPr/>
        </p:nvCxnSpPr>
        <p:spPr>
          <a:xfrm>
            <a:off x="7021556" y="4266689"/>
            <a:ext cx="12240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47" idx="3"/>
          </p:cNvCxnSpPr>
          <p:nvPr/>
        </p:nvCxnSpPr>
        <p:spPr>
          <a:xfrm flipV="1">
            <a:off x="8368034" y="5053434"/>
            <a:ext cx="513916" cy="395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47" idx="3"/>
          </p:cNvCxnSpPr>
          <p:nvPr/>
        </p:nvCxnSpPr>
        <p:spPr>
          <a:xfrm>
            <a:off x="8368034" y="5448707"/>
            <a:ext cx="513916" cy="336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58" descr="디비2"/>
          <p:cNvPicPr>
            <a:picLocks noChangeAspect="1" noChangeArrowheads="1"/>
          </p:cNvPicPr>
          <p:nvPr/>
        </p:nvPicPr>
        <p:blipFill>
          <a:blip r:embed="rId18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61" y="3645024"/>
            <a:ext cx="265563" cy="2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258" descr="디비2"/>
          <p:cNvPicPr>
            <a:picLocks noChangeAspect="1" noChangeArrowheads="1"/>
          </p:cNvPicPr>
          <p:nvPr/>
        </p:nvPicPr>
        <p:blipFill>
          <a:blip r:embed="rId18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17" y="4036252"/>
            <a:ext cx="265563" cy="2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58" descr="디비2"/>
          <p:cNvPicPr>
            <a:picLocks noChangeAspect="1" noChangeArrowheads="1"/>
          </p:cNvPicPr>
          <p:nvPr/>
        </p:nvPicPr>
        <p:blipFill>
          <a:blip r:embed="rId18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92" y="4464952"/>
            <a:ext cx="265563" cy="2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258" descr="디비2"/>
          <p:cNvPicPr>
            <a:picLocks noChangeAspect="1" noChangeArrowheads="1"/>
          </p:cNvPicPr>
          <p:nvPr/>
        </p:nvPicPr>
        <p:blipFill>
          <a:blip r:embed="rId18" cstate="print">
            <a:lum bright="12000" contrast="-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93" y="4870628"/>
            <a:ext cx="265563" cy="2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 Box 31"/>
          <p:cNvSpPr txBox="1">
            <a:spLocks noChangeArrowheads="1"/>
          </p:cNvSpPr>
          <p:nvPr/>
        </p:nvSpPr>
        <p:spPr bwMode="auto">
          <a:xfrm>
            <a:off x="2996862" y="3509172"/>
            <a:ext cx="948026" cy="415498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sz="1000" b="1" dirty="0" smtClean="0"/>
              <a:t>필요한 데이터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별도 가공</a:t>
            </a:r>
            <a:endParaRPr lang="en-US" altLang="ko-KR" sz="1000" b="1" dirty="0" smtClean="0"/>
          </a:p>
        </p:txBody>
      </p:sp>
      <p:pic>
        <p:nvPicPr>
          <p:cNvPr id="74" name="Picture 1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20" y="3141459"/>
            <a:ext cx="996647" cy="2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957" name="Picture 77" descr="r에 대한 이미지 검색결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56" y="3122749"/>
            <a:ext cx="416231" cy="32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8140286" y="2909008"/>
            <a:ext cx="691837" cy="600164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>
            <a:defPPr>
              <a:defRPr lang="ko-KR"/>
            </a:defPPr>
            <a:lvl1pPr marL="88900" indent="-88900" latinLnBrk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prstClr val="black"/>
                </a:solidFill>
                <a:ea typeface="아리따M" panose="02020603020101020101" pitchFamily="18" charset="-127"/>
              </a:defRPr>
            </a:lvl1pPr>
          </a:lstStyle>
          <a:p>
            <a:pPr marL="0" indent="0" algn="ctr">
              <a:spcAft>
                <a:spcPts val="0"/>
              </a:spcAft>
              <a:buNone/>
            </a:pPr>
            <a:r>
              <a:rPr lang="ko-KR" altLang="en-US" b="1" dirty="0" smtClean="0"/>
              <a:t>개인화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추천 상품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전달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222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 bwMode="gray">
          <a:xfrm>
            <a:off x="863707" y="5284236"/>
            <a:ext cx="4164997" cy="4320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dirty="0" err="1" smtClean="0"/>
              <a:t>고객전략팀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넷스루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19608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8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/>
              <a:t>데이터 통합 </a:t>
            </a:r>
            <a:r>
              <a:rPr lang="ko-KR" altLang="en-US" dirty="0" err="1"/>
              <a:t>마트</a:t>
            </a:r>
            <a:r>
              <a:rPr lang="ko-KR" altLang="en-US" dirty="0"/>
              <a:t> 개발 방안</a:t>
            </a:r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175649" y="1907344"/>
            <a:ext cx="1541112" cy="938945"/>
            <a:chOff x="401867" y="2639230"/>
            <a:chExt cx="1541112" cy="605904"/>
          </a:xfrm>
        </p:grpSpPr>
        <p:pic>
          <p:nvPicPr>
            <p:cNvPr id="81" name="Picture 258" descr="디비2"/>
            <p:cNvPicPr>
              <a:picLocks noChangeAspect="1" noChangeArrowheads="1"/>
            </p:cNvPicPr>
            <p:nvPr/>
          </p:nvPicPr>
          <p:blipFill>
            <a:blip r:embed="rId8" cstate="print">
              <a:lum bright="12000" contrast="-18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42" y="2835216"/>
              <a:ext cx="670189" cy="409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401867" y="2639230"/>
              <a:ext cx="1541112" cy="168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ea typeface="아리따M" panose="02020603020101020101" pitchFamily="18" charset="-127"/>
                </a:rPr>
                <a:t>개인화 추천 분석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ea typeface="아리따M" panose="02020603020101020101" pitchFamily="18" charset="-127"/>
                </a:rPr>
                <a:t>마트</a:t>
              </a:r>
              <a:endParaRPr lang="ko-KR" altLang="en-US" sz="1100" b="1" dirty="0">
                <a:solidFill>
                  <a:schemeClr val="tx1"/>
                </a:solidFill>
                <a:ea typeface="아리따M" panose="02020603020101020101" pitchFamily="18" charset="-127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273050" y="799799"/>
            <a:ext cx="9415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초반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1~2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개월 동안 개인화 추천을 위한 </a:t>
            </a:r>
            <a:r>
              <a:rPr lang="ko-KR" altLang="en-US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마트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개발 후 내부 전사 데이터 및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Third Party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데이터를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Merge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하여 통합 전사 분석 </a:t>
            </a:r>
            <a:r>
              <a:rPr lang="ko-KR" altLang="en-US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마트로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확장</a:t>
            </a:r>
            <a:endParaRPr lang="en-US" altLang="ko-KR" sz="1800" b="1" dirty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pic>
        <p:nvPicPr>
          <p:cNvPr id="91" name="Picture 258" descr="디비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62" y="1932482"/>
            <a:ext cx="1175132" cy="11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3584848" y="2383396"/>
            <a:ext cx="2979825" cy="290551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63691" y="3412028"/>
            <a:ext cx="1958704" cy="1811669"/>
            <a:chOff x="4573404" y="1491059"/>
            <a:chExt cx="2152650" cy="2089273"/>
          </a:xfrm>
        </p:grpSpPr>
        <p:sp>
          <p:nvSpPr>
            <p:cNvPr id="100" name="TextBox 99"/>
            <p:cNvSpPr txBox="1"/>
            <p:nvPr/>
          </p:nvSpPr>
          <p:spPr bwMode="gray">
            <a:xfrm>
              <a:off x="4573422" y="1758895"/>
              <a:ext cx="2152632" cy="182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108000" rIns="72000" bIns="0" anchor="ctr" anchorCtr="0">
              <a:noAutofit/>
            </a:bodyPr>
            <a:lstStyle>
              <a:defPPr>
                <a:defRPr lang="ko-KR"/>
              </a:defPPr>
              <a:lvl1pPr marL="271463" indent="-90488" defTabSz="774700">
                <a:lnSpc>
                  <a:spcPts val="1700"/>
                </a:lnSpc>
                <a:spcBef>
                  <a:spcPts val="1800"/>
                </a:spcBef>
                <a:buClr>
                  <a:srgbClr val="4D4D4D"/>
                </a:buClr>
                <a:buSzPct val="100000"/>
                <a:buFont typeface="Wingdings" panose="05000000000000000000" pitchFamily="2" charset="2"/>
                <a:buChar char="§"/>
                <a:defRPr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M" panose="02020603020101020101" pitchFamily="18" charset="-127"/>
                  <a:ea typeface="아리따M" panose="02020603020101020101" pitchFamily="18" charset="-127"/>
                </a:defRPr>
              </a:lvl1pPr>
              <a:lvl2pPr algn="ctr">
                <a:buChar char="•"/>
                <a:defRPr sz="1400"/>
              </a:lvl2pPr>
              <a:lvl3pPr algn="ctr">
                <a:buChar char="•"/>
                <a:defRPr sz="1400"/>
              </a:lvl3pPr>
              <a:lvl4pPr algn="ctr">
                <a:buChar char="•"/>
                <a:defRPr sz="1400"/>
              </a:lvl4pPr>
              <a:lvl5pPr algn="ctr">
                <a:buChar char="•"/>
                <a:defRPr sz="1400"/>
              </a:lvl5pPr>
              <a:lvl6pPr>
                <a:defRPr sz="1400"/>
              </a:lvl6pPr>
              <a:lvl7pPr>
                <a:defRPr sz="1400"/>
              </a:lvl7pPr>
              <a:lvl8pPr>
                <a:defRPr sz="1400"/>
              </a:lvl8pPr>
              <a:lvl9pPr>
                <a:defRPr sz="1400"/>
              </a:lvl9pPr>
            </a:lstStyle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개인별 웹 행동 정보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개인별 선호 아이템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개인별 선호 카테고리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개인별 선호 </a:t>
              </a:r>
              <a:r>
                <a:rPr lang="ko-KR" altLang="en-US" dirty="0" err="1" smtClean="0"/>
                <a:t>금액대</a:t>
              </a:r>
              <a:endParaRPr lang="en-US" altLang="ko-KR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573404" y="1491059"/>
              <a:ext cx="2152649" cy="4038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b="1" spc="-70" dirty="0" smtClean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온라인 행동 정</a:t>
              </a:r>
              <a:r>
                <a:rPr kumimoji="0" lang="ko-KR" altLang="en-US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보</a:t>
              </a:r>
              <a:endParaRPr kumimoji="0" lang="en-US" altLang="ko-KR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062135" y="3420991"/>
            <a:ext cx="1958704" cy="1811669"/>
            <a:chOff x="4573404" y="1491059"/>
            <a:chExt cx="2152650" cy="2089273"/>
          </a:xfrm>
        </p:grpSpPr>
        <p:sp>
          <p:nvSpPr>
            <p:cNvPr id="106" name="TextBox 105"/>
            <p:cNvSpPr txBox="1"/>
            <p:nvPr/>
          </p:nvSpPr>
          <p:spPr bwMode="gray">
            <a:xfrm>
              <a:off x="4573422" y="1758895"/>
              <a:ext cx="2152632" cy="182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108000" rIns="72000" bIns="0" anchor="ctr" anchorCtr="0">
              <a:noAutofit/>
            </a:bodyPr>
            <a:lstStyle>
              <a:defPPr>
                <a:defRPr lang="ko-KR"/>
              </a:defPPr>
              <a:lvl1pPr marL="271463" indent="-90488" defTabSz="774700">
                <a:lnSpc>
                  <a:spcPts val="1700"/>
                </a:lnSpc>
                <a:spcBef>
                  <a:spcPts val="1800"/>
                </a:spcBef>
                <a:buClr>
                  <a:srgbClr val="4D4D4D"/>
                </a:buClr>
                <a:buSzPct val="100000"/>
                <a:buFont typeface="Wingdings" panose="05000000000000000000" pitchFamily="2" charset="2"/>
                <a:buChar char="§"/>
                <a:defRPr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M" panose="02020603020101020101" pitchFamily="18" charset="-127"/>
                  <a:ea typeface="아리따M" panose="02020603020101020101" pitchFamily="18" charset="-127"/>
                </a:defRPr>
              </a:lvl1pPr>
              <a:lvl2pPr algn="ctr">
                <a:buChar char="•"/>
                <a:defRPr sz="1400"/>
              </a:lvl2pPr>
              <a:lvl3pPr algn="ctr">
                <a:buChar char="•"/>
                <a:defRPr sz="1400"/>
              </a:lvl3pPr>
              <a:lvl4pPr algn="ctr">
                <a:buChar char="•"/>
                <a:defRPr sz="1400"/>
              </a:lvl4pPr>
              <a:lvl5pPr algn="ctr">
                <a:buChar char="•"/>
                <a:defRPr sz="1400"/>
              </a:lvl5pPr>
              <a:lvl6pPr>
                <a:defRPr sz="1400"/>
              </a:lvl6pPr>
              <a:lvl7pPr>
                <a:defRPr sz="1400"/>
              </a:lvl7pPr>
              <a:lvl8pPr>
                <a:defRPr sz="1400"/>
              </a:lvl8pPr>
              <a:lvl9pPr>
                <a:defRPr sz="1400"/>
              </a:lvl9pPr>
            </a:lstStyle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조회 연관 상품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구매 연관 상품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베스트 구매</a:t>
              </a:r>
              <a:r>
                <a:rPr lang="en-US" altLang="ko-KR" dirty="0" smtClean="0"/>
                <a:t>/</a:t>
              </a:r>
              <a:r>
                <a:rPr lang="ko-KR" altLang="en-US" dirty="0" err="1" smtClean="0"/>
                <a:t>뷰</a:t>
              </a:r>
              <a:r>
                <a:rPr lang="ko-KR" altLang="en-US" dirty="0" smtClean="0"/>
                <a:t> 상품 순위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장바구니 상품 정보</a:t>
              </a:r>
              <a:endParaRPr lang="en-US" altLang="ko-KR" dirty="0" smtClean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573404" y="1491059"/>
              <a:ext cx="2152649" cy="4038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b="1" spc="-70" dirty="0" smtClean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상품간 연관 정보</a:t>
              </a:r>
              <a:endParaRPr kumimoji="0" lang="en-US" altLang="ko-KR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340786" y="3412028"/>
            <a:ext cx="468052" cy="180270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eaVert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가공  데이터  범위</a:t>
            </a:r>
            <a:endParaRPr kumimoji="0" lang="en-US" altLang="ko-KR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0786" y="5284236"/>
            <a:ext cx="46805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1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담당</a:t>
            </a:r>
            <a:endParaRPr kumimoji="0" lang="en-US" altLang="ko-KR" sz="11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5260579" y="3420991"/>
            <a:ext cx="1958704" cy="1811669"/>
            <a:chOff x="4573404" y="1491059"/>
            <a:chExt cx="2152650" cy="2089273"/>
          </a:xfrm>
        </p:grpSpPr>
        <p:sp>
          <p:nvSpPr>
            <p:cNvPr id="112" name="TextBox 111"/>
            <p:cNvSpPr txBox="1"/>
            <p:nvPr/>
          </p:nvSpPr>
          <p:spPr bwMode="gray">
            <a:xfrm>
              <a:off x="4573422" y="1758895"/>
              <a:ext cx="2152632" cy="182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108000" rIns="72000" bIns="0" anchor="ctr" anchorCtr="0">
              <a:noAutofit/>
            </a:bodyPr>
            <a:lstStyle>
              <a:defPPr>
                <a:defRPr lang="ko-KR"/>
              </a:defPPr>
              <a:lvl1pPr marL="271463" indent="-90488" defTabSz="774700">
                <a:lnSpc>
                  <a:spcPts val="1700"/>
                </a:lnSpc>
                <a:spcBef>
                  <a:spcPts val="1800"/>
                </a:spcBef>
                <a:buClr>
                  <a:srgbClr val="4D4D4D"/>
                </a:buClr>
                <a:buSzPct val="100000"/>
                <a:buFont typeface="Wingdings" panose="05000000000000000000" pitchFamily="2" charset="2"/>
                <a:buChar char="§"/>
                <a:defRPr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M" panose="02020603020101020101" pitchFamily="18" charset="-127"/>
                  <a:ea typeface="아리따M" panose="02020603020101020101" pitchFamily="18" charset="-127"/>
                </a:defRPr>
              </a:lvl1pPr>
              <a:lvl2pPr algn="ctr">
                <a:buChar char="•"/>
                <a:defRPr sz="1400"/>
              </a:lvl2pPr>
              <a:lvl3pPr algn="ctr">
                <a:buChar char="•"/>
                <a:defRPr sz="1400"/>
              </a:lvl3pPr>
              <a:lvl4pPr algn="ctr">
                <a:buChar char="•"/>
                <a:defRPr sz="1400"/>
              </a:lvl4pPr>
              <a:lvl5pPr algn="ctr">
                <a:buChar char="•"/>
                <a:defRPr sz="1400"/>
              </a:lvl5pPr>
              <a:lvl6pPr>
                <a:defRPr sz="1400"/>
              </a:lvl6pPr>
              <a:lvl7pPr>
                <a:defRPr sz="1400"/>
              </a:lvl7pPr>
              <a:lvl8pPr>
                <a:defRPr sz="1400"/>
              </a:lvl8pPr>
              <a:lvl9pPr>
                <a:defRPr sz="1400"/>
              </a:lvl9pPr>
            </a:lstStyle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온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오프 구매 패턴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구매 주기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시간대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주요 선호 색상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캠페인 참여 패턴</a:t>
              </a:r>
              <a:endParaRPr lang="en-US" altLang="ko-KR" dirty="0" smtClean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3404" y="1491059"/>
              <a:ext cx="2152649" cy="4038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en-US" altLang="ko-KR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AP </a:t>
              </a:r>
              <a:r>
                <a:rPr kumimoji="0" lang="ko-KR" altLang="en-US" b="1" spc="-70" dirty="0" smtClean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전사 고객 성향 정보</a:t>
              </a:r>
              <a:endParaRPr kumimoji="0" lang="en-US" altLang="ko-KR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459024" y="3420991"/>
            <a:ext cx="1958704" cy="1811669"/>
            <a:chOff x="4573404" y="1491059"/>
            <a:chExt cx="2152650" cy="2089273"/>
          </a:xfrm>
        </p:grpSpPr>
        <p:sp>
          <p:nvSpPr>
            <p:cNvPr id="115" name="TextBox 114"/>
            <p:cNvSpPr txBox="1"/>
            <p:nvPr/>
          </p:nvSpPr>
          <p:spPr bwMode="gray">
            <a:xfrm>
              <a:off x="4573422" y="1758895"/>
              <a:ext cx="2152632" cy="182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108000" rIns="72000" bIns="0" anchor="ctr" anchorCtr="0">
              <a:noAutofit/>
            </a:bodyPr>
            <a:lstStyle>
              <a:defPPr>
                <a:defRPr lang="ko-KR"/>
              </a:defPPr>
              <a:lvl1pPr marL="271463" indent="-90488" defTabSz="774700">
                <a:lnSpc>
                  <a:spcPts val="1700"/>
                </a:lnSpc>
                <a:spcBef>
                  <a:spcPts val="1800"/>
                </a:spcBef>
                <a:buClr>
                  <a:srgbClr val="4D4D4D"/>
                </a:buClr>
                <a:buSzPct val="100000"/>
                <a:buFont typeface="Wingdings" panose="05000000000000000000" pitchFamily="2" charset="2"/>
                <a:buChar char="§"/>
                <a:defRPr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M" panose="02020603020101020101" pitchFamily="18" charset="-127"/>
                  <a:ea typeface="아리따M" panose="02020603020101020101" pitchFamily="18" charset="-127"/>
                </a:defRPr>
              </a:lvl1pPr>
              <a:lvl2pPr algn="ctr">
                <a:buChar char="•"/>
                <a:defRPr sz="1400"/>
              </a:lvl2pPr>
              <a:lvl3pPr algn="ctr">
                <a:buChar char="•"/>
                <a:defRPr sz="1400"/>
              </a:lvl3pPr>
              <a:lvl4pPr algn="ctr">
                <a:buChar char="•"/>
                <a:defRPr sz="1400"/>
              </a:lvl4pPr>
              <a:lvl5pPr algn="ctr">
                <a:buChar char="•"/>
                <a:defRPr sz="1400"/>
              </a:lvl5pPr>
              <a:lvl6pPr>
                <a:defRPr sz="1400"/>
              </a:lvl6pPr>
              <a:lvl7pPr>
                <a:defRPr sz="1400"/>
              </a:lvl7pPr>
              <a:lvl8pPr>
                <a:defRPr sz="1400"/>
              </a:lvl8pPr>
              <a:lvl9pPr>
                <a:defRPr sz="1400"/>
              </a:lvl9pPr>
            </a:lstStyle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날씨 정보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지역 정보</a:t>
              </a:r>
              <a:endParaRPr lang="en-US" altLang="ko-KR" dirty="0" smtClean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dirty="0" smtClean="0"/>
                <a:t>네트워크 정보</a:t>
              </a:r>
              <a:endParaRPr lang="en-US" altLang="ko-KR" dirty="0" smtClean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573404" y="1491059"/>
              <a:ext cx="2152649" cy="4038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en-US" altLang="ko-KR" b="1" spc="-70" dirty="0" smtClean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Third Party</a:t>
              </a:r>
              <a:r>
                <a:rPr kumimoji="0" lang="ko-KR" altLang="en-US" b="1" spc="-70" dirty="0" smtClean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 데이터 기반 정보</a:t>
              </a:r>
              <a:endParaRPr kumimoji="0" lang="en-US" altLang="ko-KR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 bwMode="gray">
          <a:xfrm>
            <a:off x="5252731" y="5284236"/>
            <a:ext cx="4164997" cy="4320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dirty="0" err="1" smtClean="0"/>
              <a:t>고객전략팀</a:t>
            </a:r>
            <a:endParaRPr lang="en-US" altLang="ko-KR" dirty="0"/>
          </a:p>
        </p:txBody>
      </p:sp>
      <p:sp>
        <p:nvSpPr>
          <p:cNvPr id="118" name="TextBox 117"/>
          <p:cNvSpPr txBox="1"/>
          <p:nvPr/>
        </p:nvSpPr>
        <p:spPr>
          <a:xfrm>
            <a:off x="6564673" y="1645734"/>
            <a:ext cx="154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통합 전사 분석 </a:t>
            </a:r>
            <a:r>
              <a:rPr lang="ko-KR" altLang="en-US" sz="1100" b="1" dirty="0" err="1" smtClean="0">
                <a:solidFill>
                  <a:schemeClr val="tx1"/>
                </a:solidFill>
                <a:ea typeface="아리따M" panose="02020603020101020101" pitchFamily="18" charset="-127"/>
              </a:rPr>
              <a:t>마트</a:t>
            </a:r>
            <a:endParaRPr lang="ko-KR" altLang="en-US" sz="11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2744572" y="2011167"/>
            <a:ext cx="463009" cy="2297666"/>
          </a:xfrm>
          <a:prstGeom prst="rightBrace">
            <a:avLst>
              <a:gd name="adj1" fmla="val 5404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 Box 50"/>
          <p:cNvSpPr txBox="1">
            <a:spLocks noChangeArrowheads="1"/>
          </p:cNvSpPr>
          <p:nvPr/>
        </p:nvSpPr>
        <p:spPr bwMode="gray">
          <a:xfrm>
            <a:off x="884460" y="2636912"/>
            <a:ext cx="1332236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 eaLnBrk="0" latinLnBrk="0" hangingPunct="0">
              <a:spcBef>
                <a:spcPts val="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초반 </a:t>
            </a:r>
            <a:r>
              <a:rPr lang="en-US" altLang="ko-KR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1~2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개월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0" latinLnBrk="0" hangingPunct="0">
              <a:spcBef>
                <a:spcPts val="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개인화 추천용 </a:t>
            </a:r>
            <a:r>
              <a:rPr lang="ko-KR" altLang="en-US" sz="11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마트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우선 개발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 bwMode="gray">
          <a:xfrm>
            <a:off x="863707" y="5788291"/>
            <a:ext cx="4164997" cy="4320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dirty="0" smtClean="0"/>
              <a:t>Log </a:t>
            </a:r>
            <a:r>
              <a:rPr lang="ko-KR" altLang="en-US" dirty="0" smtClean="0"/>
              <a:t>데이터</a:t>
            </a:r>
            <a:r>
              <a:rPr lang="en-US" altLang="ko-KR" dirty="0"/>
              <a:t> </a:t>
            </a:r>
            <a:r>
              <a:rPr lang="en-US" altLang="ko-KR" dirty="0" smtClean="0"/>
              <a:t> /  </a:t>
            </a:r>
            <a:r>
              <a:rPr lang="en-US" altLang="ko-KR" dirty="0"/>
              <a:t>e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구매 데이터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오프라인 구매 데이터</a:t>
            </a:r>
            <a:endParaRPr lang="en-US" altLang="ko-KR" dirty="0"/>
          </a:p>
        </p:txBody>
      </p:sp>
      <p:sp>
        <p:nvSpPr>
          <p:cNvPr id="134" name="직사각형 133"/>
          <p:cNvSpPr/>
          <p:nvPr/>
        </p:nvSpPr>
        <p:spPr>
          <a:xfrm>
            <a:off x="340786" y="5788291"/>
            <a:ext cx="46805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100" b="1" spc="-7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데이터 소스</a:t>
            </a:r>
            <a:endParaRPr kumimoji="0" lang="en-US" altLang="ko-KR" sz="11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 bwMode="gray">
          <a:xfrm>
            <a:off x="5252731" y="5788291"/>
            <a:ext cx="4164997" cy="4320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dirty="0" smtClean="0"/>
              <a:t>내부 전사 데이터   </a:t>
            </a:r>
            <a:r>
              <a:rPr lang="en-US" altLang="ko-KR" dirty="0"/>
              <a:t>/  Third Party </a:t>
            </a:r>
            <a:r>
              <a:rPr lang="ko-KR" altLang="en-US" dirty="0" smtClean="0"/>
              <a:t>데이터</a:t>
            </a:r>
            <a:endParaRPr lang="en-US" altLang="ko-KR" dirty="0"/>
          </a:p>
        </p:txBody>
      </p:sp>
      <p:sp>
        <p:nvSpPr>
          <p:cNvPr id="136" name="오른쪽 중괄호 135"/>
          <p:cNvSpPr/>
          <p:nvPr/>
        </p:nvSpPr>
        <p:spPr>
          <a:xfrm rot="16200000">
            <a:off x="7173916" y="2099680"/>
            <a:ext cx="321041" cy="2297666"/>
          </a:xfrm>
          <a:prstGeom prst="rightBrace">
            <a:avLst>
              <a:gd name="adj1" fmla="val 5404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 Box 50"/>
          <p:cNvSpPr txBox="1">
            <a:spLocks noChangeArrowheads="1"/>
          </p:cNvSpPr>
          <p:nvPr/>
        </p:nvSpPr>
        <p:spPr bwMode="gray">
          <a:xfrm>
            <a:off x="3963917" y="2227014"/>
            <a:ext cx="222168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 eaLnBrk="0" latinLnBrk="0" hangingPunct="0">
              <a:spcBef>
                <a:spcPts val="120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개인화 추천 </a:t>
            </a:r>
            <a:r>
              <a:rPr lang="ko-KR" altLang="en-US" sz="11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마트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확장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gray">
          <a:xfrm>
            <a:off x="8046516" y="2631415"/>
            <a:ext cx="1332236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 eaLnBrk="0" latinLnBrk="0" hangingPunct="0">
              <a:spcBef>
                <a:spcPts val="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개인화 추천 </a:t>
            </a:r>
            <a:r>
              <a:rPr lang="ko-KR" altLang="en-US" sz="11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마트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개발 후 </a:t>
            </a:r>
            <a:r>
              <a:rPr lang="en-US" altLang="ko-KR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개월 이내에 전사 </a:t>
            </a:r>
            <a:r>
              <a:rPr lang="ko-KR" altLang="en-US" sz="11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통합마트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개발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7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20042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 smtClean="0"/>
              <a:t>향후 필요 업무 일</a:t>
            </a:r>
            <a:r>
              <a:rPr lang="ko-KR" altLang="en-US" dirty="0"/>
              <a:t>정</a:t>
            </a:r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2828764" y="1767715"/>
            <a:ext cx="5796644" cy="1878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en-US" altLang="ko-KR" sz="1400" dirty="0" smtClean="0"/>
              <a:t>16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12</a:t>
            </a:r>
            <a:r>
              <a:rPr lang="ko-KR" altLang="en-US" sz="1400" dirty="0"/>
              <a:t>월 달에 </a:t>
            </a:r>
            <a:r>
              <a:rPr lang="en-US" altLang="ko-KR" sz="1400" dirty="0"/>
              <a:t>POC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진</a:t>
            </a:r>
            <a:r>
              <a:rPr lang="ko-KR" altLang="en-US" sz="1400" dirty="0"/>
              <a:t>행</a:t>
            </a:r>
            <a:r>
              <a:rPr lang="ko-KR" altLang="en-US" sz="1400" dirty="0" smtClean="0"/>
              <a:t>하여 솔루션 검증 완료하였기 때문에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프로젝트 착수 이후 </a:t>
            </a:r>
            <a:r>
              <a:rPr lang="en-US" altLang="ko-KR" sz="1400" dirty="0" smtClean="0"/>
              <a:t>3~4</a:t>
            </a:r>
            <a:r>
              <a:rPr lang="ko-KR" altLang="en-US" sz="1400" dirty="0" smtClean="0"/>
              <a:t>개월 이내에 도입 완료 가능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태깅</a:t>
            </a:r>
            <a:r>
              <a:rPr lang="ko-KR" altLang="en-US" sz="1400" dirty="0" smtClean="0"/>
              <a:t> 및 인프라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관련 하여 </a:t>
            </a:r>
            <a:r>
              <a:rPr lang="ko-KR" altLang="en-US" sz="1400" dirty="0" err="1" smtClean="0"/>
              <a:t>정보전략팀</a:t>
            </a:r>
            <a:r>
              <a:rPr lang="ko-KR" altLang="en-US" sz="1400" dirty="0" smtClean="0"/>
              <a:t> 지원 필요</a:t>
            </a:r>
            <a:endParaRPr lang="en-US" altLang="ko-KR" sz="14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289264" y="3990450"/>
            <a:ext cx="1287472" cy="1873288"/>
            <a:chOff x="210374" y="4437112"/>
            <a:chExt cx="911697" cy="1548172"/>
          </a:xfrm>
        </p:grpSpPr>
        <p:sp>
          <p:nvSpPr>
            <p:cNvPr id="9" name="AutoShape 74"/>
            <p:cNvSpPr>
              <a:spLocks noChangeArrowheads="1"/>
            </p:cNvSpPr>
            <p:nvPr/>
          </p:nvSpPr>
          <p:spPr bwMode="auto">
            <a:xfrm>
              <a:off x="210374" y="4437112"/>
              <a:ext cx="911697" cy="15481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개인화 </a:t>
              </a:r>
              <a: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Page</a:t>
              </a:r>
              <a:b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</a:br>
              <a: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(</a:t>
              </a:r>
              <a:r>
                <a:rPr kumimoji="0" lang="en-US" altLang="ko-KR" sz="1400" b="1" spc="-70" dirty="0" err="1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Optimizely</a:t>
              </a:r>
              <a: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 </a:t>
              </a:r>
              <a:r>
                <a:rPr kumimoji="0" lang="ko-KR" altLang="en-US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도입</a:t>
              </a:r>
              <a: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)</a:t>
              </a:r>
            </a:p>
          </p:txBody>
        </p:sp>
        <p:pic>
          <p:nvPicPr>
            <p:cNvPr id="10" name="Picture 6" descr="optimizely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27" y="5451550"/>
              <a:ext cx="733659" cy="15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290018" y="1772816"/>
            <a:ext cx="1286718" cy="1873288"/>
            <a:chOff x="210374" y="2312876"/>
            <a:chExt cx="1286718" cy="1548172"/>
          </a:xfrm>
        </p:grpSpPr>
        <p:sp>
          <p:nvSpPr>
            <p:cNvPr id="12" name="AutoShape 74"/>
            <p:cNvSpPr>
              <a:spLocks noChangeArrowheads="1"/>
            </p:cNvSpPr>
            <p:nvPr/>
          </p:nvSpPr>
          <p:spPr bwMode="auto">
            <a:xfrm>
              <a:off x="210374" y="2312876"/>
              <a:ext cx="1286718" cy="15481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개인화 상품 추천</a:t>
              </a:r>
            </a:p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(</a:t>
              </a:r>
              <a:r>
                <a:rPr kumimoji="0" lang="ko-KR" altLang="en-US" sz="1400" b="1" spc="-70" dirty="0" err="1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넷스루</a:t>
              </a:r>
              <a:r>
                <a:rPr kumimoji="0" lang="ko-KR" altLang="en-US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 도입</a:t>
              </a:r>
              <a:r>
                <a:rPr kumimoji="0" lang="en-US" altLang="ko-KR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)</a:t>
              </a:r>
            </a:p>
          </p:txBody>
        </p:sp>
        <p:pic>
          <p:nvPicPr>
            <p:cNvPr id="1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51" y="3391636"/>
              <a:ext cx="769036" cy="16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 bwMode="gray">
          <a:xfrm>
            <a:off x="2828764" y="3990450"/>
            <a:ext cx="5796644" cy="1878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정보전략팀과</a:t>
            </a:r>
            <a:r>
              <a:rPr lang="ko-KR" altLang="en-US" sz="1400" dirty="0" smtClean="0"/>
              <a:t> 함께 </a:t>
            </a:r>
            <a:r>
              <a:rPr lang="en-US" altLang="ko-KR" sz="1400" dirty="0" smtClean="0"/>
              <a:t>POC </a:t>
            </a:r>
            <a:r>
              <a:rPr lang="ko-KR" altLang="en-US" sz="1400" dirty="0" smtClean="0"/>
              <a:t>진행 필요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실제 프로젝트 진행은 비용 검</a:t>
            </a:r>
            <a:r>
              <a:rPr lang="ko-KR" altLang="en-US" sz="1400" dirty="0"/>
              <a:t>토</a:t>
            </a:r>
            <a:r>
              <a:rPr lang="ko-KR" altLang="en-US" sz="1400" dirty="0" smtClean="0"/>
              <a:t> 및 </a:t>
            </a:r>
            <a:r>
              <a:rPr lang="en-US" altLang="ko-KR" sz="1400" dirty="0" smtClean="0"/>
              <a:t>UX </a:t>
            </a:r>
            <a:r>
              <a:rPr lang="ko-KR" altLang="en-US" sz="1400" dirty="0" smtClean="0"/>
              <a:t>전문 인력 배정 이후 가능 예상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POC</a:t>
            </a:r>
            <a:r>
              <a:rPr lang="ko-KR" altLang="en-US" sz="1400" dirty="0" smtClean="0"/>
              <a:t>와 함께 국내 에이전시인 </a:t>
            </a:r>
            <a:r>
              <a:rPr lang="en-US" altLang="ko-KR" sz="1400" dirty="0" err="1" smtClean="0"/>
              <a:t>asiance</a:t>
            </a:r>
            <a:r>
              <a:rPr lang="ko-KR" altLang="en-US" sz="1400" dirty="0" smtClean="0"/>
              <a:t>와 협업 가능 여부 확인 필요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143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54806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096" y="1960000"/>
            <a:ext cx="3888432" cy="13080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2400" spc="-60" dirty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개인화 솔루션 도입 방안</a:t>
            </a:r>
            <a:r>
              <a:rPr lang="en-US" altLang="ko-KR" sz="1600" spc="-60" dirty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</a:t>
            </a:r>
            <a:r>
              <a:rPr lang="en-US" altLang="ko-KR" sz="1600" spc="-60" dirty="0" err="1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</a:t>
            </a:r>
            <a:r>
              <a:rPr lang="en-US" altLang="ko-KR" sz="1600" spc="-60" dirty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DY, </a:t>
            </a:r>
            <a:r>
              <a:rPr lang="ko-KR" altLang="en-US" sz="1600" spc="-60" dirty="0" err="1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넷스루</a:t>
            </a:r>
            <a:r>
              <a:rPr lang="en-US" altLang="ko-KR" sz="1600" spc="-60" dirty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600" spc="-60" dirty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국내</a:t>
            </a:r>
            <a:r>
              <a:rPr lang="en-US" altLang="ko-KR" sz="1600" spc="-60" dirty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)]</a:t>
            </a:r>
          </a:p>
          <a:p>
            <a:pPr>
              <a:spcBef>
                <a:spcPts val="1800"/>
              </a:spcBef>
            </a:pPr>
            <a:r>
              <a:rPr lang="ko-KR" altLang="en-US" sz="2400" spc="-6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피드백 솔루션 </a:t>
            </a:r>
            <a:r>
              <a:rPr lang="en-US" altLang="ko-KR" sz="2400" spc="-6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YOTPO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8904" y="1999671"/>
            <a:ext cx="1512168" cy="16964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b="1" dirty="0" smtClean="0">
                <a:solidFill>
                  <a:srgbClr val="4F81BD">
                    <a:lumMod val="60000"/>
                    <a:lumOff val="40000"/>
                  </a:srgb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Elephant" panose="02020904090505020303" pitchFamily="18" charset="0"/>
                <a:ea typeface="아리따-돋움(TTF)-Medium"/>
              </a:rPr>
              <a:t>02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781092" y="3429000"/>
            <a:ext cx="3636404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4839128" y="1345915"/>
            <a:ext cx="4859676" cy="616449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126699" y="5031752"/>
            <a:ext cx="2341746" cy="13495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182483" y="3545863"/>
            <a:ext cx="2341746" cy="13495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126699" y="2018907"/>
            <a:ext cx="2341746" cy="13495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18737" y="1472885"/>
            <a:ext cx="3570167" cy="4488297"/>
          </a:xfrm>
          <a:prstGeom prst="roundRect">
            <a:avLst>
              <a:gd name="adj" fmla="val 10037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1" kern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847466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 smtClean="0"/>
              <a:t>YOTPO </a:t>
            </a:r>
            <a:r>
              <a:rPr lang="ko-KR" altLang="en-US" dirty="0" smtClean="0"/>
              <a:t>도입 목</a:t>
            </a:r>
            <a:r>
              <a:rPr lang="ko-KR" altLang="en-US" dirty="0"/>
              <a:t>적</a:t>
            </a:r>
            <a:r>
              <a:rPr lang="ko-KR" altLang="en-US" dirty="0" smtClean="0"/>
              <a:t> 및 솔루션 개요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3959" y="1340768"/>
            <a:ext cx="2031325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itchFamily="50" charset="-127"/>
                <a:ea typeface="나눔고딕" pitchFamily="50" charset="-127"/>
              </a:rPr>
              <a:t>온라인상 </a:t>
            </a:r>
            <a:r>
              <a:rPr kumimoji="0" lang="ko-KR" altLang="en-US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itchFamily="50" charset="-127"/>
                <a:ea typeface="나눔고딕" pitchFamily="50" charset="-127"/>
              </a:rPr>
              <a:t>리뷰 중요성</a:t>
            </a:r>
            <a:endParaRPr kumimoji="0" lang="ko-KR" altLang="en-US" sz="1600" b="1" kern="0" dirty="0">
              <a:solidFill>
                <a:srgbClr val="000000">
                  <a:lumMod val="75000"/>
                  <a:lumOff val="2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3050" y="825200"/>
            <a:ext cx="941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리뷰 생성</a:t>
            </a:r>
            <a:r>
              <a:rPr lang="en-US" altLang="ko-KR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/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수집</a:t>
            </a:r>
            <a:r>
              <a:rPr lang="en-US" altLang="ko-KR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/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관리 솔루션으로 단순 리뷰생성에서 리뷰를 통한 </a:t>
            </a:r>
            <a:r>
              <a:rPr lang="ko-KR" altLang="en-US" sz="1800" b="1" dirty="0" err="1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트래픽과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매출 증대</a:t>
            </a:r>
            <a:endParaRPr lang="ko-KR" altLang="en-US" sz="1800" b="1" dirty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sp>
        <p:nvSpPr>
          <p:cNvPr id="34" name="AutoShape 74"/>
          <p:cNvSpPr>
            <a:spLocks noChangeArrowheads="1"/>
          </p:cNvSpPr>
          <p:nvPr/>
        </p:nvSpPr>
        <p:spPr bwMode="auto">
          <a:xfrm>
            <a:off x="518737" y="1926729"/>
            <a:ext cx="3570167" cy="396043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kumimoji="0" lang="ko-KR" altLang="en-US" sz="1300" b="1" kern="0" dirty="0" smtClean="0">
                <a:solidFill>
                  <a:schemeClr val="tx2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구매전환 효과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gray">
          <a:xfrm>
            <a:off x="668524" y="2358190"/>
            <a:ext cx="3273477" cy="782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긍정적 피드백은 소비자의 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63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%</a:t>
            </a:r>
            <a:r>
              <a:rPr lang="ko-KR" altLang="en-US" b="1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</a:t>
            </a:r>
            <a:r>
              <a:rPr lang="en-US" altLang="ko-KR" b="1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1)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참고하여 구매연계</a:t>
            </a:r>
            <a:endParaRPr lang="en-US" altLang="ko-KR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부정적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리뷰 또한 반품효과를 줄여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효과적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AutoShape 74"/>
          <p:cNvSpPr>
            <a:spLocks noChangeArrowheads="1"/>
          </p:cNvSpPr>
          <p:nvPr/>
        </p:nvSpPr>
        <p:spPr bwMode="auto">
          <a:xfrm>
            <a:off x="518737" y="3366890"/>
            <a:ext cx="3570167" cy="396043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SEO 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강화 효과</a:t>
            </a:r>
          </a:p>
        </p:txBody>
      </p:sp>
      <p:sp>
        <p:nvSpPr>
          <p:cNvPr id="39" name="AutoShape 74"/>
          <p:cNvSpPr>
            <a:spLocks noChangeArrowheads="1"/>
          </p:cNvSpPr>
          <p:nvPr/>
        </p:nvSpPr>
        <p:spPr bwMode="auto">
          <a:xfrm>
            <a:off x="518737" y="4735042"/>
            <a:ext cx="3570167" cy="396043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 서비스 개선</a:t>
            </a:r>
            <a:r>
              <a:rPr kumimoji="0" lang="ko-KR" alt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효과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gray">
          <a:xfrm>
            <a:off x="668524" y="3861048"/>
            <a:ext cx="3420380" cy="5611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고객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리뷰를 통해 고객자발의 새로운 </a:t>
            </a: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컨텐츠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생성</a:t>
            </a:r>
            <a:endParaRPr lang="en-US" altLang="ko-KR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리뷰를 통하여 검색엔진 內 노출빈도 강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화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gray">
          <a:xfrm>
            <a:off x="668524" y="5131085"/>
            <a:ext cx="3273477" cy="782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리뷰를 통하여 상품과 고객서비스의 문제점을 쉽게 발견하고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개선 가능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사용자들과 친밀하게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커뮤니케이션  가교역할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이등변 삼각형 42"/>
          <p:cNvSpPr/>
          <p:nvPr/>
        </p:nvSpPr>
        <p:spPr bwMode="auto">
          <a:xfrm rot="5400000">
            <a:off x="3702815" y="3435970"/>
            <a:ext cx="1908405" cy="25788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2497" y="2177817"/>
            <a:ext cx="2129710" cy="9787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고객리뷰 간소화 </a:t>
            </a:r>
            <a:r>
              <a:rPr lang="ko-KR" altLang="en-US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통한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리뷰수집 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확대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b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구매 이후 </a:t>
            </a:r>
            <a:r>
              <a:rPr lang="ko-KR" altLang="en-US" b="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모바일</a:t>
            </a:r>
            <a:r>
              <a:rPr lang="ko-KR" altLang="en-US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 기준 심플한 템플릿 </a:t>
            </a:r>
            <a:r>
              <a:rPr lang="ko-KR" altLang="en-US" b="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이메일</a:t>
            </a:r>
            <a:r>
              <a:rPr lang="ko-KR" altLang="en-US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 발송</a:t>
            </a:r>
            <a:endParaRPr lang="ko-KR" altLang="en-US" b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5681" y="3762348"/>
            <a:ext cx="2235728" cy="9787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SNS </a:t>
            </a:r>
            <a:r>
              <a:rPr lang="ko-KR" altLang="en-US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마케팅툴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활용 가능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b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다용 사용자들이</a:t>
            </a:r>
            <a:r>
              <a:rPr lang="en-US" altLang="ko-KR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이용한 구매리뷰 게시를 통한 연계효과 증대</a:t>
            </a:r>
            <a:endParaRPr lang="ko-KR" altLang="en-US" b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08205" y="5085184"/>
            <a:ext cx="2129710" cy="9787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SEO(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검색엔진 최적화 지원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구글과</a:t>
            </a:r>
            <a:r>
              <a:rPr lang="ko-KR" altLang="en-US" b="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파트너쉽을</a:t>
            </a:r>
            <a:r>
              <a:rPr lang="ko-KR" altLang="en-US" b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통한 </a:t>
            </a:r>
            <a:r>
              <a:rPr lang="ko-KR" altLang="en-US" b="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구글</a:t>
            </a:r>
            <a:r>
              <a:rPr lang="ko-KR" altLang="en-US" b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공인리뷰 이기에 관련 </a:t>
            </a:r>
            <a:r>
              <a:rPr lang="ko-KR" altLang="en-US" b="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검색어</a:t>
            </a:r>
            <a:r>
              <a:rPr lang="ko-KR" altLang="en-US" b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써칭시</a:t>
            </a:r>
            <a:r>
              <a:rPr lang="ko-KR" altLang="en-US" b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상위 </a:t>
            </a:r>
            <a:r>
              <a:rPr lang="ko-KR" altLang="en-US" b="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랭크시킴</a:t>
            </a:r>
            <a:endParaRPr lang="ko-KR" altLang="en-US" b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32813"/>
              </p:ext>
            </p:extLst>
          </p:nvPr>
        </p:nvGraphicFramePr>
        <p:xfrm>
          <a:off x="5416752" y="2137260"/>
          <a:ext cx="1336448" cy="111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5" name="비트맵 이미지" r:id="rId7" imgW="2819520" imgH="2343240" progId="Paint.Picture">
                  <p:embed/>
                </p:oleObj>
              </mc:Choice>
              <mc:Fallback>
                <p:oleObj name="비트맵 이미지" r:id="rId7" imgW="2819520" imgH="23432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752" y="2137260"/>
                        <a:ext cx="1336448" cy="1111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756882"/>
              </p:ext>
            </p:extLst>
          </p:nvPr>
        </p:nvGraphicFramePr>
        <p:xfrm>
          <a:off x="7956277" y="3555030"/>
          <a:ext cx="1042836" cy="135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6" name="비트맵 이미지" r:id="rId9" imgW="2257740" imgH="2943636" progId="Paint.Picture">
                  <p:embed/>
                </p:oleObj>
              </mc:Choice>
              <mc:Fallback>
                <p:oleObj name="비트맵 이미지" r:id="rId9" imgW="2257740" imgH="29436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277" y="3555030"/>
                        <a:ext cx="1042836" cy="135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78294"/>
              </p:ext>
            </p:extLst>
          </p:nvPr>
        </p:nvGraphicFramePr>
        <p:xfrm>
          <a:off x="5315139" y="5157192"/>
          <a:ext cx="1546074" cy="111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7" name="비트맵 이미지" r:id="rId11" imgW="3343742" imgH="2419048" progId="Paint.Picture">
                  <p:embed/>
                </p:oleObj>
              </mc:Choice>
              <mc:Fallback>
                <p:oleObj name="비트맵 이미지" r:id="rId11" imgW="3343742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139" y="5157192"/>
                        <a:ext cx="1546074" cy="11177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133020" y="3450023"/>
            <a:ext cx="43867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133020" y="4950050"/>
            <a:ext cx="43867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973006" y="1448780"/>
            <a:ext cx="4624509" cy="475745"/>
            <a:chOff x="4973006" y="1546414"/>
            <a:chExt cx="4624509" cy="475745"/>
          </a:xfrm>
        </p:grpSpPr>
        <p:pic>
          <p:nvPicPr>
            <p:cNvPr id="518166" name="Picture 22" descr="C:\Users\amore\Documents\AAEAAQAAAAAAAAMOAAAAJDkxN2NkMmY1LTcxOTYtNDhhNi1iYTA1LTQ2MTBmNGRkMzgzNA.pn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18" t="43330" b="24295"/>
            <a:stretch/>
          </p:blipFill>
          <p:spPr bwMode="auto">
            <a:xfrm>
              <a:off x="5737167" y="1546414"/>
              <a:ext cx="3036953" cy="47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C:\Users\amore\Documents\AAEAAQAAAAAAAAMOAAAAJDkxN2NkMmY1LTcxOTYtNDhhNi1iYTA1LTQ2MTBmNGRkMzgzNA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" r="70886"/>
            <a:stretch/>
          </p:blipFill>
          <p:spPr bwMode="auto">
            <a:xfrm>
              <a:off x="9021452" y="1546414"/>
              <a:ext cx="372423" cy="47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2" descr="C:\Users\amore\Documents\AAEAAQAAAAAAAAMOAAAAJDkxN2NkMmY1LTcxOTYtNDhhNi1iYTA1LTQ2MTBmNGRkMzgzNA.pn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78" t="11176" r="28528" b="56449"/>
            <a:stretch/>
          </p:blipFill>
          <p:spPr bwMode="auto">
            <a:xfrm>
              <a:off x="4973006" y="1546414"/>
              <a:ext cx="780769" cy="47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2" descr="C:\Users\amore\Documents\AAEAAQAAAAAAAAMOAAAAJDkxN2NkMmY1LTcxOTYtNDhhNi1iYTA1LTQ2MTBmNGRkMzgzNA.pn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43330" r="68286" b="24295"/>
            <a:stretch/>
          </p:blipFill>
          <p:spPr bwMode="auto">
            <a:xfrm>
              <a:off x="8774120" y="1546414"/>
              <a:ext cx="247332" cy="47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2" descr="C:\Users\amore\Documents\AAEAAQAAAAAAAAMOAAAAJDkxN2NkMmY1LTcxOTYtNDhhNi1iYTA1LTQ2MTBmNGRkMzgzNA.pn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43330" r="68286" b="24295"/>
            <a:stretch/>
          </p:blipFill>
          <p:spPr bwMode="auto">
            <a:xfrm>
              <a:off x="9393874" y="1546414"/>
              <a:ext cx="203641" cy="47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365268" y="5985284"/>
            <a:ext cx="2527240" cy="387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defRPr>
            </a:lvl1pPr>
          </a:lstStyle>
          <a:p>
            <a:pPr marL="0" indent="0">
              <a:buNone/>
            </a:pPr>
            <a:r>
              <a:rPr lang="en-US" altLang="ko-KR" sz="800" b="0" dirty="0" smtClean="0"/>
              <a:t>※Rich Snippet</a:t>
            </a:r>
            <a:r>
              <a:rPr lang="en-US" altLang="ko-KR" sz="800" b="0" dirty="0"/>
              <a:t> </a:t>
            </a:r>
            <a:r>
              <a:rPr lang="en-US" altLang="ko-KR" sz="800" b="0" dirty="0" smtClean="0"/>
              <a:t>: </a:t>
            </a:r>
            <a:r>
              <a:rPr lang="ko-KR" altLang="en-US" sz="800" b="0" dirty="0" err="1" smtClean="0"/>
              <a:t>구글에</a:t>
            </a:r>
            <a:r>
              <a:rPr lang="ko-KR" altLang="en-US" sz="800" b="0" dirty="0" smtClean="0"/>
              <a:t> </a:t>
            </a:r>
            <a:r>
              <a:rPr lang="ko-KR" altLang="en-US" sz="800" b="0" dirty="0"/>
              <a:t>공인된 </a:t>
            </a:r>
            <a:r>
              <a:rPr lang="ko-KR" altLang="en-US" sz="800" b="0" dirty="0" smtClean="0"/>
              <a:t>리뷰</a:t>
            </a:r>
            <a:r>
              <a:rPr lang="en-US" altLang="ko-KR" sz="800" b="0" dirty="0"/>
              <a:t> </a:t>
            </a:r>
            <a:r>
              <a:rPr lang="ko-KR" altLang="en-US" sz="800" b="0" dirty="0" smtClean="0"/>
              <a:t>및 피드백 상품검색 결과에 구매연계 효과 증대</a:t>
            </a:r>
            <a:endParaRPr lang="ko-KR" altLang="en-US" sz="800" b="0" dirty="0"/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gray">
          <a:xfrm>
            <a:off x="596516" y="6064608"/>
            <a:ext cx="3273477" cy="450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ko-KR" altLang="en-US" sz="9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</a:t>
            </a:r>
            <a:r>
              <a:rPr lang="en-US" altLang="ko-KR" sz="9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en-US" altLang="ko-KR" sz="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 63% of customers are more likely to make a purchase from </a:t>
            </a:r>
            <a:endParaRPr lang="en-US" altLang="ko-KR" sz="900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9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  a </a:t>
            </a:r>
            <a:r>
              <a:rPr lang="en-US" altLang="ko-KR" sz="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site which has user reviews. (</a:t>
            </a:r>
            <a:r>
              <a:rPr lang="en-US" altLang="ko-KR" sz="9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iPerceptions</a:t>
            </a:r>
            <a:r>
              <a:rPr lang="en-US" altLang="ko-KR" sz="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2011).</a:t>
            </a:r>
            <a:endParaRPr lang="en-US" altLang="ko-KR" sz="900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1181340" y="1448781"/>
            <a:ext cx="3375616" cy="244935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077576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/>
              <a:t>YOTPO </a:t>
            </a:r>
            <a:r>
              <a:rPr lang="ko-KR" altLang="en-US" dirty="0" smtClean="0"/>
              <a:t>주요 특징 및 사용 가능성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61348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34" name="AutoShape 73"/>
          <p:cNvSpPr>
            <a:spLocks noChangeArrowheads="1"/>
          </p:cNvSpPr>
          <p:nvPr/>
        </p:nvSpPr>
        <p:spPr bwMode="auto">
          <a:xfrm>
            <a:off x="1122071" y="872716"/>
            <a:ext cx="3326873" cy="459669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7" name="AutoShape 74"/>
          <p:cNvSpPr>
            <a:spLocks noChangeArrowheads="1"/>
          </p:cNvSpPr>
          <p:nvPr/>
        </p:nvSpPr>
        <p:spPr bwMode="auto">
          <a:xfrm>
            <a:off x="210375" y="4101470"/>
            <a:ext cx="756084" cy="224385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마케팅</a:t>
            </a:r>
            <a:r>
              <a:rPr kumimoji="0" lang="en-US" altLang="ko-KR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/>
            </a:r>
            <a:br>
              <a:rPr kumimoji="0" lang="en-US" altLang="ko-KR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</a:b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활용측면</a:t>
            </a:r>
            <a:endParaRPr kumimoji="0" lang="ko-KR" altLang="en-US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46" name="AutoShape 74"/>
          <p:cNvSpPr>
            <a:spLocks noChangeArrowheads="1"/>
          </p:cNvSpPr>
          <p:nvPr/>
        </p:nvSpPr>
        <p:spPr bwMode="auto">
          <a:xfrm>
            <a:off x="210375" y="1448781"/>
            <a:ext cx="756084" cy="244935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기술적</a:t>
            </a:r>
            <a:r>
              <a:rPr kumimoji="0" lang="en-US" altLang="ko-KR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/>
            </a:r>
            <a:br>
              <a:rPr kumimoji="0" lang="en-US" altLang="ko-KR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</a:b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측면</a:t>
            </a:r>
            <a:endParaRPr kumimoji="0" lang="en-US" altLang="ko-KR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44561" y="4005291"/>
            <a:ext cx="4420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225628" y="1726357"/>
            <a:ext cx="3223316" cy="18466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b="0" dirty="0" smtClean="0"/>
              <a:t>총 </a:t>
            </a:r>
            <a:r>
              <a:rPr lang="en-US" altLang="ko-KR" b="0" dirty="0"/>
              <a:t>25</a:t>
            </a:r>
            <a:r>
              <a:rPr lang="ko-KR" altLang="en-US" b="0" dirty="0"/>
              <a:t>개의 언어를 지원하며</a:t>
            </a:r>
            <a:r>
              <a:rPr lang="en-US" altLang="ko-KR" b="0" dirty="0"/>
              <a:t>, 15</a:t>
            </a:r>
            <a:r>
              <a:rPr lang="ko-KR" altLang="en-US" b="0" dirty="0"/>
              <a:t>개의 글로벌 </a:t>
            </a:r>
            <a:r>
              <a:rPr lang="en-US" altLang="ko-KR" b="0" dirty="0"/>
              <a:t>Top </a:t>
            </a:r>
            <a:r>
              <a:rPr lang="ko-KR" altLang="en-US" b="0" dirty="0" err="1"/>
              <a:t>커머스</a:t>
            </a:r>
            <a:r>
              <a:rPr lang="ko-KR" altLang="en-US" b="0" dirty="0"/>
              <a:t> 솔루션 </a:t>
            </a:r>
            <a:r>
              <a:rPr lang="ko-KR" altLang="en-US" b="0" dirty="0" smtClean="0"/>
              <a:t>연동지원 </a:t>
            </a:r>
            <a:r>
              <a:rPr lang="en-US" altLang="ko-KR" b="0" dirty="0"/>
              <a:t>(</a:t>
            </a:r>
            <a:r>
              <a:rPr lang="ko-KR" altLang="en-US" b="0" dirty="0" err="1"/>
              <a:t>디맨드웨어</a:t>
            </a:r>
            <a:r>
              <a:rPr lang="en-US" altLang="ko-KR" b="0" dirty="0"/>
              <a:t>, </a:t>
            </a:r>
            <a:r>
              <a:rPr lang="ko-KR" altLang="en-US" b="0" dirty="0" err="1"/>
              <a:t>마젠토</a:t>
            </a:r>
            <a:r>
              <a:rPr lang="en-US" altLang="ko-KR" b="0" dirty="0"/>
              <a:t>, </a:t>
            </a:r>
            <a:r>
              <a:rPr lang="ko-KR" altLang="en-US" b="0" dirty="0" err="1"/>
              <a:t>빅커머스</a:t>
            </a:r>
            <a:r>
              <a:rPr lang="en-US" altLang="ko-KR" b="0" dirty="0"/>
              <a:t>, </a:t>
            </a:r>
            <a:r>
              <a:rPr lang="ko-KR" altLang="en-US" b="0" dirty="0" err="1"/>
              <a:t>우커머스</a:t>
            </a:r>
            <a:r>
              <a:rPr lang="ko-KR" altLang="en-US" b="0" dirty="0"/>
              <a:t> 등</a:t>
            </a:r>
            <a:r>
              <a:rPr lang="en-US" altLang="ko-KR" b="0" dirty="0" smtClean="0"/>
              <a:t>)</a:t>
            </a: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00" b="0" dirty="0" smtClean="0"/>
              <a:t>※</a:t>
            </a:r>
            <a:r>
              <a:rPr lang="ko-KR" altLang="en-US" sz="1000" b="0" dirty="0" smtClean="0"/>
              <a:t>한국 포함 아시아 </a:t>
            </a:r>
            <a:r>
              <a:rPr lang="en-US" altLang="ko-KR" sz="1000" b="0" dirty="0" smtClean="0"/>
              <a:t>6</a:t>
            </a:r>
            <a:r>
              <a:rPr lang="ko-KR" altLang="en-US" sz="1000" b="0" dirty="0" smtClean="0"/>
              <a:t>개국 지원가능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한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중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일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태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대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베</a:t>
            </a:r>
            <a:r>
              <a:rPr lang="en-US" altLang="ko-KR" sz="1000" b="0" dirty="0" smtClean="0"/>
              <a:t>)</a:t>
            </a:r>
            <a:endParaRPr lang="en-US" altLang="ko-KR" sz="1000" b="0" dirty="0"/>
          </a:p>
          <a:p>
            <a:r>
              <a:rPr lang="en-US" altLang="ko-KR" b="0" dirty="0"/>
              <a:t> </a:t>
            </a:r>
            <a:r>
              <a:rPr lang="ko-KR" altLang="en-US" b="0" dirty="0" smtClean="0"/>
              <a:t>자동화</a:t>
            </a:r>
            <a:r>
              <a:rPr lang="en-US" altLang="ko-KR" b="0" dirty="0"/>
              <a:t>/</a:t>
            </a:r>
            <a:r>
              <a:rPr lang="ko-KR" altLang="en-US" b="0" dirty="0"/>
              <a:t>스마트</a:t>
            </a:r>
            <a:r>
              <a:rPr lang="en-US" altLang="ko-KR" b="0" dirty="0"/>
              <a:t>/</a:t>
            </a:r>
            <a:r>
              <a:rPr lang="ko-KR" altLang="en-US" b="0" dirty="0"/>
              <a:t>맞춤형</a:t>
            </a:r>
            <a:r>
              <a:rPr lang="en-US" altLang="ko-KR" b="0" dirty="0"/>
              <a:t>/</a:t>
            </a:r>
            <a:r>
              <a:rPr lang="ko-KR" altLang="en-US" b="0" dirty="0" err="1"/>
              <a:t>모바일을</a:t>
            </a:r>
            <a:r>
              <a:rPr lang="ko-KR" altLang="en-US" b="0" dirty="0"/>
              <a:t> 통해 리뷰 수집을 보다 효율적으로 수행 </a:t>
            </a:r>
            <a:endParaRPr lang="en-US" altLang="ko-KR" b="0" dirty="0" smtClean="0"/>
          </a:p>
          <a:p>
            <a:r>
              <a:rPr lang="en-US" altLang="ko-KR" b="0" dirty="0"/>
              <a:t>Instagram Commerce, Pinterest Pin</a:t>
            </a:r>
            <a:r>
              <a:rPr lang="ko-KR" altLang="en-US" b="0" dirty="0"/>
              <a:t>생성</a:t>
            </a:r>
            <a:r>
              <a:rPr lang="en-US" altLang="ko-KR" b="0" dirty="0"/>
              <a:t>, Facebook Custom Audiences </a:t>
            </a:r>
            <a:r>
              <a:rPr lang="ko-KR" altLang="en-US" b="0" dirty="0"/>
              <a:t>등 자동화 연계</a:t>
            </a:r>
            <a:endParaRPr lang="en-US" altLang="ko-KR" b="0" dirty="0"/>
          </a:p>
        </p:txBody>
      </p:sp>
      <p:sp>
        <p:nvSpPr>
          <p:cNvPr id="45" name="직사각형 44"/>
          <p:cNvSpPr/>
          <p:nvPr/>
        </p:nvSpPr>
        <p:spPr bwMode="auto">
          <a:xfrm>
            <a:off x="5839704" y="4114987"/>
            <a:ext cx="3559194" cy="223033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1340" y="942315"/>
            <a:ext cx="326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ea typeface="아리따M" panose="02020603020101020101" pitchFamily="18" charset="-127"/>
              </a:rPr>
              <a:t>특징</a:t>
            </a:r>
            <a:endParaRPr lang="ko-KR" altLang="en-US" sz="1600" b="1" dirty="0">
              <a:solidFill>
                <a:schemeClr val="tx1"/>
              </a:solidFill>
              <a:ea typeface="아리따M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81092" y="872716"/>
            <a:ext cx="3492388" cy="459669"/>
            <a:chOff x="5395141" y="872716"/>
            <a:chExt cx="4167970" cy="459669"/>
          </a:xfrm>
        </p:grpSpPr>
        <p:sp>
          <p:nvSpPr>
            <p:cNvPr id="42" name="AutoShape 73"/>
            <p:cNvSpPr>
              <a:spLocks noChangeArrowheads="1"/>
            </p:cNvSpPr>
            <p:nvPr/>
          </p:nvSpPr>
          <p:spPr bwMode="auto">
            <a:xfrm>
              <a:off x="5395141" y="872716"/>
              <a:ext cx="4167970" cy="459669"/>
            </a:xfrm>
            <a:prstGeom prst="roundRect">
              <a:avLst>
                <a:gd name="adj" fmla="val 3801"/>
              </a:avLst>
            </a:prstGeom>
            <a:solidFill>
              <a:srgbClr val="FFFFFF"/>
            </a:solidFill>
            <a:ln w="127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65091" y="942315"/>
              <a:ext cx="4021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아리따M" panose="02020603020101020101" pitchFamily="18" charset="-127"/>
                </a:rPr>
                <a:t>적용 가능성</a:t>
              </a:r>
              <a:endParaRPr lang="ko-KR" altLang="en-US" sz="1600" b="1" dirty="0">
                <a:solidFill>
                  <a:schemeClr val="tx1"/>
                </a:solidFill>
                <a:ea typeface="아리따M" panose="02020603020101020101" pitchFamily="18" charset="-127"/>
              </a:endParaRPr>
            </a:p>
          </p:txBody>
        </p:sp>
      </p:grp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225629" y="4215859"/>
            <a:ext cx="3223316" cy="169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b="1" dirty="0" smtClean="0"/>
              <a:t>CRM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 </a:t>
            </a:r>
            <a:r>
              <a:rPr lang="ko-KR" altLang="en-US" dirty="0"/>
              <a:t>질문응대 </a:t>
            </a:r>
            <a:r>
              <a:rPr lang="en-US" altLang="ko-KR" dirty="0"/>
              <a:t>Q&amp;A </a:t>
            </a:r>
            <a:r>
              <a:rPr lang="ko-KR" altLang="en-US" dirty="0"/>
              <a:t>기능 및 리뷰의 </a:t>
            </a:r>
            <a:r>
              <a:rPr lang="ko-KR" altLang="en-US" dirty="0" err="1"/>
              <a:t>댓글기능으로</a:t>
            </a:r>
            <a:r>
              <a:rPr lang="ko-KR" altLang="en-US" dirty="0"/>
              <a:t> 양방향 소통을 지원하고 리뷰에 대한 보상</a:t>
            </a:r>
            <a:r>
              <a:rPr lang="en-US" altLang="ko-KR" dirty="0"/>
              <a:t>(</a:t>
            </a:r>
            <a:r>
              <a:rPr lang="ko-KR" altLang="en-US" dirty="0" err="1"/>
              <a:t>쿠폰등</a:t>
            </a:r>
            <a:r>
              <a:rPr lang="en-US" altLang="ko-KR" dirty="0"/>
              <a:t>)</a:t>
            </a:r>
            <a:r>
              <a:rPr lang="ko-KR" altLang="en-US" dirty="0"/>
              <a:t>을 통한 고객 </a:t>
            </a:r>
            <a:r>
              <a:rPr lang="ko-KR" altLang="en-US" dirty="0" smtClean="0"/>
              <a:t>로열티 강화</a:t>
            </a:r>
            <a:endParaRPr lang="en-US" altLang="ko-KR" dirty="0"/>
          </a:p>
          <a:p>
            <a:r>
              <a:rPr lang="ko-KR" altLang="en-US" b="1" dirty="0" smtClean="0"/>
              <a:t>홍보 </a:t>
            </a:r>
            <a:r>
              <a:rPr lang="en-US" altLang="ko-KR" dirty="0" smtClean="0"/>
              <a:t>: </a:t>
            </a:r>
            <a:r>
              <a:rPr lang="ko-KR" altLang="en-US" dirty="0"/>
              <a:t>사용자 생성 </a:t>
            </a:r>
            <a:r>
              <a:rPr lang="en-US" altLang="ko-KR" dirty="0"/>
              <a:t>Contents</a:t>
            </a:r>
            <a:r>
              <a:rPr lang="ko-KR" altLang="en-US" dirty="0"/>
              <a:t>를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채널연계의  </a:t>
            </a:r>
            <a:r>
              <a:rPr lang="en-US" altLang="ko-KR" dirty="0" smtClean="0"/>
              <a:t>WOM</a:t>
            </a:r>
            <a:r>
              <a:rPr lang="ko-KR" altLang="en-US" dirty="0" smtClean="0"/>
              <a:t>마케팅을 </a:t>
            </a:r>
            <a:r>
              <a:rPr lang="ko-KR" altLang="en-US" dirty="0"/>
              <a:t>수행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ko-KR" altLang="en-US" b="1" dirty="0" smtClean="0"/>
              <a:t>웹 </a:t>
            </a:r>
            <a:r>
              <a:rPr lang="ko-KR" altLang="en-US" b="1" dirty="0" err="1" smtClean="0"/>
              <a:t>트래픽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 </a:t>
            </a:r>
            <a:r>
              <a:rPr lang="en-US" altLang="ko-KR" dirty="0"/>
              <a:t>SEO</a:t>
            </a:r>
            <a:r>
              <a:rPr lang="ko-KR" altLang="en-US" dirty="0"/>
              <a:t>를 통한 외부 검색을 지원하고</a:t>
            </a:r>
            <a:r>
              <a:rPr lang="en-US" altLang="ko-KR" dirty="0"/>
              <a:t>, </a:t>
            </a:r>
            <a:r>
              <a:rPr lang="ko-KR" altLang="en-US" dirty="0" err="1"/>
              <a:t>소셜연계를</a:t>
            </a:r>
            <a:r>
              <a:rPr lang="ko-KR" altLang="en-US" dirty="0"/>
              <a:t> 통한 외부 </a:t>
            </a:r>
            <a:r>
              <a:rPr lang="ko-KR" altLang="en-US" dirty="0" err="1"/>
              <a:t>트래픽</a:t>
            </a:r>
            <a:r>
              <a:rPr lang="ko-KR" altLang="en-US" dirty="0"/>
              <a:t> 유입을 </a:t>
            </a:r>
            <a:r>
              <a:rPr lang="ko-KR" altLang="en-US" dirty="0" smtClean="0"/>
              <a:t>촉진함</a:t>
            </a:r>
            <a:endParaRPr lang="en-US" altLang="ko-KR" dirty="0"/>
          </a:p>
        </p:txBody>
      </p:sp>
      <p:sp>
        <p:nvSpPr>
          <p:cNvPr id="56" name="AutoShape 74"/>
          <p:cNvSpPr>
            <a:spLocks noChangeArrowheads="1"/>
          </p:cNvSpPr>
          <p:nvPr/>
        </p:nvSpPr>
        <p:spPr bwMode="auto">
          <a:xfrm>
            <a:off x="4932452" y="4101470"/>
            <a:ext cx="756084" cy="224385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단</a:t>
            </a:r>
            <a:r>
              <a:rPr kumimoji="0" lang="ko-KR" altLang="en-US" sz="1400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점</a:t>
            </a:r>
          </a:p>
        </p:txBody>
      </p:sp>
      <p:sp>
        <p:nvSpPr>
          <p:cNvPr id="57" name="AutoShape 74"/>
          <p:cNvSpPr>
            <a:spLocks noChangeArrowheads="1"/>
          </p:cNvSpPr>
          <p:nvPr/>
        </p:nvSpPr>
        <p:spPr bwMode="auto">
          <a:xfrm>
            <a:off x="4932452" y="1448781"/>
            <a:ext cx="756084" cy="244935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장점</a:t>
            </a:r>
            <a:endParaRPr kumimoji="0" lang="en-US" altLang="ko-KR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953000" y="4005291"/>
            <a:ext cx="4680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853100" y="1628800"/>
            <a:ext cx="3486154" cy="1877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b="0" dirty="0" smtClean="0">
                <a:solidFill>
                  <a:srgbClr val="FF0000"/>
                </a:solidFill>
              </a:rPr>
              <a:t>설치의 </a:t>
            </a:r>
            <a:r>
              <a:rPr lang="ko-KR" altLang="en-US" b="0" dirty="0">
                <a:solidFill>
                  <a:srgbClr val="FF0000"/>
                </a:solidFill>
              </a:rPr>
              <a:t>간편성 및 </a:t>
            </a:r>
            <a:r>
              <a:rPr lang="en-US" altLang="ko-KR" b="0" dirty="0">
                <a:solidFill>
                  <a:srgbClr val="FF0000"/>
                </a:solidFill>
              </a:rPr>
              <a:t>UI </a:t>
            </a:r>
            <a:r>
              <a:rPr lang="ko-KR" altLang="en-US" b="0" dirty="0" err="1">
                <a:solidFill>
                  <a:srgbClr val="FF0000"/>
                </a:solidFill>
              </a:rPr>
              <a:t>커스터마이징이</a:t>
            </a:r>
            <a:r>
              <a:rPr lang="ko-KR" altLang="en-US" b="0" dirty="0">
                <a:solidFill>
                  <a:srgbClr val="FF0000"/>
                </a:solidFill>
              </a:rPr>
              <a:t> </a:t>
            </a:r>
            <a:r>
              <a:rPr lang="ko-KR" altLang="en-US" b="0" dirty="0"/>
              <a:t>편리한 강점이 </a:t>
            </a:r>
            <a:r>
              <a:rPr lang="ko-KR" altLang="en-US" b="0" dirty="0" smtClean="0"/>
              <a:t>있고  </a:t>
            </a:r>
            <a:r>
              <a:rPr lang="en-US" altLang="ko-KR" b="0" dirty="0"/>
              <a:t>SNS </a:t>
            </a:r>
            <a:r>
              <a:rPr lang="ko-KR" altLang="en-US" b="0" dirty="0"/>
              <a:t>연계에도 </a:t>
            </a:r>
            <a:r>
              <a:rPr lang="ko-KR" altLang="en-US" b="0" dirty="0" smtClean="0"/>
              <a:t>장점</a:t>
            </a:r>
            <a:endParaRPr lang="en-US" altLang="ko-KR" b="0" dirty="0"/>
          </a:p>
          <a:p>
            <a:r>
              <a:rPr lang="en-US" altLang="ko-KR" b="0" dirty="0"/>
              <a:t> Instagram Commerce, Facebook Ad, Pinterest</a:t>
            </a:r>
            <a:r>
              <a:rPr lang="ko-KR" altLang="en-US" b="0" dirty="0"/>
              <a:t>의 자동화된 </a:t>
            </a:r>
            <a:r>
              <a:rPr lang="ko-KR" altLang="en-US" b="0" dirty="0" smtClean="0"/>
              <a:t>연계 </a:t>
            </a:r>
            <a:r>
              <a:rPr lang="ko-KR" altLang="en-US" b="0" dirty="0" err="1" smtClean="0"/>
              <a:t>활용가능하다는</a:t>
            </a:r>
            <a:r>
              <a:rPr lang="ko-KR" altLang="en-US" b="0" dirty="0" smtClean="0"/>
              <a:t> 점에서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>
                <a:solidFill>
                  <a:srgbClr val="FF0000"/>
                </a:solidFill>
              </a:rPr>
              <a:t>최신 </a:t>
            </a:r>
            <a:r>
              <a:rPr lang="en-US" altLang="ko-KR" b="0" dirty="0" smtClean="0">
                <a:solidFill>
                  <a:srgbClr val="FF0000"/>
                </a:solidFill>
              </a:rPr>
              <a:t>Trend</a:t>
            </a:r>
            <a:r>
              <a:rPr lang="ko-KR" altLang="en-US" b="0" dirty="0">
                <a:solidFill>
                  <a:srgbClr val="FF0000"/>
                </a:solidFill>
              </a:rPr>
              <a:t>에 민감</a:t>
            </a:r>
            <a:r>
              <a:rPr lang="ko-KR" altLang="en-US" b="0" dirty="0"/>
              <a:t>한 </a:t>
            </a:r>
            <a:r>
              <a:rPr lang="ko-KR" altLang="en-US" b="0" dirty="0" smtClean="0"/>
              <a:t>솔루</a:t>
            </a:r>
            <a:r>
              <a:rPr lang="ko-KR" altLang="en-US" b="0" dirty="0"/>
              <a:t>션</a:t>
            </a:r>
            <a:endParaRPr lang="en-US" altLang="ko-KR" b="0" dirty="0" smtClean="0"/>
          </a:p>
          <a:p>
            <a:r>
              <a:rPr lang="ko-KR" altLang="en-US" b="0" dirty="0"/>
              <a:t> </a:t>
            </a:r>
            <a:r>
              <a:rPr lang="ko-KR" altLang="en-US" b="0" dirty="0" smtClean="0"/>
              <a:t>신규 </a:t>
            </a:r>
            <a:r>
              <a:rPr lang="ko-KR" altLang="en-US" b="0" dirty="0"/>
              <a:t>글로벌 쇼핑몰 </a:t>
            </a:r>
            <a:r>
              <a:rPr lang="ko-KR" altLang="en-US" b="0" dirty="0" err="1"/>
              <a:t>구축시에</a:t>
            </a:r>
            <a:r>
              <a:rPr lang="ko-KR" altLang="en-US" b="0" dirty="0"/>
              <a:t> 신규 개발보다는 이미 검증된 리뷰 솔루션으로의 </a:t>
            </a:r>
            <a:r>
              <a:rPr lang="ko-KR" altLang="en-US" b="0" dirty="0" smtClean="0"/>
              <a:t>활용하여 </a:t>
            </a:r>
            <a:r>
              <a:rPr lang="ko-KR" altLang="en-US" b="0" dirty="0" smtClean="0">
                <a:solidFill>
                  <a:srgbClr val="FF0000"/>
                </a:solidFill>
              </a:rPr>
              <a:t>운영효율성</a:t>
            </a:r>
            <a:r>
              <a:rPr lang="ko-KR" altLang="en-US" b="0" dirty="0" smtClean="0"/>
              <a:t>을 증대 가능</a:t>
            </a:r>
            <a:endParaRPr lang="en-US" altLang="ko-KR" b="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853100" y="4149080"/>
            <a:ext cx="3720776" cy="2215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 smtClean="0"/>
              <a:t>YOTPO </a:t>
            </a:r>
            <a:r>
              <a:rPr lang="ko-KR" altLang="en-US" dirty="0"/>
              <a:t>기능 국내 </a:t>
            </a:r>
            <a:r>
              <a:rPr lang="ko-KR" altLang="en-US" dirty="0" err="1"/>
              <a:t>커머스</a:t>
            </a:r>
            <a:r>
              <a:rPr lang="ko-KR" altLang="en-US" dirty="0"/>
              <a:t> 형태에 맞게 적용 및 </a:t>
            </a:r>
            <a:r>
              <a:rPr lang="ko-KR" altLang="en-US" dirty="0" err="1"/>
              <a:t>커스터마이징</a:t>
            </a:r>
            <a:r>
              <a:rPr lang="ko-KR" altLang="en-US" dirty="0"/>
              <a:t> </a:t>
            </a:r>
            <a:r>
              <a:rPr lang="ko-KR" altLang="en-US" dirty="0" smtClean="0"/>
              <a:t>추가 개발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회원제 </a:t>
            </a:r>
            <a:r>
              <a:rPr lang="ko-KR" altLang="en-US" dirty="0" err="1"/>
              <a:t>체험단</a:t>
            </a:r>
            <a:r>
              <a:rPr lang="ko-KR" altLang="en-US" dirty="0"/>
              <a:t> 및 관련 이벤트 등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국외 외부 검색엔진을 통한 </a:t>
            </a:r>
            <a:r>
              <a:rPr lang="en-US" altLang="ko-KR" dirty="0" smtClean="0"/>
              <a:t>SEO </a:t>
            </a:r>
            <a:r>
              <a:rPr lang="ko-KR" altLang="en-US" dirty="0" smtClean="0"/>
              <a:t>지원은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국내 </a:t>
            </a:r>
            <a:r>
              <a:rPr lang="ko-KR" altLang="en-US" dirty="0" err="1" smtClean="0">
                <a:solidFill>
                  <a:srgbClr val="FF0000"/>
                </a:solidFill>
              </a:rPr>
              <a:t>커머스몰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미적합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국외 및 </a:t>
            </a:r>
            <a:r>
              <a:rPr lang="ko-KR" altLang="en-US" dirty="0" err="1" smtClean="0"/>
              <a:t>역직구몰</a:t>
            </a:r>
            <a:r>
              <a:rPr lang="ko-KR" altLang="en-US" dirty="0" smtClean="0"/>
              <a:t> 적합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비용 </a:t>
            </a:r>
            <a:r>
              <a:rPr lang="en-US" altLang="ko-KR" dirty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연</a:t>
            </a:r>
            <a:r>
              <a:rPr lang="ko-KR" altLang="en-US" dirty="0">
                <a:solidFill>
                  <a:srgbClr val="FF0000"/>
                </a:solidFill>
              </a:rPr>
              <a:t>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천</a:t>
            </a:r>
            <a:r>
              <a:rPr lang="en-US" altLang="ko-KR" dirty="0">
                <a:solidFill>
                  <a:srgbClr val="FF0000"/>
                </a:solidFill>
              </a:rPr>
              <a:t>~1</a:t>
            </a:r>
            <a:r>
              <a:rPr lang="ko-KR" altLang="en-US" dirty="0">
                <a:solidFill>
                  <a:srgbClr val="FF0000"/>
                </a:solidFill>
              </a:rPr>
              <a:t>억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천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트래픽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주문건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효용성 면에서 판단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 비슷한 </a:t>
            </a:r>
            <a:r>
              <a:rPr lang="ko-KR" altLang="en-US" dirty="0"/>
              <a:t>유명 솔루션으로 </a:t>
            </a:r>
            <a:r>
              <a:rPr lang="en-US" altLang="ko-KR" dirty="0" err="1"/>
              <a:t>BazaarVoice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비</a:t>
            </a:r>
            <a:r>
              <a:rPr lang="ko-KR" altLang="en-US" sz="1000" dirty="0" smtClean="0"/>
              <a:t>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연간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천 만원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초기설치 기간</a:t>
            </a:r>
            <a:r>
              <a:rPr lang="en-US" altLang="ko-KR" sz="800" dirty="0" smtClean="0"/>
              <a:t>(1</a:t>
            </a:r>
            <a:r>
              <a:rPr lang="ko-KR" altLang="en-US" sz="800" dirty="0" smtClean="0"/>
              <a:t>개월</a:t>
            </a:r>
            <a:r>
              <a:rPr lang="en-US" altLang="ko-KR" sz="800" dirty="0" smtClean="0"/>
              <a:t>)</a:t>
            </a:r>
            <a:r>
              <a:rPr lang="ko-KR" altLang="en-US" sz="1000" dirty="0" smtClean="0"/>
              <a:t> 및 비용</a:t>
            </a:r>
            <a:r>
              <a:rPr lang="en-US" altLang="ko-KR" sz="800" dirty="0" smtClean="0"/>
              <a:t>(1</a:t>
            </a:r>
            <a:r>
              <a:rPr lang="ko-KR" altLang="en-US" sz="800" dirty="0" err="1" smtClean="0"/>
              <a:t>천만원</a:t>
            </a:r>
            <a:r>
              <a:rPr lang="en-US" altLang="ko-KR" sz="800" dirty="0" smtClean="0"/>
              <a:t>)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추가</a:t>
            </a:r>
            <a:r>
              <a:rPr lang="en-US" altLang="ko-KR" sz="1000" dirty="0" smtClean="0"/>
              <a:t>)</a:t>
            </a:r>
            <a:endParaRPr lang="en-US" altLang="ko-KR" dirty="0"/>
          </a:p>
        </p:txBody>
      </p:sp>
      <p:pic>
        <p:nvPicPr>
          <p:cNvPr id="64" name="Picture 13" descr="C:\Users\amore\Documents\Yotpo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53443"/>
            <a:ext cx="478941" cy="4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79" name="Picture 1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64"/>
          <a:stretch/>
        </p:blipFill>
        <p:spPr bwMode="auto">
          <a:xfrm>
            <a:off x="4835140" y="1034808"/>
            <a:ext cx="945952" cy="19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35630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/>
              <a:t>YOTPO </a:t>
            </a:r>
            <a:r>
              <a:rPr lang="en-US" altLang="ko-KR" dirty="0" smtClean="0"/>
              <a:t> e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적용 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9" name="AutoShape 73"/>
          <p:cNvSpPr>
            <a:spLocks noChangeArrowheads="1"/>
          </p:cNvSpPr>
          <p:nvPr/>
        </p:nvSpPr>
        <p:spPr bwMode="auto">
          <a:xfrm>
            <a:off x="416496" y="1592796"/>
            <a:ext cx="4167970" cy="1416515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509973" name="Picture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75" y="1641300"/>
            <a:ext cx="2931213" cy="13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73"/>
          <p:cNvSpPr>
            <a:spLocks noChangeArrowheads="1"/>
          </p:cNvSpPr>
          <p:nvPr/>
        </p:nvSpPr>
        <p:spPr bwMode="auto">
          <a:xfrm>
            <a:off x="416496" y="3176972"/>
            <a:ext cx="4167970" cy="1416515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11" name="AutoShape 73"/>
          <p:cNvSpPr>
            <a:spLocks noChangeArrowheads="1"/>
          </p:cNvSpPr>
          <p:nvPr/>
        </p:nvSpPr>
        <p:spPr bwMode="auto">
          <a:xfrm>
            <a:off x="416496" y="4755788"/>
            <a:ext cx="4167970" cy="1416515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16" name="이등변 삼각형 15"/>
          <p:cNvSpPr/>
          <p:nvPr/>
        </p:nvSpPr>
        <p:spPr bwMode="auto">
          <a:xfrm rot="5400000">
            <a:off x="4722607" y="2272804"/>
            <a:ext cx="468052" cy="29529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8" name="Text Box 50"/>
          <p:cNvSpPr txBox="1">
            <a:spLocks noChangeArrowheads="1"/>
          </p:cNvSpPr>
          <p:nvPr/>
        </p:nvSpPr>
        <p:spPr bwMode="gray">
          <a:xfrm>
            <a:off x="5114376" y="2264324"/>
            <a:ext cx="4680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</a:pP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US </a:t>
            </a: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이니스프리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리뷰시스템의 개발 없이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빠른 구축 및 수집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활용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외부연동이 가능하다는 점에서는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YOTPO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마케팅의 툴 </a:t>
            </a:r>
            <a:r>
              <a:rPr lang="ko-KR" altLang="en-US" b="1" dirty="0" smtClean="0"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긍정적</a:t>
            </a:r>
            <a:endParaRPr lang="en-US" altLang="ko-KR" b="1" dirty="0" smtClean="0">
              <a:solidFill>
                <a:srgbClr val="FF000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5400000">
            <a:off x="4722607" y="3869142"/>
            <a:ext cx="468052" cy="29529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gray">
          <a:xfrm>
            <a:off x="5114376" y="3868487"/>
            <a:ext cx="4680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</a:pP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뷰티포인트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홈페이지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고객의 구매경험에 의한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리뷰시스템이기에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                           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</a:t>
            </a:r>
            <a:r>
              <a:rPr lang="ko-KR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커머스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기반이 아닌 사이트에 </a:t>
            </a:r>
            <a:r>
              <a:rPr lang="ko-KR" altLang="en-US" b="1" dirty="0" err="1" smtClean="0"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미적합</a:t>
            </a:r>
            <a:r>
              <a:rPr lang="ko-KR" altLang="en-US" b="1" dirty="0" smtClean="0"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이등변 삼각형 24"/>
          <p:cNvSpPr/>
          <p:nvPr/>
        </p:nvSpPr>
        <p:spPr bwMode="auto">
          <a:xfrm rot="5400000">
            <a:off x="4722607" y="5447958"/>
            <a:ext cx="468052" cy="29529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gray">
          <a:xfrm>
            <a:off x="5114376" y="5420253"/>
            <a:ext cx="4680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</a:pP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아모레퍼시픽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몰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국내 </a:t>
            </a:r>
            <a:r>
              <a:rPr lang="ko-KR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커머스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형태에 맞게 적용 및 </a:t>
            </a:r>
            <a:r>
              <a:rPr lang="ko-KR" altLang="en-US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커스터마이징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불가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                      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하기에 </a:t>
            </a:r>
            <a:r>
              <a:rPr lang="ko-KR" altLang="en-US" b="1" dirty="0" err="1" smtClean="0"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미적합</a:t>
            </a:r>
            <a:endParaRPr lang="en-US" altLang="ko-KR" b="1" dirty="0" smtClean="0">
              <a:solidFill>
                <a:srgbClr val="FF000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2326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01" y="3273032"/>
            <a:ext cx="2778779" cy="12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3269" name="Picture 5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5"/>
          <a:stretch/>
        </p:blipFill>
        <p:spPr bwMode="auto">
          <a:xfrm>
            <a:off x="956518" y="4900970"/>
            <a:ext cx="3132386" cy="121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73050" y="825200"/>
            <a:ext cx="9415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리뷰시스템의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개발 없이 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빠른 구축 및 수집</a:t>
            </a:r>
            <a:r>
              <a:rPr lang="en-US" altLang="ko-KR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활용</a:t>
            </a:r>
            <a:r>
              <a:rPr lang="en-US" altLang="ko-KR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외부연동이 가능하다는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점에서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</a:b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글로벌 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사이트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우선 적용 후 </a:t>
            </a:r>
            <a:r>
              <a:rPr lang="ko-KR" altLang="en-US" sz="1800" b="1" dirty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사례분석 필요</a:t>
            </a:r>
          </a:p>
        </p:txBody>
      </p:sp>
    </p:spTree>
    <p:extLst>
      <p:ext uri="{BB962C8B-B14F-4D97-AF65-F5344CB8AC3E}">
        <p14:creationId xmlns:p14="http://schemas.microsoft.com/office/powerpoint/2010/main" val="10540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840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66619" y="3105837"/>
            <a:ext cx="23727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End of Doc.</a:t>
            </a:r>
            <a:endParaRPr lang="ko-KR" altLang="en-US" sz="3600" b="1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TTF)-Medium" pitchFamily="18" charset="-127"/>
                <a:ea typeface="아리따-돋움(TTF)-Medium" pitchFamily="18" charset="-127"/>
                <a:sym typeface="아리따-돋움(OTF)-Medium"/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TTF)-Medium" pitchFamily="18" charset="-127"/>
              <a:ea typeface="아리따-돋움(TTF)-Medium" pitchFamily="18" charset="-127"/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2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751212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93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/>
              <a:t>Appendix. </a:t>
            </a:r>
            <a:r>
              <a:rPr lang="ko-KR" altLang="en-US" dirty="0" smtClean="0"/>
              <a:t>비용 상세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44854"/>
              </p:ext>
            </p:extLst>
          </p:nvPr>
        </p:nvGraphicFramePr>
        <p:xfrm>
          <a:off x="601951" y="4159892"/>
          <a:ext cx="3976887" cy="1817370"/>
        </p:xfrm>
        <a:graphic>
          <a:graphicData uri="http://schemas.openxmlformats.org/drawingml/2006/table">
            <a:tbl>
              <a:tblPr/>
              <a:tblGrid>
                <a:gridCol w="1598150"/>
                <a:gridCol w="1228262"/>
                <a:gridCol w="1150475"/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제품명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조건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사항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비용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천원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Web Experimentation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300,000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UV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70,000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Web Personalization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1,000,000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UV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90,000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Mobile Experimentation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100,000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UV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80,000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Total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240,000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년 사용시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(10%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할인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648,000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73544"/>
              </p:ext>
            </p:extLst>
          </p:nvPr>
        </p:nvGraphicFramePr>
        <p:xfrm>
          <a:off x="560512" y="1438284"/>
          <a:ext cx="5040560" cy="1600200"/>
        </p:xfrm>
        <a:graphic>
          <a:graphicData uri="http://schemas.openxmlformats.org/drawingml/2006/table">
            <a:tbl>
              <a:tblPr/>
              <a:tblGrid>
                <a:gridCol w="2412268"/>
                <a:gridCol w="1332148"/>
                <a:gridCol w="1296144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제품명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조건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비용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천원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개인화 상품 추천 엔진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연간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억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PV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120,000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개인화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A/B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테스트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연간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억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PV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100,000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인건비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분석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마트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개발자 및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PM)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10 M/M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120,000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Total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340,000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년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사용시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유지보수율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매해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15%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가산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406,000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>
            <p:custDataLst>
              <p:tags r:id="rId4"/>
            </p:custDataLst>
          </p:nvPr>
        </p:nvSpPr>
        <p:spPr>
          <a:xfrm>
            <a:off x="745967" y="3763848"/>
            <a:ext cx="2937698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</a:pPr>
            <a:r>
              <a:rPr kumimoji="1" lang="en-US" altLang="ko-KR" sz="1400" spc="-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</a:t>
            </a:r>
            <a:endParaRPr kumimoji="1" lang="ko-KR" altLang="en-US" sz="1400" spc="-8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45681" y="3804278"/>
            <a:ext cx="0" cy="216024"/>
          </a:xfrm>
          <a:prstGeom prst="line">
            <a:avLst/>
          </a:prstGeom>
          <a:ln w="762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5"/>
            </p:custDataLst>
          </p:nvPr>
        </p:nvSpPr>
        <p:spPr>
          <a:xfrm>
            <a:off x="704528" y="1042240"/>
            <a:ext cx="2937698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</a:pPr>
            <a:r>
              <a:rPr lang="ko-KR" altLang="en-US" sz="1400" spc="-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넷스</a:t>
            </a:r>
            <a:r>
              <a:rPr lang="ko-KR" altLang="en-US" sz="14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루</a:t>
            </a:r>
            <a:endParaRPr kumimoji="1" lang="ko-KR" altLang="en-US" sz="1400" spc="-8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04242" y="1082670"/>
            <a:ext cx="0" cy="216024"/>
          </a:xfrm>
          <a:prstGeom prst="line">
            <a:avLst/>
          </a:prstGeom>
          <a:ln w="762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1826"/>
              </p:ext>
            </p:extLst>
          </p:nvPr>
        </p:nvGraphicFramePr>
        <p:xfrm>
          <a:off x="5061012" y="4148998"/>
          <a:ext cx="4502973" cy="1836285"/>
        </p:xfrm>
        <a:graphic>
          <a:graphicData uri="http://schemas.openxmlformats.org/drawingml/2006/table">
            <a:tbl>
              <a:tblPr/>
              <a:tblGrid>
                <a:gridCol w="2124236"/>
                <a:gridCol w="1228262"/>
                <a:gridCol w="1150475"/>
              </a:tblGrid>
              <a:tr h="27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제품명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조건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비용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천원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01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Full Cover SaaS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이용료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500,000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UV 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 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110,000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Professional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Service &amp; M/S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   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8,000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Traing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and On-Boarding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번 제공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2,700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Total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120,700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83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년 사용시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서비스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, Support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만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　</a:t>
                      </a: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       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342,000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72000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>
            <p:custDataLst>
              <p:tags r:id="rId6"/>
            </p:custDataLst>
          </p:nvPr>
        </p:nvSpPr>
        <p:spPr>
          <a:xfrm>
            <a:off x="5205028" y="3752955"/>
            <a:ext cx="2937698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</a:pPr>
            <a:r>
              <a:rPr lang="en-US" altLang="ko-KR" sz="14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Dynamic Yield</a:t>
            </a:r>
            <a:endParaRPr kumimoji="1" lang="ko-KR" altLang="en-US" sz="1400" spc="-8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104742" y="3793385"/>
            <a:ext cx="0" cy="216024"/>
          </a:xfrm>
          <a:prstGeom prst="line">
            <a:avLst/>
          </a:prstGeom>
          <a:ln w="762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2238" y="3068960"/>
            <a:ext cx="4858814" cy="24621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※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연간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억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PV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는 약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500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UV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자사 </a:t>
            </a:r>
            <a:r>
              <a:rPr lang="ko-KR" altLang="en-US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이커머스몰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 정도를 커버 할 수 있는 수준임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실행 단추: 뒤로 또는 이전 1">
            <a:hlinkClick r:id="rId10" action="ppaction://hlinksldjump" highlightClick="1"/>
          </p:cNvPr>
          <p:cNvSpPr/>
          <p:nvPr/>
        </p:nvSpPr>
        <p:spPr bwMode="auto">
          <a:xfrm>
            <a:off x="9453520" y="1052736"/>
            <a:ext cx="180000" cy="180000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84700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81" name="TextBox 80"/>
          <p:cNvSpPr txBox="1"/>
          <p:nvPr/>
        </p:nvSpPr>
        <p:spPr bwMode="gray">
          <a:xfrm>
            <a:off x="604242" y="1484784"/>
            <a:ext cx="8885261" cy="1878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ko-KR" altLang="en-US" sz="1400" dirty="0" smtClean="0"/>
              <a:t>개인화 상품 추천 솔루션은 국내 업체인 </a:t>
            </a:r>
            <a:r>
              <a:rPr lang="ko-KR" altLang="en-US" sz="1400" dirty="0" err="1" smtClean="0"/>
              <a:t>넷스루와</a:t>
            </a:r>
            <a:r>
              <a:rPr lang="ko-KR" altLang="en-US" sz="1400" dirty="0" smtClean="0"/>
              <a:t> 함께 </a:t>
            </a:r>
            <a:r>
              <a:rPr lang="en-US" altLang="ko-KR" sz="1400" dirty="0" smtClean="0"/>
              <a:t>AP</a:t>
            </a:r>
            <a:r>
              <a:rPr lang="ko-KR" altLang="en-US" sz="1400" dirty="0" smtClean="0"/>
              <a:t>몰에 우선 적용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개인화 </a:t>
            </a:r>
            <a:r>
              <a:rPr lang="en-US" altLang="ko-KR" sz="1400" dirty="0" smtClean="0"/>
              <a:t>Page </a:t>
            </a:r>
            <a:r>
              <a:rPr lang="ko-KR" altLang="en-US" sz="1400" dirty="0" smtClean="0"/>
              <a:t>솔루션은 </a:t>
            </a:r>
            <a:r>
              <a:rPr lang="en-US" altLang="ko-KR" sz="1400" dirty="0" err="1" smtClean="0"/>
              <a:t>Optimizely</a:t>
            </a:r>
            <a:r>
              <a:rPr lang="ko-KR" altLang="en-US" sz="1400" dirty="0" smtClean="0"/>
              <a:t>와 함께 국내 </a:t>
            </a:r>
            <a:r>
              <a:rPr lang="ko-KR" altLang="en-US" sz="1400" dirty="0" err="1" smtClean="0"/>
              <a:t>이니스프리에</a:t>
            </a:r>
            <a:r>
              <a:rPr lang="ko-KR" altLang="en-US" sz="1400" dirty="0" smtClean="0"/>
              <a:t> 우선 적용 후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월 이후 </a:t>
            </a:r>
            <a:r>
              <a:rPr lang="en-US" altLang="ko-KR" sz="1400" dirty="0" smtClean="0"/>
              <a:t>US </a:t>
            </a:r>
            <a:r>
              <a:rPr lang="ko-KR" altLang="en-US" sz="1400" dirty="0" err="1" smtClean="0"/>
              <a:t>이니스프리</a:t>
            </a:r>
            <a:r>
              <a:rPr lang="ko-KR" altLang="en-US" sz="1400" dirty="0" smtClean="0"/>
              <a:t> 몰에 확대 적용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0" dirty="0" smtClean="0">
                <a:sym typeface="Wingdings" panose="05000000000000000000" pitchFamily="2" charset="2"/>
              </a:rPr>
              <a:t>국내 </a:t>
            </a:r>
            <a:r>
              <a:rPr lang="ko-KR" altLang="en-US" sz="1400" b="0" dirty="0" err="1" smtClean="0">
                <a:sym typeface="Wingdings" panose="05000000000000000000" pitchFamily="2" charset="2"/>
              </a:rPr>
              <a:t>이니스프리에서</a:t>
            </a:r>
            <a:r>
              <a:rPr lang="ko-KR" altLang="en-US" sz="1400" b="0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0" dirty="0" err="1" smtClean="0"/>
              <a:t>Optimizely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활용하여 노하우 축적 후 </a:t>
            </a:r>
            <a:r>
              <a:rPr lang="en-US" altLang="ko-KR" sz="1400" b="0" dirty="0" smtClean="0"/>
              <a:t>US</a:t>
            </a:r>
            <a:r>
              <a:rPr lang="ko-KR" altLang="en-US" sz="1400" b="0" dirty="0" err="1" smtClean="0"/>
              <a:t>이니스프리에</a:t>
            </a:r>
            <a:r>
              <a:rPr lang="ko-KR" altLang="en-US" sz="1400" b="0" dirty="0" smtClean="0"/>
              <a:t> 적용 목표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en-US" altLang="ko-KR" sz="1400" b="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0" dirty="0" smtClean="0">
                <a:sym typeface="Wingdings" panose="05000000000000000000" pitchFamily="2" charset="2"/>
              </a:rPr>
              <a:t>단 </a:t>
            </a:r>
            <a:r>
              <a:rPr lang="en-US" altLang="ko-KR" sz="1400" b="0" dirty="0" err="1" smtClean="0"/>
              <a:t>Optimizely</a:t>
            </a:r>
            <a:r>
              <a:rPr lang="ko-KR" altLang="en-US" sz="1400" b="0" dirty="0" smtClean="0"/>
              <a:t>의 타 솔루션 비해 </a:t>
            </a:r>
            <a:r>
              <a:rPr lang="ko-KR" altLang="en-US" sz="1400" b="0" dirty="0"/>
              <a:t>높은 비용은 </a:t>
            </a:r>
            <a:r>
              <a:rPr lang="ko-KR" altLang="en-US" sz="1400" b="0" dirty="0" smtClean="0"/>
              <a:t>고려사항임</a:t>
            </a:r>
            <a:r>
              <a:rPr lang="en-US" altLang="ko-KR" sz="1400" b="0" dirty="0" smtClean="0"/>
              <a:t>.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개인화 서비스를 위한 통합 분석 </a:t>
            </a:r>
            <a:r>
              <a:rPr lang="ko-KR" altLang="en-US" sz="1400" dirty="0" err="1" smtClean="0"/>
              <a:t>마트는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</a:t>
            </a:r>
            <a:r>
              <a:rPr lang="ko-KR" altLang="en-US" sz="1400" dirty="0" smtClean="0"/>
              <a:t>내에서 자체 개발</a:t>
            </a:r>
            <a:endParaRPr lang="en-US" altLang="ko-KR" sz="1400" dirty="0" smtClean="0"/>
          </a:p>
        </p:txBody>
      </p:sp>
      <p:sp>
        <p:nvSpPr>
          <p:cNvPr id="82" name="TextBox 81"/>
          <p:cNvSpPr txBox="1"/>
          <p:nvPr>
            <p:custDataLst>
              <p:tags r:id="rId4"/>
            </p:custDataLst>
          </p:nvPr>
        </p:nvSpPr>
        <p:spPr>
          <a:xfrm>
            <a:off x="704528" y="1016839"/>
            <a:ext cx="8352928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08000" indent="-342900" defTabSz="957263" eaLnBrk="0" hangingPunct="0">
              <a:buClr>
                <a:srgbClr val="006699"/>
              </a:buClr>
            </a:pPr>
            <a:r>
              <a:rPr lang="ko-KR" altLang="en-US" sz="18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미국 </a:t>
            </a:r>
            <a:r>
              <a:rPr lang="ko-KR" altLang="en-US" sz="18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업체 </a:t>
            </a:r>
            <a:r>
              <a:rPr lang="en-US" altLang="ko-KR" sz="18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</a:t>
            </a:r>
            <a:r>
              <a:rPr lang="en-US" altLang="ko-KR" sz="18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Dynamic Yield</a:t>
            </a:r>
            <a:r>
              <a:rPr lang="ko-KR" altLang="en-US" sz="18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국내 </a:t>
            </a:r>
            <a:r>
              <a:rPr lang="ko-KR" altLang="en-US" sz="18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업체 </a:t>
            </a:r>
            <a:r>
              <a:rPr lang="ko-KR" altLang="en-US" sz="18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넷스루에</a:t>
            </a:r>
            <a:r>
              <a:rPr lang="ko-KR" altLang="en-US" sz="18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대해 도입 적합성 </a:t>
            </a:r>
            <a:r>
              <a:rPr lang="ko-KR" altLang="en-US" sz="18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검토 요약</a:t>
            </a:r>
            <a:endParaRPr lang="ko-KR" altLang="en-US" sz="1800" spc="-8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</a:pPr>
            <a:endParaRPr kumimoji="1" lang="ko-KR" altLang="en-US" sz="1800" spc="-8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604242" y="1082670"/>
            <a:ext cx="0" cy="216024"/>
          </a:xfrm>
          <a:prstGeom prst="line">
            <a:avLst/>
          </a:prstGeom>
          <a:ln w="762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 bwMode="gray">
          <a:xfrm>
            <a:off x="604983" y="4256985"/>
            <a:ext cx="8885261" cy="1878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ko-KR" altLang="en-US" sz="1400" dirty="0" smtClean="0"/>
              <a:t> 리뷰 피드백은 </a:t>
            </a:r>
            <a:r>
              <a:rPr lang="en-US" altLang="ko-KR" sz="1400" dirty="0" smtClean="0"/>
              <a:t>1.</a:t>
            </a:r>
            <a:r>
              <a:rPr lang="ko-KR" altLang="en-US" sz="1400" dirty="0" smtClean="0"/>
              <a:t>구매전환 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2.SEO </a:t>
            </a:r>
            <a:r>
              <a:rPr lang="ko-KR" altLang="en-US" sz="1400" dirty="0" smtClean="0"/>
              <a:t>강화 </a:t>
            </a:r>
            <a:r>
              <a:rPr lang="en-US" altLang="ko-KR" sz="1400" dirty="0"/>
              <a:t>, 3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고객 </a:t>
            </a:r>
            <a:r>
              <a:rPr lang="ko-KR" altLang="en-US" sz="1400" dirty="0"/>
              <a:t>서비스 </a:t>
            </a:r>
            <a:r>
              <a:rPr lang="ko-KR" altLang="en-US" sz="1400" dirty="0" smtClean="0"/>
              <a:t>개선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 매출증대와 </a:t>
            </a:r>
            <a:r>
              <a:rPr lang="ko-KR" altLang="en-US" sz="1400" dirty="0" err="1" smtClean="0"/>
              <a:t>트래픽</a:t>
            </a:r>
            <a:r>
              <a:rPr lang="ko-KR" altLang="en-US" sz="1400" dirty="0" smtClean="0"/>
              <a:t> 증가에 효과적</a:t>
            </a:r>
            <a:endParaRPr lang="en-US" altLang="ko-KR" sz="1400" dirty="0" smtClean="0"/>
          </a:p>
          <a:p>
            <a:r>
              <a:rPr lang="ko-KR" altLang="en-US" sz="1400" dirty="0" smtClean="0"/>
              <a:t> 시스템의 개발 없이 빠른 구축 및 수집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외부연동이 가능하다는 점에서 글로벌 사이트</a:t>
            </a:r>
            <a:r>
              <a:rPr lang="en-US" altLang="ko-KR" sz="1400" dirty="0" smtClean="0"/>
              <a:t>(US </a:t>
            </a:r>
            <a:r>
              <a:rPr lang="ko-KR" altLang="en-US" sz="1400" dirty="0" err="1" smtClean="0"/>
              <a:t>이니스프리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우선 적용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>
            <p:custDataLst>
              <p:tags r:id="rId5"/>
            </p:custDataLst>
          </p:nvPr>
        </p:nvSpPr>
        <p:spPr>
          <a:xfrm>
            <a:off x="705268" y="3789040"/>
            <a:ext cx="413971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</a:pPr>
            <a:r>
              <a:rPr kumimoji="1" lang="ko-KR" altLang="en-US" sz="18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피드백 솔루션</a:t>
            </a:r>
            <a:r>
              <a:rPr lang="en-US" altLang="ko-KR" sz="18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kumimoji="1" lang="ko-KR" altLang="en-US" sz="18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도입 검토 요약 </a:t>
            </a:r>
            <a:endParaRPr kumimoji="1" lang="ko-KR" altLang="en-US" sz="1800" spc="-8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604983" y="3854871"/>
            <a:ext cx="0" cy="216024"/>
          </a:xfrm>
          <a:prstGeom prst="line">
            <a:avLst/>
          </a:prstGeom>
          <a:ln w="762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2446480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6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/>
              <a:t>Appendix. </a:t>
            </a:r>
            <a:r>
              <a:rPr lang="ko-KR" altLang="en-US" dirty="0" smtClean="0"/>
              <a:t>솔루션 적용 예시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98" y="823717"/>
            <a:ext cx="5012966" cy="5543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9" name="AutoShape 74"/>
          <p:cNvSpPr>
            <a:spLocks noChangeArrowheads="1"/>
          </p:cNvSpPr>
          <p:nvPr/>
        </p:nvSpPr>
        <p:spPr bwMode="auto">
          <a:xfrm>
            <a:off x="2792760" y="5193196"/>
            <a:ext cx="2736304" cy="1044116"/>
          </a:xfrm>
          <a:prstGeom prst="roundRect">
            <a:avLst>
              <a:gd name="adj" fmla="val 2954"/>
            </a:avLst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ts val="0"/>
              </a:spcBef>
            </a:pPr>
            <a:endParaRPr lang="en-US" altLang="ko-KR" sz="1100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000672" y="4725144"/>
            <a:ext cx="792088" cy="99011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74"/>
          <p:cNvSpPr>
            <a:spLocks noChangeArrowheads="1"/>
          </p:cNvSpPr>
          <p:nvPr/>
        </p:nvSpPr>
        <p:spPr bwMode="auto">
          <a:xfrm>
            <a:off x="5997116" y="3861048"/>
            <a:ext cx="576064" cy="540060"/>
          </a:xfrm>
          <a:prstGeom prst="roundRect">
            <a:avLst>
              <a:gd name="adj" fmla="val 2954"/>
            </a:avLst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ts val="0"/>
              </a:spcBef>
            </a:pPr>
            <a:endParaRPr lang="en-US" altLang="ko-KR" sz="1100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5" name="AutoShape 74"/>
          <p:cNvSpPr>
            <a:spLocks noChangeArrowheads="1"/>
          </p:cNvSpPr>
          <p:nvPr/>
        </p:nvSpPr>
        <p:spPr bwMode="auto">
          <a:xfrm>
            <a:off x="2571920" y="2029660"/>
            <a:ext cx="2484276" cy="2736304"/>
          </a:xfrm>
          <a:prstGeom prst="roundRect">
            <a:avLst>
              <a:gd name="adj" fmla="val 2954"/>
            </a:avLst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ts val="0"/>
              </a:spcBef>
            </a:pPr>
            <a:endParaRPr lang="en-US" altLang="ko-KR" sz="1100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76" name="직선 화살표 연결선 75"/>
          <p:cNvCxnSpPr>
            <a:stCxn id="75" idx="3"/>
          </p:cNvCxnSpPr>
          <p:nvPr/>
        </p:nvCxnSpPr>
        <p:spPr>
          <a:xfrm flipV="1">
            <a:off x="5056196" y="2965764"/>
            <a:ext cx="2700300" cy="43204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50"/>
          <p:cNvSpPr txBox="1">
            <a:spLocks noChangeArrowheads="1"/>
          </p:cNvSpPr>
          <p:nvPr/>
        </p:nvSpPr>
        <p:spPr bwMode="gray">
          <a:xfrm>
            <a:off x="7815524" y="2600908"/>
            <a:ext cx="172762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en-US" altLang="ko-KR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Optimizely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솔루션을 통해 개인 맞춤형 이미지 노출 및 레이아웃 변경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ex) </a:t>
            </a:r>
            <a:r>
              <a:rPr lang="ko-KR" altLang="en-US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최근 </a:t>
            </a:r>
            <a:r>
              <a:rPr lang="ko-KR" altLang="en-US" sz="11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마몽드를</a:t>
            </a:r>
            <a:r>
              <a:rPr lang="ko-KR" altLang="en-US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검색한 사람은 </a:t>
            </a:r>
            <a:r>
              <a:rPr lang="ko-KR" altLang="en-US" sz="11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마몽드</a:t>
            </a:r>
            <a:r>
              <a:rPr lang="ko-KR" altLang="en-US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사진 노출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81" name="직선 화살표 연결선 80"/>
          <p:cNvCxnSpPr>
            <a:stCxn id="74" idx="3"/>
            <a:endCxn id="83" idx="1"/>
          </p:cNvCxnSpPr>
          <p:nvPr/>
        </p:nvCxnSpPr>
        <p:spPr>
          <a:xfrm>
            <a:off x="6573180" y="4131078"/>
            <a:ext cx="1332148" cy="625715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50"/>
          <p:cNvSpPr txBox="1">
            <a:spLocks noChangeArrowheads="1"/>
          </p:cNvSpPr>
          <p:nvPr/>
        </p:nvSpPr>
        <p:spPr bwMode="gray">
          <a:xfrm>
            <a:off x="7905328" y="4433627"/>
            <a:ext cx="172762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en-US" altLang="ko-KR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Optimizely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솔루션을 통해 문구 또는 버튼 크기 등을 변경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0" name="AutoShape 74"/>
          <p:cNvSpPr>
            <a:spLocks noChangeArrowheads="1"/>
          </p:cNvSpPr>
          <p:nvPr/>
        </p:nvSpPr>
        <p:spPr bwMode="auto">
          <a:xfrm>
            <a:off x="3101650" y="4155724"/>
            <a:ext cx="1383297" cy="245384"/>
          </a:xfrm>
          <a:prstGeom prst="roundRect">
            <a:avLst>
              <a:gd name="adj" fmla="val 2954"/>
            </a:avLst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ts val="0"/>
              </a:spcBef>
            </a:pPr>
            <a:endParaRPr lang="en-US" altLang="ko-KR" sz="1100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92" name="직선 화살표 연결선 91"/>
          <p:cNvCxnSpPr>
            <a:stCxn id="90" idx="3"/>
            <a:endCxn id="83" idx="1"/>
          </p:cNvCxnSpPr>
          <p:nvPr/>
        </p:nvCxnSpPr>
        <p:spPr>
          <a:xfrm>
            <a:off x="4484947" y="4278416"/>
            <a:ext cx="3420381" cy="478377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50"/>
          <p:cNvSpPr txBox="1">
            <a:spLocks noChangeArrowheads="1"/>
          </p:cNvSpPr>
          <p:nvPr/>
        </p:nvSpPr>
        <p:spPr bwMode="gray">
          <a:xfrm>
            <a:off x="-16328" y="4404507"/>
            <a:ext cx="196681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r" eaLnBrk="0" latinLnBrk="0" hangingPunct="0">
              <a:spcBef>
                <a:spcPts val="1200"/>
              </a:spcBef>
            </a:pP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넷스루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솔루션을 통해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카테고리 별 또는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Context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별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 맞춤형 상품 노출 </a:t>
            </a:r>
            <a:endParaRPr lang="en-US" altLang="ko-KR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07919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" y="4112523"/>
            <a:ext cx="996647" cy="2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7920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13" y="2407982"/>
            <a:ext cx="864000" cy="1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84" y="4253173"/>
            <a:ext cx="864000" cy="1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5659024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 smtClean="0"/>
              <a:t>Appendix. </a:t>
            </a:r>
            <a:r>
              <a:rPr lang="en-US" altLang="ko-KR" dirty="0" err="1" smtClean="0"/>
              <a:t>Optimizely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사용성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pic>
        <p:nvPicPr>
          <p:cNvPr id="50278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4" y="836712"/>
            <a:ext cx="9469052" cy="3839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524508" y="4941168"/>
            <a:ext cx="8892988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ctr" anchorCtr="0">
            <a:noAutofit/>
          </a:bodyPr>
          <a:lstStyle>
            <a:defPPr>
              <a:defRPr lang="ko-KR"/>
            </a:defPPr>
            <a:lvl1pPr algn="ctr" defTabSz="774700">
              <a:buClr>
                <a:srgbClr val="4D4D4D"/>
              </a:buClr>
              <a:buSzPct val="100000"/>
              <a:buNone/>
              <a:defRPr b="1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2pPr>
            <a:lvl3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3pPr>
            <a:lvl4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4pPr>
            <a:lvl5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 sz="1400"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 sz="1400"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 sz="1400"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 sz="14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사용자가 매우 쉽게 글자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이미지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크기 등을 조절하여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Variation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을 생성할 수 있는 점이 장점</a:t>
            </a:r>
          </a:p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UX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요소를 직접적으로 변경이 가능 하기 때문에 전문가의 협업 필요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M" panose="02020603020101020101" pitchFamily="18" charset="-127"/>
              <a:ea typeface="아리따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2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614908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/>
              <a:t>Appendix. Dynamic </a:t>
            </a:r>
            <a:r>
              <a:rPr lang="en-US" altLang="ko-KR" dirty="0" smtClean="0"/>
              <a:t>Yield </a:t>
            </a:r>
            <a:r>
              <a:rPr lang="ko-KR" altLang="en-US" dirty="0" err="1" smtClean="0"/>
              <a:t>사용성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" y="944723"/>
            <a:ext cx="8568952" cy="322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0381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1740371"/>
            <a:ext cx="2400300" cy="435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gray">
          <a:xfrm>
            <a:off x="380492" y="4509120"/>
            <a:ext cx="6480720" cy="1188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ctr" anchorCtr="0">
            <a:noAutofit/>
          </a:bodyPr>
          <a:lstStyle>
            <a:defPPr>
              <a:defRPr lang="ko-KR"/>
            </a:defPPr>
            <a:lvl1pPr algn="ctr" defTabSz="774700">
              <a:buClr>
                <a:srgbClr val="4D4D4D"/>
              </a:buClr>
              <a:buSzPct val="100000"/>
              <a:buNone/>
              <a:defRPr b="1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2pPr>
            <a:lvl3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3pPr>
            <a:lvl4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4pPr>
            <a:lvl5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 sz="1400"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 sz="1400"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 sz="1400"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 sz="14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Optimizely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와 마찬가지로 글자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이미지 등을 쉽게 변경 할 수 있음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M" panose="02020603020101020101" pitchFamily="18" charset="-127"/>
              <a:ea typeface="아리따M" panose="02020603020101020101" pitchFamily="18" charset="-127"/>
            </a:endParaRPr>
          </a:p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방식의 차이로 타 솔루션에 비하여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사용성이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다소 떨어짐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M" panose="02020603020101020101" pitchFamily="18" charset="-127"/>
              <a:ea typeface="아리따M" panose="02020603020101020101" pitchFamily="18" charset="-127"/>
            </a:endParaRPr>
          </a:p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이 역시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UX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적인 요소를 직접적으로 변경할 수 있기 때문에 디자인 전문가의 협업 필요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M" panose="02020603020101020101" pitchFamily="18" charset="-127"/>
              <a:ea typeface="아리따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5618985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6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1685"/>
              </p:ext>
            </p:extLst>
          </p:nvPr>
        </p:nvGraphicFramePr>
        <p:xfrm>
          <a:off x="1005430" y="1124744"/>
          <a:ext cx="7799998" cy="4933179"/>
        </p:xfrm>
        <a:graphic>
          <a:graphicData uri="http://schemas.openxmlformats.org/drawingml/2006/table">
            <a:tbl>
              <a:tblPr/>
              <a:tblGrid>
                <a:gridCol w="857300"/>
                <a:gridCol w="1908935"/>
                <a:gridCol w="1746601"/>
                <a:gridCol w="1643581"/>
                <a:gridCol w="1643581"/>
              </a:tblGrid>
              <a:tr h="558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지역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e</a:t>
                      </a:r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커머스몰</a:t>
                      </a:r>
                      <a:endParaRPr lang="en-US" altLang="ko-KR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넷스루</a:t>
                      </a:r>
                      <a:endParaRPr lang="en-US" altLang="ko-KR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rtl="0" fontAlgn="ctr"/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개인화 상품 추천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Optimizely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개인화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Page)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YOTPO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리뷰 피드백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8749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국내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AP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우선 도입</a:t>
                      </a:r>
                      <a:endParaRPr lang="en-US" altLang="ko-K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92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국내 </a:t>
                      </a:r>
                      <a:r>
                        <a:rPr lang="ko-KR" alt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이니스프리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우선 도입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92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미국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US </a:t>
                      </a:r>
                      <a:r>
                        <a:rPr lang="ko-KR" alt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이니스프리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우선 도입</a:t>
                      </a:r>
                      <a:endParaRPr lang="en-US" altLang="ko-K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92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US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4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설화수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Site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도입 검토 중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927"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US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AP Site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도입 검토 중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6346761" y="2359482"/>
            <a:ext cx="0" cy="39604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346761" y="3257446"/>
            <a:ext cx="0" cy="39604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5970" y="2005773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아리따L" panose="02020603020101020101" pitchFamily="18" charset="-127"/>
                <a:ea typeface="아리따L" panose="02020603020101020101" pitchFamily="18" charset="-127"/>
              </a:rPr>
              <a:t>추후 도입</a:t>
            </a:r>
            <a:endParaRPr lang="ko-KR" altLang="en-US" b="1" dirty="0">
              <a:latin typeface="아리따L" panose="02020603020101020101" pitchFamily="18" charset="-127"/>
              <a:ea typeface="아리따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4303" y="371703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아리따L" panose="02020603020101020101" pitchFamily="18" charset="-127"/>
                <a:ea typeface="아리따L" panose="02020603020101020101" pitchFamily="18" charset="-127"/>
              </a:rPr>
              <a:t>추후 도입</a:t>
            </a:r>
            <a:endParaRPr lang="ko-KR" altLang="en-US" b="1" dirty="0">
              <a:latin typeface="아리따L" panose="02020603020101020101" pitchFamily="18" charset="-127"/>
              <a:ea typeface="아리따L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249" y="281693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아리따L" panose="02020603020101020101" pitchFamily="18" charset="-127"/>
                <a:ea typeface="아리따L" panose="02020603020101020101" pitchFamily="18" charset="-127"/>
              </a:rPr>
              <a:t>추후 도입</a:t>
            </a:r>
            <a:endParaRPr lang="ko-KR" altLang="en-US" b="1" dirty="0">
              <a:latin typeface="아리따L" panose="02020603020101020101" pitchFamily="18" charset="-127"/>
              <a:ea typeface="아리따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56597" y="2359482"/>
            <a:ext cx="0" cy="39604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9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16814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096" y="2663478"/>
            <a:ext cx="3888432" cy="13080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2400" spc="-6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개인화 솔루션 도입 방안</a:t>
            </a:r>
            <a:r>
              <a:rPr lang="en-US" altLang="ko-KR" sz="1600" spc="-6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</a:t>
            </a:r>
            <a:r>
              <a:rPr lang="en-US" altLang="ko-KR" sz="1600" spc="-6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Optimizely</a:t>
            </a:r>
            <a:r>
              <a:rPr lang="en-US" altLang="ko-KR" sz="1600" spc="-6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DY, </a:t>
            </a:r>
            <a:r>
              <a:rPr lang="ko-KR" altLang="en-US" sz="1600" spc="-6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넷스루</a:t>
            </a:r>
            <a:r>
              <a:rPr lang="en-US" altLang="ko-KR" sz="1600" spc="-6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600" spc="-6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국내</a:t>
            </a:r>
            <a:r>
              <a:rPr lang="en-US" altLang="ko-KR" sz="1600" spc="-6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en-US" altLang="ko-KR" sz="1600" spc="-6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]</a:t>
            </a:r>
          </a:p>
          <a:p>
            <a:pPr>
              <a:spcBef>
                <a:spcPts val="1800"/>
              </a:spcBef>
            </a:pPr>
            <a:r>
              <a:rPr lang="ko-KR" altLang="en-US" sz="2400" spc="-60" dirty="0" smtClean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피드백 솔루션 </a:t>
            </a:r>
            <a:r>
              <a:rPr lang="en-US" altLang="ko-KR" sz="2400" spc="-60" dirty="0" smtClean="0">
                <a:solidFill>
                  <a:schemeClr val="bg1">
                    <a:lumMod val="8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YOTPO</a:t>
            </a:r>
            <a:endParaRPr lang="en-US" altLang="ko-KR" sz="2400" spc="-60" dirty="0">
              <a:solidFill>
                <a:schemeClr val="bg1">
                  <a:lumMod val="8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8904" y="1946156"/>
            <a:ext cx="1512168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b="1" dirty="0" smtClean="0">
                <a:solidFill>
                  <a:srgbClr val="4F81BD">
                    <a:lumMod val="60000"/>
                    <a:lumOff val="40000"/>
                  </a:srgb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Elephant" panose="02020904090505020303" pitchFamily="18" charset="0"/>
                <a:ea typeface="아리따-돋움(TTF)-Medium"/>
              </a:rPr>
              <a:t>01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781092" y="3429000"/>
            <a:ext cx="3636404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/>
          <p:cNvSpPr txBox="1"/>
          <p:nvPr/>
        </p:nvSpPr>
        <p:spPr bwMode="gray">
          <a:xfrm>
            <a:off x="7959302" y="1560909"/>
            <a:ext cx="1793742" cy="478441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t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>
              <a:buNone/>
            </a:pPr>
            <a:endParaRPr lang="en-US" altLang="ko-KR" dirty="0"/>
          </a:p>
        </p:txBody>
      </p:sp>
      <p:sp>
        <p:nvSpPr>
          <p:cNvPr id="204" name="TextBox 203"/>
          <p:cNvSpPr txBox="1"/>
          <p:nvPr/>
        </p:nvSpPr>
        <p:spPr bwMode="gray">
          <a:xfrm>
            <a:off x="175980" y="1556792"/>
            <a:ext cx="7783322" cy="47885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t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180975" indent="0">
              <a:buNone/>
            </a:pPr>
            <a:endParaRPr lang="en-US" altLang="ko-KR" dirty="0"/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1425534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3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en-US" altLang="ko-KR" dirty="0" smtClean="0"/>
              <a:t>AP Digital Touch Point </a:t>
            </a:r>
            <a:r>
              <a:rPr lang="ko-KR" altLang="en-US" dirty="0" smtClean="0"/>
              <a:t>내 개인화 적용 영역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37" name="AutoShape 74"/>
          <p:cNvSpPr>
            <a:spLocks noChangeArrowheads="1"/>
          </p:cNvSpPr>
          <p:nvPr/>
        </p:nvSpPr>
        <p:spPr bwMode="auto">
          <a:xfrm>
            <a:off x="1487920" y="3986908"/>
            <a:ext cx="814441" cy="527204"/>
          </a:xfrm>
          <a:prstGeom prst="roundRect">
            <a:avLst>
              <a:gd name="adj" fmla="val 2954"/>
            </a:avLst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자사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en-US" altLang="ko-KR" sz="1100" b="1" kern="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e</a:t>
            </a:r>
            <a:r>
              <a:rPr kumimoji="0" lang="en-US" altLang="ko-KR" sz="1100" b="1" kern="0" dirty="0" err="1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Commerce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</p:txBody>
      </p:sp>
      <p:sp>
        <p:nvSpPr>
          <p:cNvPr id="38" name="AutoShape 74"/>
          <p:cNvSpPr>
            <a:spLocks noChangeArrowheads="1"/>
          </p:cNvSpPr>
          <p:nvPr/>
        </p:nvSpPr>
        <p:spPr bwMode="auto">
          <a:xfrm>
            <a:off x="1492972" y="4875971"/>
            <a:ext cx="1813140" cy="477271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ko-KR" altLang="en-US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가격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/</a:t>
            </a:r>
            <a:r>
              <a:rPr kumimoji="0" lang="ko-KR" altLang="en-US" sz="1100" b="1" kern="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스펙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ko-KR" altLang="en-US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비교</a:t>
            </a:r>
          </a:p>
        </p:txBody>
      </p:sp>
      <p:sp>
        <p:nvSpPr>
          <p:cNvPr id="39" name="AutoShape 74"/>
          <p:cNvSpPr>
            <a:spLocks noChangeArrowheads="1"/>
          </p:cNvSpPr>
          <p:nvPr/>
        </p:nvSpPr>
        <p:spPr bwMode="auto">
          <a:xfrm>
            <a:off x="3661672" y="3986908"/>
            <a:ext cx="722775" cy="527204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전문가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Review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0" name="AutoShape 74"/>
          <p:cNvSpPr>
            <a:spLocks noChangeArrowheads="1"/>
          </p:cNvSpPr>
          <p:nvPr/>
        </p:nvSpPr>
        <p:spPr bwMode="auto">
          <a:xfrm>
            <a:off x="2491671" y="3986908"/>
            <a:ext cx="814441" cy="527204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Retailer</a:t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Site</a:t>
            </a:r>
          </a:p>
        </p:txBody>
      </p:sp>
      <p:sp>
        <p:nvSpPr>
          <p:cNvPr id="41" name="AutoShape 74"/>
          <p:cNvSpPr>
            <a:spLocks noChangeArrowheads="1"/>
          </p:cNvSpPr>
          <p:nvPr/>
        </p:nvSpPr>
        <p:spPr bwMode="auto">
          <a:xfrm>
            <a:off x="3073100" y="3116161"/>
            <a:ext cx="2219930" cy="432048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Search</a:t>
            </a:r>
            <a:b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(</a:t>
            </a:r>
            <a:r>
              <a:rPr kumimoji="0" lang="ko-KR" altLang="en-US" sz="1100" b="1" kern="0" dirty="0" err="1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네이버</a:t>
            </a: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kumimoji="0" lang="ko-KR" altLang="en-US" sz="1100" b="1" kern="0" dirty="0" err="1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구글</a:t>
            </a: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다음 등</a:t>
            </a: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2" name="AutoShape 74"/>
          <p:cNvSpPr>
            <a:spLocks noChangeArrowheads="1"/>
          </p:cNvSpPr>
          <p:nvPr/>
        </p:nvSpPr>
        <p:spPr bwMode="auto">
          <a:xfrm>
            <a:off x="3073100" y="2468089"/>
            <a:ext cx="2219930" cy="432048"/>
          </a:xfrm>
          <a:prstGeom prst="roundRect">
            <a:avLst>
              <a:gd name="adj" fmla="val 2954"/>
            </a:avLst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Interest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(</a:t>
            </a: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제품</a:t>
            </a: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/</a:t>
            </a: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브랜드에 호기심 발생</a:t>
            </a: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)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3" name="AutoShape 74"/>
          <p:cNvSpPr>
            <a:spLocks noChangeArrowheads="1"/>
          </p:cNvSpPr>
          <p:nvPr/>
        </p:nvSpPr>
        <p:spPr bwMode="auto">
          <a:xfrm>
            <a:off x="3073100" y="1856244"/>
            <a:ext cx="2219930" cy="432048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Target Customer</a:t>
            </a:r>
            <a:b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</a:b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(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과거 구매 고려 고객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+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잠재고객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5" name="AutoShape 74"/>
          <p:cNvSpPr>
            <a:spLocks noChangeArrowheads="1"/>
          </p:cNvSpPr>
          <p:nvPr/>
        </p:nvSpPr>
        <p:spPr bwMode="auto">
          <a:xfrm>
            <a:off x="4537743" y="3986908"/>
            <a:ext cx="847510" cy="527204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고객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/>
            </a:r>
            <a:b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</a:b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Review/Blog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6" name="AutoShape 74"/>
          <p:cNvSpPr>
            <a:spLocks noChangeArrowheads="1"/>
          </p:cNvSpPr>
          <p:nvPr/>
        </p:nvSpPr>
        <p:spPr bwMode="auto">
          <a:xfrm>
            <a:off x="5603862" y="3986908"/>
            <a:ext cx="722775" cy="527204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New/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카페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매거</a:t>
            </a:r>
            <a:r>
              <a:rPr kumimoji="0" lang="ko-KR" altLang="en-US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진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7" name="AutoShape 74"/>
          <p:cNvSpPr>
            <a:spLocks noChangeArrowheads="1"/>
          </p:cNvSpPr>
          <p:nvPr/>
        </p:nvSpPr>
        <p:spPr bwMode="auto">
          <a:xfrm>
            <a:off x="6534137" y="3986908"/>
            <a:ext cx="722775" cy="527204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SNS</a:t>
            </a:r>
            <a:b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</a:b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(</a:t>
            </a: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페북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/</a:t>
            </a: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인스타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3661671" y="4875971"/>
            <a:ext cx="1723581" cy="477271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제품 사용 리뷰</a:t>
            </a:r>
            <a:r>
              <a:rPr kumimoji="0" lang="en-US" altLang="ko-KR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/</a:t>
            </a:r>
            <a:r>
              <a:rPr kumimoji="0" lang="ko-KR" altLang="en-US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학습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65" name="AutoShape 74"/>
          <p:cNvSpPr>
            <a:spLocks noChangeArrowheads="1"/>
          </p:cNvSpPr>
          <p:nvPr/>
        </p:nvSpPr>
        <p:spPr bwMode="auto">
          <a:xfrm>
            <a:off x="5603863" y="4871306"/>
            <a:ext cx="722775" cy="477271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객관정보</a:t>
            </a:r>
            <a:r>
              <a:rPr kumimoji="0" lang="en-US" altLang="ko-KR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ko-KR" altLang="en-US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조회</a:t>
            </a:r>
            <a:r>
              <a:rPr kumimoji="0" lang="en-US" altLang="ko-KR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/</a:t>
            </a:r>
            <a:r>
              <a:rPr kumimoji="0" lang="ko-KR" altLang="en-US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습득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6534137" y="4871306"/>
            <a:ext cx="722775" cy="477271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지인 </a:t>
            </a:r>
            <a:r>
              <a:rPr kumimoji="0" lang="en-US" altLang="ko-K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WoM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습득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69" name="AutoShape 74"/>
          <p:cNvSpPr>
            <a:spLocks noChangeArrowheads="1"/>
          </p:cNvSpPr>
          <p:nvPr/>
        </p:nvSpPr>
        <p:spPr bwMode="auto">
          <a:xfrm>
            <a:off x="1492971" y="5658128"/>
            <a:ext cx="1813140" cy="399164"/>
          </a:xfrm>
          <a:prstGeom prst="roundRect">
            <a:avLst>
              <a:gd name="adj" fmla="val 2954"/>
            </a:avLst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제품 구매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</p:txBody>
      </p:sp>
      <p:sp>
        <p:nvSpPr>
          <p:cNvPr id="70" name="AutoShape 74"/>
          <p:cNvSpPr>
            <a:spLocks noChangeArrowheads="1"/>
          </p:cNvSpPr>
          <p:nvPr/>
        </p:nvSpPr>
        <p:spPr bwMode="auto">
          <a:xfrm>
            <a:off x="3781502" y="5658128"/>
            <a:ext cx="3380362" cy="399164"/>
          </a:xfrm>
          <a:prstGeom prst="roundRect">
            <a:avLst>
              <a:gd name="adj" fmla="val 295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>제품 구매 후기 등록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</p:txBody>
      </p:sp>
      <p:sp>
        <p:nvSpPr>
          <p:cNvPr id="72" name="Text Box 50"/>
          <p:cNvSpPr txBox="1">
            <a:spLocks noChangeArrowheads="1"/>
          </p:cNvSpPr>
          <p:nvPr/>
        </p:nvSpPr>
        <p:spPr bwMode="gray">
          <a:xfrm>
            <a:off x="5641787" y="3133680"/>
            <a:ext cx="1975509" cy="40011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lang="en-US" altLang="ko-KR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SEM (Search Engine Marketing)</a:t>
            </a:r>
            <a:br>
              <a:rPr lang="en-US" altLang="ko-KR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SEO (Search Engine Optimization)</a:t>
            </a:r>
          </a:p>
        </p:txBody>
      </p:sp>
      <p:sp>
        <p:nvSpPr>
          <p:cNvPr id="73" name="AutoShape 74"/>
          <p:cNvSpPr>
            <a:spLocks noChangeArrowheads="1"/>
          </p:cNvSpPr>
          <p:nvPr/>
        </p:nvSpPr>
        <p:spPr bwMode="auto">
          <a:xfrm>
            <a:off x="5649851" y="2352612"/>
            <a:ext cx="1432213" cy="663001"/>
          </a:xfrm>
          <a:prstGeom prst="roundRect">
            <a:avLst>
              <a:gd name="adj" fmla="val 2954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spcBef>
                <a:spcPts val="0"/>
              </a:spcBef>
            </a:pPr>
            <a:r>
              <a:rPr lang="en-US" altLang="ko-KR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AD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altLang="ko-KR" sz="10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WoM</a:t>
            </a:r>
            <a:endParaRPr lang="en-US" altLang="ko-KR" sz="1000" b="1" dirty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eaLnBrk="0" latinLnBrk="0" hangingPunct="0">
              <a:spcBef>
                <a:spcPts val="0"/>
              </a:spcBef>
            </a:pPr>
            <a:r>
              <a:rPr lang="en-US" altLang="ko-KR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Viral Movie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altLang="ko-KR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In-Store Marketing</a:t>
            </a:r>
          </a:p>
        </p:txBody>
      </p:sp>
      <p:cxnSp>
        <p:nvCxnSpPr>
          <p:cNvPr id="4" name="직선 화살표 연결선 3"/>
          <p:cNvCxnSpPr>
            <a:stCxn id="73" idx="1"/>
            <a:endCxn id="42" idx="3"/>
          </p:cNvCxnSpPr>
          <p:nvPr/>
        </p:nvCxnSpPr>
        <p:spPr>
          <a:xfrm flipH="1">
            <a:off x="5293030" y="2684113"/>
            <a:ext cx="35682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2" idx="1"/>
            <a:endCxn id="41" idx="3"/>
          </p:cNvCxnSpPr>
          <p:nvPr/>
        </p:nvCxnSpPr>
        <p:spPr>
          <a:xfrm flipH="1" flipV="1">
            <a:off x="5293030" y="3332185"/>
            <a:ext cx="348757" cy="155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3" idx="2"/>
            <a:endCxn id="42" idx="0"/>
          </p:cNvCxnSpPr>
          <p:nvPr/>
        </p:nvCxnSpPr>
        <p:spPr>
          <a:xfrm>
            <a:off x="4183065" y="2288292"/>
            <a:ext cx="0" cy="1797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2" idx="2"/>
            <a:endCxn id="41" idx="0"/>
          </p:cNvCxnSpPr>
          <p:nvPr/>
        </p:nvCxnSpPr>
        <p:spPr>
          <a:xfrm>
            <a:off x="4183065" y="2900137"/>
            <a:ext cx="0" cy="2160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1" idx="2"/>
            <a:endCxn id="37" idx="0"/>
          </p:cNvCxnSpPr>
          <p:nvPr/>
        </p:nvCxnSpPr>
        <p:spPr>
          <a:xfrm rot="5400000">
            <a:off x="2819754" y="2623596"/>
            <a:ext cx="438699" cy="2287924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41" idx="2"/>
            <a:endCxn id="47" idx="0"/>
          </p:cNvCxnSpPr>
          <p:nvPr/>
        </p:nvCxnSpPr>
        <p:spPr>
          <a:xfrm rot="16200000" flipH="1">
            <a:off x="5319946" y="2411328"/>
            <a:ext cx="438699" cy="27124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41" idx="2"/>
            <a:endCxn id="46" idx="0"/>
          </p:cNvCxnSpPr>
          <p:nvPr/>
        </p:nvCxnSpPr>
        <p:spPr>
          <a:xfrm rot="16200000" flipH="1">
            <a:off x="4854808" y="2876465"/>
            <a:ext cx="438699" cy="17821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41" idx="2"/>
            <a:endCxn id="45" idx="0"/>
          </p:cNvCxnSpPr>
          <p:nvPr/>
        </p:nvCxnSpPr>
        <p:spPr>
          <a:xfrm rot="16200000" flipH="1">
            <a:off x="4352932" y="3378341"/>
            <a:ext cx="438699" cy="778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1" idx="2"/>
            <a:endCxn id="40" idx="0"/>
          </p:cNvCxnSpPr>
          <p:nvPr/>
        </p:nvCxnSpPr>
        <p:spPr>
          <a:xfrm rot="5400000">
            <a:off x="3321630" y="3125472"/>
            <a:ext cx="438699" cy="1284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41" idx="2"/>
            <a:endCxn id="39" idx="0"/>
          </p:cNvCxnSpPr>
          <p:nvPr/>
        </p:nvCxnSpPr>
        <p:spPr>
          <a:xfrm rot="5400000">
            <a:off x="3883714" y="3687556"/>
            <a:ext cx="438699" cy="160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37" idx="2"/>
            <a:endCxn id="38" idx="0"/>
          </p:cNvCxnSpPr>
          <p:nvPr/>
        </p:nvCxnSpPr>
        <p:spPr>
          <a:xfrm rot="16200000" flipH="1">
            <a:off x="1966412" y="4442840"/>
            <a:ext cx="361859" cy="5044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40" idx="2"/>
            <a:endCxn id="38" idx="0"/>
          </p:cNvCxnSpPr>
          <p:nvPr/>
        </p:nvCxnSpPr>
        <p:spPr>
          <a:xfrm rot="5400000">
            <a:off x="2468288" y="4445366"/>
            <a:ext cx="361859" cy="499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8" idx="2"/>
            <a:endCxn id="69" idx="0"/>
          </p:cNvCxnSpPr>
          <p:nvPr/>
        </p:nvCxnSpPr>
        <p:spPr>
          <a:xfrm flipH="1">
            <a:off x="2399541" y="5353242"/>
            <a:ext cx="1" cy="30488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70" idx="1"/>
            <a:endCxn id="40" idx="0"/>
          </p:cNvCxnSpPr>
          <p:nvPr/>
        </p:nvCxnSpPr>
        <p:spPr>
          <a:xfrm rot="10800000">
            <a:off x="2898892" y="3986908"/>
            <a:ext cx="882610" cy="1870802"/>
          </a:xfrm>
          <a:prstGeom prst="bentConnector4">
            <a:avLst>
              <a:gd name="adj1" fmla="val 26931"/>
              <a:gd name="adj2" fmla="val 11179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42" idx="1"/>
          </p:cNvCxnSpPr>
          <p:nvPr/>
        </p:nvCxnSpPr>
        <p:spPr>
          <a:xfrm rot="10800000" flipV="1">
            <a:off x="2126882" y="2684113"/>
            <a:ext cx="946219" cy="1302794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39" idx="2"/>
            <a:endCxn id="49" idx="0"/>
          </p:cNvCxnSpPr>
          <p:nvPr/>
        </p:nvCxnSpPr>
        <p:spPr>
          <a:xfrm rot="16200000" flipH="1">
            <a:off x="4092332" y="4444840"/>
            <a:ext cx="361859" cy="5004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45" idx="2"/>
            <a:endCxn id="49" idx="0"/>
          </p:cNvCxnSpPr>
          <p:nvPr/>
        </p:nvCxnSpPr>
        <p:spPr>
          <a:xfrm rot="5400000">
            <a:off x="4561551" y="4476023"/>
            <a:ext cx="361859" cy="4380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66" idx="2"/>
            <a:endCxn id="70" idx="0"/>
          </p:cNvCxnSpPr>
          <p:nvPr/>
        </p:nvCxnSpPr>
        <p:spPr>
          <a:xfrm rot="5400000">
            <a:off x="6028829" y="4791431"/>
            <a:ext cx="309551" cy="142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49" idx="2"/>
            <a:endCxn id="70" idx="0"/>
          </p:cNvCxnSpPr>
          <p:nvPr/>
        </p:nvCxnSpPr>
        <p:spPr>
          <a:xfrm rot="16200000" flipH="1">
            <a:off x="4845129" y="5031574"/>
            <a:ext cx="304886" cy="9482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46" idx="2"/>
            <a:endCxn id="65" idx="0"/>
          </p:cNvCxnSpPr>
          <p:nvPr/>
        </p:nvCxnSpPr>
        <p:spPr>
          <a:xfrm>
            <a:off x="5965250" y="4514112"/>
            <a:ext cx="1" cy="3571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47" idx="2"/>
            <a:endCxn id="66" idx="0"/>
          </p:cNvCxnSpPr>
          <p:nvPr/>
        </p:nvCxnSpPr>
        <p:spPr>
          <a:xfrm>
            <a:off x="6895525" y="4514112"/>
            <a:ext cx="0" cy="3571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65" idx="2"/>
            <a:endCxn id="70" idx="0"/>
          </p:cNvCxnSpPr>
          <p:nvPr/>
        </p:nvCxnSpPr>
        <p:spPr>
          <a:xfrm rot="5400000">
            <a:off x="5565224" y="5256568"/>
            <a:ext cx="306486" cy="493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 bwMode="auto">
          <a:xfrm>
            <a:off x="1443792" y="2302157"/>
            <a:ext cx="465417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ko-KR" altLang="en-US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잠재</a:t>
            </a:r>
            <a:r>
              <a:rPr kumimoji="0" lang="en-US" altLang="ko-KR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ko-KR" altLang="en-US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고객</a:t>
            </a:r>
          </a:p>
        </p:txBody>
      </p:sp>
      <p:sp>
        <p:nvSpPr>
          <p:cNvPr id="148" name="타원 147"/>
          <p:cNvSpPr/>
          <p:nvPr/>
        </p:nvSpPr>
        <p:spPr bwMode="auto">
          <a:xfrm>
            <a:off x="1443183" y="3098796"/>
            <a:ext cx="465417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500"/>
              </a:spcBef>
              <a:spcAft>
                <a:spcPts val="0"/>
              </a:spcAft>
            </a:pPr>
            <a:r>
              <a:rPr kumimoji="0" lang="ko-KR" altLang="en-US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이탈</a:t>
            </a:r>
            <a:r>
              <a:rPr kumimoji="0" lang="en-US" altLang="ko-KR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ko-KR" altLang="en-US" sz="1050" b="1" kern="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고객</a:t>
            </a:r>
          </a:p>
        </p:txBody>
      </p:sp>
      <p:sp>
        <p:nvSpPr>
          <p:cNvPr id="149" name="AutoShape 74"/>
          <p:cNvSpPr>
            <a:spLocks noChangeArrowheads="1"/>
          </p:cNvSpPr>
          <p:nvPr/>
        </p:nvSpPr>
        <p:spPr bwMode="auto">
          <a:xfrm>
            <a:off x="438475" y="3986908"/>
            <a:ext cx="814441" cy="527204"/>
          </a:xfrm>
          <a:prstGeom prst="roundRect">
            <a:avLst>
              <a:gd name="adj" fmla="val 2954"/>
            </a:avLst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Brand</a:t>
            </a:r>
            <a:b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</a:b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Site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150" name="AutoShape 74"/>
          <p:cNvSpPr>
            <a:spLocks noChangeArrowheads="1"/>
          </p:cNvSpPr>
          <p:nvPr/>
        </p:nvSpPr>
        <p:spPr bwMode="auto">
          <a:xfrm>
            <a:off x="438475" y="4871306"/>
            <a:ext cx="814441" cy="477271"/>
          </a:xfrm>
          <a:prstGeom prst="roundRect">
            <a:avLst>
              <a:gd name="adj" fmla="val 2954"/>
            </a:avLst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제품상세</a:t>
            </a:r>
            <a:r>
              <a:rPr kumimoji="0" lang="en-US" altLang="ko-KR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  <a:t/>
            </a:r>
            <a:br>
              <a:rPr kumimoji="0" lang="en-US" altLang="ko-KR" sz="1100" b="1" kern="0" noProof="0" dirty="0" smtClean="0">
                <a:solidFill>
                  <a:sysClr val="windowText" lastClr="000000"/>
                </a:solidFill>
                <a:latin typeface="나눔고딕"/>
                <a:ea typeface="나눔고딕"/>
              </a:rPr>
            </a:b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/>
                <a:ea typeface="나눔고딕"/>
              </a:rPr>
              <a:t>이벤트 조회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cxnSp>
        <p:nvCxnSpPr>
          <p:cNvPr id="151" name="직선 화살표 연결선 150"/>
          <p:cNvCxnSpPr>
            <a:stCxn id="149" idx="2"/>
            <a:endCxn id="150" idx="0"/>
          </p:cNvCxnSpPr>
          <p:nvPr/>
        </p:nvCxnSpPr>
        <p:spPr>
          <a:xfrm>
            <a:off x="845696" y="4514112"/>
            <a:ext cx="0" cy="3571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50" idx="2"/>
            <a:endCxn id="69" idx="1"/>
          </p:cNvCxnSpPr>
          <p:nvPr/>
        </p:nvCxnSpPr>
        <p:spPr>
          <a:xfrm rot="16200000" flipH="1">
            <a:off x="914767" y="5279505"/>
            <a:ext cx="509133" cy="647275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41" idx="2"/>
            <a:endCxn id="149" idx="0"/>
          </p:cNvCxnSpPr>
          <p:nvPr/>
        </p:nvCxnSpPr>
        <p:spPr>
          <a:xfrm rot="5400000">
            <a:off x="2295032" y="2098874"/>
            <a:ext cx="438699" cy="3337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endCxn id="148" idx="2"/>
          </p:cNvCxnSpPr>
          <p:nvPr/>
        </p:nvCxnSpPr>
        <p:spPr>
          <a:xfrm flipV="1">
            <a:off x="576505" y="3332796"/>
            <a:ext cx="866678" cy="611682"/>
          </a:xfrm>
          <a:prstGeom prst="bentConnector3">
            <a:avLst>
              <a:gd name="adj1" fmla="val 1015"/>
            </a:avLst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endCxn id="148" idx="6"/>
          </p:cNvCxnSpPr>
          <p:nvPr/>
        </p:nvCxnSpPr>
        <p:spPr>
          <a:xfrm rot="10800000">
            <a:off x="1908601" y="3332797"/>
            <a:ext cx="828145" cy="611683"/>
          </a:xfrm>
          <a:prstGeom prst="bentConnector3">
            <a:avLst>
              <a:gd name="adj1" fmla="val -278"/>
            </a:avLst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48" idx="4"/>
          </p:cNvCxnSpPr>
          <p:nvPr/>
        </p:nvCxnSpPr>
        <p:spPr>
          <a:xfrm flipV="1">
            <a:off x="1674601" y="3566796"/>
            <a:ext cx="1291" cy="3776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48" idx="0"/>
            <a:endCxn id="147" idx="4"/>
          </p:cNvCxnSpPr>
          <p:nvPr/>
        </p:nvCxnSpPr>
        <p:spPr>
          <a:xfrm flipV="1">
            <a:off x="1675892" y="2770157"/>
            <a:ext cx="609" cy="32863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42" idx="1"/>
            <a:endCxn id="147" idx="6"/>
          </p:cNvCxnSpPr>
          <p:nvPr/>
        </p:nvCxnSpPr>
        <p:spPr>
          <a:xfrm rot="10800000">
            <a:off x="1909210" y="2536157"/>
            <a:ext cx="1163891" cy="147956"/>
          </a:xfrm>
          <a:prstGeom prst="bentConnector3">
            <a:avLst>
              <a:gd name="adj1" fmla="val 80864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147" idx="0"/>
            <a:endCxn id="43" idx="1"/>
          </p:cNvCxnSpPr>
          <p:nvPr/>
        </p:nvCxnSpPr>
        <p:spPr>
          <a:xfrm rot="5400000" flipH="1" flipV="1">
            <a:off x="2259856" y="1488914"/>
            <a:ext cx="229889" cy="1396599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273050" y="825200"/>
            <a:ext cx="941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AP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의 디지털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CDJ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내에서 개인화 솔루션 도입 시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Touch 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가능한 영역을 정의하고 적용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scene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도출 </a:t>
            </a:r>
            <a:endParaRPr lang="en-US" altLang="ko-KR" sz="1800" b="1" dirty="0" smtClean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cxnSp>
        <p:nvCxnSpPr>
          <p:cNvPr id="215" name="꺾인 연결선 214"/>
          <p:cNvCxnSpPr>
            <a:stCxn id="70" idx="3"/>
            <a:endCxn id="73" idx="3"/>
          </p:cNvCxnSpPr>
          <p:nvPr/>
        </p:nvCxnSpPr>
        <p:spPr>
          <a:xfrm flipH="1" flipV="1">
            <a:off x="7082064" y="2684113"/>
            <a:ext cx="79800" cy="3173597"/>
          </a:xfrm>
          <a:prstGeom prst="bentConnector3">
            <a:avLst>
              <a:gd name="adj1" fmla="val -82870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747342" y="2261946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ea typeface="아리따M" panose="02020603020101020101" pitchFamily="18" charset="-127"/>
              </a:rPr>
              <a:t>①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233696" y="3721895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6699"/>
                </a:solidFill>
                <a:latin typeface="맑은 고딕"/>
                <a:ea typeface="맑은 고딕"/>
              </a:rPr>
              <a:t>②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64468" y="3745122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latin typeface="맑은 고딕"/>
                <a:ea typeface="맑은 고딕"/>
              </a:rPr>
              <a:t>③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8969" y="4605462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latin typeface="맑은 고딕"/>
                <a:ea typeface="맑은 고딕"/>
              </a:rPr>
              <a:t>④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209204" y="5423539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latin typeface="맑은 고딕"/>
                <a:ea typeface="맑은 고딕"/>
              </a:rPr>
              <a:t>⑤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959302" y="1916832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ea typeface="아리따M" panose="02020603020101020101" pitchFamily="18" charset="-127"/>
              </a:rPr>
              <a:t>①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37" name="Text Box 50"/>
          <p:cNvSpPr txBox="1">
            <a:spLocks noChangeArrowheads="1"/>
          </p:cNvSpPr>
          <p:nvPr/>
        </p:nvSpPr>
        <p:spPr bwMode="gray">
          <a:xfrm>
            <a:off x="8273362" y="1932220"/>
            <a:ext cx="1366854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고객 유입 특성을 분석하고 특성 별 추천 시나리오 개발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ea typeface="아리따M" panose="02020603020101020101" pitchFamily="18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959302" y="2683234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6699"/>
                </a:solidFill>
                <a:latin typeface="맑은 고딕"/>
                <a:ea typeface="맑은 고딕"/>
              </a:rPr>
              <a:t>②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40" name="Text Box 50"/>
          <p:cNvSpPr txBox="1">
            <a:spLocks noChangeArrowheads="1"/>
          </p:cNvSpPr>
          <p:nvPr/>
        </p:nvSpPr>
        <p:spPr bwMode="gray">
          <a:xfrm>
            <a:off x="8273362" y="2695563"/>
            <a:ext cx="1366854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자사 </a:t>
            </a:r>
            <a:r>
              <a:rPr lang="ko-KR" altLang="en-US" sz="11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커머스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 몰에서 고객 행동에 따른 개인화 페이지  제공으로 이탈 최소화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ea typeface="아리따M" panose="02020603020101020101" pitchFamily="18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959302" y="3691346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latin typeface="맑은 고딕"/>
                <a:ea typeface="맑은 고딕"/>
              </a:rPr>
              <a:t>③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42" name="Text Box 50"/>
          <p:cNvSpPr txBox="1">
            <a:spLocks noChangeArrowheads="1"/>
          </p:cNvSpPr>
          <p:nvPr/>
        </p:nvSpPr>
        <p:spPr bwMode="gray">
          <a:xfrm>
            <a:off x="8273362" y="3726998"/>
            <a:ext cx="1366854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브랜드 사이트를 통해 고객 관심 브랜드</a:t>
            </a:r>
            <a:r>
              <a:rPr lang="en-US" altLang="ko-KR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/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제품 추적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ea typeface="아리따M" panose="02020603020101020101" pitchFamily="18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959302" y="4525704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latin typeface="맑은 고딕"/>
                <a:ea typeface="맑은 고딕"/>
              </a:rPr>
              <a:t>④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44" name="Text Box 50"/>
          <p:cNvSpPr txBox="1">
            <a:spLocks noChangeArrowheads="1"/>
          </p:cNvSpPr>
          <p:nvPr/>
        </p:nvSpPr>
        <p:spPr bwMode="gray">
          <a:xfrm>
            <a:off x="8273362" y="4545124"/>
            <a:ext cx="1366854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고객에게 가장 적합한 제품</a:t>
            </a:r>
            <a:r>
              <a:rPr lang="en-US" altLang="ko-KR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/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이벤트 추천하여 </a:t>
            </a:r>
            <a:r>
              <a:rPr lang="ko-KR" altLang="en-US" sz="11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구매전환율</a:t>
            </a: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 상승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ea typeface="아리따M" panose="02020603020101020101" pitchFamily="18" charset="-127"/>
            </a:endParaRPr>
          </a:p>
        </p:txBody>
      </p:sp>
      <p:cxnSp>
        <p:nvCxnSpPr>
          <p:cNvPr id="247" name="꺾인 연결선 246"/>
          <p:cNvCxnSpPr>
            <a:stCxn id="37" idx="2"/>
            <a:endCxn id="150" idx="0"/>
          </p:cNvCxnSpPr>
          <p:nvPr/>
        </p:nvCxnSpPr>
        <p:spPr>
          <a:xfrm rot="5400000">
            <a:off x="1191822" y="4167987"/>
            <a:ext cx="357194" cy="10494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69" idx="3"/>
            <a:endCxn id="70" idx="1"/>
          </p:cNvCxnSpPr>
          <p:nvPr/>
        </p:nvCxnSpPr>
        <p:spPr>
          <a:xfrm>
            <a:off x="3306111" y="5857710"/>
            <a:ext cx="47539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7959302" y="5373234"/>
            <a:ext cx="3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99"/>
                </a:solidFill>
                <a:latin typeface="맑은 고딕"/>
                <a:ea typeface="맑은 고딕"/>
              </a:rPr>
              <a:t>⑤</a:t>
            </a:r>
            <a:endParaRPr lang="ko-KR" altLang="en-US" sz="1600" b="1" dirty="0">
              <a:solidFill>
                <a:srgbClr val="006699"/>
              </a:solidFill>
              <a:ea typeface="아리따M" panose="02020603020101020101" pitchFamily="18" charset="-127"/>
            </a:endParaRPr>
          </a:p>
        </p:txBody>
      </p:sp>
      <p:sp>
        <p:nvSpPr>
          <p:cNvPr id="254" name="Text Box 50"/>
          <p:cNvSpPr txBox="1">
            <a:spLocks noChangeArrowheads="1"/>
          </p:cNvSpPr>
          <p:nvPr/>
        </p:nvSpPr>
        <p:spPr bwMode="gray">
          <a:xfrm>
            <a:off x="8273362" y="5385120"/>
            <a:ext cx="1366854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eaLnBrk="0" latinLnBrk="0" hangingPunct="0">
              <a:spcBef>
                <a:spcPts val="1200"/>
              </a:spcBef>
            </a:pPr>
            <a:r>
              <a:rPr lang="ko-KR" altLang="en-US" sz="11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아리따M" panose="02020603020101020101" pitchFamily="18" charset="-127"/>
              </a:rPr>
              <a:t>개인화 서비스를 통해 구매를 촉진하고 성과 측정 및 모니터링</a:t>
            </a:r>
            <a:endParaRPr lang="en-US" altLang="ko-KR" sz="1100" b="1" dirty="0" smtClean="0">
              <a:solidFill>
                <a:srgbClr val="000000">
                  <a:lumMod val="75000"/>
                  <a:lumOff val="25000"/>
                </a:srgbClr>
              </a:solidFill>
              <a:ea typeface="아리따M" panose="02020603020101020101" pitchFamily="18" charset="-127"/>
            </a:endParaRPr>
          </a:p>
        </p:txBody>
      </p:sp>
      <p:sp>
        <p:nvSpPr>
          <p:cNvPr id="260" name="TextBox 259"/>
          <p:cNvSpPr txBox="1">
            <a:spLocks noChangeArrowheads="1"/>
          </p:cNvSpPr>
          <p:nvPr/>
        </p:nvSpPr>
        <p:spPr bwMode="auto">
          <a:xfrm>
            <a:off x="541452" y="1391632"/>
            <a:ext cx="1422929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tx1"/>
                </a:solidFill>
                <a:latin typeface="아리따-돋움_OTF_Bold" pitchFamily="18" charset="-127"/>
                <a:ea typeface="아리따-돋움_OTF_Bold" pitchFamily="18" charset="-127"/>
              </a:rPr>
              <a:t>AP </a:t>
            </a:r>
            <a:r>
              <a:rPr lang="ko-KR" altLang="en-US" sz="1600" b="1" spc="0" dirty="0" smtClean="0">
                <a:solidFill>
                  <a:schemeClr val="tx1"/>
                </a:solidFill>
                <a:latin typeface="아리따-돋움_OTF_Bold" pitchFamily="18" charset="-127"/>
                <a:ea typeface="아리따-돋움_OTF_Bold" pitchFamily="18" charset="-127"/>
              </a:rPr>
              <a:t>디지털 </a:t>
            </a:r>
            <a:r>
              <a:rPr lang="en-US" altLang="ko-KR" sz="1600" b="1" spc="0" dirty="0" smtClean="0">
                <a:solidFill>
                  <a:schemeClr val="tx1"/>
                </a:solidFill>
                <a:latin typeface="아리따-돋움_OTF_Bold" pitchFamily="18" charset="-127"/>
                <a:ea typeface="아리따-돋움_OTF_Bold" pitchFamily="18" charset="-127"/>
              </a:rPr>
              <a:t>CDJ</a:t>
            </a:r>
            <a:endParaRPr lang="ko-KR" altLang="en-US" sz="1600" b="1" spc="0" dirty="0">
              <a:solidFill>
                <a:schemeClr val="tx1"/>
              </a:solidFill>
              <a:latin typeface="아리따-돋움_OTF_Bold" pitchFamily="18" charset="-127"/>
              <a:ea typeface="아리따-돋움_OTF_Bold" pitchFamily="18" charset="-127"/>
            </a:endParaRPr>
          </a:p>
        </p:txBody>
      </p:sp>
      <p:sp>
        <p:nvSpPr>
          <p:cNvPr id="261" name="TextBox 260"/>
          <p:cNvSpPr txBox="1">
            <a:spLocks noChangeArrowheads="1"/>
          </p:cNvSpPr>
          <p:nvPr/>
        </p:nvSpPr>
        <p:spPr bwMode="auto">
          <a:xfrm>
            <a:off x="8313351" y="1389046"/>
            <a:ext cx="108564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algn="ctr" defTabSz="957263" eaLnBrk="0" hangingPunct="0">
              <a:buClr>
                <a:srgbClr val="006699"/>
              </a:buClr>
              <a:defRPr sz="1600" b="1" spc="0">
                <a:solidFill>
                  <a:schemeClr val="tx1"/>
                </a:solidFill>
                <a:latin typeface="아리따-돋움_OTF_Bold" pitchFamily="18" charset="-127"/>
                <a:ea typeface="아리따-돋움_OTF_Bold" pitchFamily="18" charset="-127"/>
              </a:defRPr>
            </a:lvl1pPr>
          </a:lstStyle>
          <a:p>
            <a:r>
              <a:rPr lang="ko-KR" altLang="en-US" dirty="0"/>
              <a:t>활용 </a:t>
            </a:r>
            <a:r>
              <a:rPr lang="en-US" altLang="ko-KR" dirty="0"/>
              <a:t>scene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5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 bwMode="auto">
          <a:xfrm>
            <a:off x="446729" y="1534996"/>
            <a:ext cx="9024490" cy="1188000"/>
          </a:xfrm>
          <a:prstGeom prst="roundRect">
            <a:avLst>
              <a:gd name="adj" fmla="val 10037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1" kern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011236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3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 smtClean="0"/>
              <a:t>도입 목</a:t>
            </a:r>
            <a:r>
              <a:rPr lang="ko-KR" altLang="en-US" dirty="0"/>
              <a:t>적</a:t>
            </a:r>
            <a:r>
              <a:rPr lang="ko-KR" altLang="en-US" dirty="0" smtClean="0"/>
              <a:t> 및 추진 방향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468" y="1967044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</a:t>
            </a:r>
            <a:r>
              <a:rPr lang="ko-KR" altLang="en-US" sz="18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커머스</a:t>
            </a:r>
            <a:r>
              <a:rPr lang="ko-KR" alt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몰의 </a:t>
            </a:r>
            <a:r>
              <a:rPr lang="en-US" altLang="ko-KR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</a:t>
            </a:r>
            <a:r>
              <a:rPr lang="ko-KR" altLang="en-US" sz="18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구매전환율</a:t>
            </a:r>
            <a:r>
              <a:rPr lang="en-US" altLang="ko-KR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증가</a:t>
            </a:r>
            <a:r>
              <a:rPr lang="en-US" altLang="ko-KR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  <a:r>
              <a:rPr lang="en-US" altLang="ko-KR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</a:t>
            </a:r>
            <a:r>
              <a:rPr lang="ko-KR" altLang="en-US" sz="18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이탈률</a:t>
            </a:r>
            <a:r>
              <a:rPr lang="ko-KR" alt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감소</a:t>
            </a:r>
            <a:r>
              <a:rPr lang="en-US" altLang="ko-KR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  <a:r>
              <a:rPr lang="en-US" altLang="ko-KR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방문자의 </a:t>
            </a:r>
            <a:r>
              <a:rPr lang="en-US" altLang="ko-KR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</a:t>
            </a:r>
            <a:r>
              <a:rPr lang="ko-KR" alt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긍정적인</a:t>
            </a:r>
            <a:r>
              <a:rPr lang="ko-KR" alt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서비스 경험 확대</a:t>
            </a:r>
            <a:r>
              <a:rPr lang="en-US" altLang="ko-KR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ko-KR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8541" y="1364779"/>
            <a:ext cx="1520611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itchFamily="50" charset="-127"/>
                <a:ea typeface="나눔고딕" pitchFamily="50" charset="-127"/>
              </a:rPr>
              <a:t>솔루션 도입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목표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AutoShape 73"/>
          <p:cNvSpPr>
            <a:spLocks noChangeArrowheads="1"/>
          </p:cNvSpPr>
          <p:nvPr/>
        </p:nvSpPr>
        <p:spPr bwMode="auto">
          <a:xfrm>
            <a:off x="439020" y="3163355"/>
            <a:ext cx="2864675" cy="1952457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23" name="AutoShape 74"/>
          <p:cNvSpPr>
            <a:spLocks noChangeArrowheads="1"/>
          </p:cNvSpPr>
          <p:nvPr/>
        </p:nvSpPr>
        <p:spPr bwMode="auto">
          <a:xfrm>
            <a:off x="446729" y="3251478"/>
            <a:ext cx="2850233" cy="563565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rPr>
              <a:t>1. 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rPr>
              <a:t>상품추천을 통한 구매 증대</a:t>
            </a:r>
          </a:p>
        </p:txBody>
      </p:sp>
      <p:sp>
        <p:nvSpPr>
          <p:cNvPr id="24" name="AutoShape 73"/>
          <p:cNvSpPr>
            <a:spLocks noChangeArrowheads="1"/>
          </p:cNvSpPr>
          <p:nvPr/>
        </p:nvSpPr>
        <p:spPr bwMode="auto">
          <a:xfrm>
            <a:off x="3548970" y="3163355"/>
            <a:ext cx="2864675" cy="1952457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25" name="AutoShape 74"/>
          <p:cNvSpPr>
            <a:spLocks noChangeArrowheads="1"/>
          </p:cNvSpPr>
          <p:nvPr/>
        </p:nvSpPr>
        <p:spPr bwMode="auto">
          <a:xfrm>
            <a:off x="3556682" y="3251478"/>
            <a:ext cx="2850233" cy="563565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rPr>
              <a:t>2. 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rPr>
              <a:t>개인화 </a:t>
            </a: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rPr>
              <a:t>Page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rPr>
              <a:t>를 통한 관심도 증대</a:t>
            </a:r>
            <a:endParaRPr kumimoji="0" lang="en-US" altLang="ko-KR" sz="13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26" name="AutoShape 73"/>
          <p:cNvSpPr>
            <a:spLocks noChangeArrowheads="1"/>
          </p:cNvSpPr>
          <p:nvPr/>
        </p:nvSpPr>
        <p:spPr bwMode="auto">
          <a:xfrm>
            <a:off x="6606544" y="3163355"/>
            <a:ext cx="2864675" cy="1952457"/>
          </a:xfrm>
          <a:prstGeom prst="roundRect">
            <a:avLst>
              <a:gd name="adj" fmla="val 3801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27" name="AutoShape 74"/>
          <p:cNvSpPr>
            <a:spLocks noChangeArrowheads="1"/>
          </p:cNvSpPr>
          <p:nvPr/>
        </p:nvSpPr>
        <p:spPr bwMode="auto">
          <a:xfrm>
            <a:off x="6614253" y="3251478"/>
            <a:ext cx="2850233" cy="563565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dirty="0" smtClean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3. A/B </a:t>
            </a:r>
            <a:r>
              <a:rPr kumimoji="0" lang="ko-KR" altLang="en-US" sz="1300" b="1" kern="0" dirty="0" smtClean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테스트를 통한 </a:t>
            </a:r>
            <a:r>
              <a:rPr kumimoji="0" lang="ko-KR" altLang="en-US" sz="1300" b="1" kern="0" dirty="0" err="1" smtClean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인사이트</a:t>
            </a:r>
            <a:r>
              <a:rPr kumimoji="0" lang="ko-KR" altLang="en-US" sz="1300" b="1" kern="0" dirty="0" smtClean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 확보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gray">
          <a:xfrm>
            <a:off x="471847" y="3945555"/>
            <a:ext cx="2805425" cy="782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통합 고객 데이터 기반의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/>
            </a:r>
            <a:b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</a:b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정확한 상품 추천 서비스 제공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/>
              <a:ea typeface="나눔고딕"/>
            </a:endParaRPr>
          </a:p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재구매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 및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교차 구매 확대 등 경쟁력 강화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/>
              <a:ea typeface="나눔고딕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gray">
          <a:xfrm>
            <a:off x="3581589" y="3945555"/>
            <a:ext cx="2805425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 dirty="0"/>
              <a:t>방문자의 </a:t>
            </a:r>
            <a:r>
              <a:rPr lang="en-US" altLang="ko-KR" dirty="0"/>
              <a:t>Context</a:t>
            </a:r>
            <a:r>
              <a:rPr lang="ko-KR" altLang="en-US" dirty="0"/>
              <a:t>에 맞는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개인화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ko-KR" altLang="en-US" dirty="0" smtClean="0"/>
              <a:t>보여주고 관심을 끌어 </a:t>
            </a:r>
            <a:r>
              <a:rPr lang="ko-KR" altLang="en-US" dirty="0"/>
              <a:t>이탈 가능성 낮춤</a:t>
            </a:r>
            <a:endParaRPr lang="en-US" altLang="ko-KR" dirty="0"/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gray">
          <a:xfrm>
            <a:off x="6650340" y="3945555"/>
            <a:ext cx="2805425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smtClean="0"/>
              <a:t>방문자의 긍정적인 경험 요소를 찾아내고 서비스에 적용하는 </a:t>
            </a:r>
            <a:r>
              <a:rPr lang="ko-KR" altLang="en-US" dirty="0" err="1" smtClean="0"/>
              <a:t>선순환</a:t>
            </a:r>
            <a:r>
              <a:rPr lang="ko-KR" altLang="en-US" dirty="0" smtClean="0"/>
              <a:t> 구조 확보</a:t>
            </a:r>
            <a:endParaRPr lang="en-US" altLang="ko-KR" dirty="0" smtClean="0"/>
          </a:p>
        </p:txBody>
      </p:sp>
      <p:cxnSp>
        <p:nvCxnSpPr>
          <p:cNvPr id="31" name="직선 화살표 연결선 30"/>
          <p:cNvCxnSpPr>
            <a:endCxn id="22" idx="0"/>
          </p:cNvCxnSpPr>
          <p:nvPr/>
        </p:nvCxnSpPr>
        <p:spPr>
          <a:xfrm flipH="1">
            <a:off x="1871358" y="2336376"/>
            <a:ext cx="1353450" cy="826979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4" idx="0"/>
          </p:cNvCxnSpPr>
          <p:nvPr/>
        </p:nvCxnSpPr>
        <p:spPr>
          <a:xfrm>
            <a:off x="4772980" y="2336376"/>
            <a:ext cx="208328" cy="826979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6" idx="0"/>
          </p:cNvCxnSpPr>
          <p:nvPr/>
        </p:nvCxnSpPr>
        <p:spPr>
          <a:xfrm>
            <a:off x="7833320" y="2336376"/>
            <a:ext cx="205562" cy="826979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4"/>
          <p:cNvSpPr>
            <a:spLocks noChangeArrowheads="1"/>
          </p:cNvSpPr>
          <p:nvPr/>
        </p:nvSpPr>
        <p:spPr bwMode="auto">
          <a:xfrm>
            <a:off x="446729" y="5457723"/>
            <a:ext cx="9009036" cy="527561"/>
          </a:xfrm>
          <a:prstGeom prst="roundRect">
            <a:avLst>
              <a:gd name="adj" fmla="val 2954"/>
            </a:avLst>
          </a:prstGeom>
          <a:solidFill>
            <a:srgbClr val="FFFFFF">
              <a:lumMod val="75000"/>
            </a:srgb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 smtClean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4. IT</a:t>
            </a:r>
            <a:r>
              <a:rPr kumimoji="0" lang="ko-KR" altLang="en-US" sz="1400" b="1" kern="0" dirty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부서에 의존하지 않고 현업사용자가 시스템을 통해 </a:t>
            </a:r>
            <a:r>
              <a:rPr kumimoji="0" lang="ko-KR" altLang="en-US" sz="1400" b="1" kern="0" dirty="0" smtClean="0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다양한 시나리오 설계 및 빠른 분석이 가능한 환경 구축</a:t>
            </a:r>
            <a:endParaRPr kumimoji="0" lang="ko-KR" altLang="en-US" sz="1400" b="1" kern="0" dirty="0">
              <a:solidFill>
                <a:schemeClr val="tx2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3050" y="825200"/>
            <a:ext cx="941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CDJ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상에서 솔루션 적용 가능 영역에 따라 크게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3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가지 도입 목적 및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4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가지의 추진 방향 설정</a:t>
            </a:r>
            <a:endParaRPr lang="en-US" altLang="ko-KR" sz="1800" b="1" dirty="0" smtClean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flipV="1">
            <a:off x="1712541" y="5059543"/>
            <a:ext cx="324036" cy="43204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34" name="아래쪽 화살표 33"/>
          <p:cNvSpPr/>
          <p:nvPr/>
        </p:nvSpPr>
        <p:spPr bwMode="auto">
          <a:xfrm flipV="1">
            <a:off x="4819780" y="5059543"/>
            <a:ext cx="324036" cy="43204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 flipV="1">
            <a:off x="7876863" y="5059543"/>
            <a:ext cx="324036" cy="43204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4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 bwMode="auto">
          <a:xfrm flipV="1">
            <a:off x="2725462" y="2541626"/>
            <a:ext cx="4463758" cy="2705780"/>
          </a:xfrm>
          <a:prstGeom prst="triangl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400332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8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 smtClean="0"/>
              <a:t>각 기</a:t>
            </a:r>
            <a:r>
              <a:rPr lang="ko-KR" altLang="en-US" dirty="0"/>
              <a:t>능</a:t>
            </a:r>
            <a:r>
              <a:rPr lang="ko-KR" altLang="en-US" dirty="0" smtClean="0"/>
              <a:t>별 특징 설명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35" name="TextBox 34"/>
          <p:cNvSpPr txBox="1"/>
          <p:nvPr/>
        </p:nvSpPr>
        <p:spPr bwMode="gray">
          <a:xfrm>
            <a:off x="454529" y="1768579"/>
            <a:ext cx="4210440" cy="21897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t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ko-KR" altLang="en-US" dirty="0"/>
              <a:t> 사용자의 선호 상품 또는 탐색 상품</a:t>
            </a:r>
            <a:r>
              <a:rPr lang="en-US" altLang="ko-KR" dirty="0"/>
              <a:t>, </a:t>
            </a:r>
            <a:r>
              <a:rPr lang="ko-KR" altLang="en-US" dirty="0"/>
              <a:t>구매 내역 등을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머신러닝</a:t>
            </a:r>
            <a:r>
              <a:rPr lang="ko-KR" altLang="en-US" dirty="0"/>
              <a:t> 알고리즘을 활용하여 연관된 상품을 추천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ex) A</a:t>
            </a:r>
            <a:r>
              <a:rPr lang="ko-KR" altLang="en-US" b="0" dirty="0"/>
              <a:t>상품을 많이 사람에 같이 많이 구매하는 </a:t>
            </a:r>
            <a:r>
              <a:rPr lang="en-US" altLang="ko-KR" b="0" dirty="0"/>
              <a:t>B</a:t>
            </a:r>
            <a:r>
              <a:rPr lang="ko-KR" altLang="en-US" b="0" dirty="0"/>
              <a:t>제품 추천</a:t>
            </a:r>
            <a:endParaRPr lang="en-US" altLang="ko-KR" b="0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개인에게 적합한 상품을 노출 시켜 구매율을 높이는 것이 목표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상품간 연관성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가격대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선호제품 등 다양한 변수를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 해당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고객 특성에 맞는 고유한 알고리즘을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개발하는 것이 중요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454513" y="1364044"/>
            <a:ext cx="4209882" cy="403820"/>
          </a:xfrm>
          <a:prstGeom prst="rect">
            <a:avLst/>
          </a:prstGeom>
          <a:solidFill>
            <a:srgbClr val="558DA9"/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개인화 상품 추천 영역</a:t>
            </a:r>
            <a:endParaRPr kumimoji="0" lang="en-US" altLang="ko-KR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gray">
          <a:xfrm>
            <a:off x="5383313" y="1768579"/>
            <a:ext cx="3926172" cy="22004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t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>
              <a:lnSpc>
                <a:spcPts val="1700"/>
              </a:lnSpc>
              <a:spcBef>
                <a:spcPts val="1800"/>
              </a:spcBef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주로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방문자의 클릭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및 네트워크 정보를 활용하여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개인의 관심을 끌만한 페이지 보여줌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b="0" dirty="0" smtClean="0"/>
              <a:t>ex) </a:t>
            </a:r>
            <a:r>
              <a:rPr lang="ko-KR" altLang="en-US" sz="1100" b="0" dirty="0" smtClean="0"/>
              <a:t>여자 상품을 많이 클릭한 사람에게 여자 모델이 나오는 </a:t>
            </a:r>
            <a:r>
              <a:rPr lang="en-US" altLang="ko-KR" sz="1100" b="0" dirty="0" smtClean="0"/>
              <a:t/>
            </a:r>
            <a:br>
              <a:rPr lang="en-US" altLang="ko-KR" sz="1100" b="0" dirty="0" smtClean="0"/>
            </a:br>
            <a:r>
              <a:rPr lang="en-US" altLang="ko-KR" sz="1100" b="0" dirty="0" smtClean="0"/>
              <a:t>      </a:t>
            </a:r>
            <a:r>
              <a:rPr lang="ko-KR" altLang="en-US" sz="1100" b="0" dirty="0" smtClean="0"/>
              <a:t>사진을 보여줌</a:t>
            </a:r>
            <a:endParaRPr lang="en-US" altLang="ko-KR" sz="1100" b="0" dirty="0" smtClean="0"/>
          </a:p>
          <a:p>
            <a:pPr>
              <a:lnSpc>
                <a:spcPts val="1700"/>
              </a:lnSpc>
              <a:spcBef>
                <a:spcPts val="1800"/>
              </a:spcBef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개인의 관심을 끌어 체류시간 증대 및 </a:t>
            </a:r>
            <a:r>
              <a:rPr lang="ko-KR" altLang="en-US" sz="1100" dirty="0" err="1" smtClean="0"/>
              <a:t>이탈률</a:t>
            </a:r>
            <a:r>
              <a:rPr lang="ko-KR" altLang="en-US" sz="1100" dirty="0" smtClean="0"/>
              <a:t> 감소가 목표</a:t>
            </a:r>
            <a:r>
              <a:rPr lang="en-US" altLang="ko-KR" sz="1100" dirty="0" smtClean="0"/>
              <a:t> </a:t>
            </a:r>
          </a:p>
          <a:p>
            <a:pPr>
              <a:lnSpc>
                <a:spcPts val="1700"/>
              </a:lnSpc>
              <a:spcBef>
                <a:spcPts val="1800"/>
              </a:spcBef>
            </a:pPr>
            <a:r>
              <a:rPr lang="ko-KR" altLang="en-US" sz="1100" dirty="0" smtClean="0"/>
              <a:t>개인화 페이지는 </a:t>
            </a:r>
            <a:r>
              <a:rPr lang="en-US" altLang="ko-KR" sz="1100" dirty="0" smtClean="0"/>
              <a:t>UX</a:t>
            </a:r>
            <a:r>
              <a:rPr lang="ko-KR" altLang="en-US" sz="1100" dirty="0" smtClean="0"/>
              <a:t>요소를 변경하는 것이기 때문에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UX </a:t>
            </a:r>
            <a:r>
              <a:rPr lang="ko-KR" altLang="en-US" sz="1100" dirty="0" smtClean="0"/>
              <a:t>전문가의 협업 필요</a:t>
            </a:r>
            <a:endParaRPr lang="en-US" altLang="ko-KR" sz="11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5383869" y="1364044"/>
            <a:ext cx="3925650" cy="403820"/>
          </a:xfrm>
          <a:prstGeom prst="rect">
            <a:avLst/>
          </a:prstGeom>
          <a:solidFill>
            <a:srgbClr val="558DA9"/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개인화 </a:t>
            </a:r>
            <a:r>
              <a:rPr kumimoji="0" lang="en-US" altLang="ko-KR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Page </a:t>
            </a: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영역</a:t>
            </a:r>
            <a:endParaRPr kumimoji="0" lang="en-US" altLang="ko-KR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 bwMode="gray">
          <a:xfrm>
            <a:off x="2073417" y="4764490"/>
            <a:ext cx="5759904" cy="149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108000" rIns="72000" bIns="0" anchor="ctr" anchorCtr="0">
            <a:noAutofit/>
          </a:bodyPr>
          <a:lstStyle>
            <a:defPPr>
              <a:defRPr lang="ko-KR"/>
            </a:defPPr>
            <a:lvl1pPr marL="271463" indent="-90488" defTabSz="774700">
              <a:lnSpc>
                <a:spcPts val="1700"/>
              </a:lnSpc>
              <a:spcBef>
                <a:spcPts val="1800"/>
              </a:spcBef>
              <a:buClr>
                <a:srgbClr val="4D4D4D"/>
              </a:buClr>
              <a:buSzPct val="100000"/>
              <a:buFont typeface="Wingdings" panose="05000000000000000000" pitchFamily="2" charset="2"/>
              <a:buChar char="§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defRPr>
            </a:lvl1pPr>
            <a:lvl2pPr algn="ctr">
              <a:buChar char="•"/>
              <a:defRPr sz="1400"/>
            </a:lvl2pPr>
            <a:lvl3pPr algn="ctr">
              <a:buChar char="•"/>
              <a:defRPr sz="1400"/>
            </a:lvl3pPr>
            <a:lvl4pPr algn="ctr">
              <a:buChar char="•"/>
              <a:defRPr sz="1400"/>
            </a:lvl4pPr>
            <a:lvl5pPr algn="ctr">
              <a:buChar char="•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r>
              <a:rPr lang="en-US" altLang="ko-KR" dirty="0"/>
              <a:t> </a:t>
            </a:r>
            <a:r>
              <a:rPr lang="ko-KR" altLang="en-US" dirty="0" err="1"/>
              <a:t>웹페이지의</a:t>
            </a:r>
            <a:r>
              <a:rPr lang="ko-KR" altLang="en-US" dirty="0"/>
              <a:t> </a:t>
            </a:r>
            <a:r>
              <a:rPr lang="en-US" altLang="ko-KR" dirty="0"/>
              <a:t>Look &amp; Feel</a:t>
            </a:r>
            <a:r>
              <a:rPr lang="ko-KR" altLang="en-US" dirty="0"/>
              <a:t>을 세밀하게 조정하여 어떤 </a:t>
            </a:r>
            <a:r>
              <a:rPr lang="en-US" altLang="ko-KR" dirty="0"/>
              <a:t>Look &amp; Feel</a:t>
            </a:r>
            <a:r>
              <a:rPr lang="ko-KR" altLang="en-US" dirty="0"/>
              <a:t>이 소비자에게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더 많은 반응을 이끌어 내는지 테스트하는 기법</a:t>
            </a:r>
            <a:endParaRPr lang="en-US" altLang="ko-KR" dirty="0"/>
          </a:p>
          <a:p>
            <a:r>
              <a:rPr lang="en-US" altLang="ko-KR" dirty="0"/>
              <a:t>Look &amp; Feel</a:t>
            </a:r>
            <a:r>
              <a:rPr lang="ko-KR" altLang="en-US" dirty="0"/>
              <a:t> 뿐만 아니라 추천 알고리즘의 성능 테스트 및 가설을 검증 할 수 있는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방법으로도 사용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2073418" y="4365104"/>
            <a:ext cx="5759902" cy="403820"/>
          </a:xfrm>
          <a:prstGeom prst="rect">
            <a:avLst/>
          </a:prstGeom>
          <a:solidFill>
            <a:srgbClr val="558DA9"/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en-US" altLang="ko-KR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A/B Test </a:t>
            </a:r>
            <a:r>
              <a:rPr kumimoji="0" lang="ko-KR" altLang="en-US" sz="1400" b="1" spc="-70" dirty="0" smtClean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영역</a:t>
            </a:r>
            <a:endParaRPr kumimoji="0" lang="en-US" altLang="ko-KR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3050" y="817036"/>
            <a:ext cx="941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개인화 서비스는 크게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3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가지 기능으로 구분하고 특징에 따라 적합한 솔루션 도입 필요</a:t>
            </a:r>
            <a:endParaRPr lang="en-US" altLang="ko-KR" sz="1800" b="1" dirty="0" smtClean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4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35651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0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 smtClean="0"/>
              <a:t>솔루션 비교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25344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47207"/>
              </p:ext>
            </p:extLst>
          </p:nvPr>
        </p:nvGraphicFramePr>
        <p:xfrm>
          <a:off x="495300" y="1034031"/>
          <a:ext cx="8915399" cy="4509614"/>
        </p:xfrm>
        <a:graphic>
          <a:graphicData uri="http://schemas.openxmlformats.org/drawingml/2006/table">
            <a:tbl>
              <a:tblPr/>
              <a:tblGrid>
                <a:gridCol w="1505372"/>
                <a:gridCol w="2376264"/>
                <a:gridCol w="1746601"/>
                <a:gridCol w="1643581"/>
                <a:gridCol w="1643581"/>
              </a:tblGrid>
              <a:tr h="317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주요 기능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설명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넷스루</a:t>
                      </a:r>
                      <a:endParaRPr lang="en-US" altLang="ko-KR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Optimizely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Dynamic  Yield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9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서비스 방식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솔루션 구축 및 사용 방식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내부구축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SaaS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방식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SaaS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방식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내부 데이터 활용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　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자사 데이터 활용 가능성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/>
                      </a:r>
                      <a:b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내부데이터 통합가능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△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개인정보 전송 제한됨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△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개인정보 전송 제한됨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 추천 기능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개인에게 적합한 상품 추천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△</a:t>
                      </a:r>
                      <a:b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내부데이터 활용 제한적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APP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지원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안함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△</a:t>
                      </a:r>
                      <a:b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내부데이터 활용 제한적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타겟팅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기능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Segment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후 추천 기능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△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/>
                      </a:r>
                      <a:b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내부데이터 활용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제한적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△</a:t>
                      </a:r>
                      <a:b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내부데이터 활용 제한적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개인화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Page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개인의 선호에 맞는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Content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보여줌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Ⅹ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△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/>
                      </a:r>
                      <a:b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자유도 다소 낮음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A/B Test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기능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테스트 기능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○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알고리즘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커스텀마이징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개인화을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위한 알고리즘을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/>
                      </a:r>
                      <a:b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</a:b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직접 개발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업데이트 가능 여부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○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</a:b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(R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과 연계하여 알고리즘 개발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Ⅹ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Ⅹ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컨설팅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　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초기 서비스 활용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컨설팅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자체 컨설팅 서비스 제공</a:t>
                      </a: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한국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 내 에이전시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/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통해서 가능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en-US" altLang="ko-KR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asiance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자체 컨설팅 서비스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비용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초기셋팅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+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연간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라이센스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회 구축 비용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: 3.4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억 만원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/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인건비 포함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영구 라이선스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매년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$199,320</a:t>
                      </a:r>
                      <a:b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</a:b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(KRW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약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2.4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억 만원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아리따M" panose="02020603020101020101" pitchFamily="18" charset="-127"/>
                          <a:ea typeface="아리따M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아리따M" panose="02020603020101020101" pitchFamily="18" charset="-127"/>
                        <a:ea typeface="아리따M" panose="02020603020101020101" pitchFamily="18" charset="-127"/>
                        <a:cs typeface="+mn-cs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매년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$99,000</a:t>
                      </a:r>
                      <a:b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(KRW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약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1.2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억 만원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M" panose="02020603020101020101" pitchFamily="18" charset="-127"/>
                          <a:ea typeface="아리따M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아리따M" panose="02020603020101020101" pitchFamily="18" charset="-127"/>
                        <a:ea typeface="아리따M" panose="02020603020101020101" pitchFamily="18" charset="-127"/>
                      </a:endParaRPr>
                    </a:p>
                  </a:txBody>
                  <a:tcPr marL="9248" marR="9248" marT="9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gray">
          <a:xfrm>
            <a:off x="499107" y="5636571"/>
            <a:ext cx="8892988" cy="8188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ctr" anchorCtr="0">
            <a:noAutofit/>
          </a:bodyPr>
          <a:lstStyle>
            <a:defPPr>
              <a:defRPr lang="ko-KR"/>
            </a:defPPr>
            <a:lvl1pPr algn="ctr" defTabSz="774700">
              <a:buClr>
                <a:srgbClr val="4D4D4D"/>
              </a:buClr>
              <a:buSzPct val="100000"/>
              <a:buNone/>
              <a:defRPr b="1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2pPr>
            <a:lvl3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3pPr>
            <a:lvl4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4pPr>
            <a:lvl5pPr algn="ctr">
              <a:buChar char="•"/>
              <a:defRPr sz="1400"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 sz="1400"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 sz="1400"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 sz="1400"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 sz="14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일관된 상품 추천 및 내부 데이터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활용성을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고려했을 때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넷스루의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상품 추천 솔루션이 적합함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M" panose="02020603020101020101" pitchFamily="18" charset="-127"/>
              <a:ea typeface="아리따M" panose="02020603020101020101" pitchFamily="18" charset="-127"/>
            </a:endParaRPr>
          </a:p>
          <a:p>
            <a:pPr marL="271463" indent="-90488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 개인화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Page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는 담당자가 쉽게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UX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를 변경할 수 있는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Tool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이 필요하기 때문에 전문 솔루션인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Optimizely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M" panose="02020603020101020101" pitchFamily="18" charset="-127"/>
                <a:ea typeface="아리따M" panose="02020603020101020101" pitchFamily="18" charset="-127"/>
              </a:rPr>
              <a:t>를 도입하는 것이 적합함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M" panose="02020603020101020101" pitchFamily="18" charset="-127"/>
              <a:ea typeface="아리따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332034" y="978351"/>
            <a:ext cx="3481438" cy="46181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8336" y="703299"/>
            <a:ext cx="255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목적에 따라 두 가지 솔루션 같이 도입</a:t>
            </a:r>
            <a:endParaRPr lang="ko-KR" altLang="en-US" b="1" dirty="0">
              <a:solidFill>
                <a:srgbClr val="FF000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실행 단추: 앞으로 또는 다음 6">
            <a:hlinkClick r:id="rId7" action="ppaction://hlinksldjump" highlightClick="1"/>
          </p:cNvPr>
          <p:cNvSpPr/>
          <p:nvPr/>
        </p:nvSpPr>
        <p:spPr bwMode="auto">
          <a:xfrm>
            <a:off x="9444463" y="5220733"/>
            <a:ext cx="180020" cy="18002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1181340" y="2475514"/>
            <a:ext cx="4021186" cy="184625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aphicFrame>
        <p:nvGraphicFramePr>
          <p:cNvPr id="32" name="개체 3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87746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6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198" y="297738"/>
            <a:ext cx="6984776" cy="420688"/>
          </a:xfrm>
        </p:spPr>
        <p:txBody>
          <a:bodyPr/>
          <a:lstStyle/>
          <a:p>
            <a:pPr lvl="0"/>
            <a:r>
              <a:rPr lang="ko-KR" altLang="en-US" dirty="0" smtClean="0"/>
              <a:t>국내 </a:t>
            </a:r>
            <a:r>
              <a:rPr lang="ko-KR" altLang="en-US" dirty="0" err="1" smtClean="0"/>
              <a:t>이커머스</a:t>
            </a:r>
            <a:r>
              <a:rPr lang="ko-KR" altLang="en-US" dirty="0" smtClean="0"/>
              <a:t> 적용 우선순위</a:t>
            </a:r>
            <a:endParaRPr lang="ko-KR" altLang="en-US" dirty="0"/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561348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2071" y="1287668"/>
            <a:ext cx="4167970" cy="459669"/>
            <a:chOff x="1122071" y="1169130"/>
            <a:chExt cx="4167970" cy="459669"/>
          </a:xfrm>
        </p:grpSpPr>
        <p:sp>
          <p:nvSpPr>
            <p:cNvPr id="34" name="AutoShape 73"/>
            <p:cNvSpPr>
              <a:spLocks noChangeArrowheads="1"/>
            </p:cNvSpPr>
            <p:nvPr/>
          </p:nvSpPr>
          <p:spPr bwMode="auto">
            <a:xfrm>
              <a:off x="1122071" y="1169130"/>
              <a:ext cx="4167970" cy="459669"/>
            </a:xfrm>
            <a:prstGeom prst="roundRect">
              <a:avLst>
                <a:gd name="adj" fmla="val 3801"/>
              </a:avLst>
            </a:prstGeom>
            <a:solidFill>
              <a:srgbClr val="FFFFFF"/>
            </a:solidFill>
            <a:ln w="127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672" y="1232756"/>
              <a:ext cx="2376000" cy="287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5395141" y="1287668"/>
            <a:ext cx="4167970" cy="459669"/>
            <a:chOff x="5395141" y="1169130"/>
            <a:chExt cx="4167970" cy="459669"/>
          </a:xfrm>
        </p:grpSpPr>
        <p:sp>
          <p:nvSpPr>
            <p:cNvPr id="42" name="AutoShape 73"/>
            <p:cNvSpPr>
              <a:spLocks noChangeArrowheads="1"/>
            </p:cNvSpPr>
            <p:nvPr/>
          </p:nvSpPr>
          <p:spPr bwMode="auto">
            <a:xfrm>
              <a:off x="5395141" y="1169130"/>
              <a:ext cx="4167970" cy="459669"/>
            </a:xfrm>
            <a:prstGeom prst="roundRect">
              <a:avLst>
                <a:gd name="adj" fmla="val 3801"/>
              </a:avLst>
            </a:prstGeom>
            <a:solidFill>
              <a:srgbClr val="FFFFFF"/>
            </a:solidFill>
            <a:ln w="127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44" name="Picture 17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208" y="1232756"/>
              <a:ext cx="1296000" cy="31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10374" y="4525108"/>
            <a:ext cx="911697" cy="1873288"/>
            <a:chOff x="210374" y="4437112"/>
            <a:chExt cx="911697" cy="1548172"/>
          </a:xfrm>
        </p:grpSpPr>
        <p:sp>
          <p:nvSpPr>
            <p:cNvPr id="47" name="AutoShape 74"/>
            <p:cNvSpPr>
              <a:spLocks noChangeArrowheads="1"/>
            </p:cNvSpPr>
            <p:nvPr/>
          </p:nvSpPr>
          <p:spPr bwMode="auto">
            <a:xfrm>
              <a:off x="210374" y="4437112"/>
              <a:ext cx="911697" cy="15481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sz="1400" b="1" spc="-70" dirty="0" smtClean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개인화 페이지</a:t>
              </a:r>
              <a:endParaRPr kumimoji="0" lang="ko-KR" altLang="en-US" sz="1400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</p:txBody>
        </p:sp>
        <p:pic>
          <p:nvPicPr>
            <p:cNvPr id="48" name="Picture 6" descr="optimizely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27" y="5451550"/>
              <a:ext cx="733659" cy="15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10374" y="2448481"/>
            <a:ext cx="911697" cy="1873288"/>
            <a:chOff x="210374" y="2312876"/>
            <a:chExt cx="911697" cy="1548172"/>
          </a:xfrm>
        </p:grpSpPr>
        <p:sp>
          <p:nvSpPr>
            <p:cNvPr id="46" name="AutoShape 74"/>
            <p:cNvSpPr>
              <a:spLocks noChangeArrowheads="1"/>
            </p:cNvSpPr>
            <p:nvPr/>
          </p:nvSpPr>
          <p:spPr bwMode="auto">
            <a:xfrm>
              <a:off x="210374" y="2312876"/>
              <a:ext cx="911697" cy="15481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6350" algn="ctr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lIns="18000" tIns="0" rIns="18000" bIns="0" anchor="ctr"/>
            <a:lstStyle/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개인화 </a:t>
              </a:r>
              <a:endParaRPr kumimoji="0" lang="en-US" altLang="ko-KR" sz="1400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  <a:p>
              <a:pPr algn="ctr" eaLnBrk="0" latinLnBrk="0" hangingPunct="0">
                <a:spcBef>
                  <a:spcPts val="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kumimoji="0" lang="ko-KR" altLang="en-US" sz="1400" b="1" spc="-70" dirty="0">
                  <a:solidFill>
                    <a:schemeClr val="bg1"/>
                  </a:solidFill>
                  <a:latin typeface="아리따B" panose="02020603020101020101" pitchFamily="18" charset="-127"/>
                  <a:ea typeface="아리따B" panose="02020603020101020101" pitchFamily="18" charset="-127"/>
                  <a:cs typeface="Arial" pitchFamily="34" charset="0"/>
                </a:rPr>
                <a:t>상품추천</a:t>
              </a:r>
              <a:endParaRPr kumimoji="0" lang="en-US" altLang="ko-KR" sz="1400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endParaRPr>
            </a:p>
          </p:txBody>
        </p:sp>
        <p:pic>
          <p:nvPicPr>
            <p:cNvPr id="49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51" y="3391636"/>
              <a:ext cx="769036" cy="16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AutoShape 74"/>
          <p:cNvSpPr>
            <a:spLocks noChangeArrowheads="1"/>
          </p:cNvSpPr>
          <p:nvPr/>
        </p:nvSpPr>
        <p:spPr bwMode="auto">
          <a:xfrm>
            <a:off x="210374" y="1802427"/>
            <a:ext cx="911697" cy="47281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lIns="18000" tIns="0" rIns="18000" bIns="0" anchor="ctr"/>
          <a:lstStyle/>
          <a:p>
            <a:pPr algn="ctr" eaLnBrk="0" latinLnBrk="0" hangingPunct="0">
              <a:spcBef>
                <a:spcPts val="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kumimoji="0" lang="ko-KR" altLang="en-US" sz="1400" b="1" spc="-70" dirty="0">
                <a:solidFill>
                  <a:schemeClr val="bg1"/>
                </a:solidFill>
                <a:latin typeface="아리따B" panose="02020603020101020101" pitchFamily="18" charset="-127"/>
                <a:ea typeface="아리따B" panose="02020603020101020101" pitchFamily="18" charset="-127"/>
                <a:cs typeface="Arial" pitchFamily="34" charset="0"/>
              </a:rPr>
              <a:t>유입규모</a:t>
            </a:r>
            <a:endParaRPr kumimoji="0" lang="en-US" altLang="ko-KR" sz="1400" b="1" spc="-70" dirty="0">
              <a:solidFill>
                <a:schemeClr val="bg1"/>
              </a:solidFill>
              <a:latin typeface="아리따B" panose="02020603020101020101" pitchFamily="18" charset="-127"/>
              <a:ea typeface="아리따B" panose="02020603020101020101" pitchFamily="18" charset="-127"/>
              <a:cs typeface="Arial" pitchFamily="34" charset="0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gray">
          <a:xfrm>
            <a:off x="5512325" y="1864383"/>
            <a:ext cx="412062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</a:pP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월 고유 방문객 수 약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150</a:t>
            </a: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만명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주문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천건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gray">
          <a:xfrm>
            <a:off x="1317998" y="1864383"/>
            <a:ext cx="389798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</a:pP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고유 방문객 수 약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45</a:t>
            </a: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만명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주문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 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7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천건</a:t>
            </a:r>
            <a:endParaRPr lang="en-US" altLang="ko-KR" b="1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299236" y="3742360"/>
            <a:ext cx="379778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적용 우선 순위 </a:t>
            </a:r>
            <a:r>
              <a:rPr lang="en-US" altLang="ko-KR" dirty="0" smtClean="0"/>
              <a:t>(UV</a:t>
            </a:r>
            <a:r>
              <a:rPr lang="ko-KR" altLang="en-US" dirty="0" err="1" smtClean="0"/>
              <a:t>규모순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: m-Web(71</a:t>
            </a:r>
            <a:r>
              <a:rPr lang="en-US" altLang="ko-KR" dirty="0"/>
              <a:t>%) &gt; </a:t>
            </a:r>
            <a:r>
              <a:rPr lang="en-US" altLang="ko-KR" dirty="0" smtClean="0"/>
              <a:t>web(28</a:t>
            </a:r>
            <a:r>
              <a:rPr lang="en-US" altLang="ko-KR" dirty="0"/>
              <a:t>%) &gt; App(1%) 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533482" y="3159709"/>
            <a:ext cx="284431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m-Web(61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%) &gt; App(27%) &gt; Web(13%)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44561" y="2355211"/>
            <a:ext cx="9318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4561" y="4428928"/>
            <a:ext cx="9318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316596" y="2475514"/>
            <a:ext cx="382666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現 </a:t>
            </a:r>
            <a:r>
              <a:rPr lang="ko-KR" altLang="en-US" dirty="0" err="1"/>
              <a:t>레코벨</a:t>
            </a:r>
            <a:r>
              <a:rPr lang="ko-KR" altLang="en-US" dirty="0"/>
              <a:t> 추천 솔루션 운영 中 </a:t>
            </a:r>
            <a:r>
              <a:rPr lang="en-US" altLang="ko-KR" dirty="0"/>
              <a:t>(~‘17.06 </a:t>
            </a:r>
            <a:r>
              <a:rPr lang="ko-KR" altLang="en-US" dirty="0" smtClean="0"/>
              <a:t>계약 만료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533482" y="2475514"/>
            <a:ext cx="437251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b="0" dirty="0"/>
              <a:t> </a:t>
            </a:r>
            <a:r>
              <a:rPr lang="ko-KR" altLang="en-US" b="0" dirty="0"/>
              <a:t>現 </a:t>
            </a:r>
            <a:r>
              <a:rPr lang="ko-KR" altLang="en-US" b="0" dirty="0" err="1"/>
              <a:t>레코벨</a:t>
            </a:r>
            <a:r>
              <a:rPr lang="ko-KR" altLang="en-US" b="0" dirty="0"/>
              <a:t> 추천 솔루션 운영 中 </a:t>
            </a:r>
            <a:r>
              <a:rPr lang="en-US" altLang="ko-KR" b="0" dirty="0"/>
              <a:t>(~‘17.12 </a:t>
            </a:r>
            <a:r>
              <a:rPr lang="ko-KR" altLang="en-US" b="0" dirty="0"/>
              <a:t>계약</a:t>
            </a:r>
            <a:r>
              <a:rPr lang="en-US" altLang="ko-KR" b="0" dirty="0"/>
              <a:t>)</a:t>
            </a:r>
            <a:br>
              <a:rPr lang="en-US" altLang="ko-KR" b="0" dirty="0"/>
            </a:br>
            <a:r>
              <a:rPr lang="ko-KR" altLang="en-US" b="0" dirty="0"/>
              <a:t>기여 매출 비중 </a:t>
            </a:r>
            <a:r>
              <a:rPr lang="en-US" altLang="ko-KR" b="0" dirty="0"/>
              <a:t>30~40% </a:t>
            </a:r>
            <a:r>
              <a:rPr lang="ko-KR" altLang="en-US" b="0" dirty="0" err="1"/>
              <a:t>추청</a:t>
            </a:r>
            <a:r>
              <a:rPr lang="ko-KR" altLang="en-US" b="0" dirty="0"/>
              <a:t> </a:t>
            </a:r>
            <a:r>
              <a:rPr lang="en-US" altLang="ko-KR" b="0" dirty="0"/>
              <a:t>(</a:t>
            </a:r>
            <a:r>
              <a:rPr lang="ko-KR" altLang="en-US" b="0" dirty="0" err="1"/>
              <a:t>레코벨</a:t>
            </a:r>
            <a:r>
              <a:rPr lang="ko-KR" altLang="en-US" b="0" dirty="0"/>
              <a:t> 산정 </a:t>
            </a:r>
            <a:r>
              <a:rPr lang="ko-KR" altLang="en-US" b="0" dirty="0" smtClean="0"/>
              <a:t>기준</a:t>
            </a:r>
            <a:r>
              <a:rPr lang="en-US" altLang="ko-KR" b="0" dirty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’17</a:t>
            </a:r>
            <a:r>
              <a:rPr lang="ko-KR" altLang="en-US" dirty="0"/>
              <a:t>년 </a:t>
            </a:r>
            <a:r>
              <a:rPr lang="ko-KR" altLang="en-US" dirty="0" err="1" smtClean="0"/>
              <a:t>레코벨</a:t>
            </a:r>
            <a:r>
              <a:rPr lang="ko-KR" altLang="en-US" dirty="0" smtClean="0"/>
              <a:t> 솔루션 지속 </a:t>
            </a:r>
            <a:r>
              <a:rPr lang="ko-KR" altLang="en-US" dirty="0"/>
              <a:t>운영 예정 </a:t>
            </a:r>
            <a:r>
              <a:rPr lang="ko-KR" altLang="en-US" dirty="0" smtClean="0"/>
              <a:t> 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추천 영역</a:t>
            </a:r>
            <a:r>
              <a:rPr lang="en-US" altLang="ko-KR" sz="1100" b="0" dirty="0" smtClean="0"/>
              <a:t>/</a:t>
            </a:r>
            <a:r>
              <a:rPr lang="ko-KR" altLang="en-US" sz="1100" b="0" dirty="0" smtClean="0"/>
              <a:t>순서 </a:t>
            </a:r>
            <a:r>
              <a:rPr lang="ko-KR" altLang="en-US" sz="1100" b="0" dirty="0"/>
              <a:t>확대 계획 有</a:t>
            </a:r>
            <a:r>
              <a:rPr lang="en-US" altLang="ko-KR" sz="1100" b="0" dirty="0"/>
              <a:t>)</a:t>
            </a:r>
            <a:endParaRPr lang="en-US" altLang="ko-KR" b="0" dirty="0"/>
          </a:p>
        </p:txBody>
      </p:sp>
      <p:sp>
        <p:nvSpPr>
          <p:cNvPr id="45" name="직사각형 44"/>
          <p:cNvSpPr/>
          <p:nvPr/>
        </p:nvSpPr>
        <p:spPr bwMode="auto">
          <a:xfrm>
            <a:off x="5377712" y="4538624"/>
            <a:ext cx="4021186" cy="195704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latinLnBrk="0"/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gray">
          <a:xfrm>
            <a:off x="5473990" y="5307595"/>
            <a:ext cx="40106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</a:pP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US 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신규 사이트 오픈 전 적용 어려움으로 국내 </a:t>
            </a: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이니스프리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커머스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몰에 우선 적용 후 </a:t>
            </a:r>
            <a:r>
              <a:rPr lang="en-US" altLang="ko-KR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US</a:t>
            </a:r>
            <a:r>
              <a:rPr lang="ko-KR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사이트 오픈 후 안정적으로 도입 </a:t>
            </a:r>
            <a:endParaRPr lang="en-US" altLang="ko-KR" dirty="0" smtClean="0">
              <a:solidFill>
                <a:srgbClr val="000000">
                  <a:lumMod val="75000"/>
                  <a:lumOff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1316595" y="2814027"/>
            <a:ext cx="382666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월 고유 방문객 수는 적으나</a:t>
            </a:r>
            <a:r>
              <a:rPr lang="en-US" altLang="ko-KR" dirty="0" smtClean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자사 브랜드 대부분을 판매하는 채널이기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 정보 활용한 전사적인 추천 알고리즘 테스트하기에 좋은 채널임 </a:t>
            </a:r>
            <a:endParaRPr lang="en-US" altLang="ko-KR" dirty="0"/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1316596" y="4555577"/>
            <a:ext cx="367240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적용 우선 순위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개인화 상품 추천 적용 순서와 동일</a:t>
            </a:r>
            <a:r>
              <a:rPr lang="en-US" altLang="ko-KR" b="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m-Web(71</a:t>
            </a:r>
            <a:r>
              <a:rPr lang="en-US" altLang="ko-KR" dirty="0"/>
              <a:t>%) &gt;  web(28%) &gt; App(1%) 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473990" y="4604956"/>
            <a:ext cx="38266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현재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Optimizely</a:t>
            </a:r>
            <a:r>
              <a:rPr lang="en-US" altLang="ko-KR" dirty="0" smtClean="0"/>
              <a:t> Demo</a:t>
            </a:r>
            <a:r>
              <a:rPr lang="ko-KR" altLang="en-US" dirty="0"/>
              <a:t> </a:t>
            </a:r>
            <a:r>
              <a:rPr lang="ko-KR" altLang="en-US" dirty="0" smtClean="0"/>
              <a:t>적용 가능함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/ App OS</a:t>
            </a:r>
            <a:r>
              <a:rPr lang="ko-KR" altLang="en-US" dirty="0" smtClean="0"/>
              <a:t>별 적용 가능여부 확인 필요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533482" y="3477998"/>
            <a:ext cx="437251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월 주문 건수가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몰과 유사한 수준이나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고유방문객 수가 많아 개인화 추천 고도화를 통한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구매전환률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상승 기회 존재함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473990" y="5936731"/>
            <a:ext cx="367240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적용 우선 순위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: m-Web(61</a:t>
            </a:r>
            <a:r>
              <a:rPr lang="en-US" altLang="ko-KR" dirty="0"/>
              <a:t>%) &gt; App(27%) &gt; Web(13%)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16596" y="5170824"/>
            <a:ext cx="3973445" cy="630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>
            <a:defPPr>
              <a:defRPr lang="ko-KR"/>
            </a:defPPr>
            <a:lvl1pPr marL="95250" indent="-95250" eaLnBrk="0" latinLnBrk="0" hangingPunct="0">
              <a:spcBef>
                <a:spcPts val="1200"/>
              </a:spcBef>
              <a:buFont typeface="Wingdings" pitchFamily="2" charset="2"/>
              <a:buChar char=""/>
              <a:defRPr b="1">
                <a:solidFill>
                  <a:srgbClr val="000000">
                    <a:lumMod val="75000"/>
                    <a:lumOff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ko-KR" altLang="en-US" dirty="0" smtClean="0"/>
              <a:t> 현 사이트 체제에서는 </a:t>
            </a:r>
            <a:r>
              <a:rPr lang="en-US" altLang="ko-KR" dirty="0" smtClean="0"/>
              <a:t>A/B Test</a:t>
            </a:r>
            <a:r>
              <a:rPr lang="ko-KR" altLang="en-US" dirty="0" smtClean="0"/>
              <a:t>에 대한 유연성이 떨어지는 부분이 있어 기술 검증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개편을 함께 고려한 도입 필요함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현재 </a:t>
            </a:r>
            <a:r>
              <a:rPr lang="en-US" altLang="ko-KR" sz="1100" b="0" dirty="0" smtClean="0"/>
              <a:t>AP</a:t>
            </a:r>
            <a:r>
              <a:rPr lang="ko-KR" altLang="en-US" sz="1100" b="0" dirty="0" smtClean="0"/>
              <a:t>몰</a:t>
            </a:r>
            <a:r>
              <a:rPr lang="en-US" altLang="ko-KR" sz="1100" b="0" dirty="0"/>
              <a:t> </a:t>
            </a:r>
            <a:r>
              <a:rPr lang="en-US" altLang="ko-KR" sz="1100" b="0" dirty="0" smtClean="0"/>
              <a:t>Web</a:t>
            </a:r>
            <a:r>
              <a:rPr lang="ko-KR" altLang="en-US" sz="1100" b="0" dirty="0" smtClean="0"/>
              <a:t>에 </a:t>
            </a:r>
            <a:r>
              <a:rPr lang="en-US" altLang="ko-KR" sz="1100" b="0" dirty="0" smtClean="0"/>
              <a:t>Demo TEST</a:t>
            </a:r>
            <a:r>
              <a:rPr lang="ko-KR" altLang="en-US" sz="1100" b="0" dirty="0" smtClean="0"/>
              <a:t> 불가 </a:t>
            </a:r>
            <a:r>
              <a:rPr lang="en-US" altLang="ko-KR" sz="1100" b="0" dirty="0" smtClean="0"/>
              <a:t>/ App OS</a:t>
            </a:r>
            <a:r>
              <a:rPr lang="ko-KR" altLang="en-US" sz="1100" b="0" dirty="0" smtClean="0"/>
              <a:t>별 검토 필요함</a:t>
            </a:r>
            <a:r>
              <a:rPr lang="en-US" altLang="ko-KR" sz="1100" b="0" dirty="0" smtClean="0"/>
              <a:t>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73050" y="799799"/>
            <a:ext cx="941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넷스루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개인화 상품 추천은 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AP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몰 우선 적용</a:t>
            </a:r>
            <a:r>
              <a:rPr lang="en-US" altLang="ko-KR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,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Optimizely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는 국내 </a:t>
            </a:r>
            <a:r>
              <a:rPr lang="ko-KR" altLang="en-US" sz="1800" b="1" dirty="0" err="1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이니스프리몰</a:t>
            </a:r>
            <a:r>
              <a:rPr lang="ko-KR" altLang="en-US" sz="1800" b="1" dirty="0" smtClean="0">
                <a:solidFill>
                  <a:schemeClr val="tx1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우선 적용</a:t>
            </a:r>
            <a:endParaRPr lang="en-US" altLang="ko-KR" sz="1800" b="1" dirty="0">
              <a:solidFill>
                <a:schemeClr val="tx1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p4oQERKOEipL.jiWwDTQ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p4oQERKOEipL.jiWwDTQ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p4oQERKOEipL.jiWwDTQ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p4oQERKOEipL.jiWwDTQ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p4oQERKOEipL.jiWwDTQ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dl3CV1.ECLm2sSl82P4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72000" tIns="72000" rIns="72000" bIns="72000" anchor="ctr"/>
      <a:lstStyle>
        <a:defPPr indent="-180975" algn="ctr" latinLnBrk="0">
          <a:defRPr b="1" dirty="0" smtClean="0">
            <a:solidFill>
              <a:schemeClr val="tx1">
                <a:lumMod val="75000"/>
                <a:lumOff val="25000"/>
              </a:schemeClr>
            </a:solidFill>
            <a:latin typeface="아리따-돋움(TTF)-Medium" pitchFamily="18" charset="-127"/>
            <a:ea typeface="아리따-돋움(TTF)-Medium" pitchFamily="18" charset="-127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345949</TotalTime>
  <Words>1891</Words>
  <Application>Microsoft Office PowerPoint</Application>
  <PresentationFormat>A4 용지(210x297mm)</PresentationFormat>
  <Paragraphs>428</Paragraphs>
  <Slides>22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44" baseType="lpstr">
      <vt:lpstr>굴림</vt:lpstr>
      <vt:lpstr>Arial</vt:lpstr>
      <vt:lpstr>아리따-돋움(TTF)-Medium</vt:lpstr>
      <vt:lpstr>아리따-돋움_OTF_Bold</vt:lpstr>
      <vt:lpstr>Wingdings</vt:lpstr>
      <vt:lpstr>아리따-돋움(OTF)-Medium</vt:lpstr>
      <vt:lpstr>맑은 고딕</vt:lpstr>
      <vt:lpstr>아리따L</vt:lpstr>
      <vt:lpstr>아리따-돋움_TTF_Medium</vt:lpstr>
      <vt:lpstr>나눔고딕 ExtraBold</vt:lpstr>
      <vt:lpstr>아리따M</vt:lpstr>
      <vt:lpstr>나눔고딕</vt:lpstr>
      <vt:lpstr>아리따SB</vt:lpstr>
      <vt:lpstr>Webdings</vt:lpstr>
      <vt:lpstr>Elephant</vt:lpstr>
      <vt:lpstr>아리따-돋움(TTF)-SemiBold</vt:lpstr>
      <vt:lpstr>아리따-돋움(TTF)-Bold</vt:lpstr>
      <vt:lpstr>아리따B</vt:lpstr>
      <vt:lpstr>Office 테마</vt:lpstr>
      <vt:lpstr>디자인 사용자 지정</vt:lpstr>
      <vt:lpstr>think-cell Slide</vt:lpstr>
      <vt:lpstr>비트맵 이미지</vt:lpstr>
      <vt:lpstr>미국 IT솔루션 검토결과 (개인화솔루션, 리뷰 피드백 솔루션) </vt:lpstr>
      <vt:lpstr>Summary</vt:lpstr>
      <vt:lpstr>Summary</vt:lpstr>
      <vt:lpstr>PowerPoint 프레젠테이션</vt:lpstr>
      <vt:lpstr>AP Digital Touch Point 내 개인화 적용 영역</vt:lpstr>
      <vt:lpstr>도입 목적 및 추진 방향</vt:lpstr>
      <vt:lpstr>각 기능별 특징 설명</vt:lpstr>
      <vt:lpstr>솔루션 비교</vt:lpstr>
      <vt:lpstr>국내 이커머스 적용 우선순위</vt:lpstr>
      <vt:lpstr>Optimizely 국내 레퍼런스 - 위메프</vt:lpstr>
      <vt:lpstr>개인화 서비스 프레임워크</vt:lpstr>
      <vt:lpstr>데이터 통합 마트 개발 방안</vt:lpstr>
      <vt:lpstr>향후 필요 업무 일정</vt:lpstr>
      <vt:lpstr>PowerPoint 프레젠테이션</vt:lpstr>
      <vt:lpstr>YOTPO 도입 목적 및 솔루션 개요</vt:lpstr>
      <vt:lpstr>YOTPO 주요 특징 및 사용 가능성</vt:lpstr>
      <vt:lpstr>YOTPO  e커머스 적용 </vt:lpstr>
      <vt:lpstr>PowerPoint 프레젠테이션</vt:lpstr>
      <vt:lpstr>Appendix. 비용 상세</vt:lpstr>
      <vt:lpstr>Appendix. 솔루션 적용 예시</vt:lpstr>
      <vt:lpstr>Appendix. Optimizely 사용성</vt:lpstr>
      <vt:lpstr>Appendix. Dynamic Yield 사용성</vt:lpstr>
    </vt:vector>
  </TitlesOfParts>
  <Manager>기획팀</Manager>
  <Company>AMORE PACIFIC</Company>
  <LinksUpToDate>false</LinksUpToDate>
  <SharedDoc>false</SharedDoc>
  <HyperlinkBase>www.iExceller.com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경영회의자료 Template</dc:title>
  <dc:subject>경영회의</dc:subject>
  <dc:creator>기획재경부문</dc:creator>
  <cp:keywords>경영회의</cp:keywords>
  <cp:lastModifiedBy>Windows 사용자</cp:lastModifiedBy>
  <cp:revision>20615</cp:revision>
  <cp:lastPrinted>2017-01-05T00:52:10Z</cp:lastPrinted>
  <dcterms:created xsi:type="dcterms:W3CDTF">2002-06-17T04:53:36Z</dcterms:created>
  <dcterms:modified xsi:type="dcterms:W3CDTF">2017-01-17T04:48:47Z</dcterms:modified>
  <cp:category>경영회의</cp:category>
</cp:coreProperties>
</file>