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20" r:id="rId2"/>
    <p:sldId id="339" r:id="rId3"/>
    <p:sldId id="332" r:id="rId4"/>
    <p:sldId id="328" r:id="rId5"/>
    <p:sldId id="337" r:id="rId6"/>
    <p:sldId id="329" r:id="rId7"/>
    <p:sldId id="330" r:id="rId8"/>
    <p:sldId id="322" r:id="rId9"/>
    <p:sldId id="323" r:id="rId10"/>
    <p:sldId id="344" r:id="rId11"/>
    <p:sldId id="343" r:id="rId12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9F2"/>
    <a:srgbClr val="D62C00"/>
    <a:srgbClr val="0052BE"/>
    <a:srgbClr val="FF00FF"/>
    <a:srgbClr val="000066"/>
    <a:srgbClr val="8D0C09"/>
    <a:srgbClr val="005699"/>
    <a:srgbClr val="4F8ABE"/>
    <a:srgbClr val="19396B"/>
    <a:srgbClr val="D59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9245" autoAdjust="0"/>
    <p:restoredTop sz="92773" autoAdjust="0"/>
  </p:normalViewPr>
  <p:slideViewPr>
    <p:cSldViewPr>
      <p:cViewPr>
        <p:scale>
          <a:sx n="70" d="100"/>
          <a:sy n="70" d="100"/>
        </p:scale>
        <p:origin x="-3372" y="-1014"/>
      </p:cViewPr>
      <p:guideLst>
        <p:guide orient="horz" pos="3294"/>
        <p:guide pos="58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>
        <p:scale>
          <a:sx n="100" d="100"/>
          <a:sy n="100" d="100"/>
        </p:scale>
        <p:origin x="-1890" y="115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P35000820\Desktop\&#49352;&#47196;&#50868;&#50500;&#47532;___%20&#50500;&#47532;&#46384;&#50880;%201&#50900;%20&#51064;&#49324;&#51060;&#53944;%20&#52628;&#44032;&#48512;&#48516;_&#50641;&#49472;&#54028;&#51068;_v0.1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P35000820\Desktop\&#49352;&#47196;&#50868;&#50500;&#47532;___%20&#50500;&#47532;&#46384;&#50880;%201&#50900;%20&#51064;&#49324;&#51060;&#53944;%20&#52628;&#44032;&#48512;&#48516;_&#50641;&#49472;&#54028;&#51068;_v0.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NXUSER\Documents\AmorePacific\CEM\In-Depth%20&#48516;&#49437;\2017&#45380;%20&#51064;&#45953;&#49828;_&#44608;&#51456;&#55148;\2017&#45380;%2002&#50900;\2&#50900;%20&#47568;&#47112;&#51060;&#49884;&#50500;%20&#46972;&#45348;&#51592;%20CTA%20&#51064;&#45953;&#49828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NXUSER\Documents\AmorePacific\CEM\In-Depth%20&#48516;&#49437;\2017&#45380;%20&#51064;&#45953;&#49828;_&#44608;&#51456;&#55148;\2017&#45380;%2002&#50900;\2&#50900;%20&#47568;&#47112;&#51060;&#49884;&#50500;%20&#46972;&#45348;&#51592;%20CTA%20&#51064;&#45953;&#49828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NXUSER\Documents\AmorePacific\CEM\In-Depth%20&#48516;&#49437;\2017&#45380;%20&#51064;&#45953;&#49828;_&#44608;&#51456;&#55148;\2017&#45380;%2002&#50900;\2&#50900;%20&#47568;&#47112;&#51060;&#49884;&#50500;%20&#46972;&#45348;&#51592;%20CTA%20&#51064;&#45953;&#49828;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P35000820\AppData\Local\Temp\Domino%20Web%20Access\&#48373;&#49324;&#48376;%2020170302_&#50500;&#47532;&#46384;&#50880;%20&#45936;&#51060;&#53552;&#50836;&#52397;_v0.5(&#49688;&#51221;)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P35000820\AppData\Local\Temp\Domino%20Web%20Access\&#48373;&#49324;&#48376;%2020170302_&#50500;&#47532;&#46384;&#50880;%20&#45936;&#51060;&#53552;&#50836;&#52397;_v0.5(&#49688;&#51221;)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P35000820\Desktop\&#49352;&#47196;&#50868;&#50500;&#47532;___%20&#50500;&#47532;&#46384;&#50880;%201&#50900;%20&#51064;&#49324;&#51060;&#53944;%20&#52628;&#44032;&#48512;&#48516;_&#50641;&#49472;&#54028;&#51068;_v0.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60557313526371"/>
          <c:y val="0.15552177702113862"/>
          <c:w val="0.89439439874543269"/>
          <c:h val="0.60363119244982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효능강조</c:v>
                </c:pt>
              </c:strCache>
            </c:strRef>
          </c:tx>
          <c:spPr>
            <a:ln w="28575" cap="rnd">
              <a:solidFill>
                <a:srgbClr val="5B9BD5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rgbClr val="5B9BD5"/>
                </a:solidFill>
              </a:ln>
              <a:effectLst/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C87A-4D62-98D7-0EB46BE4C2B7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C87A-4D62-98D7-0EB46BE4C2B7}"/>
              </c:ext>
            </c:extLst>
          </c:dPt>
          <c:dLbls>
            <c:dLbl>
              <c:idx val="0"/>
              <c:layout>
                <c:manualLayout>
                  <c:x val="-2.5012467617294902E-3"/>
                  <c:y val="-5.7909919404416877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4"/>
                <c:pt idx="0">
                  <c:v>신규첫구매</c:v>
                </c:pt>
                <c:pt idx="1">
                  <c:v>VIP 고객</c:v>
                </c:pt>
                <c:pt idx="2">
                  <c:v>기존고객</c:v>
                </c:pt>
                <c:pt idx="3">
                  <c:v>휴면고객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4"/>
                <c:pt idx="0">
                  <c:v>6.4396512681159424E-2</c:v>
                </c:pt>
                <c:pt idx="1">
                  <c:v>0.27869822485207102</c:v>
                </c:pt>
                <c:pt idx="2">
                  <c:v>0.17523862477990917</c:v>
                </c:pt>
                <c:pt idx="3">
                  <c:v>0.11688511950655359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C87A-4D62-98D7-0EB46BE4C2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신제품강조</c:v>
                </c:pt>
              </c:strCache>
            </c:strRef>
          </c:tx>
          <c:spPr>
            <a:ln w="28575" cap="rnd">
              <a:solidFill>
                <a:srgbClr val="203864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rgbClr val="203864"/>
                </a:solidFill>
              </a:ln>
              <a:effectLst/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C87A-4D62-98D7-0EB46BE4C2B7}"/>
              </c:ext>
            </c:extLst>
          </c:dPt>
          <c:dLbls>
            <c:dLbl>
              <c:idx val="1"/>
              <c:layout>
                <c:manualLayout>
                  <c:x val="-4.5595952106696327E-2"/>
                  <c:y val="-7.14260621660147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4"/>
                <c:pt idx="0">
                  <c:v>신규첫구매</c:v>
                </c:pt>
                <c:pt idx="1">
                  <c:v>VIP 고객</c:v>
                </c:pt>
                <c:pt idx="2">
                  <c:v>기존고객</c:v>
                </c:pt>
                <c:pt idx="3">
                  <c:v>휴면고객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4"/>
                <c:pt idx="0">
                  <c:v>6.7922713513819344E-2</c:v>
                </c:pt>
                <c:pt idx="1">
                  <c:v>0.29649435531788471</c:v>
                </c:pt>
                <c:pt idx="2">
                  <c:v>0.18911464558242164</c:v>
                </c:pt>
                <c:pt idx="3">
                  <c:v>0.12985190958690568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4-C87A-4D62-98D7-0EB46BE4C2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318272"/>
        <c:axId val="127328256"/>
      </c:lineChart>
      <c:catAx>
        <c:axId val="1273182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7328256"/>
        <c:crosses val="autoZero"/>
        <c:auto val="1"/>
        <c:lblAlgn val="ctr"/>
        <c:lblOffset val="100"/>
        <c:noMultiLvlLbl val="0"/>
      </c:catAx>
      <c:valAx>
        <c:axId val="127328256"/>
        <c:scaling>
          <c:orientation val="minMax"/>
          <c:max val="0.30000000000000004"/>
          <c:min val="5.000000000000001E-2"/>
        </c:scaling>
        <c:delete val="1"/>
        <c:axPos val="l"/>
        <c:numFmt formatCode="0.0%" sourceLinked="1"/>
        <c:majorTickMark val="out"/>
        <c:minorTickMark val="none"/>
        <c:tickLblPos val="nextTo"/>
        <c:crossAx val="12731827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8801233529265212E-2"/>
          <c:y val="0.13753733712282992"/>
          <c:w val="0.92239753294146953"/>
          <c:h val="0.70188782178626619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Sheet2!$A$22:$A$26</c:f>
              <c:strCache>
                <c:ptCount val="5"/>
                <c:pt idx="0">
                  <c:v>4대 기초</c:v>
                </c:pt>
                <c:pt idx="1">
                  <c:v>페이스 메이크업</c:v>
                </c:pt>
                <c:pt idx="2">
                  <c:v>립메이크업</c:v>
                </c:pt>
                <c:pt idx="3">
                  <c:v>클렌징</c:v>
                </c:pt>
                <c:pt idx="4">
                  <c:v>썬</c:v>
                </c:pt>
              </c:strCache>
            </c:strRef>
          </c:cat>
          <c:val>
            <c:numRef>
              <c:f>Sheet2!$B$22:$B$26</c:f>
              <c:numCache>
                <c:formatCode>0.0%</c:formatCode>
                <c:ptCount val="5"/>
                <c:pt idx="0">
                  <c:v>0.44867789417843051</c:v>
                </c:pt>
                <c:pt idx="1">
                  <c:v>0.23927404397182647</c:v>
                </c:pt>
                <c:pt idx="2">
                  <c:v>7.6185439311028016E-2</c:v>
                </c:pt>
                <c:pt idx="3">
                  <c:v>5.6064950079677218E-2</c:v>
                </c:pt>
                <c:pt idx="4">
                  <c:v>4.2771167586364491E-2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1834752"/>
        <c:axId val="61836288"/>
      </c:barChart>
      <c:catAx>
        <c:axId val="61834752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61836288"/>
        <c:crosses val="autoZero"/>
        <c:auto val="1"/>
        <c:lblAlgn val="ctr"/>
        <c:lblOffset val="100"/>
        <c:noMultiLvlLbl val="0"/>
      </c:catAx>
      <c:valAx>
        <c:axId val="61836288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618347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596245994278979E-2"/>
          <c:y val="8.4350531100409132E-2"/>
          <c:w val="0.97840375400572099"/>
          <c:h val="0.64128019592026009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Sheet2!$A$28:$A$32</c:f>
              <c:strCache>
                <c:ptCount val="5"/>
                <c:pt idx="0">
                  <c:v>4대 기초</c:v>
                </c:pt>
                <c:pt idx="1">
                  <c:v>페이스 메이크업</c:v>
                </c:pt>
                <c:pt idx="2">
                  <c:v>립메이크업</c:v>
                </c:pt>
                <c:pt idx="3">
                  <c:v>썬</c:v>
                </c:pt>
                <c:pt idx="4">
                  <c:v>클렌징</c:v>
                </c:pt>
              </c:strCache>
            </c:strRef>
          </c:cat>
          <c:val>
            <c:numRef>
              <c:f>Sheet2!$B$28:$B$32</c:f>
              <c:numCache>
                <c:formatCode>0.0%</c:formatCode>
                <c:ptCount val="5"/>
                <c:pt idx="0">
                  <c:v>0.42566225220274034</c:v>
                </c:pt>
                <c:pt idx="1">
                  <c:v>0.2640331856691957</c:v>
                </c:pt>
                <c:pt idx="2">
                  <c:v>6.6013306277155293E-2</c:v>
                </c:pt>
                <c:pt idx="3">
                  <c:v>5.5842885930842752E-2</c:v>
                </c:pt>
                <c:pt idx="4">
                  <c:v>4.6074830622170382E-2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1856384"/>
        <c:axId val="62144896"/>
      </c:barChart>
      <c:catAx>
        <c:axId val="618563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ko-KR"/>
          </a:p>
        </c:txPr>
        <c:crossAx val="62144896"/>
        <c:crosses val="autoZero"/>
        <c:auto val="1"/>
        <c:lblAlgn val="ctr"/>
        <c:lblOffset val="100"/>
        <c:noMultiLvlLbl val="0"/>
      </c:catAx>
      <c:valAx>
        <c:axId val="62144896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618563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179678662579146"/>
          <c:y val="4.2233914698133923E-2"/>
        </c:manualLayout>
      </c:layout>
      <c:overlay val="1"/>
      <c:txPr>
        <a:bodyPr/>
        <a:lstStyle/>
        <a:p>
          <a:pPr>
            <a:defRPr sz="1100"/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10344582186865452"/>
          <c:w val="1"/>
          <c:h val="0.896554358862962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클릭율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F94-4E3F-B402-589ED4B55D0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3F94-4E3F-B402-589ED4B55D0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효능강조</c:v>
                </c:pt>
                <c:pt idx="1">
                  <c:v>신제품강조</c:v>
                </c:pt>
              </c:strCache>
            </c:strRef>
          </c:cat>
          <c:val>
            <c:numRef>
              <c:f>Sheet1!$B$2:$B$3</c:f>
              <c:numCache>
                <c:formatCode>0.0%</c:formatCode>
                <c:ptCount val="2"/>
                <c:pt idx="0">
                  <c:v>8.7999999999999995E-2</c:v>
                </c:pt>
                <c:pt idx="1">
                  <c:v>9.5000000000000001E-2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F94-4E3F-B402-589ED4B55D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113536"/>
        <c:axId val="132115072"/>
      </c:barChart>
      <c:catAx>
        <c:axId val="13211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2115072"/>
        <c:crosses val="autoZero"/>
        <c:auto val="1"/>
        <c:lblAlgn val="ctr"/>
        <c:lblOffset val="100"/>
        <c:noMultiLvlLbl val="0"/>
      </c:catAx>
      <c:valAx>
        <c:axId val="132115072"/>
        <c:scaling>
          <c:orientation val="minMax"/>
          <c:max val="0.15000000000000002"/>
        </c:scaling>
        <c:delete val="1"/>
        <c:axPos val="l"/>
        <c:numFmt formatCode="0.0%" sourceLinked="1"/>
        <c:majorTickMark val="out"/>
        <c:minorTickMark val="none"/>
        <c:tickLblPos val="nextTo"/>
        <c:crossAx val="13211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713801339835268E-2"/>
          <c:y val="0.1648062801743915"/>
          <c:w val="0.96620202918957676"/>
          <c:h val="0.6392274365056808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효능강조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3F94-4E3F-B402-589ED4B55D00}"/>
              </c:ext>
            </c:extLst>
          </c:dPt>
          <c:dPt>
            <c:idx val="1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3F94-4E3F-B402-589ED4B55D00}"/>
              </c:ext>
            </c:extLst>
          </c:dPt>
          <c:dLbls>
            <c:dLbl>
              <c:idx val="4"/>
              <c:layout>
                <c:manualLayout>
                  <c:x val="-9.4794994916854156E-2"/>
                  <c:y val="1.041989811682694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5"/>
                <c:pt idx="0">
                  <c:v>VIP 고객</c:v>
                </c:pt>
                <c:pt idx="1">
                  <c:v>매체 고관여고객</c:v>
                </c:pt>
                <c:pt idx="2">
                  <c:v>신제품 가망고객</c:v>
                </c:pt>
                <c:pt idx="3">
                  <c:v>활성 고객</c:v>
                </c:pt>
                <c:pt idx="4">
                  <c:v>무거래 신규 고객</c:v>
                </c:pt>
              </c:strCache>
            </c:strRef>
          </c:cat>
          <c:val>
            <c:numRef>
              <c:f>Sheet1!$B$2:$B$8</c:f>
              <c:numCache>
                <c:formatCode>0.0%</c:formatCode>
                <c:ptCount val="5"/>
                <c:pt idx="0">
                  <c:v>0.27800000000000002</c:v>
                </c:pt>
                <c:pt idx="1">
                  <c:v>0.26100000000000001</c:v>
                </c:pt>
                <c:pt idx="2">
                  <c:v>0.14699999999999999</c:v>
                </c:pt>
                <c:pt idx="3">
                  <c:v>9.9000000000000005E-2</c:v>
                </c:pt>
                <c:pt idx="4">
                  <c:v>5.5E-2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3F94-4E3F-B402-589ED4B55D0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신제품강조</c:v>
                </c:pt>
              </c:strCache>
            </c:strRef>
          </c:tx>
          <c:spPr>
            <a:ln w="28575" cap="rnd">
              <a:solidFill>
                <a:srgbClr val="20386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rgbClr val="203864"/>
                </a:solidFill>
              </a:ln>
              <a:effectLst/>
            </c:spPr>
          </c:marker>
          <c:dPt>
            <c:idx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A151-41C1-9D8C-4D984CF7F641}"/>
              </c:ext>
            </c:extLst>
          </c:dPt>
          <c:dLbls>
            <c:dLbl>
              <c:idx val="0"/>
              <c:layout>
                <c:manualLayout>
                  <c:x val="-4.6889523273545855E-2"/>
                  <c:y val="-5.76023212570751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3.5361674896521679E-2"/>
                  <c:y val="-7.333000203716810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5"/>
                <c:pt idx="0">
                  <c:v>VIP 고객</c:v>
                </c:pt>
                <c:pt idx="1">
                  <c:v>매체 고관여고객</c:v>
                </c:pt>
                <c:pt idx="2">
                  <c:v>신제품 가망고객</c:v>
                </c:pt>
                <c:pt idx="3">
                  <c:v>활성 고객</c:v>
                </c:pt>
                <c:pt idx="4">
                  <c:v>무거래 신규 고객</c:v>
                </c:pt>
              </c:strCache>
            </c:strRef>
          </c:cat>
          <c:val>
            <c:numRef>
              <c:f>Sheet1!$C$2:$C$8</c:f>
              <c:numCache>
                <c:formatCode>0.0%</c:formatCode>
                <c:ptCount val="5"/>
                <c:pt idx="0">
                  <c:v>0.29764851485148514</c:v>
                </c:pt>
                <c:pt idx="1">
                  <c:v>0.27314604554596766</c:v>
                </c:pt>
                <c:pt idx="2">
                  <c:v>0.16269383808709234</c:v>
                </c:pt>
                <c:pt idx="3">
                  <c:v>0.106337587817707</c:v>
                </c:pt>
                <c:pt idx="4">
                  <c:v>5.7915492957746478E-2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A151-41C1-9D8C-4D984CF7F6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2269952"/>
        <c:axId val="132271488"/>
      </c:lineChart>
      <c:catAx>
        <c:axId val="132269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2271488"/>
        <c:crosses val="autoZero"/>
        <c:auto val="1"/>
        <c:lblAlgn val="ctr"/>
        <c:lblOffset val="100"/>
        <c:noMultiLvlLbl val="0"/>
      </c:catAx>
      <c:valAx>
        <c:axId val="132271488"/>
        <c:scaling>
          <c:orientation val="minMax"/>
          <c:max val="0.30000000000000004"/>
          <c:min val="5.000000000000001E-2"/>
        </c:scaling>
        <c:delete val="1"/>
        <c:axPos val="l"/>
        <c:numFmt formatCode="0.0%" sourceLinked="1"/>
        <c:majorTickMark val="out"/>
        <c:minorTickMark val="none"/>
        <c:tickLblPos val="nextTo"/>
        <c:crossAx val="132269952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61676711930873"/>
          <c:y val="0.15775506483051868"/>
          <c:w val="0.18732753612664294"/>
          <c:h val="0.2393257654705579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691182927316031E-2"/>
          <c:y val="0.25945697033487519"/>
          <c:w val="0.87608821951100524"/>
          <c:h val="0.58274381630335426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77C-466E-BAEA-69523D8A7639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77C-466E-BAEA-69523D8A7639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277C-466E-BAEA-69523D8A7639}"/>
              </c:ext>
            </c:extLst>
          </c:dPt>
          <c:dLbls>
            <c:dLbl>
              <c:idx val="0"/>
              <c:layout>
                <c:manualLayout>
                  <c:x val="0"/>
                  <c:y val="-0.2396739883112206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6.0197048164274429E-3"/>
                  <c:y val="-0.2891899565133091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"/>
                  <c:y val="-0.331243940946735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Sheet1!$V$95:$V$97</c:f>
              <c:strCache>
                <c:ptCount val="3"/>
                <c:pt idx="0">
                  <c:v>Type A</c:v>
                </c:pt>
                <c:pt idx="1">
                  <c:v>Type B</c:v>
                </c:pt>
                <c:pt idx="2">
                  <c:v>Type C</c:v>
                </c:pt>
              </c:strCache>
            </c:strRef>
          </c:cat>
          <c:val>
            <c:numRef>
              <c:f>Sheet1!$AH$95:$AH$97</c:f>
              <c:numCache>
                <c:formatCode>0.0%</c:formatCode>
                <c:ptCount val="3"/>
                <c:pt idx="0">
                  <c:v>1.6903675878722834E-2</c:v>
                </c:pt>
                <c:pt idx="1">
                  <c:v>2.0190995907230558E-2</c:v>
                </c:pt>
                <c:pt idx="2">
                  <c:v>2.4520856820744081E-2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77C-466E-BAEA-69523D8A763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4799744"/>
        <c:axId val="54820224"/>
      </c:barChart>
      <c:catAx>
        <c:axId val="5479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820224"/>
        <c:crosses val="autoZero"/>
        <c:auto val="1"/>
        <c:lblAlgn val="ctr"/>
        <c:lblOffset val="100"/>
        <c:noMultiLvlLbl val="0"/>
      </c:catAx>
      <c:valAx>
        <c:axId val="54820224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5479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50"/>
            </a:pPr>
            <a:r>
              <a:rPr lang="ko-KR" altLang="en-US" sz="1050" dirty="0" smtClean="0"/>
              <a:t>버튼 유무</a:t>
            </a:r>
            <a:r>
              <a:rPr lang="ko-KR" altLang="en-US" sz="1050" baseline="0" dirty="0" smtClean="0"/>
              <a:t> 및 위치에 따른 </a:t>
            </a:r>
            <a:r>
              <a:rPr lang="ko-KR" altLang="en-US" sz="1050" baseline="0" dirty="0" err="1" smtClean="0"/>
              <a:t>클릭률</a:t>
            </a:r>
            <a:endParaRPr lang="ko-KR" altLang="en-US" sz="1050" dirty="0"/>
          </a:p>
        </c:rich>
      </c:tx>
      <c:layout>
        <c:manualLayout>
          <c:xMode val="edge"/>
          <c:yMode val="edge"/>
          <c:x val="0.10215305324047942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5.4381040986254868E-2"/>
          <c:y val="0.16050184322279654"/>
          <c:w val="0.89123791802749031"/>
          <c:h val="0.7867618974868230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E106-4822-816B-3CB20C8ED9C7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106-4822-816B-3CB20C8ED9C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Sheet1!$V$36:$V$38</c:f>
              <c:strCache>
                <c:ptCount val="3"/>
                <c:pt idx="0">
                  <c:v>Type A</c:v>
                </c:pt>
                <c:pt idx="1">
                  <c:v>Type B</c:v>
                </c:pt>
                <c:pt idx="2">
                  <c:v>Type C</c:v>
                </c:pt>
              </c:strCache>
            </c:strRef>
          </c:cat>
          <c:val>
            <c:numRef>
              <c:f>(Sheet1!$AD$62,Sheet1!$AD$67,Sheet1!$AD$72)</c:f>
              <c:numCache>
                <c:formatCode>0.00%</c:formatCode>
                <c:ptCount val="3"/>
                <c:pt idx="0" formatCode="0.0%">
                  <c:v>1.7708612825328682E-2</c:v>
                </c:pt>
                <c:pt idx="1">
                  <c:v>3.4924965893587998E-2</c:v>
                </c:pt>
                <c:pt idx="2">
                  <c:v>4.8196166854565951E-2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106-4822-816B-3CB20C8ED9C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1073664"/>
        <c:axId val="61113088"/>
      </c:barChart>
      <c:catAx>
        <c:axId val="61073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113088"/>
        <c:crosses val="autoZero"/>
        <c:auto val="1"/>
        <c:lblAlgn val="ctr"/>
        <c:lblOffset val="100"/>
        <c:noMultiLvlLbl val="0"/>
      </c:catAx>
      <c:valAx>
        <c:axId val="61113088"/>
        <c:scaling>
          <c:orientation val="minMax"/>
          <c:max val="8.0000000000000016E-2"/>
        </c:scaling>
        <c:delete val="1"/>
        <c:axPos val="l"/>
        <c:numFmt formatCode="0.0%" sourceLinked="1"/>
        <c:majorTickMark val="none"/>
        <c:minorTickMark val="none"/>
        <c:tickLblPos val="nextTo"/>
        <c:crossAx val="61073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855253987265112E-2"/>
          <c:y val="0.18325911687121446"/>
          <c:w val="0.79052901889933214"/>
          <c:h val="0.6368389887120554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5BD-4352-9733-EC7A5F35121C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5BD-4352-9733-EC7A5F35121C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5BD-4352-9733-EC7A5F35121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Sheet1!$V$95:$V$97</c:f>
              <c:strCache>
                <c:ptCount val="3"/>
                <c:pt idx="0">
                  <c:v>Type A</c:v>
                </c:pt>
                <c:pt idx="1">
                  <c:v>Type B</c:v>
                </c:pt>
                <c:pt idx="2">
                  <c:v>Type C</c:v>
                </c:pt>
              </c:strCache>
            </c:strRef>
          </c:cat>
          <c:val>
            <c:numRef>
              <c:f>(Sheet1!$AP$64,Sheet1!$AP$69,Sheet1!$AP$74)</c:f>
              <c:numCache>
                <c:formatCode>0.00%</c:formatCode>
                <c:ptCount val="3"/>
                <c:pt idx="0">
                  <c:v>5.3662463107056616E-3</c:v>
                </c:pt>
                <c:pt idx="1">
                  <c:v>7.0941336971350613E-3</c:v>
                </c:pt>
                <c:pt idx="2">
                  <c:v>7.8917700112739568E-3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35BD-4352-9733-EC7A5F35121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92"/>
        <c:overlap val="-27"/>
        <c:axId val="61551360"/>
        <c:axId val="61555456"/>
      </c:barChart>
      <c:catAx>
        <c:axId val="61551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1555456"/>
        <c:crosses val="autoZero"/>
        <c:auto val="1"/>
        <c:lblAlgn val="ctr"/>
        <c:lblOffset val="100"/>
        <c:noMultiLvlLbl val="0"/>
      </c:catAx>
      <c:valAx>
        <c:axId val="61555456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61551360"/>
        <c:crosses val="autoZero"/>
        <c:crossBetween val="between"/>
        <c:majorUnit val="2.5000000000000005E-3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ko-KR" altLang="en-US" sz="1200" dirty="0"/>
              <a:t>유료회원 </a:t>
            </a:r>
            <a:r>
              <a:rPr lang="ko-KR" altLang="en-US" sz="1200" dirty="0" err="1" smtClean="0"/>
              <a:t>객단가</a:t>
            </a:r>
            <a:r>
              <a:rPr lang="ko-KR" altLang="en-US" sz="1200" dirty="0" smtClean="0"/>
              <a:t> 및 </a:t>
            </a:r>
            <a:r>
              <a:rPr lang="ko-KR" altLang="en-US" sz="1200" dirty="0" err="1" smtClean="0"/>
              <a:t>객횟수</a:t>
            </a:r>
            <a:endParaRPr lang="ko-KR" altLang="en-US" sz="1200" dirty="0"/>
          </a:p>
        </c:rich>
      </c:tx>
      <c:layout>
        <c:manualLayout>
          <c:xMode val="edge"/>
          <c:yMode val="edge"/>
          <c:x val="0.21017354943805089"/>
          <c:y val="2.2998752083307036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4.0404040404040407E-2"/>
          <c:y val="0.37268746934072827"/>
          <c:w val="0.91919191919191923"/>
          <c:h val="0.491679177027886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Sheet3!$A$2</c:f>
              <c:strCache>
                <c:ptCount val="1"/>
                <c:pt idx="0">
                  <c:v>1년전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dLbls>
            <c:dLbl>
              <c:idx val="1"/>
              <c:delete val="1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Sheet3!$B$1:$D$1</c:f>
              <c:strCache>
                <c:ptCount val="3"/>
                <c:pt idx="0">
                  <c:v>세일</c:v>
                </c:pt>
                <c:pt idx="1">
                  <c:v>마이멤버십</c:v>
                </c:pt>
                <c:pt idx="2">
                  <c:v>비세일</c:v>
                </c:pt>
              </c:strCache>
            </c:strRef>
          </c:cat>
          <c:val>
            <c:numRef>
              <c:f>Sheet3!$B$2:$D$2</c:f>
              <c:numCache>
                <c:formatCode>_(* #,##0_);_(* \(#,##0\);_(* "-"_);_(@_)</c:formatCode>
                <c:ptCount val="3"/>
                <c:pt idx="0">
                  <c:v>211493.1042199767</c:v>
                </c:pt>
                <c:pt idx="1">
                  <c:v>0</c:v>
                </c:pt>
                <c:pt idx="2">
                  <c:v>259595.3194369429</c:v>
                </c:pt>
              </c:numCache>
            </c:numRef>
          </c:val>
        </c:ser>
        <c:ser>
          <c:idx val="1"/>
          <c:order val="1"/>
          <c:tx>
            <c:strRef>
              <c:f>Sheet3!$A$3</c:f>
              <c:strCache>
                <c:ptCount val="1"/>
                <c:pt idx="0">
                  <c:v>최근 1년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Sheet3!$B$1:$D$1</c:f>
              <c:strCache>
                <c:ptCount val="3"/>
                <c:pt idx="0">
                  <c:v>세일</c:v>
                </c:pt>
                <c:pt idx="1">
                  <c:v>마이멤버십</c:v>
                </c:pt>
                <c:pt idx="2">
                  <c:v>비세일</c:v>
                </c:pt>
              </c:strCache>
            </c:strRef>
          </c:cat>
          <c:val>
            <c:numRef>
              <c:f>Sheet3!$B$3:$D$3</c:f>
              <c:numCache>
                <c:formatCode>_(* #,##0_);_(* \(#,##0\);_(* "-"_);_(@_)</c:formatCode>
                <c:ptCount val="3"/>
                <c:pt idx="0">
                  <c:v>187181.6728761385</c:v>
                </c:pt>
                <c:pt idx="1">
                  <c:v>146900.8553811938</c:v>
                </c:pt>
                <c:pt idx="2">
                  <c:v>204842.41077542133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888128"/>
        <c:axId val="53889664"/>
      </c:barChart>
      <c:catAx>
        <c:axId val="5388812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53889664"/>
        <c:crosses val="autoZero"/>
        <c:auto val="1"/>
        <c:lblAlgn val="ctr"/>
        <c:lblOffset val="100"/>
        <c:noMultiLvlLbl val="0"/>
      </c:catAx>
      <c:valAx>
        <c:axId val="53889664"/>
        <c:scaling>
          <c:orientation val="minMax"/>
        </c:scaling>
        <c:delete val="1"/>
        <c:axPos val="l"/>
        <c:numFmt formatCode="_(* #,##0_);_(* \(#,##0\);_(* &quot;-&quot;_);_(@_)" sourceLinked="1"/>
        <c:majorTickMark val="out"/>
        <c:minorTickMark val="none"/>
        <c:tickLblPos val="nextTo"/>
        <c:crossAx val="538881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9837977010983454"/>
          <c:y val="0.15828650199853836"/>
          <c:w val="0.2839834276913733"/>
          <c:h val="0.13616955775264933"/>
        </c:manualLayout>
      </c:layout>
      <c:overlay val="1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ko-KR" altLang="en-US" sz="1200" dirty="0"/>
              <a:t>일반회원 </a:t>
            </a:r>
            <a:r>
              <a:rPr lang="ko-KR" altLang="en-US" sz="1200" dirty="0" err="1" smtClean="0"/>
              <a:t>객단가</a:t>
            </a:r>
            <a:r>
              <a:rPr lang="ko-KR" altLang="en-US" sz="1200" dirty="0" smtClean="0"/>
              <a:t> 및 </a:t>
            </a:r>
            <a:r>
              <a:rPr lang="ko-KR" altLang="en-US" sz="1200" dirty="0" err="1" smtClean="0"/>
              <a:t>객횟수</a:t>
            </a:r>
            <a:endParaRPr lang="ko-KR" altLang="en-US" sz="1200" dirty="0"/>
          </a:p>
        </c:rich>
      </c:tx>
      <c:layout>
        <c:manualLayout>
          <c:xMode val="edge"/>
          <c:yMode val="edge"/>
          <c:x val="0.20400266406783818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4.2511971899495335E-2"/>
          <c:y val="0.41818861535294749"/>
          <c:w val="0.87476722505789517"/>
          <c:h val="0.414921891239024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Sheet3!$A$20</c:f>
              <c:strCache>
                <c:ptCount val="1"/>
                <c:pt idx="0">
                  <c:v>1년전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dLbls>
            <c:numFmt formatCode="#,##0_);[Red]\(#,##0\)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Sheet3!$B$19:$C$19</c:f>
              <c:strCache>
                <c:ptCount val="2"/>
                <c:pt idx="0">
                  <c:v>세일</c:v>
                </c:pt>
                <c:pt idx="1">
                  <c:v>비세일</c:v>
                </c:pt>
              </c:strCache>
            </c:strRef>
          </c:cat>
          <c:val>
            <c:numRef>
              <c:f>Sheet3!$B$20:$C$20</c:f>
              <c:numCache>
                <c:formatCode>General</c:formatCode>
                <c:ptCount val="2"/>
                <c:pt idx="0" formatCode="#,##0">
                  <c:v>30643.793493609752</c:v>
                </c:pt>
                <c:pt idx="1">
                  <c:v>56853.541606524064</c:v>
                </c:pt>
              </c:numCache>
            </c:numRef>
          </c:val>
        </c:ser>
        <c:ser>
          <c:idx val="1"/>
          <c:order val="1"/>
          <c:tx>
            <c:strRef>
              <c:f>Sheet3!$A$21</c:f>
              <c:strCache>
                <c:ptCount val="1"/>
                <c:pt idx="0">
                  <c:v>최근 1년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dLbls>
            <c:numFmt formatCode="#,##0_);[Red]\(#,##0\)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Sheet3!$B$19:$C$19</c:f>
              <c:strCache>
                <c:ptCount val="2"/>
                <c:pt idx="0">
                  <c:v>세일</c:v>
                </c:pt>
                <c:pt idx="1">
                  <c:v>비세일</c:v>
                </c:pt>
              </c:strCache>
            </c:strRef>
          </c:cat>
          <c:val>
            <c:numRef>
              <c:f>Sheet3!$B$21:$C$21</c:f>
              <c:numCache>
                <c:formatCode>General</c:formatCode>
                <c:ptCount val="2"/>
                <c:pt idx="0">
                  <c:v>35883.268557826595</c:v>
                </c:pt>
                <c:pt idx="1">
                  <c:v>54053.61597234683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3"/>
        <c:axId val="54051584"/>
        <c:axId val="54053120"/>
      </c:barChart>
      <c:catAx>
        <c:axId val="5405158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  <a:endParaRPr lang="ko-KR"/>
          </a:p>
        </c:txPr>
        <c:crossAx val="54053120"/>
        <c:crosses val="autoZero"/>
        <c:auto val="1"/>
        <c:lblAlgn val="ctr"/>
        <c:lblOffset val="100"/>
        <c:noMultiLvlLbl val="0"/>
      </c:catAx>
      <c:valAx>
        <c:axId val="54053120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extTo"/>
        <c:crossAx val="540515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924832186176209"/>
          <c:y val="0.16043575829369539"/>
          <c:w val="0.286490620213183"/>
          <c:h val="0.18836368110236221"/>
        </c:manualLayout>
      </c:layout>
      <c:overlay val="1"/>
      <c:txPr>
        <a:bodyPr/>
        <a:lstStyle/>
        <a:p>
          <a:pPr>
            <a:defRPr sz="800"/>
          </a:pPr>
          <a:endParaRPr lang="ko-K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8801244306188198E-2"/>
          <c:y val="0.10040066837953897"/>
          <c:w val="0.9223975113876236"/>
          <c:h val="0.72910074204502573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Sheet2!$A$16:$A$20</c:f>
              <c:strCache>
                <c:ptCount val="5"/>
                <c:pt idx="0">
                  <c:v>4대 기초</c:v>
                </c:pt>
                <c:pt idx="1">
                  <c:v>페이스 메이크업</c:v>
                </c:pt>
                <c:pt idx="2">
                  <c:v>립메이크업</c:v>
                </c:pt>
                <c:pt idx="3">
                  <c:v>마스크팩</c:v>
                </c:pt>
                <c:pt idx="4">
                  <c:v>아이메이크업</c:v>
                </c:pt>
              </c:strCache>
            </c:strRef>
          </c:cat>
          <c:val>
            <c:numRef>
              <c:f>Sheet2!$B$16:$B$20</c:f>
              <c:numCache>
                <c:formatCode>0.0%</c:formatCode>
                <c:ptCount val="5"/>
                <c:pt idx="0">
                  <c:v>0.46881244674335421</c:v>
                </c:pt>
                <c:pt idx="1">
                  <c:v>0.20182535786099495</c:v>
                </c:pt>
                <c:pt idx="2">
                  <c:v>0.10651581743570453</c:v>
                </c:pt>
                <c:pt idx="3">
                  <c:v>7.9907045131088109E-2</c:v>
                </c:pt>
                <c:pt idx="4">
                  <c:v>4.0322623398364447E-2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1792640"/>
        <c:axId val="61794176"/>
      </c:barChart>
      <c:catAx>
        <c:axId val="6179264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61794176"/>
        <c:crosses val="autoZero"/>
        <c:auto val="1"/>
        <c:lblAlgn val="ctr"/>
        <c:lblOffset val="100"/>
        <c:noMultiLvlLbl val="0"/>
      </c:catAx>
      <c:valAx>
        <c:axId val="61794176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617926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1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54909-2177-47AD-BC48-72B423E91588}" type="datetimeFigureOut">
              <a:rPr lang="ko-KR" altLang="en-US" smtClean="0"/>
              <a:pPr/>
              <a:t>2017-04-10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7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5C92C-942C-42C0-B36B-87713B45D2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556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1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69733-B564-4A77-9952-5C49B2AAE15F}" type="datetimeFigureOut">
              <a:rPr lang="ko-KR" altLang="en-US" smtClean="0"/>
              <a:pPr/>
              <a:t>2017-04-10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7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65548-BF37-4977-BC89-219863EFC6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308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65548-BF37-4977-BC89-219863EFC6C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858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65548-BF37-4977-BC89-219863EFC6C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495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65548-BF37-4977-BC89-219863EFC6C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495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65548-BF37-4977-BC89-219863EFC6C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768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65548-BF37-4977-BC89-219863EFC6C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708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65548-BF37-4977-BC89-219863EFC6C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495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65548-BF37-4977-BC89-219863EFC6C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23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65548-BF37-4977-BC89-219863EFC6C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495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65548-BF37-4977-BC89-219863EFC6C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495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65548-BF37-4977-BC89-219863EFC6C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061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65548-BF37-4977-BC89-219863EFC6C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456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Untitled-1.png"/>
          <p:cNvPicPr>
            <a:picLocks noChangeAspect="1"/>
          </p:cNvPicPr>
          <p:nvPr userDrawn="1"/>
        </p:nvPicPr>
        <p:blipFill>
          <a:blip r:embed="rId3" cstate="print"/>
          <a:srcRect t="15099" r="29625"/>
          <a:stretch>
            <a:fillRect/>
          </a:stretch>
        </p:blipFill>
        <p:spPr>
          <a:xfrm>
            <a:off x="2936776" y="0"/>
            <a:ext cx="6969224" cy="5822504"/>
          </a:xfrm>
          <a:prstGeom prst="rect">
            <a:avLst/>
          </a:prstGeom>
        </p:spPr>
      </p:pic>
      <p:cxnSp>
        <p:nvCxnSpPr>
          <p:cNvPr id="26" name="직선 연결선 25"/>
          <p:cNvCxnSpPr/>
          <p:nvPr userDrawn="1"/>
        </p:nvCxnSpPr>
        <p:spPr>
          <a:xfrm>
            <a:off x="592585" y="3362742"/>
            <a:ext cx="5872583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슬라이드 번호 개체 틀 28"/>
          <p:cNvSpPr>
            <a:spLocks noGrp="1"/>
          </p:cNvSpPr>
          <p:nvPr userDrawn="1">
            <p:ph type="sldNum" sz="quarter" idx="12"/>
            <p:custDataLst>
              <p:tags r:id="rId1"/>
            </p:custDataLst>
          </p:nvPr>
        </p:nvSpPr>
        <p:spPr bwMode="gray">
          <a:xfrm>
            <a:off x="4641678" y="6525344"/>
            <a:ext cx="622644" cy="188911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92585" y="1120969"/>
            <a:ext cx="5904656" cy="0"/>
          </a:xfrm>
          <a:prstGeom prst="line">
            <a:avLst/>
          </a:prstGeom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3300696" y="895072"/>
            <a:ext cx="1008000" cy="216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아리따-돋움(TTF)-Bold" pitchFamily="18" charset="-127"/>
                <a:ea typeface="아리따-돋움(TTF)-Bold" pitchFamily="18" charset="-127"/>
              </a:rPr>
              <a:t>강한상품</a:t>
            </a:r>
            <a:endParaRPr lang="ko-KR" altLang="en-US" sz="1400" b="1" dirty="0">
              <a:solidFill>
                <a:schemeClr val="bg1"/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4394969" y="895072"/>
            <a:ext cx="1008000" cy="216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bg1"/>
                </a:solidFill>
                <a:latin typeface="아리따-돋움(TTF)-Bold" pitchFamily="18" charset="-127"/>
                <a:ea typeface="아리따-돋움(TTF)-Bold" pitchFamily="18" charset="-127"/>
              </a:rPr>
              <a:t>소매력</a:t>
            </a:r>
            <a:r>
              <a:rPr lang="ko-KR" altLang="en-US" sz="1400" b="1" dirty="0" smtClean="0">
                <a:solidFill>
                  <a:schemeClr val="bg1"/>
                </a:solidFill>
                <a:latin typeface="아리따-돋움(TTF)-Bold" pitchFamily="18" charset="-127"/>
                <a:ea typeface="아리따-돋움(TTF)-Bold" pitchFamily="18" charset="-127"/>
              </a:rPr>
              <a:t> 강화</a:t>
            </a:r>
            <a:endParaRPr lang="ko-KR" altLang="en-US" sz="1400" b="1" dirty="0">
              <a:solidFill>
                <a:schemeClr val="bg1"/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5489241" y="895072"/>
            <a:ext cx="1008000" cy="216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latin typeface="아리따-돋움(TTF)-Bold" pitchFamily="18" charset="-127"/>
                <a:ea typeface="아리따-돋움(TTF)-Bold" pitchFamily="18" charset="-127"/>
              </a:rPr>
              <a:t>TCR</a:t>
            </a:r>
            <a:endParaRPr lang="ko-KR" altLang="en-US" sz="1400" b="1" dirty="0">
              <a:solidFill>
                <a:schemeClr val="bg1"/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20796" y="6278256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처음처럼  </a:t>
            </a:r>
            <a:r>
              <a:rPr lang="en-US" altLang="ko-KR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Back to Basics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5" y="692867"/>
            <a:ext cx="2090324" cy="2022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 userDrawn="1"/>
        </p:nvCxnSpPr>
        <p:spPr>
          <a:xfrm>
            <a:off x="236476" y="0"/>
            <a:ext cx="9433048" cy="0"/>
          </a:xfrm>
          <a:prstGeom prst="line">
            <a:avLst/>
          </a:prstGeom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200472" y="980728"/>
            <a:ext cx="9505056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200472" y="6525344"/>
            <a:ext cx="9505056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슬라이드 번호 개체 틀 28"/>
          <p:cNvSpPr>
            <a:spLocks noGrp="1"/>
          </p:cNvSpPr>
          <p:nvPr userDrawn="1">
            <p:ph type="sldNum" sz="quarter" idx="12"/>
            <p:custDataLst>
              <p:tags r:id="rId1"/>
            </p:custDataLst>
          </p:nvPr>
        </p:nvSpPr>
        <p:spPr bwMode="gray">
          <a:xfrm>
            <a:off x="4641678" y="6525344"/>
            <a:ext cx="622644" cy="188911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7221336" y="-3001"/>
            <a:ext cx="756000" cy="144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아리따-돋움(TTF)-Bold" pitchFamily="18" charset="-127"/>
                <a:ea typeface="아리따-돋움(TTF)-Bold" pitchFamily="18" charset="-127"/>
              </a:rPr>
              <a:t>강한상품</a:t>
            </a:r>
            <a:endParaRPr lang="ko-KR" altLang="en-US" sz="1000" b="1" dirty="0">
              <a:solidFill>
                <a:schemeClr val="bg1"/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8058953" y="-3001"/>
            <a:ext cx="756000" cy="144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bg1"/>
                </a:solidFill>
                <a:latin typeface="아리따-돋움(TTF)-Bold" pitchFamily="18" charset="-127"/>
                <a:ea typeface="아리따-돋움(TTF)-Bold" pitchFamily="18" charset="-127"/>
              </a:rPr>
              <a:t>소매력</a:t>
            </a:r>
            <a:r>
              <a:rPr lang="ko-KR" altLang="en-US" sz="1000" b="1" dirty="0" smtClean="0">
                <a:solidFill>
                  <a:schemeClr val="bg1"/>
                </a:solidFill>
                <a:latin typeface="아리따-돋움(TTF)-Bold" pitchFamily="18" charset="-127"/>
                <a:ea typeface="아리따-돋움(TTF)-Bold" pitchFamily="18" charset="-127"/>
              </a:rPr>
              <a:t> 강화</a:t>
            </a:r>
            <a:endParaRPr lang="ko-KR" altLang="en-US" sz="1000" b="1" dirty="0">
              <a:solidFill>
                <a:schemeClr val="bg1"/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8896570" y="-3001"/>
            <a:ext cx="756000" cy="144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아리따-돋움(TTF)-Bold" pitchFamily="18" charset="-127"/>
                <a:ea typeface="아리따-돋움(TTF)-Bold" pitchFamily="18" charset="-127"/>
              </a:rPr>
              <a:t>TCR</a:t>
            </a:r>
            <a:endParaRPr lang="ko-KR" altLang="en-US" sz="1000" b="1" dirty="0">
              <a:solidFill>
                <a:schemeClr val="bg1"/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528" y="6574133"/>
            <a:ext cx="1296000" cy="1253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74133"/>
            <a:ext cx="1499616" cy="1310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 userDrawn="1"/>
        </p:nvCxnSpPr>
        <p:spPr>
          <a:xfrm>
            <a:off x="236477" y="0"/>
            <a:ext cx="9433048" cy="0"/>
          </a:xfrm>
          <a:prstGeom prst="line">
            <a:avLst/>
          </a:prstGeom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200472" y="980728"/>
            <a:ext cx="9505056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200472" y="6525344"/>
            <a:ext cx="9505056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슬라이드 번호 개체 틀 28"/>
          <p:cNvSpPr>
            <a:spLocks noGrp="1"/>
          </p:cNvSpPr>
          <p:nvPr userDrawn="1">
            <p:ph type="sldNum" sz="quarter" idx="12"/>
            <p:custDataLst>
              <p:tags r:id="rId1"/>
            </p:custDataLst>
          </p:nvPr>
        </p:nvSpPr>
        <p:spPr bwMode="gray">
          <a:xfrm>
            <a:off x="4641678" y="6525346"/>
            <a:ext cx="622644" cy="188911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7221336" y="-3001"/>
            <a:ext cx="756000" cy="144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000" b="1" smtClean="0">
                <a:solidFill>
                  <a:schemeClr val="bg1"/>
                </a:solidFill>
                <a:latin typeface="아리따-돋움(TTF)-Bold" pitchFamily="18" charset="-127"/>
                <a:ea typeface="아리따-돋움(TTF)-Bold" pitchFamily="18" charset="-127"/>
              </a:rPr>
              <a:t>강한상품</a:t>
            </a:r>
            <a:endParaRPr lang="ko-KR" altLang="en-US" sz="1000" b="1" dirty="0">
              <a:solidFill>
                <a:schemeClr val="bg1"/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8058953" y="-3001"/>
            <a:ext cx="756000" cy="144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000" b="1" dirty="0" err="1" smtClean="0">
                <a:solidFill>
                  <a:schemeClr val="bg1"/>
                </a:solidFill>
                <a:latin typeface="아리따-돋움(TTF)-Bold" pitchFamily="18" charset="-127"/>
                <a:ea typeface="아리따-돋움(TTF)-Bold" pitchFamily="18" charset="-127"/>
              </a:rPr>
              <a:t>소매력</a:t>
            </a:r>
            <a:r>
              <a:rPr lang="ko-KR" altLang="en-US" sz="1000" b="1" dirty="0" smtClean="0">
                <a:solidFill>
                  <a:schemeClr val="bg1"/>
                </a:solidFill>
                <a:latin typeface="아리따-돋움(TTF)-Bold" pitchFamily="18" charset="-127"/>
                <a:ea typeface="아리따-돋움(TTF)-Bold" pitchFamily="18" charset="-127"/>
              </a:rPr>
              <a:t> 강화</a:t>
            </a:r>
            <a:endParaRPr lang="ko-KR" altLang="en-US" sz="1000" b="1" dirty="0">
              <a:solidFill>
                <a:schemeClr val="bg1"/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8896571" y="-3001"/>
            <a:ext cx="756000" cy="144000"/>
          </a:xfrm>
          <a:prstGeom prst="rect">
            <a:avLst/>
          </a:prstGeom>
          <a:solidFill>
            <a:srgbClr val="4F8ABE"/>
          </a:solidFill>
          <a:ln w="5715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아리따-돋움(TTF)-Bold" pitchFamily="18" charset="-127"/>
                <a:ea typeface="아리따-돋움(TTF)-Bold" pitchFamily="18" charset="-127"/>
              </a:rPr>
              <a:t>TCR</a:t>
            </a:r>
            <a:endParaRPr lang="ko-KR" altLang="en-US" sz="1000" b="1" dirty="0">
              <a:solidFill>
                <a:schemeClr val="bg1"/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528" y="6574135"/>
            <a:ext cx="1296000" cy="1253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74133"/>
            <a:ext cx="1499616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6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ags" Target="../tags/tag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슬라이드 번호 개체 틀 28"/>
          <p:cNvSpPr>
            <a:spLocks noGrp="1"/>
          </p:cNvSpPr>
          <p:nvPr userDrawn="1">
            <p:ph type="sldNum" sz="quarter" idx="4"/>
            <p:custDataLst>
              <p:tags r:id="rId5"/>
            </p:custDataLst>
          </p:nvPr>
        </p:nvSpPr>
        <p:spPr bwMode="gray">
          <a:xfrm>
            <a:off x="4641678" y="6525344"/>
            <a:ext cx="622644" cy="188911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hart" Target="../charts/chart4.xml"/><Relationship Id="rId7" Type="http://schemas.microsoft.com/office/2007/relationships/hdphoto" Target="../media/hdphoto2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hart" Target="../charts/chart6.xml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12793" y="3501008"/>
            <a:ext cx="2864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목차</a:t>
            </a:r>
            <a:endParaRPr lang="ko-KR" altLang="en-US" sz="1600" spc="-150" dirty="0">
              <a:solidFill>
                <a:schemeClr val="tx1">
                  <a:lumMod val="65000"/>
                  <a:lumOff val="3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8504" y="1431359"/>
            <a:ext cx="7041232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kumimoji="1" lang="ko-KR" altLang="en-US" sz="3600" kern="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고객 </a:t>
            </a:r>
            <a:r>
              <a:rPr kumimoji="1" lang="ko-KR" altLang="en-US" sz="3600" kern="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인사이트</a:t>
            </a:r>
            <a:r>
              <a:rPr kumimoji="1" lang="ko-KR" altLang="en-US" sz="3600" kern="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kumimoji="1" lang="ko-KR" altLang="en-US" sz="3600" kern="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워크샵</a:t>
            </a:r>
            <a:endParaRPr kumimoji="1" lang="en-US" altLang="ko-KR" sz="3600" kern="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512" y="3497233"/>
            <a:ext cx="2016224" cy="335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고객전략팀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52752" y="3933057"/>
            <a:ext cx="33367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4075" lvl="1" indent="-566738">
              <a:lnSpc>
                <a:spcPct val="150000"/>
              </a:lnSpc>
              <a:defRPr/>
            </a:pPr>
            <a:r>
              <a:rPr kumimoji="1"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- 1</a:t>
            </a:r>
            <a:r>
              <a:rPr kumimoji="1" lang="ko-KR" altLang="en-US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월 캠페인 </a:t>
            </a:r>
            <a:r>
              <a:rPr kumimoji="1" lang="ko-KR" altLang="en-US" sz="1400" spc="-8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인사이트</a:t>
            </a:r>
            <a:endParaRPr kumimoji="1" lang="en-US" altLang="ko-KR" sz="1400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854075" lvl="1" indent="-566738">
              <a:lnSpc>
                <a:spcPct val="150000"/>
              </a:lnSpc>
              <a:defRPr/>
            </a:pPr>
            <a:r>
              <a:rPr kumimoji="1"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- </a:t>
            </a:r>
            <a:r>
              <a:rPr kumimoji="1" lang="ko-KR" altLang="en-US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아리따움 </a:t>
            </a:r>
            <a:r>
              <a:rPr kumimoji="1" lang="en-US" altLang="ko-KR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kumimoji="1" lang="ko-KR" altLang="en-US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유료회원</a:t>
            </a:r>
            <a:r>
              <a:rPr kumimoji="1"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kumimoji="1" lang="ko-KR" altLang="en-US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분석</a:t>
            </a:r>
            <a:endParaRPr kumimoji="1" lang="en-US" altLang="ko-KR" sz="1400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854075" lvl="1" indent="-566738">
              <a:lnSpc>
                <a:spcPct val="150000"/>
              </a:lnSpc>
              <a:defRPr/>
            </a:pPr>
            <a:r>
              <a:rPr kumimoji="1"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- </a:t>
            </a:r>
            <a:r>
              <a:rPr kumimoji="1" lang="ko-KR" altLang="en-US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고객 </a:t>
            </a:r>
            <a:r>
              <a:rPr kumimoji="1"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reactivation </a:t>
            </a:r>
            <a:r>
              <a:rPr kumimoji="1" lang="ko-KR" altLang="en-US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프로그램</a:t>
            </a:r>
            <a:endParaRPr kumimoji="1" lang="en-US" altLang="ko-KR" sz="1400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marL="854075" lvl="1" indent="-566738">
              <a:lnSpc>
                <a:spcPct val="150000"/>
              </a:lnSpc>
              <a:defRPr/>
            </a:pPr>
            <a:r>
              <a:rPr kumimoji="1" lang="en-US" altLang="ko-KR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- UMS (Unified Messaging Service) </a:t>
            </a:r>
            <a:r>
              <a:rPr kumimoji="1" lang="ko-KR" altLang="en-US" sz="1400" spc="-8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안내 </a:t>
            </a:r>
            <a:endParaRPr kumimoji="1" lang="en-US" altLang="ko-KR" sz="1400" spc="-80" dirty="0" smtClean="0">
              <a:solidFill>
                <a:schemeClr val="tx1">
                  <a:lumMod val="65000"/>
                  <a:lumOff val="3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569249" y="3362742"/>
            <a:ext cx="2706818" cy="0"/>
          </a:xfrm>
          <a:prstGeom prst="line">
            <a:avLst/>
          </a:prstGeom>
          <a:ln w="12700">
            <a:solidFill>
              <a:srgbClr val="4F8A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87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7178030" y="2132856"/>
            <a:ext cx="1015330" cy="133795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745088" y="6021288"/>
            <a:ext cx="3744659" cy="3182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745088" y="3573016"/>
            <a:ext cx="3744659" cy="3182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6" name="차트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6674027"/>
              </p:ext>
            </p:extLst>
          </p:nvPr>
        </p:nvGraphicFramePr>
        <p:xfrm>
          <a:off x="5817669" y="1484784"/>
          <a:ext cx="3600415" cy="2297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10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674242" y="1196752"/>
            <a:ext cx="3887270" cy="517077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indent="-180975"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prstClr val="black">
                  <a:lumMod val="75000"/>
                  <a:lumOff val="25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61559" y="1052736"/>
            <a:ext cx="2451881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>
            <a:defPPr>
              <a:defRPr lang="ko-KR"/>
            </a:defPPr>
            <a:lvl1pPr marL="108000" indent="-342900" defTabSz="957263" eaLnBrk="0" fontAlgn="base" hangingPunct="0">
              <a:spcAft>
                <a:spcPct val="0"/>
              </a:spcAft>
              <a:buClr>
                <a:srgbClr val="006699"/>
              </a:buClr>
              <a:defRPr sz="1500" spc="-80">
                <a:solidFill>
                  <a:schemeClr val="tx1">
                    <a:lumMod val="95000"/>
                    <a:lumOff val="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1pPr>
          </a:lstStyle>
          <a:p>
            <a:pPr algn="ctr"/>
            <a:r>
              <a:rPr lang="ko-KR" altLang="en-US" sz="1600" b="1" spc="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세일</a:t>
            </a:r>
            <a:r>
              <a:rPr lang="en-US" altLang="ko-KR" sz="1600" b="1" spc="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/</a:t>
            </a:r>
            <a:r>
              <a:rPr lang="ko-KR" altLang="en-US" sz="1600" b="1" spc="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비세일 기간 내 구매력</a:t>
            </a:r>
            <a:endParaRPr lang="ko-KR" altLang="en-US" sz="1600" b="1" spc="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08484" y="1196734"/>
            <a:ext cx="5004556" cy="5170958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indent="-180975"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prstClr val="black">
                  <a:lumMod val="75000"/>
                  <a:lumOff val="25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928664" y="1052736"/>
            <a:ext cx="1656184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>
            <a:defPPr>
              <a:defRPr lang="ko-KR"/>
            </a:defPPr>
            <a:lvl1pPr marL="108000" indent="-342900" defTabSz="957263" eaLnBrk="0" fontAlgn="base" hangingPunct="0">
              <a:spcAft>
                <a:spcPct val="0"/>
              </a:spcAft>
              <a:buClr>
                <a:srgbClr val="006699"/>
              </a:buClr>
              <a:defRPr sz="1500" spc="-80">
                <a:solidFill>
                  <a:schemeClr val="tx1">
                    <a:lumMod val="95000"/>
                    <a:lumOff val="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1pPr>
          </a:lstStyle>
          <a:p>
            <a:pPr algn="ctr"/>
            <a:r>
              <a:rPr lang="ko-KR" altLang="en-US" sz="1600" b="1" spc="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고객 현황</a:t>
            </a:r>
            <a:endParaRPr lang="ko-KR" altLang="en-US" sz="1600" b="1" spc="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05124" y="2600928"/>
            <a:ext cx="108012" cy="1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8" name="제목 5"/>
          <p:cNvSpPr txBox="1">
            <a:spLocks/>
          </p:cNvSpPr>
          <p:nvPr/>
        </p:nvSpPr>
        <p:spPr>
          <a:xfrm>
            <a:off x="200472" y="548680"/>
            <a:ext cx="9484720" cy="4206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유료회원 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vs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일반회원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9" name="텍스트 개체 틀 61"/>
          <p:cNvSpPr txBox="1">
            <a:spLocks/>
          </p:cNvSpPr>
          <p:nvPr/>
        </p:nvSpPr>
        <p:spPr>
          <a:xfrm>
            <a:off x="200472" y="116855"/>
            <a:ext cx="6192688" cy="35981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0" kern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itchFamily="18" charset="-127"/>
                <a:ea typeface="아리따-돋움(TTF)-Bold" pitchFamily="18" charset="-127"/>
                <a:cs typeface="+mn-cs"/>
                <a:sym typeface="아리따-돋움(OTF)-Medium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spc="0" smtClean="0"/>
              <a:t>아리따움 유료회</a:t>
            </a:r>
            <a:r>
              <a:rPr lang="ko-KR" altLang="en-US" spc="0"/>
              <a:t>원</a:t>
            </a:r>
            <a:r>
              <a:rPr lang="en-US" altLang="ko-KR" spc="0" dirty="0" smtClean="0"/>
              <a:t> </a:t>
            </a:r>
            <a:r>
              <a:rPr lang="ko-KR" altLang="en-US" spc="0" dirty="0" smtClean="0"/>
              <a:t>분석</a:t>
            </a:r>
            <a:endParaRPr kumimoji="0" lang="ko-KR" altLang="en-US" spc="0" dirty="0"/>
          </a:p>
        </p:txBody>
      </p:sp>
      <p:sp>
        <p:nvSpPr>
          <p:cNvPr id="58" name="직사각형 57"/>
          <p:cNvSpPr/>
          <p:nvPr/>
        </p:nvSpPr>
        <p:spPr>
          <a:xfrm>
            <a:off x="584208" y="2549135"/>
            <a:ext cx="4374963" cy="303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3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고객현황 및 구매이력</a:t>
            </a:r>
            <a:endParaRPr lang="ko-KR" altLang="en-US" sz="1300" baseline="3000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021122"/>
              </p:ext>
            </p:extLst>
          </p:nvPr>
        </p:nvGraphicFramePr>
        <p:xfrm>
          <a:off x="480443" y="3068960"/>
          <a:ext cx="4799857" cy="21223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9292"/>
                <a:gridCol w="640772"/>
                <a:gridCol w="640772"/>
                <a:gridCol w="640772"/>
                <a:gridCol w="646705"/>
                <a:gridCol w="640772"/>
                <a:gridCol w="640772"/>
              </a:tblGrid>
              <a:tr h="3077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구분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유료회원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일반회원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77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r>
                        <a:rPr lang="ko-KR" altLang="en-US" sz="1200" u="none" strike="noStrike" dirty="0" err="1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년전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최근</a:t>
                      </a:r>
                      <a:r>
                        <a:rPr lang="en-US" altLang="ko-KR" sz="120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r>
                        <a:rPr lang="ko-KR" altLang="en-US" sz="120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증감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r>
                        <a:rPr lang="ko-KR" altLang="en-US" sz="1200" u="none" strike="noStrike" dirty="0" err="1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년전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최근</a:t>
                      </a:r>
                      <a:r>
                        <a:rPr lang="en-US" altLang="ko-KR" sz="120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r>
                        <a:rPr lang="ko-KR" altLang="en-US" sz="120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증감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23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총 </a:t>
                      </a:r>
                      <a:r>
                        <a:rPr lang="ko-KR" altLang="en-US" sz="1200" u="none" strike="noStrike" dirty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고객 수 </a:t>
                      </a:r>
                      <a:endParaRPr lang="en-US" altLang="ko-KR" sz="1200" u="none" strike="noStrike" dirty="0" smtClean="0"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구매</a:t>
                      </a:r>
                      <a:r>
                        <a:rPr lang="en-US" altLang="ko-KR" sz="12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1,166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1,174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1%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4,850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4,715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-3%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23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객 단가</a:t>
                      </a:r>
                      <a:endParaRPr lang="en-US" altLang="ko-KR" sz="1200" u="none" strike="noStrike" dirty="0" smtClean="0"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</a:t>
                      </a:r>
                      <a:r>
                        <a:rPr lang="ko-KR" altLang="en-US" sz="1200" u="none" strike="noStrike" dirty="0" err="1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연누계</a:t>
                      </a:r>
                      <a:r>
                        <a:rPr lang="en-US" altLang="ko-KR" sz="12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379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355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-6%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65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64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0%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23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객횟수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7.5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6.8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-0.8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3.3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3.2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-0.1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464121" y="1725987"/>
            <a:ext cx="4752528" cy="6228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유료회원 </a:t>
            </a:r>
            <a:r>
              <a:rPr lang="ko-KR" altLang="en-US" sz="1400" b="1" i="1" dirty="0" err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고객수는</a:t>
            </a:r>
            <a:r>
              <a:rPr lang="ko-KR" altLang="en-US" sz="14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14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1% </a:t>
            </a:r>
            <a:r>
              <a:rPr lang="ko-KR" altLang="en-US" sz="14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증가하였으나</a:t>
            </a:r>
            <a:r>
              <a:rPr lang="en-US" altLang="ko-KR" sz="14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1400" b="1" i="1" dirty="0" err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객단가</a:t>
            </a:r>
            <a:r>
              <a:rPr lang="en-US" altLang="ko-KR" sz="14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/</a:t>
            </a:r>
            <a:r>
              <a:rPr lang="ko-KR" altLang="en-US" sz="1400" b="1" i="1" dirty="0" err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객횟수</a:t>
            </a:r>
            <a:r>
              <a:rPr lang="ko-KR" altLang="en-US" sz="14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모두 감소</a:t>
            </a:r>
            <a:endParaRPr lang="en-US" altLang="ko-KR" sz="1400" b="1" i="1" dirty="0" smtClean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r>
              <a:rPr lang="ko-KR" altLang="en-US" sz="14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세일기간 </a:t>
            </a:r>
            <a:r>
              <a:rPr lang="en-US" altLang="ko-KR" sz="14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/</a:t>
            </a:r>
            <a:r>
              <a:rPr lang="ko-KR" altLang="en-US" sz="14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비세일 기간 모두 구매횟수 감소</a:t>
            </a:r>
            <a:endParaRPr lang="en-US" altLang="ko-KR" sz="1400" b="1" i="1" dirty="0" smtClean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90683" y="2708920"/>
            <a:ext cx="148630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</a:t>
            </a:r>
            <a:r>
              <a:rPr lang="ko-KR" altLang="en-US" sz="105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단위</a:t>
            </a:r>
            <a:r>
              <a:rPr lang="en-US" altLang="ko-KR" sz="105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</a:t>
            </a:r>
            <a:r>
              <a:rPr lang="ko-KR" altLang="en-US" sz="105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천명</a:t>
            </a:r>
            <a:r>
              <a:rPr lang="en-US" altLang="ko-KR" sz="105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/</a:t>
            </a:r>
            <a:r>
              <a:rPr lang="ko-KR" altLang="en-US" sz="105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천원</a:t>
            </a:r>
            <a:r>
              <a:rPr lang="en-US" altLang="ko-KR" sz="105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/</a:t>
            </a:r>
            <a:r>
              <a:rPr lang="ko-KR" altLang="en-US" sz="105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회</a:t>
            </a:r>
            <a:r>
              <a:rPr lang="en-US" altLang="ko-KR" sz="105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,%)</a:t>
            </a:r>
            <a:endParaRPr lang="ko-KR" altLang="en-US" sz="105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graphicFrame>
        <p:nvGraphicFramePr>
          <p:cNvPr id="27" name="차트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0357397"/>
              </p:ext>
            </p:extLst>
          </p:nvPr>
        </p:nvGraphicFramePr>
        <p:xfrm>
          <a:off x="6015118" y="4255204"/>
          <a:ext cx="3474386" cy="1982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05128" y="3686835"/>
            <a:ext cx="856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(3.1 </a:t>
            </a:r>
            <a:r>
              <a:rPr lang="en-US" altLang="ko-KR" sz="1000" dirty="0" smtClean="0">
                <a:sym typeface="Wingdings" panose="05000000000000000000" pitchFamily="2" charset="2"/>
              </a:rPr>
              <a:t> 3.0)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7257256" y="3686835"/>
            <a:ext cx="856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(0 </a:t>
            </a:r>
            <a:r>
              <a:rPr lang="en-US" altLang="ko-KR" sz="1000" dirty="0" smtClean="0">
                <a:sym typeface="Wingdings" panose="05000000000000000000" pitchFamily="2" charset="2"/>
              </a:rPr>
              <a:t> 1.6)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8337376" y="3686835"/>
            <a:ext cx="856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(5.9 </a:t>
            </a:r>
            <a:r>
              <a:rPr lang="en-US" altLang="ko-KR" sz="1000" dirty="0" smtClean="0">
                <a:sym typeface="Wingdings" panose="05000000000000000000" pitchFamily="2" charset="2"/>
              </a:rPr>
              <a:t> 5.0)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8625408" y="1717866"/>
            <a:ext cx="7040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</a:t>
            </a:r>
            <a:r>
              <a:rPr lang="ko-KR" altLang="en-US" sz="8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단위</a:t>
            </a:r>
            <a:r>
              <a:rPr lang="en-US" altLang="ko-KR" sz="8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</a:t>
            </a:r>
            <a:r>
              <a:rPr lang="ko-KR" altLang="en-US" sz="8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원</a:t>
            </a:r>
            <a:r>
              <a:rPr lang="en-US" altLang="ko-KR" sz="8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/</a:t>
            </a:r>
            <a:r>
              <a:rPr lang="ko-KR" altLang="en-US" sz="8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회</a:t>
            </a:r>
            <a:r>
              <a:rPr lang="en-US" altLang="ko-KR" sz="8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)</a:t>
            </a:r>
            <a:endParaRPr lang="ko-KR" altLang="en-US" sz="8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44394" y="6135107"/>
            <a:ext cx="856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(1.6 </a:t>
            </a:r>
            <a:r>
              <a:rPr lang="en-US" altLang="ko-KR" sz="1000" dirty="0" smtClean="0">
                <a:sym typeface="Wingdings" panose="05000000000000000000" pitchFamily="2" charset="2"/>
              </a:rPr>
              <a:t> 1.8)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8056562" y="6135107"/>
            <a:ext cx="8568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(2.9 </a:t>
            </a:r>
            <a:r>
              <a:rPr lang="en-US" altLang="ko-KR" sz="1000" dirty="0" smtClean="0">
                <a:sym typeface="Wingdings" panose="05000000000000000000" pitchFamily="2" charset="2"/>
              </a:rPr>
              <a:t> 2.7)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8631378" y="4494312"/>
            <a:ext cx="70403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</a:t>
            </a:r>
            <a:r>
              <a:rPr lang="ko-KR" altLang="en-US" sz="8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단위</a:t>
            </a:r>
            <a:r>
              <a:rPr lang="en-US" altLang="ko-KR" sz="8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:</a:t>
            </a:r>
            <a:r>
              <a:rPr lang="ko-KR" altLang="en-US" sz="8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원</a:t>
            </a:r>
            <a:r>
              <a:rPr lang="en-US" altLang="ko-KR" sz="8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/</a:t>
            </a:r>
            <a:r>
              <a:rPr lang="ko-KR" altLang="en-US" sz="8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회</a:t>
            </a:r>
            <a:r>
              <a:rPr lang="en-US" altLang="ko-KR" sz="800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)</a:t>
            </a:r>
            <a:endParaRPr lang="ko-KR" altLang="en-US" sz="800" dirty="0"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6605575" y="5513456"/>
            <a:ext cx="579673" cy="219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8141493" y="5229200"/>
            <a:ext cx="616838" cy="1364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6230240" y="2893884"/>
            <a:ext cx="522960" cy="17285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8500754" y="2865525"/>
            <a:ext cx="484694" cy="2012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673080" y="3614827"/>
            <a:ext cx="79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객횟수</a:t>
            </a:r>
            <a:endParaRPr lang="ko-KR" altLang="en-US" sz="1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745088" y="6063099"/>
            <a:ext cx="64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객횟수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113240" y="2348880"/>
            <a:ext cx="1171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/>
              <a:t>마이멤버십</a:t>
            </a:r>
            <a:r>
              <a:rPr lang="en-US" altLang="ko-KR" sz="1050" b="1" dirty="0" smtClean="0"/>
              <a:t> </a:t>
            </a:r>
            <a:r>
              <a:rPr lang="ko-KR" altLang="en-US" sz="1050" b="1" dirty="0" smtClean="0"/>
              <a:t>도입</a:t>
            </a:r>
            <a:endParaRPr lang="ko-KR" altLang="en-US" sz="1050" b="1" dirty="0"/>
          </a:p>
        </p:txBody>
      </p:sp>
      <p:sp>
        <p:nvSpPr>
          <p:cNvPr id="60" name="직사각형 59"/>
          <p:cNvSpPr/>
          <p:nvPr/>
        </p:nvSpPr>
        <p:spPr>
          <a:xfrm>
            <a:off x="344488" y="5436380"/>
            <a:ext cx="4896544" cy="29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700" b="1" baseline="30000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* </a:t>
            </a:r>
            <a:r>
              <a:rPr lang="ko-KR" altLang="en-US" sz="1700" b="1" baseline="30000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유료회원 대상 분기별 </a:t>
            </a:r>
            <a:r>
              <a:rPr lang="en-US" altLang="ko-KR" sz="1700" b="1" baseline="30000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</a:t>
            </a:r>
            <a:r>
              <a:rPr lang="ko-KR" altLang="en-US" sz="1700" b="1" baseline="30000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회 </a:t>
            </a:r>
            <a:r>
              <a:rPr lang="en-US" altLang="ko-KR" sz="1700" b="1" baseline="30000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30% </a:t>
            </a:r>
            <a:r>
              <a:rPr lang="ko-KR" altLang="en-US" sz="1700" b="1" baseline="30000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할인 혜택 제공하는 </a:t>
            </a:r>
            <a:r>
              <a:rPr lang="ko-KR" altLang="en-US" sz="1700" b="1" baseline="30000" dirty="0" err="1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마이멤버십</a:t>
            </a:r>
            <a:r>
              <a:rPr lang="ko-KR" altLang="en-US" sz="1700" b="1" baseline="30000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도입 </a:t>
            </a:r>
            <a:r>
              <a:rPr lang="en-US" altLang="ko-KR" sz="1700" b="1" baseline="30000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(16</a:t>
            </a:r>
            <a:r>
              <a:rPr lang="ko-KR" altLang="en-US" sz="1700" b="1" baseline="30000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년 </a:t>
            </a:r>
            <a:r>
              <a:rPr lang="en-US" altLang="ko-KR" sz="1700" b="1" baseline="30000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</a:t>
            </a:r>
            <a:r>
              <a:rPr lang="ko-KR" altLang="en-US" sz="1700" b="1" baseline="30000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월</a:t>
            </a:r>
            <a:r>
              <a:rPr lang="en-US" altLang="ko-KR" sz="1700" b="1" baseline="30000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)</a:t>
            </a:r>
            <a:endParaRPr lang="ko-KR" altLang="en-US" sz="1700" b="1" baseline="30000" dirty="0">
              <a:solidFill>
                <a:schemeClr val="accent4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3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11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745088" y="1196752"/>
            <a:ext cx="3816424" cy="517077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indent="-180975"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prstClr val="black">
                  <a:lumMod val="75000"/>
                  <a:lumOff val="25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537176" y="1074222"/>
            <a:ext cx="2232248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>
            <a:defPPr>
              <a:defRPr lang="ko-KR"/>
            </a:defPPr>
            <a:lvl1pPr marL="108000" indent="-342900" defTabSz="957263" eaLnBrk="0" fontAlgn="base" hangingPunct="0">
              <a:spcAft>
                <a:spcPct val="0"/>
              </a:spcAft>
              <a:buClr>
                <a:srgbClr val="006699"/>
              </a:buClr>
              <a:defRPr sz="1500" spc="-80">
                <a:solidFill>
                  <a:schemeClr val="tx1">
                    <a:lumMod val="95000"/>
                    <a:lumOff val="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1pPr>
          </a:lstStyle>
          <a:p>
            <a:pPr algn="ctr"/>
            <a:r>
              <a:rPr lang="ko-KR" altLang="en-US" sz="1600" b="1" spc="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유료회원 기간별 구매유형</a:t>
            </a:r>
            <a:endParaRPr lang="ko-KR" altLang="en-US" sz="1600" b="1" spc="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08483" y="1196734"/>
            <a:ext cx="5365241" cy="5170958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indent="-180975"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prstClr val="black">
                  <a:lumMod val="75000"/>
                  <a:lumOff val="25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216696" y="1074222"/>
            <a:ext cx="1152128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>
            <a:defPPr>
              <a:defRPr lang="ko-KR"/>
            </a:defPPr>
            <a:lvl1pPr marL="108000" indent="-342900" defTabSz="957263" eaLnBrk="0" fontAlgn="base" hangingPunct="0">
              <a:spcAft>
                <a:spcPct val="0"/>
              </a:spcAft>
              <a:buClr>
                <a:srgbClr val="006699"/>
              </a:buClr>
              <a:defRPr sz="1500" spc="-80">
                <a:solidFill>
                  <a:schemeClr val="tx1">
                    <a:lumMod val="95000"/>
                    <a:lumOff val="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1pPr>
          </a:lstStyle>
          <a:p>
            <a:pPr algn="ctr"/>
            <a:r>
              <a:rPr lang="ko-KR" altLang="en-US" sz="1600" b="1" spc="0" dirty="0" err="1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마이멤버</a:t>
            </a:r>
            <a:r>
              <a:rPr lang="ko-KR" altLang="en-US" sz="1600" b="1" spc="0" dirty="0" err="1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십</a:t>
            </a:r>
            <a:endParaRPr lang="ko-KR" altLang="en-US" sz="1600" b="1" spc="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1177" y="2437550"/>
            <a:ext cx="108012" cy="1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8" name="제목 5"/>
          <p:cNvSpPr txBox="1">
            <a:spLocks/>
          </p:cNvSpPr>
          <p:nvPr/>
        </p:nvSpPr>
        <p:spPr>
          <a:xfrm>
            <a:off x="200472" y="548680"/>
            <a:ext cx="9484720" cy="4206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유료회원 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vs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일반회원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9" name="텍스트 개체 틀 61"/>
          <p:cNvSpPr txBox="1">
            <a:spLocks/>
          </p:cNvSpPr>
          <p:nvPr/>
        </p:nvSpPr>
        <p:spPr>
          <a:xfrm>
            <a:off x="200472" y="116855"/>
            <a:ext cx="6192688" cy="35981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0" kern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itchFamily="18" charset="-127"/>
                <a:ea typeface="아리따-돋움(TTF)-Bold" pitchFamily="18" charset="-127"/>
                <a:cs typeface="+mn-cs"/>
                <a:sym typeface="아리따-돋움(OTF)-Medium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spc="0" smtClean="0"/>
              <a:t>아리따움 유료회</a:t>
            </a:r>
            <a:r>
              <a:rPr lang="ko-KR" altLang="en-US" spc="0"/>
              <a:t>원</a:t>
            </a:r>
            <a:r>
              <a:rPr lang="en-US" altLang="ko-KR" spc="0" dirty="0" smtClean="0"/>
              <a:t> </a:t>
            </a:r>
            <a:r>
              <a:rPr lang="ko-KR" altLang="en-US" spc="0" dirty="0" smtClean="0"/>
              <a:t>분석</a:t>
            </a:r>
            <a:endParaRPr kumimoji="0" lang="ko-KR" altLang="en-US" spc="0" dirty="0"/>
          </a:p>
        </p:txBody>
      </p:sp>
      <p:sp>
        <p:nvSpPr>
          <p:cNvPr id="58" name="직사각형 57"/>
          <p:cNvSpPr/>
          <p:nvPr/>
        </p:nvSpPr>
        <p:spPr>
          <a:xfrm>
            <a:off x="520261" y="2385755"/>
            <a:ext cx="437496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3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유료 회원</a:t>
            </a:r>
            <a:r>
              <a:rPr lang="en-US" altLang="ko-KR" sz="13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- </a:t>
            </a:r>
            <a:r>
              <a:rPr lang="ko-KR" altLang="en-US" sz="1300" dirty="0" err="1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마이멤버십</a:t>
            </a:r>
            <a:r>
              <a:rPr lang="ko-KR" altLang="en-US" sz="13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사용 유무에 따른 구매력 차이</a:t>
            </a:r>
            <a:endParaRPr lang="ko-KR" altLang="en-US" sz="1300" baseline="3000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52500" y="4941168"/>
            <a:ext cx="108012" cy="1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8504" y="4869160"/>
            <a:ext cx="309634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300" dirty="0" err="1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마이멤버십</a:t>
            </a:r>
            <a:r>
              <a:rPr lang="ko-KR" altLang="en-US" sz="13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적극적인 사용 독려 필요  </a:t>
            </a:r>
            <a:endParaRPr lang="ko-KR" altLang="en-US" sz="1300" baseline="3000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9915"/>
              </p:ext>
            </p:extLst>
          </p:nvPr>
        </p:nvGraphicFramePr>
        <p:xfrm>
          <a:off x="370879" y="2780928"/>
          <a:ext cx="5302846" cy="19442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7665"/>
                <a:gridCol w="792088"/>
                <a:gridCol w="648072"/>
                <a:gridCol w="720080"/>
                <a:gridCol w="696759"/>
                <a:gridCol w="671393"/>
                <a:gridCol w="648072"/>
                <a:gridCol w="648717"/>
              </a:tblGrid>
              <a:tr h="33109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집계기간</a:t>
                      </a: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16.02 ~ 17.01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전체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전체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마이멤버십제외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109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구분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사용횟수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</a:rPr>
                        <a:t>구성비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객단가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구매횟수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객단가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구매횟수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67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</a:rPr>
                        <a:t>마이</a:t>
                      </a:r>
                      <a:endParaRPr lang="en-US" altLang="ko-KR" sz="10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000" u="none" strike="noStrike" dirty="0" smtClean="0">
                          <a:effectLst/>
                        </a:rPr>
                        <a:t>멤버십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사용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30%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339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263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6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11%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589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413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6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5%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996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664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6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1,628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1,079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6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합계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49%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534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383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6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미사용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51%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210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210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444" marR="9444" marT="94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640632" y="4293094"/>
            <a:ext cx="4033092" cy="209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848544" y="4515945"/>
            <a:ext cx="4825180" cy="209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416496" y="1412776"/>
            <a:ext cx="5112568" cy="9009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약 </a:t>
            </a:r>
            <a:r>
              <a:rPr lang="en-US" altLang="ko-KR" sz="14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51 %</a:t>
            </a:r>
            <a:r>
              <a:rPr lang="ko-KR" altLang="en-US" sz="14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의 유료회원이 </a:t>
            </a:r>
            <a:r>
              <a:rPr lang="ko-KR" altLang="en-US" sz="1400" b="1" i="1" dirty="0" err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마이멤버십을</a:t>
            </a:r>
            <a:r>
              <a:rPr lang="ko-KR" altLang="en-US" sz="14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사용하지 않음</a:t>
            </a:r>
            <a:r>
              <a:rPr lang="en-US" altLang="ko-KR" sz="14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  <a:p>
            <a:r>
              <a:rPr lang="ko-KR" altLang="en-US" sz="14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①</a:t>
            </a:r>
            <a:r>
              <a:rPr lang="ko-KR" altLang="en-US" sz="1400" b="1" i="1" dirty="0" err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마이멤버십</a:t>
            </a:r>
            <a:r>
              <a:rPr lang="ko-KR" altLang="en-US" sz="14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을 사용하는 고객이 높은 구매력을 보임</a:t>
            </a:r>
            <a:r>
              <a:rPr lang="en-US" altLang="ko-KR" sz="14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</a:p>
          <a:p>
            <a:r>
              <a:rPr lang="ko-KR" altLang="en-US" sz="14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②</a:t>
            </a:r>
            <a:r>
              <a:rPr lang="ko-KR" altLang="en-US" sz="1400" b="1" i="1" dirty="0" err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마이멤버십의</a:t>
            </a:r>
            <a:r>
              <a:rPr lang="ko-KR" altLang="en-US" sz="14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사용 횟수가 증가할 수록</a:t>
            </a:r>
            <a:r>
              <a:rPr lang="en-US" altLang="ko-KR" sz="14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14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높은 구매력을 보임</a:t>
            </a:r>
            <a:endParaRPr lang="en-US" altLang="ko-KR" sz="1400" b="1" i="1" dirty="0" smtClean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889104" y="1556792"/>
            <a:ext cx="3456384" cy="54672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TOP 3: </a:t>
            </a:r>
            <a:r>
              <a:rPr lang="ko-KR" altLang="en-US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필수기초</a:t>
            </a:r>
            <a:r>
              <a:rPr lang="en-US" altLang="ko-KR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/</a:t>
            </a:r>
            <a:r>
              <a:rPr lang="ko-KR" altLang="en-US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페이스메이크업</a:t>
            </a:r>
            <a:r>
              <a:rPr lang="en-US" altLang="ko-KR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/</a:t>
            </a:r>
            <a:r>
              <a:rPr lang="ko-KR" altLang="en-US" sz="1200" b="1" i="1" dirty="0" err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립메이크업</a:t>
            </a:r>
            <a:endParaRPr lang="en-US" altLang="ko-KR" sz="1200" b="1" i="1" dirty="0" smtClean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r>
              <a:rPr lang="ko-KR" altLang="en-US" sz="1200" b="1" i="1" dirty="0" err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마이멤버십</a:t>
            </a:r>
            <a:r>
              <a:rPr lang="ko-KR" altLang="en-US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200" b="1" i="1" dirty="0" err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데이에</a:t>
            </a:r>
            <a:r>
              <a:rPr lang="ko-KR" altLang="en-US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필수기초 구매가 높음</a:t>
            </a:r>
            <a:endParaRPr lang="en-US" altLang="ko-KR" sz="1200" b="1" i="1" dirty="0" smtClean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29680" y="5264333"/>
            <a:ext cx="5099384" cy="97297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※</a:t>
            </a:r>
            <a:r>
              <a:rPr lang="ko-KR" altLang="en-US" sz="13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유료회원 구매력 감소의 대안으로 </a:t>
            </a:r>
            <a:r>
              <a:rPr lang="ko-KR" altLang="en-US" sz="1300" b="1" i="1" dirty="0" err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마이멤버십</a:t>
            </a:r>
            <a:r>
              <a:rPr lang="ko-KR" altLang="en-US" sz="13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사용유도  캠페인 실행</a:t>
            </a:r>
            <a:endParaRPr lang="en-US" altLang="ko-KR" sz="1300" b="1" i="1" dirty="0" smtClean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r>
              <a:rPr lang="ko-KR" altLang="en-US" sz="13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① </a:t>
            </a:r>
            <a:r>
              <a:rPr lang="ko-KR" altLang="en-US" sz="1300" b="1" i="1" dirty="0" err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마이멤버십</a:t>
            </a:r>
            <a:r>
              <a:rPr lang="ko-KR" altLang="en-US" sz="13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미사용 고객 중</a:t>
            </a:r>
            <a:r>
              <a:rPr lang="en-US" altLang="ko-KR" sz="13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13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필수기초 구매주기 도래고객 대상 진행</a:t>
            </a:r>
            <a:endParaRPr lang="en-US" altLang="ko-KR" sz="1300" b="1" i="1" dirty="0" smtClean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r>
              <a:rPr lang="ko-KR" altLang="en-US" sz="13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② </a:t>
            </a:r>
            <a:r>
              <a:rPr lang="ko-KR" altLang="en-US" sz="1300" b="1" i="1" dirty="0" err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마이멤버십</a:t>
            </a:r>
            <a:r>
              <a:rPr lang="ko-KR" altLang="en-US" sz="13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일회성 고객 중</a:t>
            </a:r>
            <a:r>
              <a:rPr lang="en-US" altLang="ko-KR" sz="13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13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필수기초</a:t>
            </a:r>
            <a:r>
              <a:rPr lang="en-US" altLang="ko-KR" sz="13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13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페이스메이크업</a:t>
            </a:r>
            <a:r>
              <a:rPr lang="en-US" altLang="ko-KR" sz="13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1300" b="1" i="1" dirty="0" err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립메이크업</a:t>
            </a:r>
            <a:r>
              <a:rPr lang="ko-KR" altLang="en-US" sz="13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구매주기 도래 고객 대상 진행 </a:t>
            </a:r>
            <a:endParaRPr lang="en-US" altLang="ko-KR" sz="1300" b="1" i="1" dirty="0" smtClean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graphicFrame>
        <p:nvGraphicFramePr>
          <p:cNvPr id="78" name="차트 7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9524494"/>
              </p:ext>
            </p:extLst>
          </p:nvPr>
        </p:nvGraphicFramePr>
        <p:xfrm>
          <a:off x="5817096" y="2037575"/>
          <a:ext cx="3600400" cy="1391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9" name="차트 7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6678294"/>
              </p:ext>
            </p:extLst>
          </p:nvPr>
        </p:nvGraphicFramePr>
        <p:xfrm>
          <a:off x="5817095" y="3391743"/>
          <a:ext cx="3600401" cy="1477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0" name="차트 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6404503"/>
              </p:ext>
            </p:extLst>
          </p:nvPr>
        </p:nvGraphicFramePr>
        <p:xfrm>
          <a:off x="5889105" y="4869160"/>
          <a:ext cx="3528391" cy="1656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1" name="직사각형 80"/>
          <p:cNvSpPr/>
          <p:nvPr/>
        </p:nvSpPr>
        <p:spPr>
          <a:xfrm>
            <a:off x="7068344" y="2117087"/>
            <a:ext cx="1296144" cy="303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3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[</a:t>
            </a:r>
            <a:r>
              <a:rPr lang="ko-KR" altLang="en-US" sz="1300" dirty="0" err="1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마이멤버십</a:t>
            </a:r>
            <a:r>
              <a:rPr lang="en-US" altLang="ko-KR" sz="13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]</a:t>
            </a:r>
            <a:endParaRPr lang="ko-KR" altLang="en-US" sz="1300" baseline="3000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041232" y="3701263"/>
            <a:ext cx="1296144" cy="303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3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[</a:t>
            </a:r>
            <a:r>
              <a:rPr lang="ko-KR" altLang="en-US" sz="13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멤버십세일</a:t>
            </a:r>
            <a:r>
              <a:rPr lang="en-US" altLang="ko-KR" sz="13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]</a:t>
            </a:r>
            <a:endParaRPr lang="ko-KR" altLang="en-US" sz="1300" baseline="3000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041232" y="5013176"/>
            <a:ext cx="129614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3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[</a:t>
            </a:r>
            <a:r>
              <a:rPr lang="ko-KR" altLang="en-US" sz="13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멤버십세일</a:t>
            </a:r>
            <a:r>
              <a:rPr lang="ko-KR" altLang="en-US" sz="1300" dirty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</a:t>
            </a:r>
            <a:r>
              <a:rPr lang="ko-KR" altLang="en-US" sz="13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외</a:t>
            </a:r>
            <a:r>
              <a:rPr lang="en-US" altLang="ko-KR" sz="13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]</a:t>
            </a:r>
            <a:endParaRPr lang="ko-KR" altLang="en-US" sz="1300" baseline="3000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702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641678" y="6689107"/>
            <a:ext cx="622644" cy="188911"/>
          </a:xfrm>
        </p:spPr>
        <p:txBody>
          <a:bodyPr/>
          <a:lstStyle/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2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sp>
        <p:nvSpPr>
          <p:cNvPr id="4" name="이등변 삼각형 3"/>
          <p:cNvSpPr/>
          <p:nvPr/>
        </p:nvSpPr>
        <p:spPr>
          <a:xfrm rot="10800000">
            <a:off x="2985340" y="4077072"/>
            <a:ext cx="3935322" cy="28803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16855" y="1360515"/>
            <a:ext cx="1616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solidFill>
                  <a:prstClr val="black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[</a:t>
            </a:r>
            <a:r>
              <a:rPr lang="ko-KR" altLang="en-US" sz="1000" dirty="0" smtClean="0">
                <a:solidFill>
                  <a:prstClr val="black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단위</a:t>
            </a:r>
            <a:r>
              <a:rPr lang="en-US" altLang="ko-KR" sz="1000" dirty="0" smtClean="0">
                <a:solidFill>
                  <a:prstClr val="black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: </a:t>
            </a:r>
            <a:r>
              <a:rPr lang="ko-KR" altLang="en-US" sz="1000" dirty="0" smtClean="0">
                <a:solidFill>
                  <a:prstClr val="black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천명</a:t>
            </a:r>
            <a:r>
              <a:rPr lang="en-US" altLang="ko-KR" sz="1000" dirty="0" smtClean="0">
                <a:solidFill>
                  <a:prstClr val="black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,  </a:t>
            </a:r>
            <a:r>
              <a:rPr lang="ko-KR" altLang="en-US" sz="1000" dirty="0" smtClean="0">
                <a:solidFill>
                  <a:prstClr val="black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천원</a:t>
            </a:r>
            <a:r>
              <a:rPr lang="en-US" altLang="ko-KR" sz="1000" dirty="0" smtClean="0">
                <a:solidFill>
                  <a:prstClr val="black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]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295545"/>
              </p:ext>
            </p:extLst>
          </p:nvPr>
        </p:nvGraphicFramePr>
        <p:xfrm>
          <a:off x="344489" y="1591969"/>
          <a:ext cx="9289032" cy="2197072"/>
        </p:xfrm>
        <a:graphic>
          <a:graphicData uri="http://schemas.openxmlformats.org/drawingml/2006/table">
            <a:tbl>
              <a:tblPr/>
              <a:tblGrid>
                <a:gridCol w="774086"/>
                <a:gridCol w="774086"/>
                <a:gridCol w="699176"/>
                <a:gridCol w="749116"/>
                <a:gridCol w="749116"/>
                <a:gridCol w="674203"/>
                <a:gridCol w="674203"/>
                <a:gridCol w="674203"/>
                <a:gridCol w="699176"/>
                <a:gridCol w="699176"/>
                <a:gridCol w="724144"/>
                <a:gridCol w="724144"/>
                <a:gridCol w="674203"/>
              </a:tblGrid>
              <a:tr h="19448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구분 </a:t>
                      </a:r>
                    </a:p>
                  </a:txBody>
                  <a:tcPr marL="6315" marR="6315" marT="63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활성 </a:t>
                      </a:r>
                      <a:r>
                        <a:rPr lang="ko-KR" altLang="en-US" sz="1200" b="1" i="0" u="none" strike="noStrike" dirty="0" err="1">
                          <a:solidFill>
                            <a:srgbClr val="FFFFFF"/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고객수</a:t>
                      </a:r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 </a:t>
                      </a:r>
                    </a:p>
                  </a:txBody>
                  <a:tcPr marL="6315" marR="6315" marT="63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신규 </a:t>
                      </a:r>
                      <a:r>
                        <a:rPr lang="ko-KR" altLang="en-US" sz="1200" b="1" i="0" u="none" strike="noStrike" dirty="0" err="1">
                          <a:solidFill>
                            <a:srgbClr val="FFFFFF"/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고객수</a:t>
                      </a:r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 </a:t>
                      </a:r>
                    </a:p>
                  </a:txBody>
                  <a:tcPr marL="6315" marR="6315" marT="63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유지 </a:t>
                      </a:r>
                      <a:r>
                        <a:rPr lang="ko-KR" altLang="en-US" sz="1200" b="1" i="0" u="none" strike="noStrike" dirty="0" err="1">
                          <a:solidFill>
                            <a:srgbClr val="FFFFFF"/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고객수</a:t>
                      </a:r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 </a:t>
                      </a:r>
                    </a:p>
                  </a:txBody>
                  <a:tcPr marL="6315" marR="6315" marT="63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고객 </a:t>
                      </a:r>
                      <a:r>
                        <a:rPr lang="ko-KR" altLang="en-US" sz="1200" b="1" i="0" u="none" strike="noStrike" dirty="0" err="1">
                          <a:solidFill>
                            <a:srgbClr val="FFFFFF"/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유지율</a:t>
                      </a:r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 </a:t>
                      </a:r>
                    </a:p>
                  </a:txBody>
                  <a:tcPr marL="6315" marR="6315" marT="63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구매</a:t>
                      </a:r>
                      <a:r>
                        <a:rPr lang="en-US" altLang="ko-KR" sz="1200" b="1" i="0" u="none" strike="noStrike" dirty="0">
                          <a:solidFill>
                            <a:srgbClr val="FFFFFF"/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1</a:t>
                      </a:r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회 </a:t>
                      </a:r>
                      <a:r>
                        <a:rPr lang="ko-KR" altLang="en-US" sz="1200" b="1" i="0" u="none" strike="noStrike" dirty="0" err="1">
                          <a:solidFill>
                            <a:srgbClr val="FFFFFF"/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고객수</a:t>
                      </a:r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 </a:t>
                      </a:r>
                    </a:p>
                  </a:txBody>
                  <a:tcPr marL="6315" marR="6315" marT="63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 err="1">
                          <a:solidFill>
                            <a:srgbClr val="FFFFFF"/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객단가</a:t>
                      </a:r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 </a:t>
                      </a:r>
                    </a:p>
                  </a:txBody>
                  <a:tcPr marL="6315" marR="6315" marT="63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44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누계</a:t>
                      </a:r>
                    </a:p>
                  </a:txBody>
                  <a:tcPr marL="6315" marR="6315" marT="63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증감</a:t>
                      </a:r>
                    </a:p>
                  </a:txBody>
                  <a:tcPr marL="6315" marR="6315" marT="63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누계</a:t>
                      </a:r>
                    </a:p>
                  </a:txBody>
                  <a:tcPr marL="6315" marR="6315" marT="63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증감</a:t>
                      </a:r>
                    </a:p>
                  </a:txBody>
                  <a:tcPr marL="6315" marR="6315" marT="63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누계</a:t>
                      </a:r>
                    </a:p>
                  </a:txBody>
                  <a:tcPr marL="6315" marR="6315" marT="63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증감</a:t>
                      </a:r>
                    </a:p>
                  </a:txBody>
                  <a:tcPr marL="6315" marR="6315" marT="63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누계</a:t>
                      </a:r>
                    </a:p>
                  </a:txBody>
                  <a:tcPr marL="6315" marR="6315" marT="63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증감</a:t>
                      </a:r>
                    </a:p>
                  </a:txBody>
                  <a:tcPr marL="6315" marR="6315" marT="63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누계</a:t>
                      </a:r>
                    </a:p>
                  </a:txBody>
                  <a:tcPr marL="6315" marR="6315" marT="63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증감</a:t>
                      </a:r>
                    </a:p>
                  </a:txBody>
                  <a:tcPr marL="6315" marR="6315" marT="63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누계 </a:t>
                      </a:r>
                    </a:p>
                  </a:txBody>
                  <a:tcPr marL="6315" marR="6315" marT="63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증감</a:t>
                      </a:r>
                    </a:p>
                  </a:txBody>
                  <a:tcPr marL="6315" marR="6315" marT="63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332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방판 </a:t>
                      </a:r>
                    </a:p>
                  </a:txBody>
                  <a:tcPr marL="6315" marR="6315" marT="63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   </a:t>
                      </a:r>
                      <a:r>
                        <a:rPr lang="en-US" altLang="ko-KR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1,068 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0.7%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    </a:t>
                      </a:r>
                      <a:r>
                        <a:rPr lang="en-US" altLang="ko-KR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120 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-8.5%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    </a:t>
                      </a:r>
                      <a:r>
                        <a:rPr lang="en-US" altLang="ko-KR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948 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2.0%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38.8%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2.2%p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    </a:t>
                      </a:r>
                      <a:r>
                        <a:rPr lang="en-US" altLang="ko-KR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609 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-0.4%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       </a:t>
                      </a:r>
                      <a:r>
                        <a:rPr lang="en-US" altLang="ko-KR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241 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-2.7%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32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백화점 </a:t>
                      </a:r>
                    </a:p>
                  </a:txBody>
                  <a:tcPr marL="6315" marR="6315" marT="63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     </a:t>
                      </a:r>
                      <a:r>
                        <a:rPr lang="en-US" altLang="ko-KR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271 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-9.2%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      </a:t>
                      </a:r>
                      <a:r>
                        <a:rPr lang="en-US" altLang="ko-KR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78 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-13.7%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    </a:t>
                      </a:r>
                      <a:r>
                        <a:rPr lang="en-US" altLang="ko-KR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193 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-7.3%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21.0%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-0.4%p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    </a:t>
                      </a:r>
                      <a:r>
                        <a:rPr lang="en-US" altLang="ko-KR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220 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-8.7%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       </a:t>
                      </a:r>
                      <a:r>
                        <a:rPr lang="en-US" altLang="ko-KR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200 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8.0%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32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아리따움 </a:t>
                      </a:r>
                    </a:p>
                  </a:txBody>
                  <a:tcPr marL="6315" marR="6315" marT="63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   </a:t>
                      </a:r>
                      <a:r>
                        <a:rPr lang="en-US" altLang="ko-KR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2,224 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-8.8%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    </a:t>
                      </a:r>
                      <a:r>
                        <a:rPr lang="en-US" altLang="ko-KR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340 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-12.6%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  </a:t>
                      </a:r>
                      <a:r>
                        <a:rPr lang="en-US" altLang="ko-KR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1,884 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-8.0%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34.9%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-3.4%p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  </a:t>
                      </a:r>
                      <a:r>
                        <a:rPr lang="en-US" altLang="ko-KR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1,389 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-4.7%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        </a:t>
                      </a:r>
                      <a:r>
                        <a:rPr lang="en-US" altLang="ko-KR" sz="1200" b="1" i="1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47 </a:t>
                      </a:r>
                      <a:endParaRPr lang="en-US" altLang="ko-KR" sz="1200" b="1" i="1" u="none" strike="noStrike" dirty="0">
                        <a:solidFill>
                          <a:srgbClr val="7F7F7F"/>
                        </a:solidFill>
                        <a:effectLst/>
                        <a:latin typeface="맑은 고딕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0.4%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32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마트 </a:t>
                      </a:r>
                    </a:p>
                  </a:txBody>
                  <a:tcPr marL="6315" marR="6315" marT="63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     </a:t>
                      </a:r>
                      <a:r>
                        <a:rPr lang="en-US" altLang="ko-KR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259 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-11.1%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      </a:t>
                      </a:r>
                      <a:r>
                        <a:rPr lang="en-US" altLang="ko-KR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79 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-12.7%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    </a:t>
                      </a:r>
                      <a:r>
                        <a:rPr lang="en-US" altLang="ko-KR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181 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-10.4%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19.6%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0.3%p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    </a:t>
                      </a:r>
                      <a:r>
                        <a:rPr lang="en-US" altLang="ko-KR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198 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-13.7%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       </a:t>
                      </a:r>
                      <a:r>
                        <a:rPr lang="en-US" altLang="ko-KR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110 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17.7%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32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리리코스 </a:t>
                      </a:r>
                    </a:p>
                  </a:txBody>
                  <a:tcPr marL="6315" marR="6315" marT="63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       </a:t>
                      </a:r>
                      <a:r>
                        <a:rPr lang="en-US" altLang="ko-KR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49 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-22.6%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      </a:t>
                      </a:r>
                      <a:r>
                        <a:rPr lang="en-US" altLang="ko-KR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10 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-37.6%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      </a:t>
                      </a:r>
                      <a:r>
                        <a:rPr lang="en-US" altLang="ko-KR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39 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-17.6%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18.0%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-5.2%p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      </a:t>
                      </a:r>
                      <a:r>
                        <a:rPr lang="en-US" altLang="ko-KR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32 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-29.8%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       </a:t>
                      </a:r>
                      <a:r>
                        <a:rPr lang="en-US" altLang="ko-KR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221 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11.5%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 u="none" strike="noStrike" dirty="0">
                          <a:solidFill>
                            <a:srgbClr val="C00000"/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AP </a:t>
                      </a:r>
                      <a:r>
                        <a:rPr lang="ko-KR" altLang="en-US" sz="1200" b="1" i="1" u="none" strike="noStrike" dirty="0">
                          <a:solidFill>
                            <a:srgbClr val="C00000"/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계 </a:t>
                      </a:r>
                    </a:p>
                  </a:txBody>
                  <a:tcPr marL="6315" marR="6315" marT="63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   </a:t>
                      </a:r>
                      <a:r>
                        <a:rPr lang="en-US" altLang="ko-KR" sz="1200" b="1" i="1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3,760 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-6.1%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    </a:t>
                      </a:r>
                      <a:r>
                        <a:rPr lang="en-US" altLang="ko-KR" sz="1200" b="1" i="1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448 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-9.9%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  </a:t>
                      </a:r>
                      <a:r>
                        <a:rPr lang="en-US" altLang="ko-KR" sz="1200" b="1" i="1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3,312 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-5.6%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40.4%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1" i="1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-1.9%p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  </a:t>
                      </a:r>
                      <a:r>
                        <a:rPr lang="en-US" altLang="ko-KR" sz="1200" b="1" i="1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2,242 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-3.8%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       </a:t>
                      </a:r>
                      <a:r>
                        <a:rPr lang="en-US" altLang="ko-KR" sz="1200" b="1" i="1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123 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2.5%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16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이니스프리</a:t>
                      </a:r>
                      <a:r>
                        <a:rPr lang="ko-KR" altLang="en-US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 </a:t>
                      </a:r>
                    </a:p>
                  </a:txBody>
                  <a:tcPr marL="6315" marR="6315" marT="63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   </a:t>
                      </a:r>
                      <a:r>
                        <a:rPr lang="en-US" altLang="ko-KR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2,305 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-2.0%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    </a:t>
                      </a:r>
                      <a:r>
                        <a:rPr lang="en-US" altLang="ko-KR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433 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0.0%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  </a:t>
                      </a:r>
                      <a:r>
                        <a:rPr lang="en-US" altLang="ko-KR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1,872 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-2.5%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33.2%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-1.2%p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  </a:t>
                      </a:r>
                      <a:r>
                        <a:rPr lang="en-US" altLang="ko-KR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1,483 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-1.5%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        </a:t>
                      </a:r>
                      <a:r>
                        <a:rPr lang="en-US" altLang="ko-KR" sz="1200" b="1" i="1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42 </a:t>
                      </a:r>
                      <a:endParaRPr lang="en-US" altLang="ko-KR" sz="1200" b="1" i="1" u="none" strike="noStrike" dirty="0">
                        <a:solidFill>
                          <a:srgbClr val="7F7F7F"/>
                        </a:solidFill>
                        <a:effectLst/>
                        <a:latin typeface="맑은 고딕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5.1%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32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에뛰드</a:t>
                      </a:r>
                      <a:r>
                        <a:rPr lang="ko-KR" altLang="en-US" sz="12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 </a:t>
                      </a:r>
                    </a:p>
                  </a:txBody>
                  <a:tcPr marL="6315" marR="6315" marT="63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   </a:t>
                      </a:r>
                      <a:r>
                        <a:rPr lang="en-US" altLang="ko-KR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1,005 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-8.0%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    </a:t>
                      </a:r>
                      <a:r>
                        <a:rPr lang="en-US" altLang="ko-KR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218 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4.6%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    </a:t>
                      </a:r>
                      <a:r>
                        <a:rPr lang="en-US" altLang="ko-KR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787 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-10.9%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28.5%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-0.6%p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    </a:t>
                      </a:r>
                      <a:r>
                        <a:rPr lang="en-US" altLang="ko-KR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714 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-6.5%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        </a:t>
                      </a:r>
                      <a:r>
                        <a:rPr lang="en-US" altLang="ko-KR" sz="1200" b="1" i="1" u="none" strike="noStrike" dirty="0" smtClean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31 </a:t>
                      </a:r>
                      <a:endParaRPr lang="en-US" altLang="ko-KR" sz="1200" b="1" i="1" u="none" strike="noStrike" dirty="0">
                        <a:solidFill>
                          <a:srgbClr val="7F7F7F"/>
                        </a:solidFill>
                        <a:effectLst/>
                        <a:latin typeface="맑은 고딕"/>
                      </a:endParaRP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 dirty="0">
                          <a:solidFill>
                            <a:srgbClr val="7F7F7F"/>
                          </a:solidFill>
                          <a:effectLst/>
                          <a:latin typeface="맑은 고딕"/>
                        </a:rPr>
                        <a:t>9.4%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4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1" u="none" strike="noStrike" dirty="0">
                          <a:solidFill>
                            <a:srgbClr val="C00000"/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APG </a:t>
                      </a:r>
                      <a:r>
                        <a:rPr lang="ko-KR" altLang="en-US" sz="1200" b="1" i="1" u="none" strike="noStrike" dirty="0">
                          <a:solidFill>
                            <a:srgbClr val="C00000"/>
                          </a:solidFill>
                          <a:latin typeface="아리따-돋움_TTF_Medium" panose="02020603020101020101" pitchFamily="18" charset="-127"/>
                          <a:ea typeface="아리따-돋움_TTF_Medium" panose="02020603020101020101" pitchFamily="18" charset="-127"/>
                        </a:rPr>
                        <a:t>계 </a:t>
                      </a:r>
                    </a:p>
                  </a:txBody>
                  <a:tcPr marL="6315" marR="6315" marT="631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   </a:t>
                      </a:r>
                      <a:r>
                        <a:rPr lang="en-US" altLang="ko-KR" sz="1200" b="1" i="1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5,764 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-2.9%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    </a:t>
                      </a:r>
                      <a:r>
                        <a:rPr lang="en-US" altLang="ko-KR" sz="1200" b="1" i="1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525 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2.2%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  </a:t>
                      </a:r>
                      <a:r>
                        <a:rPr lang="en-US" altLang="ko-KR" sz="1200" b="1" i="1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5,239 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-3.4%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45.9%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200" b="1" i="1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-1.0%p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  </a:t>
                      </a:r>
                      <a:r>
                        <a:rPr lang="en-US" altLang="ko-KR" sz="1200" b="1" i="1" u="none" strike="noStrike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2,967 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0.1%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1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       </a:t>
                      </a:r>
                      <a:r>
                        <a:rPr lang="en-US" altLang="ko-KR" sz="1200" b="1" i="1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103 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1" u="none" strike="noStrike" dirty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0.5%</a:t>
                      </a:r>
                    </a:p>
                  </a:txBody>
                  <a:tcPr marL="10319" marR="10319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88504" y="1249017"/>
            <a:ext cx="5558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prstClr val="black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경로 별 고객 지표 </a:t>
            </a:r>
            <a:r>
              <a:rPr lang="en-US" altLang="ko-KR" sz="1200" dirty="0" smtClean="0">
                <a:solidFill>
                  <a:prstClr val="black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(‘17</a:t>
            </a:r>
            <a:r>
              <a:rPr lang="ko-KR" altLang="en-US" sz="1200" dirty="0" smtClean="0">
                <a:solidFill>
                  <a:prstClr val="black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년 </a:t>
            </a:r>
            <a:r>
              <a:rPr lang="en-US" altLang="ko-KR" sz="1200" dirty="0">
                <a:solidFill>
                  <a:prstClr val="black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2</a:t>
            </a:r>
            <a:r>
              <a:rPr lang="ko-KR" altLang="en-US" sz="1200" dirty="0" smtClean="0">
                <a:solidFill>
                  <a:prstClr val="black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월 누계 기준</a:t>
            </a:r>
            <a:r>
              <a:rPr lang="en-US" altLang="ko-KR" sz="1200" dirty="0" smtClean="0">
                <a:solidFill>
                  <a:prstClr val="black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증감은 전년 동기 比</a:t>
            </a:r>
            <a:r>
              <a:rPr lang="en-US" altLang="ko-KR" sz="1200" dirty="0" smtClean="0">
                <a:solidFill>
                  <a:prstClr val="black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)</a:t>
            </a:r>
            <a:endParaRPr lang="ko-KR" altLang="ko-KR" sz="1200" dirty="0">
              <a:solidFill>
                <a:prstClr val="black"/>
              </a:solidFill>
              <a:latin typeface="아리따-돋움_TTF_Medium" panose="02020603020101020101" pitchFamily="18" charset="-127"/>
              <a:ea typeface="아리따-돋움_TTF_Medium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0493" y="1304784"/>
            <a:ext cx="108012" cy="1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3" name="텍스트 개체 틀 61"/>
          <p:cNvSpPr txBox="1">
            <a:spLocks/>
          </p:cNvSpPr>
          <p:nvPr/>
        </p:nvSpPr>
        <p:spPr>
          <a:xfrm>
            <a:off x="200472" y="116855"/>
            <a:ext cx="6192688" cy="35981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0" kern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itchFamily="18" charset="-127"/>
                <a:ea typeface="아리따-돋움(TTF)-Bold" pitchFamily="18" charset="-127"/>
                <a:cs typeface="+mn-cs"/>
                <a:sym typeface="아리따-돋움(OTF)-Medium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spc="0" dirty="0" smtClean="0"/>
              <a:t>Introduction </a:t>
            </a:r>
            <a:endParaRPr kumimoji="0" lang="ko-KR" altLang="en-US" spc="0" dirty="0"/>
          </a:p>
        </p:txBody>
      </p:sp>
      <p:sp>
        <p:nvSpPr>
          <p:cNvPr id="37" name="제목 5"/>
          <p:cNvSpPr txBox="1">
            <a:spLocks/>
          </p:cNvSpPr>
          <p:nvPr/>
        </p:nvSpPr>
        <p:spPr>
          <a:xfrm>
            <a:off x="200473" y="548680"/>
            <a:ext cx="9577064" cy="4206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저성장 극복을 위한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데이터 기반의 </a:t>
            </a:r>
            <a:r>
              <a:rPr lang="ko-KR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고객케어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강화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200473" y="1182951"/>
            <a:ext cx="9577064" cy="2760558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indent="-180975"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prstClr val="black">
                  <a:lumMod val="75000"/>
                  <a:lumOff val="25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64768" y="4571836"/>
            <a:ext cx="461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prstClr val="black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Bi-monthly  </a:t>
            </a:r>
            <a:r>
              <a:rPr lang="ko-KR" altLang="en-US" b="1" dirty="0" smtClean="0">
                <a:solidFill>
                  <a:prstClr val="black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전사 </a:t>
            </a:r>
            <a:r>
              <a:rPr lang="en-US" altLang="ko-KR" b="1" dirty="0" smtClean="0">
                <a:solidFill>
                  <a:prstClr val="black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CRM </a:t>
            </a:r>
            <a:r>
              <a:rPr lang="ko-KR" altLang="en-US" b="1" dirty="0" smtClean="0">
                <a:solidFill>
                  <a:prstClr val="black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담당 대상 </a:t>
            </a:r>
            <a:r>
              <a:rPr lang="ko-KR" altLang="en-US" b="1" dirty="0" err="1" smtClean="0">
                <a:solidFill>
                  <a:prstClr val="black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워크</a:t>
            </a:r>
            <a:r>
              <a:rPr lang="ko-KR" altLang="en-US" b="1" dirty="0" err="1">
                <a:solidFill>
                  <a:prstClr val="black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샵</a:t>
            </a:r>
            <a:r>
              <a:rPr lang="ko-KR" altLang="en-US" b="1" dirty="0" smtClean="0">
                <a:solidFill>
                  <a:prstClr val="black"/>
                </a:solidFill>
                <a:latin typeface="아리따-돋움_TTF_Medium" panose="02020603020101020101" pitchFamily="18" charset="-127"/>
                <a:ea typeface="아리따-돋움_TTF_Medium" panose="02020603020101020101" pitchFamily="18" charset="-127"/>
              </a:rPr>
              <a:t> 진행</a:t>
            </a:r>
            <a:endParaRPr lang="ko-KR" altLang="ko-KR" sz="1600" dirty="0">
              <a:solidFill>
                <a:prstClr val="black"/>
              </a:solidFill>
              <a:latin typeface="아리따-돋움_TTF_Medium" panose="02020603020101020101" pitchFamily="18" charset="-127"/>
              <a:ea typeface="아리따-돋움_TTF_Medium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648744" y="4689160"/>
            <a:ext cx="128447" cy="1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2144688" y="4484866"/>
            <a:ext cx="5872167" cy="189646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indent="-180975"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prstClr val="black">
                  <a:lumMod val="75000"/>
                  <a:lumOff val="25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78479" y="4963887"/>
            <a:ext cx="5314881" cy="134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대상</a:t>
            </a:r>
            <a:r>
              <a:rPr lang="en-US" altLang="ko-KR" sz="14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: </a:t>
            </a:r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전사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</a:t>
            </a:r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및 경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로</a:t>
            </a:r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CRM/</a:t>
            </a:r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고객 담당자 </a:t>
            </a:r>
            <a:endParaRPr lang="en-US" altLang="ko-KR" sz="1400" dirty="0" smtClean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목적</a:t>
            </a:r>
            <a:r>
              <a:rPr lang="en-US" altLang="ko-KR" sz="14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: Best Practice </a:t>
            </a:r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공유를 통해 고객 관리 </a:t>
            </a:r>
            <a:r>
              <a:rPr lang="en-US" altLang="ko-KR" sz="14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/</a:t>
            </a:r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소통 고도화 및 </a:t>
            </a:r>
            <a:r>
              <a:rPr lang="ko-KR" altLang="en-US" sz="1400" dirty="0" err="1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횡전개</a:t>
            </a:r>
            <a:endParaRPr lang="en-US" altLang="ko-KR" sz="1400" dirty="0" smtClean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내용</a:t>
            </a:r>
            <a:r>
              <a:rPr lang="en-US" altLang="ko-KR" sz="14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: </a:t>
            </a:r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① 고객 </a:t>
            </a:r>
            <a:r>
              <a:rPr lang="en-US" altLang="ko-KR" sz="14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Data </a:t>
            </a:r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관점 </a:t>
            </a:r>
            <a:r>
              <a:rPr lang="en-US" altLang="ko-KR" sz="1400" dirty="0" err="1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indepth</a:t>
            </a:r>
            <a:r>
              <a:rPr lang="en-US" altLang="ko-KR" sz="14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</a:t>
            </a:r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분석 </a:t>
            </a:r>
            <a:endParaRPr lang="en-US" altLang="ko-KR" sz="1400" dirty="0" smtClean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aseline="300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        </a:t>
            </a:r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② 캠페인 </a:t>
            </a:r>
            <a:r>
              <a:rPr lang="en-US" altLang="ko-KR" sz="14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Best Practice </a:t>
            </a:r>
            <a:r>
              <a:rPr lang="ko-KR" altLang="en-US" sz="14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사례</a:t>
            </a:r>
            <a:endParaRPr lang="ko-KR" altLang="en-US" sz="1400" u="sng" baseline="3000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687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3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0619" y="2922485"/>
            <a:ext cx="7020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 latinLnBrk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2400" b="1" kern="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</a:t>
            </a:r>
            <a:r>
              <a:rPr lang="ko-KR" altLang="en-US" sz="2400" b="1" kern="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월 캠페인  </a:t>
            </a:r>
            <a:r>
              <a:rPr lang="ko-KR" altLang="en-US" sz="2400" b="1" kern="0" spc="-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인사이트</a:t>
            </a:r>
            <a:endParaRPr lang="en-US" altLang="ko-KR" sz="2400" b="1" kern="0" spc="-100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441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74772" y="1700213"/>
            <a:ext cx="4586740" cy="4667314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indent="-180975"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prstClr val="black">
                  <a:lumMod val="75000"/>
                  <a:lumOff val="25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573180" y="1506105"/>
            <a:ext cx="140415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>
            <a:defPPr>
              <a:defRPr lang="ko-KR"/>
            </a:defPPr>
            <a:lvl1pPr marL="108000" indent="-342900" defTabSz="957263" eaLnBrk="0" fontAlgn="base" hangingPunct="0">
              <a:spcAft>
                <a:spcPct val="0"/>
              </a:spcAft>
              <a:buClr>
                <a:srgbClr val="006699"/>
              </a:buClr>
              <a:defRPr sz="1500" spc="-80">
                <a:solidFill>
                  <a:schemeClr val="tx1">
                    <a:lumMod val="95000"/>
                    <a:lumOff val="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1pPr>
          </a:lstStyle>
          <a:p>
            <a:pPr algn="ctr"/>
            <a:r>
              <a:rPr lang="en-US" altLang="ko-KR" sz="1600" b="1" spc="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TO BE</a:t>
            </a:r>
            <a:endParaRPr lang="ko-KR" altLang="en-US" sz="1600" b="1" spc="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44214" y="1844824"/>
            <a:ext cx="270454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3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알고리즘을 통한 자동화된 </a:t>
            </a:r>
            <a:r>
              <a:rPr lang="ko-KR" altLang="en-US" sz="1300" dirty="0" err="1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타게팅</a:t>
            </a:r>
            <a:r>
              <a:rPr lang="ko-KR" altLang="en-US" sz="13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</a:t>
            </a:r>
            <a:endParaRPr lang="ko-KR" altLang="en-US" sz="1300" baseline="3000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43802" y="2253603"/>
            <a:ext cx="4237690" cy="5273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고객 정보</a:t>
            </a:r>
            <a:r>
              <a:rPr lang="en-US" altLang="ko-KR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/</a:t>
            </a:r>
            <a:r>
              <a:rPr lang="ko-KR" altLang="en-US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구매정보</a:t>
            </a:r>
            <a:r>
              <a:rPr lang="en-US" altLang="ko-KR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/WEB </a:t>
            </a:r>
            <a:r>
              <a:rPr lang="ko-KR" altLang="en-US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활동 정보를 활용한 예측을</a:t>
            </a:r>
            <a:r>
              <a:rPr lang="en-US" altLang="ko-KR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통해</a:t>
            </a:r>
            <a:r>
              <a:rPr lang="en-US" altLang="ko-KR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</a:t>
            </a:r>
          </a:p>
          <a:p>
            <a:r>
              <a:rPr lang="ko-KR" altLang="en-US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효율적인 </a:t>
            </a:r>
            <a:r>
              <a:rPr lang="ko-KR" altLang="en-US" sz="1200" b="1" i="1" dirty="0" err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타게팅</a:t>
            </a:r>
            <a:r>
              <a:rPr lang="ko-KR" altLang="en-US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진행 및 효과적인 결과 도출</a:t>
            </a:r>
            <a:endParaRPr lang="en-US" altLang="ko-KR" sz="1200" b="1" i="1" dirty="0" smtClean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08484" y="1700212"/>
            <a:ext cx="4586740" cy="466747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indent="-180975"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prstClr val="black">
                  <a:lumMod val="75000"/>
                  <a:lumOff val="25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000672" y="1506270"/>
            <a:ext cx="9578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>
            <a:defPPr>
              <a:defRPr lang="ko-KR"/>
            </a:defPPr>
            <a:lvl1pPr marL="108000" indent="-342900" defTabSz="957263" eaLnBrk="0" fontAlgn="base" hangingPunct="0">
              <a:spcAft>
                <a:spcPct val="0"/>
              </a:spcAft>
              <a:buClr>
                <a:srgbClr val="006699"/>
              </a:buClr>
              <a:defRPr sz="1500" spc="-80">
                <a:solidFill>
                  <a:schemeClr val="tx1">
                    <a:lumMod val="95000"/>
                    <a:lumOff val="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1pPr>
          </a:lstStyle>
          <a:p>
            <a:pPr algn="ctr"/>
            <a:r>
              <a:rPr lang="en-US" altLang="ko-KR" sz="1600" b="1" spc="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AS IS</a:t>
            </a:r>
            <a:endParaRPr lang="ko-KR" altLang="en-US" sz="1600" b="1" spc="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1177" y="1916869"/>
            <a:ext cx="108012" cy="1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41611" y="1916869"/>
            <a:ext cx="108012" cy="1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8" name="제목 5"/>
          <p:cNvSpPr txBox="1">
            <a:spLocks/>
          </p:cNvSpPr>
          <p:nvPr/>
        </p:nvSpPr>
        <p:spPr>
          <a:xfrm>
            <a:off x="200472" y="548680"/>
            <a:ext cx="9484720" cy="4206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Machine Learning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을 통한 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타게팅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고도화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9" name="텍스트 개체 틀 61"/>
          <p:cNvSpPr txBox="1">
            <a:spLocks/>
          </p:cNvSpPr>
          <p:nvPr/>
        </p:nvSpPr>
        <p:spPr>
          <a:xfrm>
            <a:off x="200472" y="116855"/>
            <a:ext cx="6192688" cy="35981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0" kern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itchFamily="18" charset="-127"/>
                <a:ea typeface="아리따-돋움(TTF)-Bold" pitchFamily="18" charset="-127"/>
                <a:cs typeface="+mn-cs"/>
                <a:sym typeface="아리따-돋움(OTF)-Medium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spc="0" dirty="0" smtClean="0"/>
              <a:t>Machine Learning </a:t>
            </a:r>
            <a:r>
              <a:rPr lang="ko-KR" altLang="en-US" spc="0" dirty="0" err="1" smtClean="0"/>
              <a:t>타게팅</a:t>
            </a:r>
            <a:endParaRPr kumimoji="0" lang="ko-KR" altLang="en-US" spc="0" dirty="0"/>
          </a:p>
        </p:txBody>
      </p:sp>
      <p:sp>
        <p:nvSpPr>
          <p:cNvPr id="41" name="직사각형 40"/>
          <p:cNvSpPr/>
          <p:nvPr/>
        </p:nvSpPr>
        <p:spPr>
          <a:xfrm>
            <a:off x="520261" y="1844824"/>
            <a:ext cx="270454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3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경험과 직감에 의한 수동 </a:t>
            </a:r>
            <a:r>
              <a:rPr lang="ko-KR" altLang="en-US" sz="1300" dirty="0" err="1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타게팅</a:t>
            </a:r>
            <a:endParaRPr lang="ko-KR" altLang="en-US" sz="1300" baseline="3000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329336"/>
              </p:ext>
            </p:extLst>
          </p:nvPr>
        </p:nvGraphicFramePr>
        <p:xfrm>
          <a:off x="488504" y="2924944"/>
          <a:ext cx="4176464" cy="1698607"/>
        </p:xfrm>
        <a:graphic>
          <a:graphicData uri="http://schemas.openxmlformats.org/drawingml/2006/table">
            <a:tbl>
              <a:tblPr/>
              <a:tblGrid>
                <a:gridCol w="147041">
                  <a:extLst>
                    <a:ext uri="{9D8B030D-6E8A-4147-A177-3AD203B41FA5}">
                      <a16:colId xmlns="" xmlns:a16="http://schemas.microsoft.com/office/drawing/2014/main" val="2828667060"/>
                    </a:ext>
                  </a:extLst>
                </a:gridCol>
                <a:gridCol w="655216">
                  <a:extLst>
                    <a:ext uri="{9D8B030D-6E8A-4147-A177-3AD203B41FA5}">
                      <a16:colId xmlns="" xmlns:a16="http://schemas.microsoft.com/office/drawing/2014/main" val="3500872501"/>
                    </a:ext>
                  </a:extLst>
                </a:gridCol>
                <a:gridCol w="895198">
                  <a:extLst>
                    <a:ext uri="{9D8B030D-6E8A-4147-A177-3AD203B41FA5}">
                      <a16:colId xmlns="" xmlns:a16="http://schemas.microsoft.com/office/drawing/2014/main" val="2819463393"/>
                    </a:ext>
                  </a:extLst>
                </a:gridCol>
                <a:gridCol w="2479009">
                  <a:extLst>
                    <a:ext uri="{9D8B030D-6E8A-4147-A177-3AD203B41FA5}">
                      <a16:colId xmlns="" xmlns:a16="http://schemas.microsoft.com/office/drawing/2014/main" val="1694567745"/>
                    </a:ext>
                  </a:extLst>
                </a:gridCol>
              </a:tblGrid>
              <a:tr h="1815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VIP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프라임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멤버스고객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~12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만원이상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회이상구매고객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54728266"/>
                  </a:ext>
                </a:extLst>
              </a:tr>
              <a:tr h="1815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발송시점고객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시점고관여고객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년활성고객중주말형고객중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30/40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대고객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02945169"/>
                  </a:ext>
                </a:extLst>
              </a:tr>
              <a:tr h="1815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년활성고객중평일형고객중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30/40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대고객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91912463"/>
                  </a:ext>
                </a:extLst>
              </a:tr>
              <a:tr h="2459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 상품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베이비 쿠션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년활성고객중베이비선쿠션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6,7,8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구매주기도래고객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8687072"/>
                  </a:ext>
                </a:extLst>
              </a:tr>
              <a:tr h="1815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년활성고객중베이비선쿠션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회이상구매고객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70385703"/>
                  </a:ext>
                </a:extLst>
              </a:tr>
              <a:tr h="1815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채널고관여고객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채널고과여고객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년활성고객중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mDM3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회이상구매고객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87363729"/>
                  </a:ext>
                </a:extLst>
              </a:tr>
              <a:tr h="1815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고관여활성고객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구매고관여고객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년활성고객중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mDM3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회이상클릭고객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27745402"/>
                  </a:ext>
                </a:extLst>
              </a:tr>
              <a:tr h="1815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 고객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 고객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년활성고객중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TOP10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30/40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대고객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60056181"/>
                  </a:ext>
                </a:extLst>
              </a:tr>
              <a:tr h="1815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년활성고객중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RFM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상위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27142282"/>
                  </a:ext>
                </a:extLst>
              </a:tr>
            </a:tbl>
          </a:graphicData>
        </a:graphic>
      </p:graphicFrame>
      <p:sp>
        <p:nvSpPr>
          <p:cNvPr id="28" name="모서리가 둥근 직사각형 27"/>
          <p:cNvSpPr/>
          <p:nvPr/>
        </p:nvSpPr>
        <p:spPr>
          <a:xfrm>
            <a:off x="5623261" y="5099504"/>
            <a:ext cx="3659888" cy="652018"/>
          </a:xfrm>
          <a:prstGeom prst="roundRect">
            <a:avLst>
              <a:gd name="adj" fmla="val 6085"/>
            </a:avLst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79370" tIns="39685" rIns="79370" bIns="39685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30" name="TextBox 58"/>
          <p:cNvSpPr txBox="1">
            <a:spLocks noChangeArrowheads="1"/>
          </p:cNvSpPr>
          <p:nvPr/>
        </p:nvSpPr>
        <p:spPr bwMode="auto">
          <a:xfrm>
            <a:off x="6350530" y="4941168"/>
            <a:ext cx="2217058" cy="230832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아리따-돋움(TTF)-Medium" panose="02020603020101020101" pitchFamily="18" charset="-127"/>
                <a:cs typeface="Arial" panose="020B0604020202020204" pitchFamily="34" charset="0"/>
              </a:rPr>
              <a:t>Customer Transaction / Log Data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아리따-돋움(TTF)-Mediu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33" name="AutoShape 121"/>
          <p:cNvSpPr>
            <a:spLocks noChangeArrowheads="1"/>
          </p:cNvSpPr>
          <p:nvPr/>
        </p:nvSpPr>
        <p:spPr bwMode="auto">
          <a:xfrm>
            <a:off x="8625408" y="5219820"/>
            <a:ext cx="574094" cy="492970"/>
          </a:xfrm>
          <a:prstGeom prst="can">
            <a:avLst>
              <a:gd name="adj" fmla="val 15750"/>
            </a:avLst>
          </a:prstGeom>
          <a:solidFill>
            <a:sysClr val="window" lastClr="FFFFFF"/>
          </a:solidFill>
          <a:ln w="19050">
            <a:solidFill>
              <a:srgbClr val="5F5F5F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나눔고딕" panose="020D0604000000000000"/>
                <a:cs typeface="Arial" panose="020B0604020202020204" pitchFamily="34" charset="0"/>
              </a:rPr>
              <a:t>WEB</a:t>
            </a: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나눔고딕" panose="020D0604000000000000"/>
                <a:cs typeface="Arial" panose="020B0604020202020204" pitchFamily="34" charset="0"/>
              </a:rPr>
              <a:t>LOG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나눔고딕" panose="020D0604000000000000"/>
              <a:cs typeface="Arial" panose="020B0604020202020204" pitchFamily="34" charset="0"/>
            </a:endParaRPr>
          </a:p>
        </p:txBody>
      </p:sp>
      <p:sp>
        <p:nvSpPr>
          <p:cNvPr id="36" name="AutoShape 123"/>
          <p:cNvSpPr>
            <a:spLocks noChangeArrowheads="1"/>
          </p:cNvSpPr>
          <p:nvPr/>
        </p:nvSpPr>
        <p:spPr bwMode="auto">
          <a:xfrm>
            <a:off x="7187218" y="5229200"/>
            <a:ext cx="574094" cy="492970"/>
          </a:xfrm>
          <a:prstGeom prst="can">
            <a:avLst>
              <a:gd name="adj" fmla="val 15750"/>
            </a:avLst>
          </a:prstGeom>
          <a:solidFill>
            <a:sysClr val="window" lastClr="FFFFFF"/>
          </a:solidFill>
          <a:ln w="19050">
            <a:solidFill>
              <a:srgbClr val="5F5F5F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나눔고딕" panose="020D0604000000000000"/>
                <a:cs typeface="Arial" panose="020B0604020202020204" pitchFamily="34" charset="0"/>
              </a:rPr>
              <a:t>캠페인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나눔고딕" panose="020D060400000000000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나눔고딕" panose="020D0604000000000000"/>
                <a:cs typeface="Arial" panose="020B0604020202020204" pitchFamily="34" charset="0"/>
              </a:rPr>
              <a:t>반응이력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나눔고딕" panose="020D0604000000000000"/>
              <a:cs typeface="Arial" panose="020B0604020202020204" pitchFamily="34" charset="0"/>
            </a:endParaRPr>
          </a:p>
        </p:txBody>
      </p:sp>
      <p:sp>
        <p:nvSpPr>
          <p:cNvPr id="37" name="AutoShape 124"/>
          <p:cNvSpPr>
            <a:spLocks noChangeArrowheads="1"/>
          </p:cNvSpPr>
          <p:nvPr/>
        </p:nvSpPr>
        <p:spPr bwMode="auto">
          <a:xfrm>
            <a:off x="7979306" y="5229200"/>
            <a:ext cx="574094" cy="492970"/>
          </a:xfrm>
          <a:prstGeom prst="can">
            <a:avLst>
              <a:gd name="adj" fmla="val 15750"/>
            </a:avLst>
          </a:prstGeom>
          <a:solidFill>
            <a:sysClr val="window" lastClr="FFFFFF"/>
          </a:solidFill>
          <a:ln w="19050">
            <a:solidFill>
              <a:srgbClr val="5F5F5F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나눔고딕" panose="020D0604000000000000"/>
                <a:cs typeface="Arial" panose="020B0604020202020204" pitchFamily="34" charset="0"/>
              </a:rPr>
              <a:t>VOC</a:t>
            </a:r>
          </a:p>
        </p:txBody>
      </p:sp>
      <p:sp>
        <p:nvSpPr>
          <p:cNvPr id="40" name="AutoShape 123"/>
          <p:cNvSpPr>
            <a:spLocks noChangeArrowheads="1"/>
          </p:cNvSpPr>
          <p:nvPr/>
        </p:nvSpPr>
        <p:spPr bwMode="auto">
          <a:xfrm>
            <a:off x="5747058" y="5229200"/>
            <a:ext cx="574094" cy="492970"/>
          </a:xfrm>
          <a:prstGeom prst="can">
            <a:avLst>
              <a:gd name="adj" fmla="val 15750"/>
            </a:avLst>
          </a:prstGeom>
          <a:solidFill>
            <a:sysClr val="window" lastClr="FFFFFF"/>
          </a:solidFill>
          <a:ln w="19050">
            <a:solidFill>
              <a:srgbClr val="5F5F5F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나눔고딕" panose="020D0604000000000000"/>
                <a:cs typeface="Arial" panose="020B0604020202020204" pitchFamily="34" charset="0"/>
              </a:rPr>
              <a:t>인구통계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나눔고딕" panose="020D060400000000000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나눔고딕" panose="020D0604000000000000"/>
                <a:cs typeface="Arial" panose="020B0604020202020204" pitchFamily="34" charset="0"/>
              </a:rPr>
              <a:t>변수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나눔고딕" panose="020D0604000000000000"/>
              <a:cs typeface="Arial" panose="020B0604020202020204" pitchFamily="34" charset="0"/>
            </a:endParaRPr>
          </a:p>
        </p:txBody>
      </p:sp>
      <p:sp>
        <p:nvSpPr>
          <p:cNvPr id="43" name="AutoShape 123"/>
          <p:cNvSpPr>
            <a:spLocks noChangeArrowheads="1"/>
          </p:cNvSpPr>
          <p:nvPr/>
        </p:nvSpPr>
        <p:spPr bwMode="auto">
          <a:xfrm>
            <a:off x="6465168" y="5229200"/>
            <a:ext cx="574094" cy="492970"/>
          </a:xfrm>
          <a:prstGeom prst="can">
            <a:avLst>
              <a:gd name="adj" fmla="val 15750"/>
            </a:avLst>
          </a:prstGeom>
          <a:solidFill>
            <a:sysClr val="window" lastClr="FFFFFF"/>
          </a:solidFill>
          <a:ln w="19050">
            <a:solidFill>
              <a:srgbClr val="5F5F5F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나눔고딕" panose="020D0604000000000000"/>
                <a:cs typeface="Arial" panose="020B0604020202020204" pitchFamily="34" charset="0"/>
              </a:rPr>
              <a:t>구매이력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나눔고딕" panose="020D0604000000000000"/>
              <a:cs typeface="Arial" panose="020B0604020202020204" pitchFamily="34" charset="0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623261" y="4509120"/>
            <a:ext cx="3659888" cy="414252"/>
          </a:xfrm>
          <a:prstGeom prst="roundRect">
            <a:avLst>
              <a:gd name="adj" fmla="val 6085"/>
            </a:avLst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79370" tIns="39685" rIns="79370" bIns="39685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48" name="TextBox 58"/>
          <p:cNvSpPr txBox="1">
            <a:spLocks noChangeArrowheads="1"/>
          </p:cNvSpPr>
          <p:nvPr/>
        </p:nvSpPr>
        <p:spPr bwMode="auto">
          <a:xfrm>
            <a:off x="6642343" y="4365104"/>
            <a:ext cx="1588138" cy="230832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solidFill>
                  <a:sysClr val="windowText" lastClr="000000"/>
                </a:solidFill>
                <a:latin typeface="+mj-lt"/>
                <a:ea typeface="아리따-돋움(TTF)-Medium" panose="02020603020101020101" pitchFamily="18" charset="-127"/>
                <a:cs typeface="Arial" panose="020B0604020202020204" pitchFamily="34" charset="0"/>
              </a:rPr>
              <a:t>Hadoop / Hive / Python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아리따-돋움(TTF)-Mediu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623261" y="4019462"/>
            <a:ext cx="3659888" cy="345641"/>
          </a:xfrm>
          <a:prstGeom prst="roundRect">
            <a:avLst>
              <a:gd name="adj" fmla="val 6085"/>
            </a:avLst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79370" tIns="39685" rIns="79370" bIns="39685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51" name="TextBox 58"/>
          <p:cNvSpPr txBox="1">
            <a:spLocks noChangeArrowheads="1"/>
          </p:cNvSpPr>
          <p:nvPr/>
        </p:nvSpPr>
        <p:spPr bwMode="auto">
          <a:xfrm>
            <a:off x="6472905" y="3861048"/>
            <a:ext cx="1927014" cy="230832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solidFill>
                  <a:sysClr val="windowText" lastClr="000000"/>
                </a:solidFill>
                <a:latin typeface="+mj-lt"/>
                <a:ea typeface="아리따-돋움(TTF)-Medium" panose="02020603020101020101" pitchFamily="18" charset="-127"/>
                <a:cs typeface="Arial" panose="020B0604020202020204" pitchFamily="34" charset="0"/>
              </a:rPr>
              <a:t>Machine Learning Algorithm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아리따-돋움(TTF)-Mediu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169024" y="3250869"/>
            <a:ext cx="363014" cy="2554396"/>
          </a:xfrm>
          <a:prstGeom prst="roundRect">
            <a:avLst/>
          </a:prstGeom>
          <a:noFill/>
          <a:ln w="28575">
            <a:solidFill>
              <a:srgbClr val="7F7F7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j-lt"/>
            </a:endParaRPr>
          </a:p>
        </p:txBody>
      </p:sp>
      <p:sp>
        <p:nvSpPr>
          <p:cNvPr id="53" name="이등변 삼각형 52"/>
          <p:cNvSpPr/>
          <p:nvPr/>
        </p:nvSpPr>
        <p:spPr>
          <a:xfrm>
            <a:off x="5457056" y="3635052"/>
            <a:ext cx="193798" cy="129697"/>
          </a:xfrm>
          <a:prstGeom prst="triangl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j-lt"/>
            </a:endParaRPr>
          </a:p>
        </p:txBody>
      </p:sp>
      <p:sp>
        <p:nvSpPr>
          <p:cNvPr id="54" name="이등변 삼각형 53"/>
          <p:cNvSpPr/>
          <p:nvPr/>
        </p:nvSpPr>
        <p:spPr>
          <a:xfrm rot="10800000">
            <a:off x="5097017" y="5099504"/>
            <a:ext cx="193796" cy="129695"/>
          </a:xfrm>
          <a:prstGeom prst="triangl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25008" y="2996952"/>
            <a:ext cx="11887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latin typeface="+mj-lt"/>
                <a:cs typeface="Arial" panose="020B0604020202020204" pitchFamily="34" charset="0"/>
              </a:rPr>
              <a:t>Automation</a:t>
            </a:r>
            <a:endParaRPr lang="ko-KR" altLang="en-US" sz="105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623261" y="3250869"/>
            <a:ext cx="3659888" cy="451727"/>
          </a:xfrm>
          <a:prstGeom prst="roundRect">
            <a:avLst>
              <a:gd name="adj" fmla="val 6085"/>
            </a:avLst>
          </a:prstGeom>
          <a:noFill/>
          <a:ln w="2540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79370" tIns="39685" rIns="79370" bIns="39685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아리따-돋움(TTF)-Medium" panose="02020603020101020101" pitchFamily="18" charset="-127"/>
              <a:cs typeface="+mn-cs"/>
            </a:endParaRPr>
          </a:p>
        </p:txBody>
      </p:sp>
      <p:sp>
        <p:nvSpPr>
          <p:cNvPr id="57" name="TextBox 58"/>
          <p:cNvSpPr txBox="1">
            <a:spLocks noChangeArrowheads="1"/>
          </p:cNvSpPr>
          <p:nvPr/>
        </p:nvSpPr>
        <p:spPr bwMode="auto">
          <a:xfrm>
            <a:off x="6592030" y="3068960"/>
            <a:ext cx="1688764" cy="230832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noProof="0" dirty="0">
                <a:solidFill>
                  <a:sysClr val="windowText" lastClr="000000"/>
                </a:solidFill>
                <a:latin typeface="+mj-lt"/>
                <a:ea typeface="아리따-돋움(TTF)-Medium" panose="02020603020101020101" pitchFamily="18" charset="-127"/>
                <a:cs typeface="Arial" panose="020B0604020202020204" pitchFamily="34" charset="0"/>
              </a:rPr>
              <a:t>Predict Target Customer</a:t>
            </a: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아리따-돋움(TTF)-Mediu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0" name="이등변 삼각형 59"/>
          <p:cNvSpPr/>
          <p:nvPr/>
        </p:nvSpPr>
        <p:spPr bwMode="auto">
          <a:xfrm>
            <a:off x="5623260" y="3717032"/>
            <a:ext cx="3659890" cy="119614"/>
          </a:xfrm>
          <a:prstGeom prst="triangle">
            <a:avLst/>
          </a:prstGeom>
          <a:solidFill>
            <a:schemeClr val="bg1">
              <a:lumMod val="75000"/>
            </a:schemeClr>
          </a:solidFill>
          <a:ln w="28575" algn="ctr">
            <a:solidFill>
              <a:schemeClr val="bg1"/>
            </a:solidFill>
            <a:miter lim="800000"/>
            <a:headEnd type="oval" w="med" len="med"/>
            <a:tailEnd type="oval" w="med" len="med"/>
          </a:ln>
        </p:spPr>
        <p:txBody>
          <a:bodyPr rot="10800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</a:pPr>
            <a:endParaRPr kumimoji="0" lang="ko-KR" altLang="en-US" sz="1200">
              <a:latin typeface="+mj-lt"/>
              <a:ea typeface="아리따-돋움(TTF)-Medium" panose="02020603020101020101" pitchFamily="18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5688510" y="4653136"/>
            <a:ext cx="725494" cy="1856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j-lt"/>
                <a:ea typeface="나눔고딕" panose="020D0604000000000000"/>
              </a:rPr>
              <a:t>구매주기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6522271" y="4656413"/>
            <a:ext cx="725494" cy="1856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j-lt"/>
                <a:ea typeface="나눔고딕" panose="020D0604000000000000"/>
              </a:rPr>
              <a:t>관심상품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351031" y="4663281"/>
            <a:ext cx="725494" cy="1856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j-lt"/>
                <a:ea typeface="나눔고딕" panose="020D0604000000000000"/>
              </a:rPr>
              <a:t>구매성향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8179791" y="4663281"/>
            <a:ext cx="725494" cy="1856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j-lt"/>
                <a:ea typeface="나눔고딕" panose="020D0604000000000000"/>
              </a:rPr>
              <a:t>반응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953726" y="4646373"/>
            <a:ext cx="39176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latin typeface="+mj-lt"/>
                <a:ea typeface="나눔고딕" panose="020D0604000000000000"/>
              </a:rPr>
              <a:t>…</a:t>
            </a:r>
            <a:endParaRPr lang="ko-KR" altLang="en-US" sz="1200" b="1" dirty="0">
              <a:latin typeface="+mj-lt"/>
              <a:ea typeface="나눔고딕" panose="020D0604000000000000"/>
            </a:endParaRPr>
          </a:p>
        </p:txBody>
      </p:sp>
      <p:sp>
        <p:nvSpPr>
          <p:cNvPr id="66" name="TextBox 58"/>
          <p:cNvSpPr txBox="1">
            <a:spLocks noChangeArrowheads="1"/>
          </p:cNvSpPr>
          <p:nvPr/>
        </p:nvSpPr>
        <p:spPr bwMode="auto">
          <a:xfrm>
            <a:off x="5613851" y="4052781"/>
            <a:ext cx="3688288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ko-KR" sz="1000" dirty="0" err="1">
                <a:solidFill>
                  <a:sysClr val="windowText" lastClr="000000"/>
                </a:solidFill>
                <a:latin typeface="+mj-lt"/>
                <a:ea typeface="아리따-돋움(TTF)-Medium" panose="02020603020101020101" pitchFamily="18" charset="-127"/>
                <a:cs typeface="Arial" panose="020B0604020202020204" pitchFamily="34" charset="0"/>
              </a:rPr>
              <a:t>Stocahstic</a:t>
            </a:r>
            <a:r>
              <a:rPr lang="en-US" altLang="ko-KR" sz="1000" dirty="0">
                <a:solidFill>
                  <a:sysClr val="windowText" lastClr="000000"/>
                </a:solidFill>
                <a:latin typeface="+mj-lt"/>
                <a:ea typeface="아리따-돋움(TTF)-Medium" panose="02020603020101020101" pitchFamily="18" charset="-127"/>
                <a:cs typeface="Arial" panose="020B0604020202020204" pitchFamily="34" charset="0"/>
              </a:rPr>
              <a:t> Gradient Descent / </a:t>
            </a:r>
            <a:r>
              <a:rPr lang="en-US" altLang="ko-KR" sz="1000" dirty="0" err="1">
                <a:solidFill>
                  <a:sysClr val="windowText" lastClr="000000"/>
                </a:solidFill>
                <a:latin typeface="+mj-lt"/>
                <a:ea typeface="아리따-돋움(TTF)-Medium" panose="02020603020101020101" pitchFamily="18" charset="-127"/>
                <a:cs typeface="Arial" panose="020B0604020202020204" pitchFamily="34" charset="0"/>
              </a:rPr>
              <a:t>Softmax</a:t>
            </a:r>
            <a:r>
              <a:rPr lang="en-US" altLang="ko-KR" sz="1000" dirty="0">
                <a:solidFill>
                  <a:sysClr val="windowText" lastClr="000000"/>
                </a:solidFill>
                <a:latin typeface="+mj-lt"/>
                <a:ea typeface="아리따-돋움(TTF)-Medium" panose="02020603020101020101" pitchFamily="18" charset="-127"/>
                <a:cs typeface="Arial" panose="020B0604020202020204" pitchFamily="34" charset="0"/>
              </a:rPr>
              <a:t> / Logistic Regression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아리따-돋움(TTF)-Mediu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7" name="TextBox 58"/>
          <p:cNvSpPr txBox="1">
            <a:spLocks noChangeArrowheads="1"/>
          </p:cNvSpPr>
          <p:nvPr/>
        </p:nvSpPr>
        <p:spPr bwMode="auto">
          <a:xfrm>
            <a:off x="5780437" y="3356992"/>
            <a:ext cx="3366764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noProof="0" dirty="0">
                <a:solidFill>
                  <a:sysClr val="windowText" lastClr="000000"/>
                </a:solidFill>
                <a:latin typeface="+mj-lt"/>
                <a:ea typeface="아리따-돋움(TTF)-Medium" panose="02020603020101020101" pitchFamily="18" charset="-127"/>
                <a:cs typeface="Arial" panose="020B0604020202020204" pitchFamily="34" charset="0"/>
              </a:rPr>
              <a:t>캠페인별 </a:t>
            </a:r>
            <a:r>
              <a:rPr lang="en-US" altLang="ko-KR" sz="1000" noProof="0" dirty="0">
                <a:solidFill>
                  <a:sysClr val="windowText" lastClr="000000"/>
                </a:solidFill>
                <a:latin typeface="+mj-lt"/>
                <a:ea typeface="아리따-돋움(TTF)-Medium" panose="02020603020101020101" pitchFamily="18" charset="-127"/>
                <a:cs typeface="Arial" panose="020B0604020202020204" pitchFamily="34" charset="0"/>
              </a:rPr>
              <a:t>KPI</a:t>
            </a:r>
            <a:r>
              <a:rPr lang="ko-KR" altLang="en-US" sz="1000" noProof="0" dirty="0">
                <a:solidFill>
                  <a:sysClr val="windowText" lastClr="000000"/>
                </a:solidFill>
                <a:latin typeface="+mj-lt"/>
                <a:ea typeface="아리따-돋움(TTF)-Medium" panose="02020603020101020101" pitchFamily="18" charset="-127"/>
                <a:cs typeface="Arial" panose="020B0604020202020204" pitchFamily="34" charset="0"/>
              </a:rPr>
              <a:t>에 따른 최적화된 예측 고객 </a:t>
            </a:r>
            <a:r>
              <a:rPr lang="ko-KR" altLang="en-US" sz="1000" dirty="0">
                <a:solidFill>
                  <a:sysClr val="windowText" lastClr="000000"/>
                </a:solidFill>
                <a:latin typeface="+mj-lt"/>
                <a:ea typeface="아리따-돋움(TTF)-Medium" panose="02020603020101020101" pitchFamily="18" charset="-127"/>
                <a:cs typeface="Arial" panose="020B0604020202020204" pitchFamily="34" charset="0"/>
              </a:rPr>
              <a:t>자동화 </a:t>
            </a:r>
            <a:r>
              <a:rPr lang="en-US" altLang="ko-KR" sz="1000" noProof="0" dirty="0">
                <a:solidFill>
                  <a:sysClr val="windowText" lastClr="000000"/>
                </a:solidFill>
                <a:latin typeface="+mj-lt"/>
                <a:ea typeface="아리따-돋움(TTF)-Medium" panose="02020603020101020101" pitchFamily="18" charset="-127"/>
                <a:cs typeface="Arial" panose="020B0604020202020204" pitchFamily="34" charset="0"/>
              </a:rPr>
              <a:t>Targeting</a:t>
            </a:r>
            <a:endParaRPr kumimoji="0" lang="ko-KR" altLang="en-US" sz="10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아리따-돋움(TTF)-Mediu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031630" y="5805264"/>
            <a:ext cx="45298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※</a:t>
            </a:r>
            <a:r>
              <a:rPr lang="en-US" altLang="ko-KR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MAIN 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변수가 파생변수를 생성하여 예측 </a:t>
            </a:r>
            <a:endParaRPr lang="en-US" altLang="ko-KR" sz="1200" dirty="0" smtClean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cs typeface="Arial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ko-KR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※ 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결과값에 나올 수록 이에 근거해서 정확도 향상</a:t>
            </a:r>
            <a:endParaRPr lang="ko-KR" altLang="en-US" sz="1200" u="sng" baseline="3000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27278" y="2253603"/>
            <a:ext cx="4237690" cy="45531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구매력</a:t>
            </a:r>
            <a:r>
              <a:rPr lang="en-US" altLang="ko-KR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구매주기 도래 등 한계가 있는 수동 </a:t>
            </a:r>
            <a:r>
              <a:rPr lang="ko-KR" altLang="en-US" sz="1200" b="1" i="1" dirty="0" err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타게팅</a:t>
            </a:r>
            <a:r>
              <a:rPr lang="ko-KR" altLang="en-US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 </a:t>
            </a:r>
            <a:endParaRPr lang="en-US" altLang="ko-KR" sz="1200" b="1" i="1" dirty="0" smtClean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01" name="제목 5"/>
          <p:cNvSpPr txBox="1">
            <a:spLocks/>
          </p:cNvSpPr>
          <p:nvPr/>
        </p:nvSpPr>
        <p:spPr>
          <a:xfrm>
            <a:off x="200472" y="1136104"/>
            <a:ext cx="9484720" cy="4206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직관에 의한 정형화된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타게팅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방식에서 다양한 변수들의 복잡한 관계를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ML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알고리즘을 통해 예측 정확도 향상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3020" y="5373216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수집</a:t>
            </a:r>
            <a:endParaRPr lang="ko-KR" alt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097016" y="4664169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전처</a:t>
            </a:r>
            <a:r>
              <a:rPr lang="ko-KR" altLang="en-US" sz="1200" dirty="0"/>
              <a:t>리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133020" y="4088105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학</a:t>
            </a:r>
            <a:r>
              <a:rPr lang="ko-KR" altLang="en-US" sz="1200" dirty="0"/>
              <a:t>습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133020" y="3284984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예</a:t>
            </a:r>
            <a:r>
              <a:rPr lang="ko-KR" altLang="en-US" sz="1200" dirty="0"/>
              <a:t>측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27278" y="4653136"/>
            <a:ext cx="39496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05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① 경험에 근간한 수동적인 </a:t>
            </a:r>
            <a:r>
              <a:rPr lang="ko-KR" altLang="en-US" sz="1050" dirty="0" err="1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타게팅</a:t>
            </a:r>
            <a:r>
              <a:rPr lang="ko-KR" altLang="en-US" sz="105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방법</a:t>
            </a:r>
            <a:endParaRPr lang="en-US" altLang="ko-KR" sz="1050" dirty="0" smtClean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cs typeface="Arial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ko-KR" sz="105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 -</a:t>
            </a:r>
            <a:r>
              <a:rPr lang="ko-KR" altLang="en-US" sz="105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반복적인 수동 업무 </a:t>
            </a:r>
            <a:r>
              <a:rPr lang="en-US" altLang="ko-KR" sz="105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(RFM </a:t>
            </a:r>
            <a:r>
              <a:rPr lang="ko-KR" altLang="en-US" sz="105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기준 </a:t>
            </a:r>
            <a:r>
              <a:rPr lang="en-US" altLang="ko-KR" sz="105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CUT)</a:t>
            </a:r>
            <a:r>
              <a:rPr lang="ko-KR" altLang="en-US" sz="105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</a:t>
            </a:r>
            <a:endParaRPr lang="en-US" altLang="ko-KR" sz="1050" dirty="0" smtClean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cs typeface="Arial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ko-KR" sz="105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 -</a:t>
            </a:r>
            <a:r>
              <a:rPr lang="ko-KR" altLang="en-US" sz="105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캠페인 건당 반나절 이상 시간 소요 </a:t>
            </a:r>
            <a:r>
              <a:rPr lang="en-US" altLang="ko-KR" sz="105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(</a:t>
            </a:r>
            <a:r>
              <a:rPr lang="ko-KR" altLang="en-US" sz="105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업무 효율</a:t>
            </a:r>
            <a:r>
              <a:rPr lang="en-US" altLang="ko-KR" sz="105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X)</a:t>
            </a:r>
          </a:p>
          <a:p>
            <a:pPr>
              <a:lnSpc>
                <a:spcPts val="1800"/>
              </a:lnSpc>
            </a:pPr>
            <a:r>
              <a:rPr lang="en-US" altLang="ko-KR" sz="105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 -</a:t>
            </a:r>
            <a:r>
              <a:rPr lang="ko-KR" altLang="en-US" sz="105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전사 월평균 </a:t>
            </a:r>
            <a:r>
              <a:rPr lang="en-US" altLang="ko-KR" sz="105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80-120</a:t>
            </a:r>
            <a:r>
              <a:rPr lang="ko-KR" altLang="en-US" sz="105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건 </a:t>
            </a:r>
            <a:endParaRPr lang="en-US" altLang="ko-KR" sz="105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cs typeface="Arial" pitchFamily="34" charset="0"/>
            </a:endParaRPr>
          </a:p>
          <a:p>
            <a:pPr>
              <a:lnSpc>
                <a:spcPts val="1800"/>
              </a:lnSpc>
            </a:pPr>
            <a:r>
              <a:rPr lang="ko-KR" altLang="en-US" sz="105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② 일반화 된 </a:t>
            </a:r>
            <a:r>
              <a:rPr lang="ko-KR" altLang="en-US" sz="1050" dirty="0" err="1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타게팅</a:t>
            </a:r>
            <a:r>
              <a:rPr lang="ko-KR" altLang="en-US" sz="105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방법</a:t>
            </a:r>
            <a:endParaRPr lang="en-US" altLang="ko-KR" sz="1050" dirty="0" smtClean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cs typeface="Arial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ko-KR" sz="1050" dirty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</a:t>
            </a:r>
            <a:r>
              <a:rPr lang="en-US" altLang="ko-KR" sz="105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- </a:t>
            </a:r>
            <a:r>
              <a:rPr lang="ko-KR" altLang="en-US" sz="105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모든 캠페인이 동일한 기준으로 </a:t>
            </a:r>
            <a:r>
              <a:rPr lang="ko-KR" altLang="en-US" sz="1050" dirty="0" err="1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타게팅</a:t>
            </a:r>
            <a:r>
              <a:rPr lang="ko-KR" altLang="en-US" sz="105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진행 </a:t>
            </a:r>
            <a:r>
              <a:rPr lang="en-US" altLang="ko-KR" sz="105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(</a:t>
            </a:r>
            <a:r>
              <a:rPr lang="ko-KR" altLang="en-US" sz="105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정교화 </a:t>
            </a:r>
            <a:r>
              <a:rPr lang="en-US" altLang="ko-KR" sz="105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X)</a:t>
            </a:r>
          </a:p>
          <a:p>
            <a:pPr>
              <a:lnSpc>
                <a:spcPts val="1800"/>
              </a:lnSpc>
            </a:pPr>
            <a:r>
              <a:rPr lang="en-US" altLang="ko-KR" sz="105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 - </a:t>
            </a:r>
            <a:r>
              <a:rPr lang="ko-KR" altLang="en-US" sz="1050" dirty="0" err="1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캠페인별</a:t>
            </a:r>
            <a:r>
              <a:rPr lang="ko-KR" altLang="en-US" sz="105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</a:t>
            </a:r>
            <a:r>
              <a:rPr lang="en-US" altLang="ko-KR" sz="105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KPI</a:t>
            </a:r>
            <a:r>
              <a:rPr lang="ko-KR" altLang="en-US" sz="105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에 최적화된 </a:t>
            </a:r>
            <a:r>
              <a:rPr lang="ko-KR" altLang="en-US" sz="1050" dirty="0" err="1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타게팅</a:t>
            </a:r>
            <a:r>
              <a:rPr lang="ko-KR" altLang="en-US" sz="105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요건 필요</a:t>
            </a:r>
            <a:endParaRPr lang="en-US" altLang="ko-KR" sz="1050" dirty="0" smtClean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cs typeface="Arial" pitchFamily="34" charset="0"/>
            </a:endParaRPr>
          </a:p>
          <a:p>
            <a:pPr>
              <a:lnSpc>
                <a:spcPts val="1800"/>
              </a:lnSpc>
            </a:pPr>
            <a:r>
              <a:rPr lang="ko-KR" altLang="en-US" sz="105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</a:t>
            </a:r>
            <a:r>
              <a:rPr lang="en-US" altLang="ko-KR" sz="105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</a:t>
            </a:r>
            <a:r>
              <a:rPr lang="ko-KR" altLang="en-US" sz="105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</a:t>
            </a:r>
            <a:endParaRPr lang="ko-KR" altLang="en-US" sz="1050" u="sng" baseline="3000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410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272480" y="1629688"/>
            <a:ext cx="9400034" cy="4738004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indent="-180975"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prstClr val="black">
                  <a:lumMod val="75000"/>
                  <a:lumOff val="25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19647" y="1506270"/>
            <a:ext cx="1685081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>
            <a:defPPr>
              <a:defRPr lang="ko-KR"/>
            </a:defPPr>
            <a:lvl1pPr marL="108000" indent="-342900" defTabSz="957263" eaLnBrk="0" fontAlgn="base" hangingPunct="0">
              <a:spcAft>
                <a:spcPct val="0"/>
              </a:spcAft>
              <a:buClr>
                <a:srgbClr val="006699"/>
              </a:buClr>
              <a:defRPr sz="1500" spc="-80">
                <a:solidFill>
                  <a:schemeClr val="tx1">
                    <a:lumMod val="95000"/>
                    <a:lumOff val="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1pPr>
          </a:lstStyle>
          <a:p>
            <a:pPr algn="ctr"/>
            <a:r>
              <a:rPr lang="ko-KR" altLang="en-US" sz="1600" b="1" spc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과거</a:t>
            </a:r>
            <a:endParaRPr lang="ko-KR" altLang="en-US" sz="1600" b="1" spc="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8" name="제목 5"/>
          <p:cNvSpPr txBox="1">
            <a:spLocks/>
          </p:cNvSpPr>
          <p:nvPr/>
        </p:nvSpPr>
        <p:spPr>
          <a:xfrm>
            <a:off x="200472" y="548680"/>
            <a:ext cx="9484720" cy="4206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Machine Learning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을 통한 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타게팅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고도화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016896" y="1506270"/>
            <a:ext cx="1685081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>
            <a:defPPr>
              <a:defRPr lang="ko-KR"/>
            </a:defPPr>
            <a:lvl1pPr marL="108000" indent="-342900" defTabSz="957263" eaLnBrk="0" fontAlgn="base" hangingPunct="0">
              <a:spcAft>
                <a:spcPct val="0"/>
              </a:spcAft>
              <a:buClr>
                <a:srgbClr val="006699"/>
              </a:buClr>
              <a:defRPr sz="1500" spc="-80">
                <a:solidFill>
                  <a:schemeClr val="tx1">
                    <a:lumMod val="95000"/>
                    <a:lumOff val="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1pPr>
          </a:lstStyle>
          <a:p>
            <a:pPr algn="ctr"/>
            <a:r>
              <a:rPr lang="ko-KR" altLang="en-US" sz="1600" b="1" spc="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예</a:t>
            </a:r>
            <a:r>
              <a:rPr lang="ko-KR" altLang="en-US" sz="1600" b="1" spc="0" dirty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측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228359" y="1484784"/>
            <a:ext cx="1685081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>
            <a:defPPr>
              <a:defRPr lang="ko-KR"/>
            </a:defPPr>
            <a:lvl1pPr marL="108000" indent="-342900" defTabSz="957263" eaLnBrk="0" fontAlgn="base" hangingPunct="0">
              <a:spcAft>
                <a:spcPct val="0"/>
              </a:spcAft>
              <a:buClr>
                <a:srgbClr val="006699"/>
              </a:buClr>
              <a:defRPr sz="1500" spc="-80">
                <a:solidFill>
                  <a:schemeClr val="tx1">
                    <a:lumMod val="95000"/>
                    <a:lumOff val="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1pPr>
          </a:lstStyle>
          <a:p>
            <a:pPr algn="ctr"/>
            <a:r>
              <a:rPr lang="ko-KR" altLang="en-US" sz="1600" b="1" spc="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결과</a:t>
            </a:r>
            <a:endParaRPr lang="ko-KR" altLang="en-US" sz="1600" b="1" spc="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16496" y="1953707"/>
            <a:ext cx="172819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①데이터 수집 </a:t>
            </a:r>
            <a:endParaRPr lang="ko-KR" altLang="en-US" sz="1200" u="sng" baseline="3000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2936775" y="2636912"/>
            <a:ext cx="1008112" cy="28803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509704"/>
              </p:ext>
            </p:extLst>
          </p:nvPr>
        </p:nvGraphicFramePr>
        <p:xfrm>
          <a:off x="3728864" y="2492896"/>
          <a:ext cx="2522956" cy="792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739"/>
                <a:gridCol w="630739"/>
                <a:gridCol w="630739"/>
                <a:gridCol w="630739"/>
              </a:tblGrid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고객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앱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로그인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장바구니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구매 예측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" name="이등변 삼각형 43"/>
          <p:cNvSpPr/>
          <p:nvPr/>
        </p:nvSpPr>
        <p:spPr>
          <a:xfrm rot="5400000">
            <a:off x="6177136" y="2636912"/>
            <a:ext cx="1008112" cy="28803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623843"/>
              </p:ext>
            </p:extLst>
          </p:nvPr>
        </p:nvGraphicFramePr>
        <p:xfrm>
          <a:off x="6966548" y="2456021"/>
          <a:ext cx="2522956" cy="792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739"/>
                <a:gridCol w="630739"/>
                <a:gridCol w="630739"/>
                <a:gridCol w="630739"/>
              </a:tblGrid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고객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앱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로그인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장바구니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구매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3728864" y="2060848"/>
            <a:ext cx="172819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②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학습 </a:t>
            </a:r>
            <a:r>
              <a:rPr lang="ko-KR" altLang="en-US" sz="1200" dirty="0" err="1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로직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기반 예측 </a:t>
            </a:r>
            <a:endParaRPr lang="ko-KR" altLang="en-US" sz="1200" u="sng" baseline="3000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897216" y="2060848"/>
            <a:ext cx="172819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③실제 결과 수집</a:t>
            </a:r>
            <a:endParaRPr lang="ko-KR" altLang="en-US" sz="1200" u="sng" baseline="3000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48120"/>
              </p:ext>
            </p:extLst>
          </p:nvPr>
        </p:nvGraphicFramePr>
        <p:xfrm>
          <a:off x="557836" y="4101077"/>
          <a:ext cx="2522956" cy="1848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739"/>
                <a:gridCol w="630739"/>
                <a:gridCol w="630739"/>
                <a:gridCol w="630739"/>
              </a:tblGrid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고객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앱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로그인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장바구니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이등변 삼각형 49"/>
          <p:cNvSpPr/>
          <p:nvPr/>
        </p:nvSpPr>
        <p:spPr>
          <a:xfrm rot="5400000">
            <a:off x="2936776" y="4569999"/>
            <a:ext cx="1008112" cy="28803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670815"/>
              </p:ext>
            </p:extLst>
          </p:nvPr>
        </p:nvGraphicFramePr>
        <p:xfrm>
          <a:off x="3728864" y="4365105"/>
          <a:ext cx="2522956" cy="792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739"/>
                <a:gridCol w="630739"/>
                <a:gridCol w="630739"/>
                <a:gridCol w="630739"/>
              </a:tblGrid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고객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앱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로그인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장바구니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구매 예측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416496" y="3717032"/>
            <a:ext cx="230425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④결과 데이터 </a:t>
            </a:r>
            <a:r>
              <a:rPr lang="en-US" altLang="ko-KR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POOL 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內 반영</a:t>
            </a:r>
            <a:endParaRPr lang="ko-KR" altLang="en-US" sz="1200" u="sng" baseline="3000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01072" y="2492896"/>
            <a:ext cx="64807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/>
          <p:nvPr/>
        </p:nvCxnSpPr>
        <p:spPr>
          <a:xfrm rot="10800000" flipV="1">
            <a:off x="2504728" y="3356993"/>
            <a:ext cx="6768752" cy="414480"/>
          </a:xfrm>
          <a:prstGeom prst="bentConnector3">
            <a:avLst>
              <a:gd name="adj1" fmla="val -470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이등변 삼각형 53"/>
          <p:cNvSpPr/>
          <p:nvPr/>
        </p:nvSpPr>
        <p:spPr>
          <a:xfrm rot="5400000">
            <a:off x="6177136" y="4545995"/>
            <a:ext cx="1008112" cy="28803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제목 5"/>
          <p:cNvSpPr txBox="1">
            <a:spLocks/>
          </p:cNvSpPr>
          <p:nvPr/>
        </p:nvSpPr>
        <p:spPr>
          <a:xfrm>
            <a:off x="200472" y="1136104"/>
            <a:ext cx="9484720" cy="4206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예측 결과를 활용하여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데이터가 축적될 수록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타게팅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정교화 자동화 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56856" y="3933056"/>
            <a:ext cx="172819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⑤</a:t>
            </a:r>
            <a:r>
              <a:rPr lang="ko-KR" altLang="en-US" sz="1200" dirty="0" err="1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학습로직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기반 예측 </a:t>
            </a:r>
            <a:endParaRPr lang="ko-KR" altLang="en-US" sz="1200" u="sng" baseline="3000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916425"/>
              </p:ext>
            </p:extLst>
          </p:nvPr>
        </p:nvGraphicFramePr>
        <p:xfrm>
          <a:off x="6969224" y="4365105"/>
          <a:ext cx="2522956" cy="792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739"/>
                <a:gridCol w="630739"/>
                <a:gridCol w="630739"/>
                <a:gridCol w="630739"/>
              </a:tblGrid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고객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앱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로그인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장바구니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구매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6897216" y="3933056"/>
            <a:ext cx="172819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⑥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실제 결과 수집</a:t>
            </a:r>
            <a:endParaRPr lang="ko-KR" altLang="en-US" sz="1200" u="sng" baseline="3000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49613"/>
              </p:ext>
            </p:extLst>
          </p:nvPr>
        </p:nvGraphicFramePr>
        <p:xfrm>
          <a:off x="560512" y="2252871"/>
          <a:ext cx="2522956" cy="1320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739"/>
                <a:gridCol w="630739"/>
                <a:gridCol w="630739"/>
                <a:gridCol w="630739"/>
              </a:tblGrid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고객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앱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로그인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장바구니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0" name="직사각형 59"/>
          <p:cNvSpPr/>
          <p:nvPr/>
        </p:nvSpPr>
        <p:spPr>
          <a:xfrm>
            <a:off x="2432720" y="3068960"/>
            <a:ext cx="64807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432720" y="5434095"/>
            <a:ext cx="64807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512840" y="5362087"/>
            <a:ext cx="6048672" cy="65920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데이터가 수집될 수록</a:t>
            </a:r>
            <a:r>
              <a:rPr lang="en-US" altLang="ko-KR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정확도가  향상되고</a:t>
            </a:r>
            <a:r>
              <a:rPr lang="en-US" altLang="ko-KR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자동화로 운영되면서 업무 효율성 및 </a:t>
            </a:r>
            <a:r>
              <a:rPr lang="ko-KR" altLang="en-US" sz="1200" b="1" i="1" dirty="0" err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효과성</a:t>
            </a:r>
            <a:r>
              <a:rPr lang="ko-KR" altLang="en-US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증대 </a:t>
            </a:r>
            <a:endParaRPr lang="en-US" altLang="ko-KR" sz="1200" b="1" i="1" dirty="0" smtClean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63" name="텍스트 개체 틀 61"/>
          <p:cNvSpPr txBox="1">
            <a:spLocks/>
          </p:cNvSpPr>
          <p:nvPr/>
        </p:nvSpPr>
        <p:spPr>
          <a:xfrm>
            <a:off x="200472" y="116855"/>
            <a:ext cx="6192688" cy="35981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0" kern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itchFamily="18" charset="-127"/>
                <a:ea typeface="아리따-돋움(TTF)-Bold" pitchFamily="18" charset="-127"/>
                <a:cs typeface="+mn-cs"/>
                <a:sym typeface="아리따-돋움(OTF)-Medium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spc="0" dirty="0" smtClean="0"/>
              <a:t>Machine Learning </a:t>
            </a:r>
            <a:r>
              <a:rPr lang="ko-KR" altLang="en-US" spc="0" dirty="0" err="1" smtClean="0"/>
              <a:t>타게팅</a:t>
            </a:r>
            <a:endParaRPr kumimoji="0" lang="ko-KR" altLang="en-US" spc="0" dirty="0"/>
          </a:p>
        </p:txBody>
      </p:sp>
    </p:spTree>
    <p:extLst>
      <p:ext uri="{BB962C8B-B14F-4D97-AF65-F5344CB8AC3E}">
        <p14:creationId xmlns:p14="http://schemas.microsoft.com/office/powerpoint/2010/main" val="7769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488504" y="4707577"/>
            <a:ext cx="4288723" cy="138571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88504" y="3267417"/>
            <a:ext cx="4288723" cy="124170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74772" y="1700807"/>
            <a:ext cx="4586740" cy="466671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indent="-180975"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prstClr val="black">
                  <a:lumMod val="75000"/>
                  <a:lumOff val="25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65168" y="1556792"/>
            <a:ext cx="1606611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>
            <a:defPPr>
              <a:defRPr lang="ko-KR"/>
            </a:defPPr>
            <a:lvl1pPr marL="108000" indent="-342900" defTabSz="957263" eaLnBrk="0" fontAlgn="base" hangingPunct="0">
              <a:spcAft>
                <a:spcPct val="0"/>
              </a:spcAft>
              <a:buClr>
                <a:srgbClr val="006699"/>
              </a:buClr>
              <a:defRPr sz="1500" spc="-80">
                <a:solidFill>
                  <a:schemeClr val="tx1">
                    <a:lumMod val="95000"/>
                    <a:lumOff val="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1pPr>
          </a:lstStyle>
          <a:p>
            <a:pPr algn="ctr"/>
            <a:r>
              <a:rPr lang="en-US" altLang="ko-KR" sz="1600" b="1" spc="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LEARN</a:t>
            </a:r>
            <a:r>
              <a:rPr lang="ko-KR" altLang="en-US" sz="1600" b="1" spc="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endParaRPr lang="ko-KR" altLang="en-US" sz="1600" b="1" spc="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44214" y="1916832"/>
            <a:ext cx="270454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300" dirty="0" err="1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머신러닝</a:t>
            </a:r>
            <a:r>
              <a:rPr lang="ko-KR" altLang="en-US" sz="13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</a:t>
            </a:r>
            <a:r>
              <a:rPr lang="ko-KR" altLang="en-US" sz="1300" dirty="0" err="1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효과성</a:t>
            </a:r>
            <a:r>
              <a:rPr lang="ko-KR" altLang="en-US" sz="13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검증 </a:t>
            </a:r>
            <a:endParaRPr lang="ko-KR" altLang="en-US" sz="1300" baseline="3000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0" name="오각형 19"/>
          <p:cNvSpPr/>
          <p:nvPr/>
        </p:nvSpPr>
        <p:spPr bwMode="gray">
          <a:xfrm>
            <a:off x="5438227" y="5542265"/>
            <a:ext cx="3958897" cy="839063"/>
          </a:xfrm>
          <a:prstGeom prst="homePlate">
            <a:avLst>
              <a:gd name="adj" fmla="val 349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latinLnBrk="0">
              <a:lnSpc>
                <a:spcPts val="1400"/>
              </a:lnSpc>
            </a:pPr>
            <a:endParaRPr lang="en-US" altLang="ko-KR" sz="1100" dirty="0" smtClean="0">
              <a:solidFill>
                <a:srgbClr val="002060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Arial" pitchFamily="34" charset="0"/>
            </a:endParaRPr>
          </a:p>
          <a:p>
            <a:pPr latinLnBrk="0">
              <a:lnSpc>
                <a:spcPts val="1400"/>
              </a:lnSpc>
            </a:pPr>
            <a:endParaRPr lang="en-US" altLang="ko-KR" sz="1100" dirty="0">
              <a:solidFill>
                <a:srgbClr val="002060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Arial" pitchFamily="34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08484" y="1700808"/>
            <a:ext cx="4586740" cy="4666884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indent="-180975"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prstClr val="black">
                  <a:lumMod val="75000"/>
                  <a:lumOff val="25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000672" y="1556792"/>
            <a:ext cx="9578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>
            <a:defPPr>
              <a:defRPr lang="ko-KR"/>
            </a:defPPr>
            <a:lvl1pPr marL="108000" indent="-342900" defTabSz="957263" eaLnBrk="0" fontAlgn="base" hangingPunct="0">
              <a:spcAft>
                <a:spcPct val="0"/>
              </a:spcAft>
              <a:buClr>
                <a:srgbClr val="006699"/>
              </a:buClr>
              <a:defRPr sz="1500" spc="-80">
                <a:solidFill>
                  <a:schemeClr val="tx1">
                    <a:lumMod val="95000"/>
                    <a:lumOff val="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1pPr>
          </a:lstStyle>
          <a:p>
            <a:pPr algn="ctr"/>
            <a:r>
              <a:rPr lang="en-US" altLang="ko-KR" sz="1600" b="1" spc="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Test</a:t>
            </a:r>
            <a:endParaRPr lang="ko-KR" altLang="en-US" sz="1600" b="1" spc="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1177" y="1988877"/>
            <a:ext cx="108012" cy="1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41611" y="1988877"/>
            <a:ext cx="108012" cy="1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8" name="제목 5"/>
          <p:cNvSpPr txBox="1">
            <a:spLocks/>
          </p:cNvSpPr>
          <p:nvPr/>
        </p:nvSpPr>
        <p:spPr>
          <a:xfrm>
            <a:off x="200472" y="548680"/>
            <a:ext cx="9484720" cy="4206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Machine Learning_ Hera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9" name="텍스트 개체 틀 61"/>
          <p:cNvSpPr txBox="1">
            <a:spLocks/>
          </p:cNvSpPr>
          <p:nvPr/>
        </p:nvSpPr>
        <p:spPr>
          <a:xfrm>
            <a:off x="200472" y="116855"/>
            <a:ext cx="6192688" cy="35981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0" kern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itchFamily="18" charset="-127"/>
                <a:ea typeface="아리따-돋움(TTF)-Bold" pitchFamily="18" charset="-127"/>
                <a:cs typeface="+mn-cs"/>
                <a:sym typeface="아리따-돋움(OTF)-Medium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spc="0" dirty="0" smtClean="0"/>
              <a:t>Machine Learning </a:t>
            </a:r>
            <a:r>
              <a:rPr lang="ko-KR" altLang="en-US" spc="0" dirty="0" err="1" smtClean="0"/>
              <a:t>타게팅</a:t>
            </a:r>
            <a:r>
              <a:rPr lang="ko-KR" altLang="en-US" spc="0" dirty="0" smtClean="0"/>
              <a:t> </a:t>
            </a:r>
            <a:r>
              <a:rPr lang="ko-KR" altLang="en-US" spc="0" dirty="0" err="1" smtClean="0"/>
              <a:t>효과성</a:t>
            </a:r>
            <a:r>
              <a:rPr lang="ko-KR" altLang="en-US" spc="0" dirty="0" smtClean="0"/>
              <a:t> 검증  </a:t>
            </a:r>
            <a:endParaRPr kumimoji="0" lang="ko-KR" altLang="en-US" spc="0" dirty="0"/>
          </a:p>
        </p:txBody>
      </p:sp>
      <p:sp>
        <p:nvSpPr>
          <p:cNvPr id="41" name="직사각형 40"/>
          <p:cNvSpPr/>
          <p:nvPr/>
        </p:nvSpPr>
        <p:spPr>
          <a:xfrm>
            <a:off x="520261" y="1916832"/>
            <a:ext cx="2704547" cy="303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3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캠페인 실험 설계</a:t>
            </a:r>
            <a:endParaRPr lang="ko-KR" altLang="en-US" sz="1300" baseline="3000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097016" y="6490211"/>
            <a:ext cx="413382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※ </a:t>
            </a:r>
            <a:r>
              <a:rPr lang="ko-KR" altLang="en-US" sz="1200" b="1" dirty="0" smtClean="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추가적인 </a:t>
            </a:r>
            <a:r>
              <a:rPr lang="en-US" altLang="ko-KR" sz="1200" b="1" dirty="0" smtClean="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T&amp;L</a:t>
            </a:r>
            <a:endParaRPr lang="ko-KR" altLang="en-US" sz="1200" b="1" baseline="300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152734" y="2239997"/>
            <a:ext cx="452988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①기본 결과 </a:t>
            </a:r>
            <a:endParaRPr lang="ko-KR" altLang="en-US" sz="1200" u="sng" baseline="3000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150931"/>
              </p:ext>
            </p:extLst>
          </p:nvPr>
        </p:nvGraphicFramePr>
        <p:xfrm>
          <a:off x="5319806" y="2566648"/>
          <a:ext cx="3888432" cy="136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/>
                <a:gridCol w="972108"/>
                <a:gridCol w="972108"/>
                <a:gridCol w="972108"/>
              </a:tblGrid>
              <a:tr h="273630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기존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ML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Lift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클릭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명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1,192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2,079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887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구매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명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2,067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2,559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492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구매금액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원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208,777,000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266,413,000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57,636,000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객단가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원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101,004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104,108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3,104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240459" y="2492896"/>
            <a:ext cx="1008112" cy="14067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/>
          <p:cNvGrpSpPr/>
          <p:nvPr/>
        </p:nvGrpSpPr>
        <p:grpSpPr>
          <a:xfrm>
            <a:off x="5258143" y="5127949"/>
            <a:ext cx="3811570" cy="965347"/>
            <a:chOff x="350181" y="694427"/>
            <a:chExt cx="8667992" cy="3165894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181" y="694427"/>
              <a:ext cx="2072222" cy="3165894"/>
            </a:xfrm>
            <a:prstGeom prst="rect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7634" y="694427"/>
              <a:ext cx="2072222" cy="3165894"/>
            </a:xfrm>
            <a:prstGeom prst="rect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5087" y="694427"/>
              <a:ext cx="2072222" cy="3165894"/>
            </a:xfrm>
            <a:prstGeom prst="rect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5951" y="694427"/>
              <a:ext cx="2072222" cy="3165894"/>
            </a:xfrm>
            <a:prstGeom prst="rect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</p:pic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5863"/>
              </p:ext>
            </p:extLst>
          </p:nvPr>
        </p:nvGraphicFramePr>
        <p:xfrm>
          <a:off x="549189" y="3432772"/>
          <a:ext cx="4188160" cy="1024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440"/>
                <a:gridCol w="2503720"/>
              </a:tblGrid>
              <a:tr h="2011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에센스류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 가망 고객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최근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년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에센스류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기구매고객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54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최근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년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아쿠아볼릭워터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/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에멀전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 </a:t>
                      </a:r>
                      <a:endParaRPr lang="en-US" altLang="ko-KR" sz="700" b="0" dirty="0" smtClean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구매고객 중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에센스류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미구매고객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3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신규고객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9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월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신규고객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 (7~9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월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5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기초제품 구매 위주 활성고객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최근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1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년 활성고객 중 기초 구매금액이 메이크업 구매고객보다 큰 고객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(RFM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기준 상위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CUT)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77" name="직사각형 76"/>
          <p:cNvSpPr/>
          <p:nvPr/>
        </p:nvSpPr>
        <p:spPr>
          <a:xfrm>
            <a:off x="423118" y="2132856"/>
            <a:ext cx="45298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-</a:t>
            </a:r>
            <a:r>
              <a:rPr lang="ko-KR" altLang="en-US" sz="11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백화점 헤라 </a:t>
            </a:r>
            <a:r>
              <a:rPr lang="en-US" altLang="ko-KR" sz="11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10</a:t>
            </a:r>
            <a:r>
              <a:rPr lang="ko-KR" altLang="en-US" sz="11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월 </a:t>
            </a:r>
            <a:r>
              <a:rPr lang="en-US" altLang="ko-KR" sz="11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2</a:t>
            </a:r>
            <a:r>
              <a:rPr lang="ko-KR" altLang="en-US" sz="1100" dirty="0" err="1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째주</a:t>
            </a:r>
            <a:r>
              <a:rPr lang="en-US" altLang="ko-KR" sz="11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:</a:t>
            </a:r>
          </a:p>
          <a:p>
            <a:pPr>
              <a:lnSpc>
                <a:spcPts val="1800"/>
              </a:lnSpc>
            </a:pPr>
            <a:r>
              <a:rPr lang="ko-KR" altLang="en-US" sz="10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피부 고민 설문을 통한 고객별 필요 샘플 제공 및 추첨을 통한 </a:t>
            </a:r>
            <a:r>
              <a:rPr lang="ko-KR" altLang="en-US" sz="1000" dirty="0" err="1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본품</a:t>
            </a:r>
            <a:r>
              <a:rPr lang="ko-KR" altLang="en-US" sz="10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증정 프로모션</a:t>
            </a:r>
            <a:endParaRPr lang="en-US" altLang="ko-KR" sz="1000" dirty="0" smtClean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cs typeface="Arial" pitchFamily="34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12950" y="2601779"/>
            <a:ext cx="452988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※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기존 </a:t>
            </a:r>
            <a:r>
              <a:rPr lang="ko-KR" altLang="en-US" sz="1200" dirty="0" err="1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타게팅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(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약 </a:t>
            </a:r>
            <a:r>
              <a:rPr lang="en-US" altLang="ko-KR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2.8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만</a:t>
            </a:r>
            <a:r>
              <a:rPr lang="en-US" altLang="ko-KR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) vs. </a:t>
            </a:r>
            <a:r>
              <a:rPr lang="ko-KR" altLang="en-US" sz="1200" dirty="0" err="1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머신러닝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</a:t>
            </a:r>
            <a:r>
              <a:rPr lang="ko-KR" altLang="en-US" sz="1200" dirty="0" err="1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타게팅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(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약 </a:t>
            </a:r>
            <a:r>
              <a:rPr lang="en-US" altLang="ko-KR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2.8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만</a:t>
            </a:r>
            <a:r>
              <a:rPr lang="en-US" altLang="ko-KR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)</a:t>
            </a:r>
            <a:endParaRPr lang="ko-KR" altLang="en-US" sz="1200" u="sng" baseline="3000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88504" y="3105835"/>
            <a:ext cx="1368152" cy="3231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①매뉴얼 </a:t>
            </a:r>
            <a:r>
              <a:rPr lang="ko-KR" altLang="en-US" sz="1200" dirty="0" err="1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타게팅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</a:t>
            </a:r>
            <a:endParaRPr lang="ko-KR" altLang="en-US" sz="1200" u="sng" baseline="3000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88504" y="4545995"/>
            <a:ext cx="2106728" cy="3231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②</a:t>
            </a:r>
            <a:r>
              <a:rPr lang="en-US" altLang="ko-KR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Machine Learning </a:t>
            </a:r>
            <a:r>
              <a:rPr lang="ko-KR" altLang="en-US" sz="1200" dirty="0" err="1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타게팅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</a:t>
            </a:r>
            <a:endParaRPr lang="ko-KR" altLang="en-US" sz="1200" u="sng" baseline="3000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179806" y="4034251"/>
            <a:ext cx="4237690" cy="67332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50" b="1" i="1" dirty="0" err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머신러닝</a:t>
            </a:r>
            <a:r>
              <a:rPr lang="ko-KR" altLang="en-US" sz="125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250" b="1" i="1" dirty="0" err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타게팅을</a:t>
            </a:r>
            <a:r>
              <a:rPr lang="ko-KR" altLang="en-US" sz="125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통해</a:t>
            </a:r>
            <a:r>
              <a:rPr lang="en-US" altLang="ko-KR" sz="125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</a:p>
          <a:p>
            <a:r>
              <a:rPr lang="ko-KR" altLang="en-US" sz="125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추가적인 </a:t>
            </a:r>
            <a:r>
              <a:rPr lang="en-US" altLang="ko-KR" sz="125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492</a:t>
            </a:r>
            <a:r>
              <a:rPr lang="ko-KR" altLang="en-US" sz="125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명의 구매와 약 </a:t>
            </a:r>
            <a:r>
              <a:rPr lang="en-US" altLang="ko-KR" sz="125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5,700</a:t>
            </a:r>
            <a:r>
              <a:rPr lang="ko-KR" altLang="en-US" sz="125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만원의 영업이익 도출</a:t>
            </a:r>
            <a:endParaRPr lang="en-US" altLang="ko-KR" sz="1250" b="1" i="1" dirty="0" smtClean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097016" y="4799911"/>
            <a:ext cx="4529882" cy="297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0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※</a:t>
            </a:r>
            <a:r>
              <a:rPr lang="ko-KR" altLang="en-US" sz="10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참고</a:t>
            </a:r>
            <a:r>
              <a:rPr lang="en-US" altLang="ko-KR" sz="10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: </a:t>
            </a:r>
            <a:r>
              <a:rPr lang="ko-KR" altLang="en-US" sz="10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시안 </a:t>
            </a:r>
            <a:endParaRPr lang="ko-KR" altLang="en-US" sz="1000" u="sng" baseline="3000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028782" y="5119300"/>
            <a:ext cx="971890" cy="6178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성별</a:t>
            </a:r>
            <a:r>
              <a:rPr lang="en-US" altLang="ko-KR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/</a:t>
            </a:r>
            <a:r>
              <a:rPr lang="ko-KR" altLang="en-US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연령</a:t>
            </a:r>
            <a:r>
              <a:rPr lang="en-US" altLang="ko-KR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/ RFM/</a:t>
            </a:r>
            <a:r>
              <a:rPr lang="ko-KR" altLang="en-US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적중경과일</a:t>
            </a:r>
            <a:r>
              <a:rPr lang="en-US" altLang="ko-KR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/</a:t>
            </a:r>
            <a:r>
              <a:rPr lang="ko-KR" altLang="en-US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적중구매</a:t>
            </a:r>
            <a:r>
              <a:rPr lang="en-US" altLang="ko-KR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/</a:t>
            </a:r>
            <a:r>
              <a:rPr lang="ko-KR" altLang="en-US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가입기간</a:t>
            </a:r>
            <a:r>
              <a:rPr lang="en-US" altLang="ko-KR" sz="700" dirty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등등</a:t>
            </a:r>
            <a:r>
              <a:rPr lang="en-US" altLang="ko-KR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  <a:endParaRPr lang="ko-KR" altLang="en-US" sz="700" dirty="0">
              <a:solidFill>
                <a:schemeClr val="tx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07479" y="5695364"/>
            <a:ext cx="8931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14</a:t>
            </a:r>
            <a:r>
              <a:rPr lang="ko-KR" altLang="en-US" sz="105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개의 변수 </a:t>
            </a:r>
            <a:endParaRPr lang="ko-KR" altLang="en-US" sz="105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2" name="이등변 삼각형 11"/>
          <p:cNvSpPr/>
          <p:nvPr/>
        </p:nvSpPr>
        <p:spPr>
          <a:xfrm rot="5400000">
            <a:off x="2130628" y="5270273"/>
            <a:ext cx="741852" cy="22765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2952041" y="4779585"/>
            <a:ext cx="1420041" cy="1116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성별</a:t>
            </a:r>
            <a:r>
              <a:rPr lang="en-US" altLang="ko-KR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/</a:t>
            </a:r>
            <a:r>
              <a:rPr lang="ko-KR" altLang="en-US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연령</a:t>
            </a:r>
            <a:r>
              <a:rPr lang="en-US" altLang="ko-KR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/ RFM/</a:t>
            </a:r>
            <a:r>
              <a:rPr lang="ko-KR" altLang="en-US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적중경과일</a:t>
            </a:r>
            <a:r>
              <a:rPr lang="en-US" altLang="ko-KR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/</a:t>
            </a:r>
            <a:r>
              <a:rPr lang="ko-KR" altLang="en-US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적중구매</a:t>
            </a:r>
            <a:r>
              <a:rPr lang="en-US" altLang="ko-KR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/</a:t>
            </a:r>
            <a:r>
              <a:rPr lang="ko-KR" altLang="en-US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가입기간</a:t>
            </a:r>
            <a:r>
              <a:rPr lang="en-US" altLang="ko-KR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캠페인 반응</a:t>
            </a:r>
            <a:r>
              <a:rPr lang="en-US" altLang="ko-KR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전사</a:t>
            </a:r>
            <a:r>
              <a:rPr lang="en-US" altLang="ko-KR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카테고리 구매</a:t>
            </a:r>
            <a:r>
              <a:rPr lang="en-US" altLang="ko-KR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구매주기 도래</a:t>
            </a:r>
            <a:r>
              <a:rPr lang="en-US" altLang="ko-KR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적중상품 구매주기 도래</a:t>
            </a:r>
            <a:r>
              <a:rPr lang="en-US" altLang="ko-KR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web log </a:t>
            </a:r>
            <a:r>
              <a:rPr lang="ko-KR" altLang="en-US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등등</a:t>
            </a:r>
            <a:r>
              <a:rPr lang="en-US" altLang="ko-KR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  <a:endParaRPr lang="ko-KR" altLang="en-US" sz="700" dirty="0">
              <a:solidFill>
                <a:schemeClr val="tx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152800" y="5767372"/>
            <a:ext cx="11512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75</a:t>
            </a:r>
            <a:r>
              <a:rPr lang="ko-KR" altLang="en-US" sz="105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개의 파생변수 </a:t>
            </a:r>
            <a:endParaRPr lang="ko-KR" altLang="en-US" sz="105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88" name="제목 5"/>
          <p:cNvSpPr txBox="1">
            <a:spLocks/>
          </p:cNvSpPr>
          <p:nvPr/>
        </p:nvSpPr>
        <p:spPr>
          <a:xfrm>
            <a:off x="200472" y="1136104"/>
            <a:ext cx="9484720" cy="4206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머신러닝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타게팅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방식으로 기존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타게팅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방식 대비 높은 영업 이익률을 냄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40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488504" y="4598694"/>
            <a:ext cx="4288723" cy="163861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88504" y="3086526"/>
            <a:ext cx="4288723" cy="124170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7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74772" y="1700807"/>
            <a:ext cx="4586740" cy="4666719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indent="-180975"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prstClr val="black">
                  <a:lumMod val="75000"/>
                  <a:lumOff val="25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65168" y="1556792"/>
            <a:ext cx="1606611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>
            <a:defPPr>
              <a:defRPr lang="ko-KR"/>
            </a:defPPr>
            <a:lvl1pPr marL="108000" indent="-342900" defTabSz="957263" eaLnBrk="0" fontAlgn="base" hangingPunct="0">
              <a:spcAft>
                <a:spcPct val="0"/>
              </a:spcAft>
              <a:buClr>
                <a:srgbClr val="006699"/>
              </a:buClr>
              <a:defRPr sz="1500" spc="-80">
                <a:solidFill>
                  <a:schemeClr val="tx1">
                    <a:lumMod val="95000"/>
                    <a:lumOff val="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1pPr>
          </a:lstStyle>
          <a:p>
            <a:pPr algn="ctr"/>
            <a:r>
              <a:rPr lang="en-US" altLang="ko-KR" sz="1600" b="1" spc="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LEARN</a:t>
            </a:r>
            <a:r>
              <a:rPr lang="ko-KR" altLang="en-US" sz="1600" b="1" spc="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endParaRPr lang="ko-KR" altLang="en-US" sz="1600" b="1" spc="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44214" y="1916832"/>
            <a:ext cx="270454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300" dirty="0" err="1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머신러닝</a:t>
            </a:r>
            <a:r>
              <a:rPr lang="ko-KR" altLang="en-US" sz="13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</a:t>
            </a:r>
            <a:r>
              <a:rPr lang="ko-KR" altLang="en-US" sz="1300" dirty="0" err="1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효과성</a:t>
            </a:r>
            <a:r>
              <a:rPr lang="ko-KR" altLang="en-US" sz="13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검증 </a:t>
            </a:r>
            <a:endParaRPr lang="ko-KR" altLang="en-US" sz="1300" baseline="3000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08484" y="1700808"/>
            <a:ext cx="4586740" cy="4666884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indent="-180975"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prstClr val="black">
                  <a:lumMod val="75000"/>
                  <a:lumOff val="25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000672" y="1556792"/>
            <a:ext cx="9578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>
            <a:defPPr>
              <a:defRPr lang="ko-KR"/>
            </a:defPPr>
            <a:lvl1pPr marL="108000" indent="-342900" defTabSz="957263" eaLnBrk="0" fontAlgn="base" hangingPunct="0">
              <a:spcAft>
                <a:spcPct val="0"/>
              </a:spcAft>
              <a:buClr>
                <a:srgbClr val="006699"/>
              </a:buClr>
              <a:defRPr sz="1500" spc="-80">
                <a:solidFill>
                  <a:schemeClr val="tx1">
                    <a:lumMod val="95000"/>
                    <a:lumOff val="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1pPr>
          </a:lstStyle>
          <a:p>
            <a:pPr algn="ctr"/>
            <a:r>
              <a:rPr lang="en-US" altLang="ko-KR" sz="1600" b="1" spc="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Test</a:t>
            </a:r>
            <a:endParaRPr lang="ko-KR" altLang="en-US" sz="1600" b="1" spc="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1177" y="1988877"/>
            <a:ext cx="108012" cy="1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41611" y="1988877"/>
            <a:ext cx="108012" cy="1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8" name="제목 5"/>
          <p:cNvSpPr txBox="1">
            <a:spLocks/>
          </p:cNvSpPr>
          <p:nvPr/>
        </p:nvSpPr>
        <p:spPr>
          <a:xfrm>
            <a:off x="200472" y="548680"/>
            <a:ext cx="9484720" cy="4206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Machine </a:t>
            </a:r>
            <a:r>
              <a:rPr lang="en-US" altLang="ko-K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Learning_Innisfree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9" name="텍스트 개체 틀 61"/>
          <p:cNvSpPr txBox="1">
            <a:spLocks/>
          </p:cNvSpPr>
          <p:nvPr/>
        </p:nvSpPr>
        <p:spPr>
          <a:xfrm>
            <a:off x="200472" y="116855"/>
            <a:ext cx="6192688" cy="35981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0" kern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itchFamily="18" charset="-127"/>
                <a:ea typeface="아리따-돋움(TTF)-Bold" pitchFamily="18" charset="-127"/>
                <a:cs typeface="+mn-cs"/>
                <a:sym typeface="아리따-돋움(OTF)-Medium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spc="0" dirty="0" smtClean="0"/>
              <a:t>Machine Learning </a:t>
            </a:r>
            <a:r>
              <a:rPr lang="ko-KR" altLang="en-US" spc="0" dirty="0" err="1" smtClean="0"/>
              <a:t>타게팅</a:t>
            </a:r>
            <a:r>
              <a:rPr lang="ko-KR" altLang="en-US" spc="0" dirty="0" smtClean="0"/>
              <a:t> </a:t>
            </a:r>
            <a:r>
              <a:rPr lang="ko-KR" altLang="en-US" spc="0" dirty="0" err="1" smtClean="0"/>
              <a:t>효과성</a:t>
            </a:r>
            <a:r>
              <a:rPr lang="ko-KR" altLang="en-US" spc="0" dirty="0" smtClean="0"/>
              <a:t> 검증 </a:t>
            </a:r>
            <a:endParaRPr kumimoji="0" lang="ko-KR" altLang="en-US" spc="0" dirty="0"/>
          </a:p>
        </p:txBody>
      </p:sp>
      <p:sp>
        <p:nvSpPr>
          <p:cNvPr id="41" name="직사각형 40"/>
          <p:cNvSpPr/>
          <p:nvPr/>
        </p:nvSpPr>
        <p:spPr>
          <a:xfrm>
            <a:off x="520261" y="1916832"/>
            <a:ext cx="2704547" cy="303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3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캠페인 실험 설계</a:t>
            </a:r>
            <a:endParaRPr lang="ko-KR" altLang="en-US" sz="1300" baseline="3000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152734" y="2239997"/>
            <a:ext cx="452988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①기본 결과 </a:t>
            </a:r>
            <a:endParaRPr lang="ko-KR" altLang="en-US" sz="1200" u="sng" baseline="3000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089965"/>
              </p:ext>
            </p:extLst>
          </p:nvPr>
        </p:nvGraphicFramePr>
        <p:xfrm>
          <a:off x="5241032" y="2566648"/>
          <a:ext cx="4097692" cy="1333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008112"/>
                <a:gridCol w="1129053"/>
                <a:gridCol w="1024423"/>
              </a:tblGrid>
              <a:tr h="29597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기존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ML</a:t>
                      </a:r>
                      <a:r>
                        <a:rPr lang="en-US" altLang="ko-KR" sz="1050" b="0" baseline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Lift 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구매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명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30,557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41,904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11,347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구매금액 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원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771,253,035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1,106,021,852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334,768,817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객단가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(</a:t>
                      </a:r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원</a:t>
                      </a:r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25,240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26,394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1,154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337376" y="2492896"/>
            <a:ext cx="1008112" cy="14067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423118" y="2132856"/>
            <a:ext cx="45298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-</a:t>
            </a:r>
            <a:r>
              <a:rPr lang="ko-KR" altLang="en-US" sz="1200" dirty="0" err="1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이니스프리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2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월 </a:t>
            </a:r>
            <a:r>
              <a:rPr lang="en-US" altLang="ko-KR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2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주차 </a:t>
            </a:r>
            <a:r>
              <a:rPr lang="en-US" altLang="ko-KR" sz="1100" dirty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</a:t>
            </a:r>
            <a:r>
              <a:rPr lang="en-US" altLang="ko-KR" sz="11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(2/8 ~ 2/14)</a:t>
            </a:r>
          </a:p>
          <a:p>
            <a:pPr>
              <a:lnSpc>
                <a:spcPts val="1800"/>
              </a:lnSpc>
            </a:pPr>
            <a:r>
              <a:rPr lang="ko-KR" altLang="en-US" sz="1000" dirty="0" err="1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립밤</a:t>
            </a:r>
            <a:r>
              <a:rPr lang="ko-KR" altLang="en-US" sz="10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</a:t>
            </a:r>
            <a:r>
              <a:rPr lang="en-US" altLang="ko-KR" sz="10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1+1 </a:t>
            </a:r>
            <a:r>
              <a:rPr lang="ko-KR" altLang="en-US" sz="10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프로모션 </a:t>
            </a:r>
            <a:r>
              <a:rPr lang="ko-KR" altLang="en-US" sz="1000" dirty="0" err="1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안내성</a:t>
            </a:r>
            <a:r>
              <a:rPr lang="ko-KR" altLang="en-US" sz="10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캠페인</a:t>
            </a:r>
            <a:endParaRPr lang="en-US" altLang="ko-KR" sz="1000" dirty="0" smtClean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  <a:cs typeface="Arial" pitchFamily="34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12950" y="2601779"/>
            <a:ext cx="452988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※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기존 </a:t>
            </a:r>
            <a:r>
              <a:rPr lang="ko-KR" altLang="en-US" sz="1200" dirty="0" err="1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타게팅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(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약 </a:t>
            </a:r>
            <a:r>
              <a:rPr lang="en-US" altLang="ko-KR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54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만</a:t>
            </a:r>
            <a:r>
              <a:rPr lang="en-US" altLang="ko-KR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) vs. </a:t>
            </a:r>
            <a:r>
              <a:rPr lang="ko-KR" altLang="en-US" sz="1200" dirty="0" err="1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머신러닝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</a:t>
            </a:r>
            <a:r>
              <a:rPr lang="ko-KR" altLang="en-US" sz="1200" dirty="0" err="1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타게팅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(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약 </a:t>
            </a:r>
            <a:r>
              <a:rPr lang="en-US" altLang="ko-KR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54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만</a:t>
            </a:r>
            <a:r>
              <a:rPr lang="en-US" altLang="ko-KR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)</a:t>
            </a:r>
            <a:endParaRPr lang="ko-KR" altLang="en-US" sz="1200" u="sng" baseline="3000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88504" y="2924944"/>
            <a:ext cx="1368152" cy="3231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①매뉴얼 </a:t>
            </a:r>
            <a:r>
              <a:rPr lang="ko-KR" altLang="en-US" sz="1200" dirty="0" err="1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타게팅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</a:t>
            </a:r>
            <a:endParaRPr lang="ko-KR" altLang="en-US" sz="1200" u="sng" baseline="3000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88504" y="4437112"/>
            <a:ext cx="2106728" cy="3231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②</a:t>
            </a:r>
            <a:r>
              <a:rPr lang="en-US" altLang="ko-KR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Machine Learning </a:t>
            </a:r>
            <a:r>
              <a:rPr lang="ko-KR" altLang="en-US" sz="1200" dirty="0" err="1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타게팅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</a:t>
            </a:r>
            <a:endParaRPr lang="ko-KR" altLang="en-US" sz="1200" u="sng" baseline="3000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179806" y="4106258"/>
            <a:ext cx="4237690" cy="6188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50" b="1" i="1" dirty="0" err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머신러닝</a:t>
            </a:r>
            <a:r>
              <a:rPr lang="ko-KR" altLang="en-US" sz="125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250" b="1" i="1" dirty="0" err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타게팅을</a:t>
            </a:r>
            <a:r>
              <a:rPr lang="ko-KR" altLang="en-US" sz="125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통해</a:t>
            </a:r>
            <a:r>
              <a:rPr lang="en-US" altLang="ko-KR" sz="125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</a:p>
          <a:p>
            <a:r>
              <a:rPr lang="en-US" altLang="ko-KR" sz="125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11,347</a:t>
            </a:r>
            <a:r>
              <a:rPr lang="ko-KR" altLang="en-US" sz="125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명의 구매와 약 </a:t>
            </a:r>
            <a:r>
              <a:rPr lang="en-US" altLang="ko-KR" sz="125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3</a:t>
            </a:r>
            <a:r>
              <a:rPr lang="ko-KR" altLang="en-US" sz="125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억 </a:t>
            </a:r>
            <a:r>
              <a:rPr lang="en-US" altLang="ko-KR" sz="125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3000 </a:t>
            </a:r>
            <a:r>
              <a:rPr lang="ko-KR" altLang="en-US" sz="125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만원의 영업 이익 도출 </a:t>
            </a:r>
            <a:endParaRPr lang="en-US" altLang="ko-KR" sz="1250" b="1" i="1" dirty="0" smtClean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169024" y="4906035"/>
            <a:ext cx="452988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※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참고</a:t>
            </a:r>
            <a:r>
              <a:rPr lang="en-US" altLang="ko-KR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: 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문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안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</a:t>
            </a:r>
            <a:endParaRPr lang="ko-KR" altLang="en-US" sz="1200" u="sng" baseline="3000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2792760" y="4831268"/>
            <a:ext cx="1296144" cy="10274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메이크업류</a:t>
            </a:r>
            <a:r>
              <a:rPr lang="ko-KR" altLang="en-US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en-US" altLang="ko-KR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ko-KR" altLang="en-US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대</a:t>
            </a:r>
            <a:r>
              <a:rPr lang="en-US" altLang="ko-KR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 </a:t>
            </a:r>
            <a:r>
              <a:rPr lang="ko-KR" altLang="en-US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구매 횟수</a:t>
            </a:r>
            <a:r>
              <a:rPr lang="en-US" altLang="ko-KR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최근 </a:t>
            </a:r>
            <a:r>
              <a:rPr lang="en-US" altLang="ko-KR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ko-KR" altLang="en-US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년 이내 메이크업</a:t>
            </a:r>
            <a:r>
              <a:rPr lang="en-US" altLang="ko-KR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ko-KR" altLang="en-US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대</a:t>
            </a:r>
            <a:r>
              <a:rPr lang="en-US" altLang="ko-KR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 </a:t>
            </a:r>
            <a:r>
              <a:rPr lang="ko-KR" altLang="en-US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구매 횟수</a:t>
            </a:r>
            <a:r>
              <a:rPr lang="en-US" altLang="ko-KR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최근 </a:t>
            </a:r>
            <a:r>
              <a:rPr lang="en-US" altLang="ko-KR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</a:t>
            </a:r>
            <a:r>
              <a:rPr lang="ko-KR" altLang="en-US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년 이내 </a:t>
            </a:r>
            <a:r>
              <a:rPr lang="ko-KR" altLang="en-US" sz="700" dirty="0" err="1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스킨케어</a:t>
            </a:r>
            <a:r>
              <a:rPr lang="en-US" altLang="ko-KR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ko-KR" altLang="en-US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대</a:t>
            </a:r>
            <a:r>
              <a:rPr lang="en-US" altLang="ko-KR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 </a:t>
            </a:r>
            <a:r>
              <a:rPr lang="ko-KR" altLang="en-US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구매 횟수</a:t>
            </a:r>
            <a:r>
              <a:rPr lang="en-US" altLang="ko-KR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소품</a:t>
            </a:r>
            <a:r>
              <a:rPr lang="en-US" altLang="ko-KR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/</a:t>
            </a:r>
            <a:r>
              <a:rPr lang="ko-KR" altLang="en-US" sz="700" dirty="0" err="1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도구류</a:t>
            </a:r>
            <a:r>
              <a:rPr lang="en-US" altLang="ko-KR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(</a:t>
            </a:r>
            <a:r>
              <a:rPr lang="ko-KR" altLang="en-US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대</a:t>
            </a:r>
            <a:r>
              <a:rPr lang="en-US" altLang="ko-KR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) </a:t>
            </a:r>
            <a:r>
              <a:rPr lang="ko-KR" altLang="en-US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구매횟수</a:t>
            </a:r>
            <a:r>
              <a:rPr lang="en-US" altLang="ko-KR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전 상품 대상 구매주기</a:t>
            </a:r>
            <a:endParaRPr lang="ko-KR" altLang="en-US" sz="700" dirty="0">
              <a:solidFill>
                <a:schemeClr val="tx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008784" y="5805264"/>
            <a:ext cx="9637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110</a:t>
            </a:r>
            <a:r>
              <a:rPr lang="ko-KR" altLang="en-US" sz="105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개의 변수 </a:t>
            </a:r>
            <a:endParaRPr lang="ko-KR" altLang="en-US" sz="105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272191"/>
              </p:ext>
            </p:extLst>
          </p:nvPr>
        </p:nvGraphicFramePr>
        <p:xfrm>
          <a:off x="689872" y="3201170"/>
          <a:ext cx="3903088" cy="1043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602"/>
                <a:gridCol w="2529486"/>
              </a:tblGrid>
              <a:tr h="25147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립케어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 구매 가망고객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16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년 프로모션 상품 구매경험고객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398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16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년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립밤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/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립케어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 구매경험고객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3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브랜드 구매주기 도래 고객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최근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1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년 활성고객 중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17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년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1,2,3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월 구매주기 도래 고객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39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활성고객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16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년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월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~ 17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년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아리따-돋움(TTF)-Bold" panose="02020603020101020101" pitchFamily="18" charset="-127"/>
                          <a:ea typeface="아리따-돋움(TTF)-Bold" panose="02020603020101020101" pitchFamily="18" charset="-127"/>
                        </a:rPr>
                        <a:t>월 활성고객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아리따-돋움(TTF)-Bold" panose="02020603020101020101" pitchFamily="18" charset="-127"/>
                        <a:ea typeface="아리따-돋움(TTF)-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241032" y="5229200"/>
            <a:ext cx="1656184" cy="104013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(</a:t>
            </a:r>
            <a:r>
              <a:rPr lang="ko-KR" altLang="ko-KR" sz="1050" dirty="0">
                <a:solidFill>
                  <a:schemeClr val="tx1"/>
                </a:solidFill>
              </a:rPr>
              <a:t>광고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  <a:r>
              <a:rPr lang="ko-KR" altLang="ko-KR" sz="1050" dirty="0" err="1">
                <a:solidFill>
                  <a:schemeClr val="tx1"/>
                </a:solidFill>
              </a:rPr>
              <a:t>이니스프리</a:t>
            </a:r>
            <a:endParaRPr lang="ko-KR" altLang="ko-KR" sz="1050" dirty="0">
              <a:solidFill>
                <a:schemeClr val="tx1"/>
              </a:solidFill>
            </a:endParaRPr>
          </a:p>
          <a:p>
            <a:r>
              <a:rPr lang="ko-KR" altLang="ko-KR" sz="1050" dirty="0" err="1">
                <a:solidFill>
                  <a:schemeClr val="tx1"/>
                </a:solidFill>
              </a:rPr>
              <a:t>유채꿀립밤</a:t>
            </a:r>
            <a:r>
              <a:rPr lang="en-US" altLang="ko-KR" sz="1050" dirty="0">
                <a:solidFill>
                  <a:schemeClr val="tx1"/>
                </a:solidFill>
              </a:rPr>
              <a:t> 1+1 (~2/14)</a:t>
            </a:r>
            <a:endParaRPr lang="ko-KR" altLang="ko-KR" sz="1050" dirty="0">
              <a:solidFill>
                <a:schemeClr val="tx1"/>
              </a:solidFill>
            </a:endParaRPr>
          </a:p>
          <a:p>
            <a:r>
              <a:rPr lang="ko-KR" altLang="ko-KR" sz="1050" dirty="0">
                <a:solidFill>
                  <a:schemeClr val="tx1"/>
                </a:solidFill>
              </a:rPr>
              <a:t>한정수량</a:t>
            </a:r>
            <a:r>
              <a:rPr lang="en-US" altLang="ko-KR" sz="1050" dirty="0">
                <a:solidFill>
                  <a:schemeClr val="tx1"/>
                </a:solidFill>
              </a:rPr>
              <a:t>! = )</a:t>
            </a:r>
            <a:endParaRPr lang="ko-KR" altLang="ko-KR" sz="1050" dirty="0">
              <a:solidFill>
                <a:schemeClr val="tx1"/>
              </a:solidFill>
            </a:endParaRPr>
          </a:p>
          <a:p>
            <a:r>
              <a:rPr lang="ko-KR" altLang="ko-KR" sz="1050" dirty="0">
                <a:solidFill>
                  <a:schemeClr val="tx1"/>
                </a:solidFill>
              </a:rPr>
              <a:t>무료거부</a:t>
            </a:r>
            <a:r>
              <a:rPr lang="en-US" altLang="ko-KR" sz="1050" dirty="0">
                <a:solidFill>
                  <a:schemeClr val="tx1"/>
                </a:solidFill>
              </a:rPr>
              <a:t> 0803830114</a:t>
            </a:r>
            <a:endParaRPr lang="ko-KR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 </a:t>
            </a:r>
            <a:endParaRPr lang="ko-KR" altLang="ko-KR" sz="1050" dirty="0">
              <a:solidFill>
                <a:schemeClr val="tx1"/>
              </a:solidFill>
            </a:endParaRPr>
          </a:p>
          <a:p>
            <a:r>
              <a:rPr lang="ko-KR" altLang="ko-KR" sz="1050" dirty="0">
                <a:solidFill>
                  <a:schemeClr val="tx1"/>
                </a:solidFill>
              </a:rPr>
              <a:t>감사합니다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  <a:endParaRPr lang="ko-KR" altLang="ko-KR" sz="1050" dirty="0">
              <a:solidFill>
                <a:schemeClr val="tx1"/>
              </a:solidFill>
            </a:endParaRPr>
          </a:p>
        </p:txBody>
      </p:sp>
      <p:sp>
        <p:nvSpPr>
          <p:cNvPr id="46" name="제목 5"/>
          <p:cNvSpPr txBox="1">
            <a:spLocks/>
          </p:cNvSpPr>
          <p:nvPr/>
        </p:nvSpPr>
        <p:spPr>
          <a:xfrm>
            <a:off x="200472" y="1136104"/>
            <a:ext cx="9484720" cy="4206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머신러닝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타게팅은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구매 고객을 예측하는데 효과적임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142" y="5119300"/>
            <a:ext cx="971890" cy="6178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구매주기도래</a:t>
            </a:r>
            <a:r>
              <a:rPr lang="en-US" altLang="ko-KR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활성고객</a:t>
            </a:r>
            <a:r>
              <a:rPr lang="en-US" altLang="ko-KR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성별</a:t>
            </a:r>
            <a:r>
              <a:rPr lang="en-US" altLang="ko-KR" sz="700" dirty="0" smtClean="0">
                <a:solidFill>
                  <a:schemeClr val="tx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…</a:t>
            </a:r>
            <a:endParaRPr lang="ko-KR" altLang="en-US" sz="700" dirty="0">
              <a:solidFill>
                <a:schemeClr val="tx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40839" y="5695364"/>
            <a:ext cx="915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60</a:t>
            </a:r>
            <a:r>
              <a:rPr lang="ko-KR" altLang="en-US" sz="1050" dirty="0" smtClean="0"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개의 변수 </a:t>
            </a:r>
            <a:endParaRPr lang="ko-KR" altLang="en-US" sz="1050" dirty="0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42" name="이등변 삼각형 41"/>
          <p:cNvSpPr/>
          <p:nvPr/>
        </p:nvSpPr>
        <p:spPr>
          <a:xfrm rot="5400000">
            <a:off x="2103616" y="5270273"/>
            <a:ext cx="741852" cy="22765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31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Chart 4"/>
          <p:cNvGraphicFramePr/>
          <p:nvPr>
            <p:extLst>
              <p:ext uri="{D42A27DB-BD31-4B8C-83A1-F6EECF244321}">
                <p14:modId xmlns:p14="http://schemas.microsoft.com/office/powerpoint/2010/main" val="1715826026"/>
              </p:ext>
            </p:extLst>
          </p:nvPr>
        </p:nvGraphicFramePr>
        <p:xfrm>
          <a:off x="4970947" y="3892986"/>
          <a:ext cx="4531740" cy="1480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74772" y="1182951"/>
            <a:ext cx="4586740" cy="5184576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indent="-180975"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prstClr val="black">
                  <a:lumMod val="75000"/>
                  <a:lumOff val="25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573180" y="1024582"/>
            <a:ext cx="140415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>
            <a:defPPr>
              <a:defRPr lang="ko-KR"/>
            </a:defPPr>
            <a:lvl1pPr marL="108000" indent="-342900" defTabSz="957263" eaLnBrk="0" fontAlgn="base" hangingPunct="0">
              <a:spcAft>
                <a:spcPct val="0"/>
              </a:spcAft>
              <a:buClr>
                <a:srgbClr val="006699"/>
              </a:buClr>
              <a:defRPr sz="1500" spc="-80">
                <a:solidFill>
                  <a:schemeClr val="tx1">
                    <a:lumMod val="95000"/>
                    <a:lumOff val="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1pPr>
          </a:lstStyle>
          <a:p>
            <a:pPr algn="ctr"/>
            <a:r>
              <a:rPr lang="en-US" altLang="ko-KR" sz="1600" b="1" spc="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LEARN</a:t>
            </a:r>
            <a:endParaRPr lang="ko-KR" altLang="en-US" sz="1600" b="1" spc="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44214" y="1268760"/>
            <a:ext cx="270454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3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결과 및 </a:t>
            </a:r>
            <a:r>
              <a:rPr lang="ko-KR" altLang="en-US" sz="1300" dirty="0" err="1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인사이트</a:t>
            </a:r>
            <a:endParaRPr lang="ko-KR" altLang="en-US" sz="1300" baseline="3000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43802" y="1605531"/>
            <a:ext cx="4237690" cy="6228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다양한 세그먼</a:t>
            </a:r>
            <a:r>
              <a:rPr lang="ko-KR" altLang="en-US" sz="1200" b="1" i="1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트</a:t>
            </a:r>
            <a:r>
              <a:rPr lang="ko-KR" altLang="en-US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로 고객의 </a:t>
            </a:r>
            <a:r>
              <a:rPr lang="ko-KR" altLang="en-US" sz="1200" b="1" i="1" dirty="0" err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반응률을</a:t>
            </a:r>
            <a:r>
              <a:rPr lang="ko-KR" altLang="en-US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살펴보아도</a:t>
            </a:r>
            <a:r>
              <a:rPr lang="en-US" altLang="ko-KR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</a:t>
            </a:r>
          </a:p>
          <a:p>
            <a:r>
              <a:rPr lang="ko-KR" altLang="en-US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효능보다는 신제품을 강조한 문안이 더 높은 </a:t>
            </a:r>
            <a:r>
              <a:rPr lang="ko-KR" altLang="en-US" sz="1200" b="1" i="1" dirty="0" err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반응률을</a:t>
            </a:r>
            <a:r>
              <a:rPr lang="ko-KR" altLang="en-US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보인다</a:t>
            </a:r>
            <a:r>
              <a:rPr lang="en-US" altLang="ko-KR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103651" y="5216444"/>
            <a:ext cx="4133825" cy="300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※ </a:t>
            </a:r>
            <a:r>
              <a:rPr lang="ko-KR" altLang="en-US" sz="1200" b="1" dirty="0" smtClean="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참고</a:t>
            </a:r>
            <a:r>
              <a:rPr lang="en-US" altLang="ko-KR" sz="1200" b="1" dirty="0" smtClean="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신제품 관련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인사이트</a:t>
            </a:r>
            <a:r>
              <a:rPr lang="ko-KR" altLang="en-US" sz="1200" b="1" dirty="0" smtClean="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)</a:t>
            </a:r>
            <a:endParaRPr lang="ko-KR" altLang="en-US" sz="1200" b="1" baseline="300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0" name="오각형 19"/>
          <p:cNvSpPr/>
          <p:nvPr/>
        </p:nvSpPr>
        <p:spPr bwMode="gray">
          <a:xfrm>
            <a:off x="5438227" y="5542265"/>
            <a:ext cx="3958897" cy="839063"/>
          </a:xfrm>
          <a:prstGeom prst="homePlate">
            <a:avLst>
              <a:gd name="adj" fmla="val 349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latinLnBrk="0">
              <a:lnSpc>
                <a:spcPts val="1400"/>
              </a:lnSpc>
            </a:pPr>
            <a:endParaRPr lang="en-US" altLang="ko-KR" sz="1100" dirty="0" smtClean="0">
              <a:solidFill>
                <a:srgbClr val="002060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Arial" pitchFamily="34" charset="0"/>
            </a:endParaRPr>
          </a:p>
          <a:p>
            <a:pPr latinLnBrk="0">
              <a:lnSpc>
                <a:spcPts val="1400"/>
              </a:lnSpc>
            </a:pPr>
            <a:endParaRPr lang="en-US" altLang="ko-KR" sz="1100" dirty="0">
              <a:solidFill>
                <a:srgbClr val="002060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Arial" pitchFamily="34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389843"/>
              </p:ext>
            </p:extLst>
          </p:nvPr>
        </p:nvGraphicFramePr>
        <p:xfrm>
          <a:off x="5168027" y="5516587"/>
          <a:ext cx="4213465" cy="7207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3465"/>
              </a:tblGrid>
              <a:tr h="612068"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-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신제품은 출시이전 </a:t>
                      </a:r>
                      <a:r>
                        <a:rPr lang="ko-KR" altLang="en-US" sz="105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안내시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1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회 소통보다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2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회 소통하는 경우 더 효과적이다</a:t>
                      </a:r>
                      <a:endParaRPr lang="en-US" altLang="ko-KR" sz="105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-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출시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D-Day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임박하여 프로모션을 공개하는 것이 구매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/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적중에 효과적이다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.</a:t>
                      </a:r>
                      <a:endParaRPr lang="en-US" altLang="ko-KR" sz="1050" b="1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-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신제품은 제품보다 브랜드 스토리 </a:t>
                      </a:r>
                      <a:r>
                        <a:rPr lang="ko-KR" altLang="en-US" sz="105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텔링으로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</a:t>
                      </a:r>
                      <a:r>
                        <a:rPr lang="ko-KR" altLang="en-US" sz="105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소통할시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더 효과적이다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.</a:t>
                      </a:r>
                      <a:endParaRPr lang="en-US" altLang="ko-KR" sz="1050" b="0" i="0" u="none" strike="noStrike" baseline="0" dirty="0">
                        <a:solidFill>
                          <a:schemeClr val="tx1"/>
                        </a:solidFill>
                        <a:effectLst/>
                        <a:latin typeface="아리따-돋움(TTF)-Medium" panose="02020603020101020101" pitchFamily="18" charset="-127"/>
                        <a:ea typeface="아리따-돋움(TTF)-Medium" panose="02020603020101020101" pitchFamily="18" charset="-127"/>
                      </a:endParaRPr>
                    </a:p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-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신제품 출시 </a:t>
                      </a:r>
                      <a:r>
                        <a:rPr lang="ko-KR" altLang="en-US" sz="105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안내시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,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제품 출시일 이전에 </a:t>
                      </a:r>
                      <a:r>
                        <a:rPr lang="ko-KR" altLang="en-US" sz="105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소통할시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효과적이다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 bwMode="auto">
          <a:xfrm>
            <a:off x="308484" y="1183116"/>
            <a:ext cx="4586740" cy="5184576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indent="-180975"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prstClr val="black">
                  <a:lumMod val="75000"/>
                  <a:lumOff val="25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000672" y="1024747"/>
            <a:ext cx="9578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>
            <a:defPPr>
              <a:defRPr lang="ko-KR"/>
            </a:defPPr>
            <a:lvl1pPr marL="108000" indent="-342900" defTabSz="957263" eaLnBrk="0" fontAlgn="base" hangingPunct="0">
              <a:spcAft>
                <a:spcPct val="0"/>
              </a:spcAft>
              <a:buClr>
                <a:srgbClr val="006699"/>
              </a:buClr>
              <a:defRPr sz="1500" spc="-80">
                <a:solidFill>
                  <a:schemeClr val="tx1">
                    <a:lumMod val="95000"/>
                    <a:lumOff val="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1pPr>
          </a:lstStyle>
          <a:p>
            <a:pPr algn="ctr"/>
            <a:r>
              <a:rPr lang="en-US" altLang="ko-KR" sz="1600" b="1" spc="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TEST</a:t>
            </a:r>
            <a:endParaRPr lang="ko-KR" altLang="en-US" sz="1600" b="1" spc="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44488" y="2276872"/>
            <a:ext cx="45298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※ </a:t>
            </a:r>
            <a:r>
              <a:rPr lang="ko-KR" altLang="en-US" sz="10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발송고객</a:t>
            </a:r>
            <a:r>
              <a:rPr lang="en-US" altLang="ko-KR" sz="10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: </a:t>
            </a:r>
            <a:r>
              <a:rPr lang="ko-KR" altLang="en-US" sz="10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총 </a:t>
            </a:r>
            <a:r>
              <a:rPr lang="en-US" altLang="ko-KR" sz="10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15</a:t>
            </a:r>
            <a:r>
              <a:rPr lang="ko-KR" altLang="en-US" sz="10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만 </a:t>
            </a:r>
            <a:r>
              <a:rPr lang="en-US" altLang="ko-KR" sz="10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(</a:t>
            </a:r>
            <a:r>
              <a:rPr lang="ko-KR" altLang="en-US" sz="10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신제품 강조 </a:t>
            </a:r>
            <a:r>
              <a:rPr lang="en-US" altLang="ko-KR" sz="10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7.5</a:t>
            </a:r>
            <a:r>
              <a:rPr lang="ko-KR" altLang="en-US" sz="10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만</a:t>
            </a:r>
            <a:r>
              <a:rPr lang="en-US" altLang="ko-KR" sz="10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, </a:t>
            </a:r>
            <a:r>
              <a:rPr lang="ko-KR" altLang="en-US" sz="10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효능 강조 </a:t>
            </a:r>
            <a:r>
              <a:rPr lang="en-US" altLang="ko-KR" sz="10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7.5</a:t>
            </a:r>
            <a:r>
              <a:rPr lang="ko-KR" altLang="en-US" sz="10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만 </a:t>
            </a:r>
            <a:r>
              <a:rPr lang="en-US" altLang="ko-KR" sz="10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)</a:t>
            </a:r>
          </a:p>
          <a:p>
            <a:r>
              <a:rPr lang="en-US" altLang="ko-KR" sz="10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※ </a:t>
            </a:r>
            <a:r>
              <a:rPr lang="ko-KR" altLang="en-US" sz="10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캠페인 </a:t>
            </a:r>
            <a:r>
              <a:rPr lang="en-US" altLang="ko-KR" sz="10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: 17</a:t>
            </a:r>
            <a:r>
              <a:rPr lang="ko-KR" altLang="en-US" sz="10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년 </a:t>
            </a:r>
            <a:r>
              <a:rPr lang="en-US" altLang="ko-KR" sz="10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1</a:t>
            </a:r>
            <a:r>
              <a:rPr lang="ko-KR" altLang="en-US" sz="10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월 </a:t>
            </a:r>
            <a:r>
              <a:rPr lang="en-US" altLang="ko-KR" sz="10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1</a:t>
            </a:r>
            <a:r>
              <a:rPr lang="ko-KR" altLang="en-US" sz="10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일 </a:t>
            </a:r>
            <a:r>
              <a:rPr lang="en-US" altLang="ko-KR" sz="10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~ 17</a:t>
            </a:r>
            <a:r>
              <a:rPr lang="ko-KR" altLang="en-US" sz="10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년 </a:t>
            </a:r>
            <a:r>
              <a:rPr lang="en-US" altLang="ko-KR" sz="10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1</a:t>
            </a:r>
            <a:r>
              <a:rPr lang="ko-KR" altLang="en-US" sz="10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월 </a:t>
            </a:r>
            <a:r>
              <a:rPr lang="en-US" altLang="ko-KR" sz="10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31</a:t>
            </a:r>
            <a:r>
              <a:rPr lang="ko-KR" altLang="en-US" sz="10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일  </a:t>
            </a:r>
            <a:r>
              <a:rPr lang="en-US" altLang="ko-KR" sz="10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(</a:t>
            </a:r>
            <a:r>
              <a:rPr lang="ko-KR" altLang="en-US" sz="1000" b="1" dirty="0" err="1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프리메라</a:t>
            </a:r>
            <a:r>
              <a:rPr lang="en-US" altLang="ko-KR" sz="1000" b="1" dirty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41177" y="1340805"/>
            <a:ext cx="108012" cy="1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41611" y="1340805"/>
            <a:ext cx="108012" cy="1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8" name="제목 5"/>
          <p:cNvSpPr txBox="1">
            <a:spLocks/>
          </p:cNvSpPr>
          <p:nvPr/>
        </p:nvSpPr>
        <p:spPr>
          <a:xfrm>
            <a:off x="200472" y="548680"/>
            <a:ext cx="9577064" cy="4206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신제품으로  </a:t>
            </a:r>
            <a:r>
              <a:rPr lang="ko-KR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소통시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효능보다는 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“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신제품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”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을 강조하는 것이 고객의 호기심을 자극하는데 효과적이다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 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9" name="텍스트 개체 틀 61"/>
          <p:cNvSpPr txBox="1">
            <a:spLocks/>
          </p:cNvSpPr>
          <p:nvPr/>
        </p:nvSpPr>
        <p:spPr>
          <a:xfrm>
            <a:off x="200472" y="116855"/>
            <a:ext cx="5617319" cy="35981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0" kern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itchFamily="18" charset="-127"/>
                <a:ea typeface="아리따-돋움(TTF)-Bold" pitchFamily="18" charset="-127"/>
                <a:cs typeface="+mn-cs"/>
                <a:sym typeface="아리따-돋움(OTF)-Medium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spc="0" dirty="0" smtClean="0"/>
              <a:t>[</a:t>
            </a:r>
            <a:r>
              <a:rPr lang="ko-KR" altLang="en-US" spc="0" dirty="0" smtClean="0"/>
              <a:t>백화점 </a:t>
            </a:r>
            <a:r>
              <a:rPr lang="ko-KR" altLang="en-US" spc="0" dirty="0" err="1" smtClean="0"/>
              <a:t>프리메라</a:t>
            </a:r>
            <a:r>
              <a:rPr lang="en-US" altLang="ko-KR" spc="0" dirty="0" smtClean="0"/>
              <a:t>]</a:t>
            </a:r>
            <a:r>
              <a:rPr lang="ko-KR" altLang="en-US" spc="0" dirty="0" smtClean="0"/>
              <a:t>신제품 캠페인의 최적화 된 문안 </a:t>
            </a:r>
            <a:r>
              <a:rPr lang="en-US" altLang="ko-KR" spc="0" dirty="0" smtClean="0"/>
              <a:t>TEST</a:t>
            </a:r>
            <a:endParaRPr kumimoji="0" lang="ko-KR" altLang="en-US" spc="0" dirty="0"/>
          </a:p>
        </p:txBody>
      </p:sp>
      <p:sp>
        <p:nvSpPr>
          <p:cNvPr id="41" name="직사각형 40"/>
          <p:cNvSpPr/>
          <p:nvPr/>
        </p:nvSpPr>
        <p:spPr>
          <a:xfrm>
            <a:off x="520261" y="1268760"/>
            <a:ext cx="270454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3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캠페인 실험 설계</a:t>
            </a:r>
            <a:endParaRPr lang="ko-KR" altLang="en-US" sz="1300" baseline="3000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390222"/>
              </p:ext>
            </p:extLst>
          </p:nvPr>
        </p:nvGraphicFramePr>
        <p:xfrm>
          <a:off x="632520" y="2808885"/>
          <a:ext cx="1826679" cy="14475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6679">
                  <a:extLst>
                    <a:ext uri="{9D8B030D-6E8A-4147-A177-3AD203B41FA5}">
                      <a16:colId xmlns:a16="http://schemas.microsoft.com/office/drawing/2014/main" xmlns="" val="2759883651"/>
                    </a:ext>
                  </a:extLst>
                </a:gridCol>
              </a:tblGrid>
              <a:tr h="1597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광고</a:t>
                      </a:r>
                      <a:r>
                        <a:rPr lang="en-US" altLang="ko-KR" sz="700" u="none" strike="noStrike" dirty="0">
                          <a:effectLst/>
                        </a:rPr>
                        <a:t>) </a:t>
                      </a:r>
                      <a:r>
                        <a:rPr lang="en-US" sz="700" u="none" strike="noStrike" dirty="0" err="1">
                          <a:effectLst/>
                        </a:rPr>
                        <a:t>primera</a:t>
                      </a:r>
                      <a:r>
                        <a:rPr lang="en-US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 dirty="0">
                          <a:effectLst/>
                        </a:rPr>
                        <a:t>모바일 </a:t>
                      </a:r>
                      <a:r>
                        <a:rPr lang="en-US" sz="700" u="none" strike="noStrike" dirty="0">
                          <a:effectLst/>
                        </a:rPr>
                        <a:t>DM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2959807"/>
                  </a:ext>
                </a:extLst>
              </a:tr>
              <a:tr h="12172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광고</a:t>
                      </a:r>
                      <a:r>
                        <a:rPr lang="en-US" altLang="ko-KR" sz="700" u="none" strike="noStrike" dirty="0">
                          <a:effectLst/>
                        </a:rPr>
                        <a:t>) </a:t>
                      </a:r>
                      <a:r>
                        <a:rPr lang="ko-KR" altLang="en-US" sz="700" u="none" strike="noStrike" dirty="0">
                          <a:effectLst/>
                        </a:rPr>
                        <a:t>백화점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프리메라</a:t>
                      </a:r>
                      <a:r>
                        <a:rPr lang="ko-KR" altLang="en-US" sz="700" u="none" strike="noStrike" dirty="0">
                          <a:effectLst/>
                        </a:rPr>
                        <a:t/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/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한겨울에도 탄탄한 고밀도 보습의 시작</a:t>
                      </a:r>
                      <a:r>
                        <a:rPr lang="en-US" altLang="ko-KR" sz="7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,</a:t>
                      </a:r>
                      <a:br>
                        <a:rPr lang="en-US" altLang="ko-KR" sz="700" u="none" strike="noStrike" dirty="0">
                          <a:solidFill>
                            <a:srgbClr val="C00000"/>
                          </a:solidFill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신제품 알파인 베리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인텐시브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워터리</a:t>
                      </a:r>
                      <a:r>
                        <a:rPr lang="ko-KR" altLang="en-US" sz="700" u="none" strike="noStrike" dirty="0">
                          <a:effectLst/>
                        </a:rPr>
                        <a:t> 크림을 만나보세요</a:t>
                      </a:r>
                      <a:r>
                        <a:rPr lang="en-US" altLang="ko-KR" sz="700" u="none" strike="noStrike" dirty="0">
                          <a:effectLst/>
                        </a:rPr>
                        <a:t>!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/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★</a:t>
                      </a:r>
                      <a:r>
                        <a:rPr lang="ko-KR" altLang="en-US" sz="700" u="none" strike="noStrike" dirty="0">
                          <a:effectLst/>
                        </a:rPr>
                        <a:t>신제품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보러가기</a:t>
                      </a:r>
                      <a:r>
                        <a:rPr lang="ko-KR" altLang="en-US" sz="700" u="none" strike="noStrike" dirty="0">
                          <a:effectLst/>
                        </a:rPr>
                        <a:t/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URL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/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▷</a:t>
                      </a:r>
                      <a:r>
                        <a:rPr lang="ko-KR" altLang="en-US" sz="700" u="none" strike="noStrike" dirty="0">
                          <a:effectLst/>
                        </a:rPr>
                        <a:t>장소</a:t>
                      </a:r>
                      <a:r>
                        <a:rPr lang="en-US" altLang="ko-KR" sz="700" u="none" strike="noStrike" dirty="0">
                          <a:effectLst/>
                        </a:rPr>
                        <a:t>: </a:t>
                      </a:r>
                      <a:r>
                        <a:rPr lang="ko-KR" altLang="en-US" sz="700" u="none" strike="noStrike" dirty="0">
                          <a:effectLst/>
                        </a:rPr>
                        <a:t>전국 백화점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플래그쉽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프리메라</a:t>
                      </a:r>
                      <a:r>
                        <a:rPr lang="ko-KR" altLang="en-US" sz="700" u="none" strike="noStrike" dirty="0">
                          <a:effectLst/>
                        </a:rPr>
                        <a:t> 매장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▷문의전화</a:t>
                      </a:r>
                      <a:r>
                        <a:rPr lang="en-US" altLang="ko-KR" sz="700" u="none" strike="noStrike" dirty="0">
                          <a:effectLst/>
                        </a:rPr>
                        <a:t>: (</a:t>
                      </a:r>
                      <a:r>
                        <a:rPr lang="ko-KR" altLang="en-US" sz="700" u="none" strike="noStrike" dirty="0">
                          <a:effectLst/>
                        </a:rPr>
                        <a:t>매장</a:t>
                      </a:r>
                      <a:r>
                        <a:rPr lang="en-US" altLang="ko-KR" sz="700" u="none" strike="noStrike" dirty="0">
                          <a:effectLst/>
                        </a:rPr>
                        <a:t>)/(</a:t>
                      </a:r>
                      <a:r>
                        <a:rPr lang="ko-KR" altLang="en-US" sz="700" u="none" strike="noStrike" dirty="0">
                          <a:effectLst/>
                        </a:rPr>
                        <a:t>전화번호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▷</a:t>
                      </a:r>
                      <a:r>
                        <a:rPr lang="ko-KR" altLang="en-US" sz="700" u="none" strike="noStrike" dirty="0">
                          <a:effectLst/>
                        </a:rPr>
                        <a:t>무료수신거부</a:t>
                      </a:r>
                      <a:r>
                        <a:rPr lang="en-US" altLang="ko-KR" sz="700" u="none" strike="noStrike" dirty="0">
                          <a:effectLst/>
                        </a:rPr>
                        <a:t>: 080-004-8700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2085704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920552" y="4185955"/>
            <a:ext cx="11521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ko-KR" sz="10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A. </a:t>
            </a:r>
            <a:r>
              <a:rPr lang="ko-KR" altLang="en-US" sz="10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효</a:t>
            </a:r>
            <a:r>
              <a:rPr lang="ko-KR" altLang="en-US" sz="1000" b="1" dirty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능</a:t>
            </a:r>
            <a:r>
              <a:rPr lang="ko-KR" altLang="en-US" sz="10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 강조</a:t>
            </a:r>
            <a:endParaRPr lang="ko-KR" altLang="en-US" sz="1000" b="1" dirty="0">
              <a:solidFill>
                <a:schemeClr val="accent4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Arial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36776" y="4185955"/>
            <a:ext cx="11521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ko-KR" sz="10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B. </a:t>
            </a:r>
            <a:r>
              <a:rPr lang="ko-KR" altLang="en-US" sz="10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신제</a:t>
            </a:r>
            <a:r>
              <a:rPr lang="ko-KR" altLang="en-US" sz="1000" b="1" dirty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품</a:t>
            </a:r>
            <a:r>
              <a:rPr lang="ko-KR" altLang="en-US" sz="10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 강조</a:t>
            </a:r>
            <a:endParaRPr lang="ko-KR" altLang="en-US" sz="1000" b="1" dirty="0">
              <a:solidFill>
                <a:schemeClr val="accent4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Arial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6496" y="1597740"/>
            <a:ext cx="4237690" cy="6228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신제품 출시 캠페인 진행 時</a:t>
            </a:r>
            <a:r>
              <a:rPr lang="en-US" altLang="ko-KR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</a:t>
            </a:r>
          </a:p>
          <a:p>
            <a:r>
              <a:rPr lang="ko-KR" altLang="en-US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고객은 신제품이라는 단어에 </a:t>
            </a:r>
            <a:r>
              <a:rPr lang="ko-KR" altLang="en-US" sz="1200" b="1" i="1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높은 </a:t>
            </a:r>
            <a:r>
              <a:rPr lang="ko-KR" altLang="en-US" sz="1200" b="1" i="1" dirty="0" err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반응률을</a:t>
            </a:r>
            <a:r>
              <a:rPr lang="ko-KR" altLang="en-US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보일 것이다</a:t>
            </a:r>
            <a:r>
              <a:rPr lang="en-US" altLang="ko-KR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709255"/>
              </p:ext>
            </p:extLst>
          </p:nvPr>
        </p:nvGraphicFramePr>
        <p:xfrm>
          <a:off x="2648744" y="2807320"/>
          <a:ext cx="1829925" cy="14506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9925">
                  <a:extLst>
                    <a:ext uri="{9D8B030D-6E8A-4147-A177-3AD203B41FA5}">
                      <a16:colId xmlns:a16="http://schemas.microsoft.com/office/drawing/2014/main" xmlns="" val="1193799074"/>
                    </a:ext>
                  </a:extLst>
                </a:gridCol>
              </a:tblGrid>
              <a:tr h="1628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광고</a:t>
                      </a:r>
                      <a:r>
                        <a:rPr lang="en-US" altLang="ko-KR" sz="700" u="none" strike="noStrike" dirty="0">
                          <a:effectLst/>
                        </a:rPr>
                        <a:t>) </a:t>
                      </a:r>
                      <a:r>
                        <a:rPr lang="en-US" sz="700" u="none" strike="noStrike" dirty="0" err="1">
                          <a:effectLst/>
                        </a:rPr>
                        <a:t>primera</a:t>
                      </a:r>
                      <a:r>
                        <a:rPr lang="en-US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 dirty="0">
                          <a:effectLst/>
                        </a:rPr>
                        <a:t>모바일 </a:t>
                      </a:r>
                      <a:r>
                        <a:rPr lang="en-US" sz="700" u="none" strike="noStrike" dirty="0">
                          <a:effectLst/>
                        </a:rPr>
                        <a:t>DM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1671236"/>
                  </a:ext>
                </a:extLst>
              </a:tr>
              <a:tr h="1241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광고</a:t>
                      </a:r>
                      <a:r>
                        <a:rPr lang="en-US" altLang="ko-KR" sz="700" u="none" strike="noStrike" dirty="0">
                          <a:effectLst/>
                        </a:rPr>
                        <a:t>) </a:t>
                      </a:r>
                      <a:r>
                        <a:rPr lang="ko-KR" altLang="en-US" sz="700" u="none" strike="noStrike" dirty="0">
                          <a:effectLst/>
                        </a:rPr>
                        <a:t>백화점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프리메라</a:t>
                      </a:r>
                      <a:r>
                        <a:rPr lang="ko-KR" altLang="en-US" sz="700" u="none" strike="noStrike" dirty="0">
                          <a:effectLst/>
                        </a:rPr>
                        <a:t/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/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2017</a:t>
                      </a:r>
                      <a:r>
                        <a:rPr lang="ko-KR" altLang="en-US" sz="7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년 </a:t>
                      </a:r>
                      <a:r>
                        <a:rPr lang="en-US" altLang="ko-KR" sz="7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r>
                        <a:rPr lang="ko-KR" altLang="en-US" sz="7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월</a:t>
                      </a:r>
                      <a:r>
                        <a:rPr lang="en-US" altLang="ko-KR" sz="7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7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프리메라의</a:t>
                      </a:r>
                      <a:r>
                        <a:rPr lang="ko-KR" altLang="en-US" sz="7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신제품</a:t>
                      </a:r>
                      <a:r>
                        <a:rPr lang="en-US" altLang="ko-KR" sz="7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!</a:t>
                      </a:r>
                      <a:br>
                        <a:rPr lang="en-US" altLang="ko-KR" sz="700" u="none" strike="noStrike" dirty="0">
                          <a:solidFill>
                            <a:srgbClr val="C00000"/>
                          </a:solidFill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알파인 베리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인텐시브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워터리</a:t>
                      </a:r>
                      <a:r>
                        <a:rPr lang="ko-KR" altLang="en-US" sz="700" u="none" strike="noStrike" dirty="0">
                          <a:effectLst/>
                        </a:rPr>
                        <a:t> 크림을 만나보세요</a:t>
                      </a:r>
                      <a:r>
                        <a:rPr lang="en-US" altLang="ko-KR" sz="700" u="none" strike="noStrike" dirty="0">
                          <a:effectLst/>
                        </a:rPr>
                        <a:t>^^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/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★</a:t>
                      </a:r>
                      <a:r>
                        <a:rPr lang="ko-KR" altLang="en-US" sz="700" u="none" strike="noStrike" dirty="0">
                          <a:effectLst/>
                        </a:rPr>
                        <a:t>신제품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보러가기</a:t>
                      </a:r>
                      <a:r>
                        <a:rPr lang="ko-KR" altLang="en-US" sz="700" u="none" strike="noStrike" dirty="0">
                          <a:effectLst/>
                        </a:rPr>
                        <a:t/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URL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/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▷</a:t>
                      </a:r>
                      <a:r>
                        <a:rPr lang="ko-KR" altLang="en-US" sz="700" u="none" strike="noStrike" dirty="0">
                          <a:effectLst/>
                        </a:rPr>
                        <a:t>장소</a:t>
                      </a:r>
                      <a:r>
                        <a:rPr lang="en-US" altLang="ko-KR" sz="700" u="none" strike="noStrike" dirty="0">
                          <a:effectLst/>
                        </a:rPr>
                        <a:t>: </a:t>
                      </a:r>
                      <a:r>
                        <a:rPr lang="ko-KR" altLang="en-US" sz="700" u="none" strike="noStrike" dirty="0">
                          <a:effectLst/>
                        </a:rPr>
                        <a:t>전국 백화점</a:t>
                      </a:r>
                      <a:r>
                        <a:rPr lang="en-US" altLang="ko-KR" sz="700" u="none" strike="noStrike" dirty="0">
                          <a:effectLst/>
                        </a:rPr>
                        <a:t>,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플래그쉽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프리메라</a:t>
                      </a:r>
                      <a:r>
                        <a:rPr lang="ko-KR" altLang="en-US" sz="700" u="none" strike="noStrike" dirty="0">
                          <a:effectLst/>
                        </a:rPr>
                        <a:t> 매장</a:t>
                      </a:r>
                      <a:br>
                        <a:rPr lang="ko-KR" altLang="en-US" sz="700" u="none" strike="noStrike" dirty="0">
                          <a:effectLst/>
                        </a:rPr>
                      </a:br>
                      <a:r>
                        <a:rPr lang="ko-KR" altLang="en-US" sz="700" u="none" strike="noStrike" dirty="0">
                          <a:effectLst/>
                        </a:rPr>
                        <a:t>▷문의전화</a:t>
                      </a:r>
                      <a:r>
                        <a:rPr lang="en-US" altLang="ko-KR" sz="700" u="none" strike="noStrike" dirty="0">
                          <a:effectLst/>
                        </a:rPr>
                        <a:t>: (</a:t>
                      </a:r>
                      <a:r>
                        <a:rPr lang="ko-KR" altLang="en-US" sz="700" u="none" strike="noStrike" dirty="0">
                          <a:effectLst/>
                        </a:rPr>
                        <a:t>매장</a:t>
                      </a:r>
                      <a:r>
                        <a:rPr lang="en-US" altLang="ko-KR" sz="700" u="none" strike="noStrike" dirty="0">
                          <a:effectLst/>
                        </a:rPr>
                        <a:t>)/(</a:t>
                      </a:r>
                      <a:r>
                        <a:rPr lang="ko-KR" altLang="en-US" sz="700" u="none" strike="noStrike" dirty="0">
                          <a:effectLst/>
                        </a:rPr>
                        <a:t>전화번호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br>
                        <a:rPr lang="en-US" altLang="ko-KR" sz="700" u="none" strike="noStrike" dirty="0">
                          <a:effectLst/>
                        </a:rPr>
                      </a:br>
                      <a:r>
                        <a:rPr lang="en-US" altLang="ko-KR" sz="700" u="none" strike="noStrike" dirty="0">
                          <a:effectLst/>
                        </a:rPr>
                        <a:t>▷</a:t>
                      </a:r>
                      <a:r>
                        <a:rPr lang="ko-KR" altLang="en-US" sz="700" u="none" strike="noStrike" dirty="0">
                          <a:effectLst/>
                        </a:rPr>
                        <a:t>무료수신거부</a:t>
                      </a:r>
                      <a:r>
                        <a:rPr lang="en-US" altLang="ko-KR" sz="700" u="none" strike="noStrike" dirty="0">
                          <a:effectLst/>
                        </a:rPr>
                        <a:t>: 080-004-8700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27288090"/>
                  </a:ext>
                </a:extLst>
              </a:tr>
            </a:tbl>
          </a:graphicData>
        </a:graphic>
      </p:graphicFrame>
      <p:graphicFrame>
        <p:nvGraphicFramePr>
          <p:cNvPr id="31" name="Chart 4"/>
          <p:cNvGraphicFramePr/>
          <p:nvPr>
            <p:extLst>
              <p:ext uri="{D42A27DB-BD31-4B8C-83A1-F6EECF244321}">
                <p14:modId xmlns:p14="http://schemas.microsoft.com/office/powerpoint/2010/main" val="1555924315"/>
              </p:ext>
            </p:extLst>
          </p:nvPr>
        </p:nvGraphicFramePr>
        <p:xfrm>
          <a:off x="1025868" y="4869159"/>
          <a:ext cx="3018945" cy="1503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5" name="직사각형 44"/>
          <p:cNvSpPr/>
          <p:nvPr/>
        </p:nvSpPr>
        <p:spPr>
          <a:xfrm>
            <a:off x="423118" y="4437112"/>
            <a:ext cx="4529882" cy="303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①기본 결과</a:t>
            </a:r>
            <a:endParaRPr lang="ko-KR" altLang="en-US" sz="1200" u="sng" baseline="3000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95183" y="4941168"/>
            <a:ext cx="4159003" cy="136815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Chart 4"/>
          <p:cNvGraphicFramePr/>
          <p:nvPr>
            <p:extLst>
              <p:ext uri="{D42A27DB-BD31-4B8C-83A1-F6EECF244321}">
                <p14:modId xmlns:p14="http://schemas.microsoft.com/office/powerpoint/2010/main" val="2576030393"/>
              </p:ext>
            </p:extLst>
          </p:nvPr>
        </p:nvGraphicFramePr>
        <p:xfrm>
          <a:off x="5071898" y="2544601"/>
          <a:ext cx="4406720" cy="1525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3" name="직사각형 52"/>
          <p:cNvSpPr/>
          <p:nvPr/>
        </p:nvSpPr>
        <p:spPr>
          <a:xfrm>
            <a:off x="5097016" y="2276872"/>
            <a:ext cx="452988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②</a:t>
            </a:r>
            <a:r>
              <a:rPr lang="ko-KR" altLang="en-US" sz="1200" dirty="0" err="1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타게팅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</a:t>
            </a:r>
            <a:r>
              <a:rPr lang="ko-KR" altLang="en-US" sz="1200" dirty="0" err="1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요건별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</a:t>
            </a:r>
            <a:r>
              <a:rPr lang="ko-KR" altLang="en-US" sz="1200" dirty="0" err="1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클릭률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 </a:t>
            </a:r>
            <a:endParaRPr lang="ko-KR" altLang="en-US" sz="1200" u="sng" baseline="3000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097016" y="3889803"/>
            <a:ext cx="414046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③고객 </a:t>
            </a:r>
            <a:r>
              <a:rPr lang="en-US" altLang="ko-KR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status 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별 </a:t>
            </a:r>
            <a:r>
              <a:rPr lang="ko-KR" altLang="en-US" sz="1200" dirty="0" err="1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클릭</a:t>
            </a:r>
            <a:r>
              <a:rPr lang="ko-KR" altLang="en-US" sz="1200" dirty="0" err="1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률</a:t>
            </a:r>
            <a:r>
              <a:rPr lang="en-US" altLang="ko-KR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</a:t>
            </a:r>
            <a:endParaRPr lang="ko-KR" altLang="en-US" sz="1200" u="sng" baseline="3000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cxnSp>
        <p:nvCxnSpPr>
          <p:cNvPr id="28" name="꺾인 연결선 27"/>
          <p:cNvCxnSpPr/>
          <p:nvPr/>
        </p:nvCxnSpPr>
        <p:spPr>
          <a:xfrm flipV="1">
            <a:off x="2047562" y="5373216"/>
            <a:ext cx="1033230" cy="162124"/>
          </a:xfrm>
          <a:prstGeom prst="bentConnector3">
            <a:avLst>
              <a:gd name="adj1" fmla="val 44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2160266" y="5589240"/>
            <a:ext cx="689467" cy="1440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+0.7%p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160265" y="5445224"/>
            <a:ext cx="689467" cy="1440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+509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명 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2048" y="4664169"/>
            <a:ext cx="4953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dirty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※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효능 강조 대비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, 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총 </a:t>
            </a:r>
            <a:r>
              <a:rPr lang="en-US" altLang="ko-KR" sz="12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509</a:t>
            </a:r>
            <a:r>
              <a:rPr lang="ko-KR" altLang="en-US" sz="12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명이 캠페인 추가적으로 노출 효과</a:t>
            </a:r>
            <a:endParaRPr lang="en-US" altLang="ko-KR" sz="1200" b="1" dirty="0">
              <a:solidFill>
                <a:schemeClr val="accent4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7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차트 9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1256736"/>
              </p:ext>
            </p:extLst>
          </p:nvPr>
        </p:nvGraphicFramePr>
        <p:xfrm>
          <a:off x="5252219" y="3933056"/>
          <a:ext cx="2023039" cy="1444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6384-6829-4736-91C5-B78CFB86700B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아리따-돋움(OTF)-Medium"/>
                <a:ea typeface="아리따-돋움(OTF)-Medium"/>
                <a:sym typeface="아리따-돋움(OTF)-Medium"/>
              </a:rPr>
              <a:pPr/>
              <a:t>9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아리따-돋움(OTF)-Medium"/>
              <a:ea typeface="아리따-돋움(OTF)-Medium"/>
              <a:sym typeface="아리따-돋움(OTF)-Medium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974772" y="1182951"/>
            <a:ext cx="4586740" cy="5184576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indent="-180975"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prstClr val="black">
                  <a:lumMod val="75000"/>
                  <a:lumOff val="25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573180" y="1024582"/>
            <a:ext cx="140415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>
            <a:defPPr>
              <a:defRPr lang="ko-KR"/>
            </a:defPPr>
            <a:lvl1pPr marL="108000" indent="-342900" defTabSz="957263" eaLnBrk="0" fontAlgn="base" hangingPunct="0">
              <a:spcAft>
                <a:spcPct val="0"/>
              </a:spcAft>
              <a:buClr>
                <a:srgbClr val="006699"/>
              </a:buClr>
              <a:defRPr sz="1500" spc="-80">
                <a:solidFill>
                  <a:schemeClr val="tx1">
                    <a:lumMod val="95000"/>
                    <a:lumOff val="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1pPr>
          </a:lstStyle>
          <a:p>
            <a:pPr algn="ctr"/>
            <a:r>
              <a:rPr lang="en-US" altLang="ko-KR" sz="1600" b="1" spc="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LEARN</a:t>
            </a:r>
            <a:endParaRPr lang="ko-KR" altLang="en-US" sz="1600" b="1" spc="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44214" y="1268760"/>
            <a:ext cx="270454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3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결과 및 </a:t>
            </a:r>
            <a:r>
              <a:rPr lang="ko-KR" altLang="en-US" sz="1300" dirty="0" err="1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인사이트</a:t>
            </a:r>
            <a:endParaRPr lang="ko-KR" altLang="en-US" sz="1300" baseline="3000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43802" y="1605531"/>
            <a:ext cx="4237690" cy="6228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버튼 삽입으로 </a:t>
            </a:r>
            <a:r>
              <a:rPr lang="ko-KR" altLang="en-US" sz="1200" b="1" i="1" dirty="0" err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클릭률은</a:t>
            </a:r>
            <a:r>
              <a:rPr lang="ko-KR" altLang="en-US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증대하며</a:t>
            </a:r>
            <a:r>
              <a:rPr lang="en-US" altLang="ko-KR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버튼은 페이지 하단에 </a:t>
            </a:r>
            <a:endParaRPr lang="en-US" altLang="ko-KR" sz="1200" b="1" i="1" dirty="0" smtClean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r>
              <a:rPr lang="ko-KR" altLang="en-US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위치하는 것이 구매율 및 적중률 증가에 효과적이다</a:t>
            </a:r>
            <a:r>
              <a:rPr lang="en-US" altLang="ko-KR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103651" y="5374087"/>
            <a:ext cx="413382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200" b="1" dirty="0" smtClean="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※ </a:t>
            </a:r>
            <a:r>
              <a:rPr lang="ko-KR" altLang="en-US" sz="1200" b="1" dirty="0" smtClean="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참고</a:t>
            </a:r>
            <a:r>
              <a:rPr lang="en-US" altLang="ko-KR" sz="1200" b="1" dirty="0" smtClean="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(</a:t>
            </a:r>
            <a:r>
              <a:rPr lang="ko-KR" altLang="en-US" sz="1200" b="1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고객참여유도 관련 </a:t>
            </a:r>
            <a:r>
              <a:rPr lang="ko-KR" altLang="en-US" sz="1200" b="1" dirty="0" err="1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인사이트</a:t>
            </a:r>
            <a:r>
              <a:rPr lang="ko-KR" altLang="en-US" sz="1200" b="1" dirty="0" smtClean="0"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)</a:t>
            </a:r>
            <a:endParaRPr lang="ko-KR" altLang="en-US" sz="1200" b="1" baseline="30000" dirty="0">
              <a:solidFill>
                <a:schemeClr val="tx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0" name="오각형 19"/>
          <p:cNvSpPr/>
          <p:nvPr/>
        </p:nvSpPr>
        <p:spPr bwMode="gray">
          <a:xfrm>
            <a:off x="5438227" y="5542265"/>
            <a:ext cx="3958897" cy="839063"/>
          </a:xfrm>
          <a:prstGeom prst="homePlate">
            <a:avLst>
              <a:gd name="adj" fmla="val 349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latinLnBrk="0">
              <a:lnSpc>
                <a:spcPts val="1400"/>
              </a:lnSpc>
            </a:pPr>
            <a:endParaRPr lang="en-US" altLang="ko-KR" sz="1100" dirty="0" smtClean="0">
              <a:solidFill>
                <a:srgbClr val="002060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Arial" pitchFamily="34" charset="0"/>
            </a:endParaRPr>
          </a:p>
          <a:p>
            <a:pPr latinLnBrk="0">
              <a:lnSpc>
                <a:spcPts val="1400"/>
              </a:lnSpc>
            </a:pPr>
            <a:endParaRPr lang="en-US" altLang="ko-KR" sz="1100" dirty="0">
              <a:solidFill>
                <a:srgbClr val="002060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Arial" pitchFamily="34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062469"/>
              </p:ext>
            </p:extLst>
          </p:nvPr>
        </p:nvGraphicFramePr>
        <p:xfrm>
          <a:off x="5168027" y="5697252"/>
          <a:ext cx="4213465" cy="6120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3465"/>
              </a:tblGrid>
              <a:tr h="612068">
                <a:tc>
                  <a:txBody>
                    <a:bodyPr/>
                    <a:lstStyle/>
                    <a:p>
                      <a:pPr algn="l" fontAlgn="ctr">
                        <a:lnSpc>
                          <a:spcPts val="1400"/>
                        </a:lnSpc>
                      </a:pP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-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퀴즈를 포함할 경우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, </a:t>
                      </a:r>
                      <a:r>
                        <a:rPr lang="en-US" altLang="ko-KR" sz="105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mDM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페이지 클릭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(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고객참여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)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및 구매율이 향상된다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.</a:t>
                      </a:r>
                    </a:p>
                    <a:p>
                      <a:pPr marL="0" indent="0" algn="l" fontAlgn="ctr">
                        <a:lnSpc>
                          <a:spcPts val="1400"/>
                        </a:lnSpc>
                        <a:buFontTx/>
                        <a:buNone/>
                      </a:pP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- </a:t>
                      </a:r>
                      <a:r>
                        <a:rPr lang="en-US" altLang="ko-KR" sz="105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mDM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의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LMS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문안 內 설문참여유도 문구가 있는 경우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, </a:t>
                      </a:r>
                    </a:p>
                    <a:p>
                      <a:pPr marL="0" indent="0" algn="l" fontAlgn="ctr">
                        <a:lnSpc>
                          <a:spcPts val="1400"/>
                        </a:lnSpc>
                        <a:buFontTx/>
                        <a:buNone/>
                      </a:pP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  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설문 </a:t>
                      </a:r>
                      <a:r>
                        <a:rPr lang="ko-KR" altLang="en-US" sz="105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콘텐츠에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 대한    참여도 및 구매율이 높았다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아리따-돋움(TTF)-Medium" panose="02020603020101020101" pitchFamily="18" charset="-127"/>
                          <a:ea typeface="아리따-돋움(TTF)-Medium" panose="02020603020101020101" pitchFamily="18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 bwMode="auto">
          <a:xfrm>
            <a:off x="308484" y="1183116"/>
            <a:ext cx="4586740" cy="5184576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2000" tIns="72000" rIns="72000" bIns="72000" rtlCol="0" anchor="ctr"/>
          <a:lstStyle/>
          <a:p>
            <a:pPr indent="-180975"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 dirty="0" smtClean="0">
              <a:solidFill>
                <a:prstClr val="black">
                  <a:lumMod val="75000"/>
                  <a:lumOff val="25000"/>
                </a:prst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000672" y="1024747"/>
            <a:ext cx="957876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>
            <a:defPPr>
              <a:defRPr lang="ko-KR"/>
            </a:defPPr>
            <a:lvl1pPr marL="108000" indent="-342900" defTabSz="957263" eaLnBrk="0" fontAlgn="base" hangingPunct="0">
              <a:spcAft>
                <a:spcPct val="0"/>
              </a:spcAft>
              <a:buClr>
                <a:srgbClr val="006699"/>
              </a:buClr>
              <a:defRPr sz="1500" spc="-80">
                <a:solidFill>
                  <a:schemeClr val="tx1">
                    <a:lumMod val="95000"/>
                    <a:lumOff val="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defRPr>
            </a:lvl1pPr>
          </a:lstStyle>
          <a:p>
            <a:pPr algn="ctr"/>
            <a:r>
              <a:rPr lang="en-US" altLang="ko-KR" sz="1600" b="1" spc="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TEST</a:t>
            </a:r>
            <a:endParaRPr lang="ko-KR" altLang="en-US" sz="1600" b="1" spc="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1177" y="1340805"/>
            <a:ext cx="108012" cy="1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41611" y="1340805"/>
            <a:ext cx="108012" cy="1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8" name="제목 5"/>
          <p:cNvSpPr txBox="1">
            <a:spLocks/>
          </p:cNvSpPr>
          <p:nvPr/>
        </p:nvSpPr>
        <p:spPr>
          <a:xfrm>
            <a:off x="200472" y="548680"/>
            <a:ext cx="9484720" cy="420688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버튼 삽입은 고객의 참여를 유도하며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추가적인 정보 제공을 통해 구매와 </a:t>
            </a:r>
            <a:r>
              <a:rPr lang="ko-KR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적중율을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증가시킨다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9" name="텍스트 개체 틀 61"/>
          <p:cNvSpPr txBox="1">
            <a:spLocks/>
          </p:cNvSpPr>
          <p:nvPr/>
        </p:nvSpPr>
        <p:spPr>
          <a:xfrm>
            <a:off x="200472" y="116855"/>
            <a:ext cx="6192688" cy="35981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0" kern="12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(TTF)-Bold" pitchFamily="18" charset="-127"/>
                <a:ea typeface="아리따-돋움(TTF)-Bold" pitchFamily="18" charset="-127"/>
                <a:cs typeface="+mn-cs"/>
                <a:sym typeface="아리따-돋움(OTF)-Medium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spc="0" dirty="0" smtClean="0"/>
              <a:t>[</a:t>
            </a:r>
            <a:r>
              <a:rPr lang="ko-KR" altLang="en-US" spc="0" dirty="0" smtClean="0"/>
              <a:t>말레이시아 </a:t>
            </a:r>
            <a:r>
              <a:rPr lang="ko-KR" altLang="en-US" spc="0" dirty="0" err="1" smtClean="0"/>
              <a:t>라네즈</a:t>
            </a:r>
            <a:r>
              <a:rPr lang="en-US" altLang="ko-KR" spc="0" dirty="0" smtClean="0"/>
              <a:t>]</a:t>
            </a:r>
            <a:r>
              <a:rPr lang="ko-KR" altLang="en-US" spc="0" dirty="0"/>
              <a:t> </a:t>
            </a:r>
            <a:r>
              <a:rPr lang="en-US" altLang="ko-KR" spc="0" dirty="0" err="1" smtClean="0"/>
              <a:t>eDM</a:t>
            </a:r>
            <a:r>
              <a:rPr lang="en-US" altLang="ko-KR" spc="0" dirty="0" smtClean="0"/>
              <a:t> </a:t>
            </a:r>
            <a:r>
              <a:rPr lang="ko-KR" altLang="en-US" spc="0" dirty="0" smtClean="0"/>
              <a:t>內 버튼을 활용한 랜딩페이지 유입 </a:t>
            </a:r>
            <a:r>
              <a:rPr lang="ko-KR" altLang="en-US" spc="0" dirty="0" err="1" smtClean="0"/>
              <a:t>효과성</a:t>
            </a:r>
            <a:r>
              <a:rPr lang="ko-KR" altLang="en-US" spc="0" dirty="0" smtClean="0"/>
              <a:t> 검증 </a:t>
            </a:r>
            <a:r>
              <a:rPr lang="en-US" altLang="ko-KR" spc="0" dirty="0" smtClean="0"/>
              <a:t>TEST</a:t>
            </a:r>
            <a:endParaRPr kumimoji="0" lang="ko-KR" altLang="en-US" spc="0" dirty="0"/>
          </a:p>
        </p:txBody>
      </p:sp>
      <p:sp>
        <p:nvSpPr>
          <p:cNvPr id="41" name="직사각형 40"/>
          <p:cNvSpPr/>
          <p:nvPr/>
        </p:nvSpPr>
        <p:spPr>
          <a:xfrm>
            <a:off x="520261" y="1268760"/>
            <a:ext cx="270454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3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캠페인 실험 설계</a:t>
            </a:r>
            <a:endParaRPr lang="ko-KR" altLang="en-US" sz="1300" baseline="3000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6496" y="1597740"/>
            <a:ext cx="4237690" cy="6228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1) </a:t>
            </a:r>
            <a:r>
              <a:rPr lang="ko-KR" altLang="en-US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페이지 내</a:t>
            </a:r>
            <a:r>
              <a:rPr lang="en-US" altLang="ko-KR" sz="1200" b="1" i="1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버튼 삽입 시</a:t>
            </a:r>
            <a:r>
              <a:rPr lang="en-US" altLang="ko-KR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랜딩페이지 </a:t>
            </a:r>
            <a:r>
              <a:rPr lang="ko-KR" altLang="en-US" sz="1200" b="1" i="1" dirty="0" err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유입율이</a:t>
            </a:r>
            <a:r>
              <a:rPr lang="ko-KR" altLang="en-US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 증대할 것이다</a:t>
            </a:r>
            <a:r>
              <a:rPr lang="en-US" altLang="ko-KR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  <a:p>
            <a:r>
              <a:rPr lang="en-US" altLang="ko-KR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2) </a:t>
            </a:r>
            <a:r>
              <a:rPr lang="ko-KR" altLang="en-US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버튼의 위치에 따라 </a:t>
            </a:r>
            <a:r>
              <a:rPr lang="en-US" altLang="ko-KR" sz="1200" b="1" i="1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1200" b="1" i="1" dirty="0" err="1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클릭율은</a:t>
            </a:r>
            <a:r>
              <a:rPr lang="ko-KR" altLang="en-US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달라질 것이다</a:t>
            </a:r>
            <a:r>
              <a:rPr lang="en-US" altLang="ko-KR" sz="1200" b="1" i="1" dirty="0" smtClean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. 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103651" y="2276872"/>
            <a:ext cx="4529882" cy="303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①기본 결과</a:t>
            </a:r>
            <a:endParaRPr lang="ko-KR" altLang="en-US" sz="1200" u="sng" baseline="3000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109713" y="3933056"/>
            <a:ext cx="149947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② </a:t>
            </a:r>
            <a:r>
              <a:rPr lang="ko-KR" altLang="en-US" sz="1200" dirty="0" err="1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오픈대비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구매율</a:t>
            </a:r>
            <a:endParaRPr lang="ko-KR" altLang="en-US" sz="1200" u="sng" baseline="3000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8334" y="2731946"/>
            <a:ext cx="1160068" cy="35132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7" name="직사각형 66"/>
          <p:cNvSpPr/>
          <p:nvPr/>
        </p:nvSpPr>
        <p:spPr>
          <a:xfrm>
            <a:off x="2438535" y="3192326"/>
            <a:ext cx="15121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B. </a:t>
            </a:r>
            <a:r>
              <a:rPr lang="ko-KR" altLang="en-US" sz="11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기본 </a:t>
            </a: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+ B</a:t>
            </a:r>
          </a:p>
          <a:p>
            <a:pPr algn="ctr">
              <a:lnSpc>
                <a:spcPts val="1800"/>
              </a:lnSpc>
            </a:pP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C. </a:t>
            </a:r>
            <a:r>
              <a:rPr lang="ko-KR" altLang="en-US" sz="11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기본 </a:t>
            </a: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+ C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44488" y="2204864"/>
            <a:ext cx="45298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※ </a:t>
            </a:r>
            <a:r>
              <a:rPr lang="ko-KR" altLang="en-US" sz="1000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발송고객</a:t>
            </a:r>
            <a:r>
              <a:rPr lang="en-US" altLang="ko-KR" sz="1000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: </a:t>
            </a:r>
            <a:r>
              <a:rPr lang="ko-KR" altLang="en-US" sz="1000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수신동의 전체 고객 약 </a:t>
            </a:r>
            <a:r>
              <a:rPr lang="en-US" altLang="ko-KR" sz="1000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13</a:t>
            </a:r>
            <a:r>
              <a:rPr lang="ko-KR" altLang="en-US" sz="1000" dirty="0" err="1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만명</a:t>
            </a:r>
            <a:r>
              <a:rPr lang="ko-KR" altLang="en-US" sz="1000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 </a:t>
            </a:r>
            <a:r>
              <a:rPr lang="en-US" altLang="ko-KR" sz="1000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(3 </a:t>
            </a:r>
            <a:r>
              <a:rPr lang="ko-KR" altLang="en-US" sz="1000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그룹 랜덤 배정</a:t>
            </a:r>
            <a:r>
              <a:rPr lang="en-US" altLang="ko-KR" sz="1000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)</a:t>
            </a:r>
          </a:p>
          <a:p>
            <a:r>
              <a:rPr lang="en-US" altLang="ko-KR" sz="1000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※ </a:t>
            </a:r>
            <a:r>
              <a:rPr lang="ko-KR" altLang="en-US" sz="1000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캠페인 </a:t>
            </a:r>
            <a:r>
              <a:rPr lang="en-US" altLang="ko-KR" sz="1000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: 2</a:t>
            </a:r>
            <a:r>
              <a:rPr lang="ko-KR" altLang="en-US" sz="1000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월 </a:t>
            </a:r>
            <a:r>
              <a:rPr lang="en-US" altLang="ko-KR" sz="1000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10</a:t>
            </a:r>
            <a:r>
              <a:rPr lang="ko-KR" altLang="en-US" sz="1000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일 </a:t>
            </a:r>
            <a:r>
              <a:rPr lang="en-US" altLang="ko-KR" sz="1000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(</a:t>
            </a:r>
            <a:r>
              <a:rPr lang="ko-KR" altLang="en-US" sz="1000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집계</a:t>
            </a:r>
            <a:r>
              <a:rPr lang="en-US" altLang="ko-KR" sz="1000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: 10~17</a:t>
            </a:r>
            <a:r>
              <a:rPr lang="ko-KR" altLang="en-US" sz="1000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일</a:t>
            </a:r>
            <a:r>
              <a:rPr lang="en-US" altLang="ko-KR" sz="1000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)</a:t>
            </a:r>
            <a:endParaRPr lang="en-US" altLang="ko-KR" sz="1000" dirty="0">
              <a:solidFill>
                <a:schemeClr val="accent4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Arial" pitchFamily="34" charset="0"/>
            </a:endParaRPr>
          </a:p>
        </p:txBody>
      </p:sp>
      <p:sp>
        <p:nvSpPr>
          <p:cNvPr id="73" name="포인트가 6개인 별 72"/>
          <p:cNvSpPr/>
          <p:nvPr/>
        </p:nvSpPr>
        <p:spPr>
          <a:xfrm>
            <a:off x="972332" y="5603520"/>
            <a:ext cx="298146" cy="270412"/>
          </a:xfrm>
          <a:prstGeom prst="star6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24434" y="2992519"/>
            <a:ext cx="134844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ko-KR" sz="1100" b="1" dirty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A. </a:t>
            </a:r>
            <a:r>
              <a:rPr lang="ko-KR" altLang="en-US" sz="11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기본</a:t>
            </a: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(</a:t>
            </a:r>
            <a:r>
              <a:rPr lang="ko-KR" altLang="en-US" sz="11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헤더 </a:t>
            </a: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+ </a:t>
            </a:r>
            <a:r>
              <a:rPr lang="ko-KR" altLang="en-US" sz="1100" b="1" dirty="0" err="1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풋터</a:t>
            </a: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)</a:t>
            </a:r>
            <a:endParaRPr lang="en-US" altLang="ko-KR" sz="1100" b="1" dirty="0">
              <a:solidFill>
                <a:schemeClr val="accent4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Arial" pitchFamily="34" charset="0"/>
            </a:endParaRPr>
          </a:p>
        </p:txBody>
      </p:sp>
      <p:sp>
        <p:nvSpPr>
          <p:cNvPr id="74" name="포인트가 6개인 별 73"/>
          <p:cNvSpPr/>
          <p:nvPr/>
        </p:nvSpPr>
        <p:spPr>
          <a:xfrm>
            <a:off x="1342486" y="3590636"/>
            <a:ext cx="298146" cy="270412"/>
          </a:xfrm>
          <a:prstGeom prst="star6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B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>
            <a:stCxn id="74" idx="1"/>
          </p:cNvCxnSpPr>
          <p:nvPr/>
        </p:nvCxnSpPr>
        <p:spPr>
          <a:xfrm>
            <a:off x="1640632" y="3793445"/>
            <a:ext cx="447926" cy="216429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1286407" y="4149080"/>
            <a:ext cx="746072" cy="1567269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367611" y="2818564"/>
            <a:ext cx="1727108" cy="95240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24626" y="2708920"/>
            <a:ext cx="694029" cy="319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3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그룹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934479" y="4149080"/>
            <a:ext cx="287450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※</a:t>
            </a:r>
            <a:r>
              <a:rPr lang="ko-KR" altLang="en-US" sz="1100" b="1" dirty="0" err="1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클릭시</a:t>
            </a:r>
            <a:r>
              <a:rPr lang="en-US" altLang="ko-KR" sz="11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,  </a:t>
            </a:r>
            <a:r>
              <a:rPr lang="ko-KR" altLang="en-US" sz="1100" b="1" dirty="0" smtClean="0">
                <a:solidFill>
                  <a:schemeClr val="accent4">
                    <a:lumMod val="5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  <a:cs typeface="Arial" pitchFamily="34" charset="0"/>
              </a:rPr>
              <a:t>상품 홍보 및 사용법 동영상으로 이동</a:t>
            </a:r>
            <a:endParaRPr lang="en-US" altLang="ko-KR" sz="1100" b="1" dirty="0">
              <a:solidFill>
                <a:schemeClr val="accent4">
                  <a:lumMod val="5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  <a:cs typeface="Arial" pitchFamily="34" charset="0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04487" y="4543353"/>
            <a:ext cx="2297385" cy="17018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2115" y="3814552"/>
            <a:ext cx="1572524" cy="390643"/>
          </a:xfrm>
          <a:prstGeom prst="rect">
            <a:avLst/>
          </a:prstGeom>
        </p:spPr>
      </p:pic>
      <p:graphicFrame>
        <p:nvGraphicFramePr>
          <p:cNvPr id="84" name="차트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479146"/>
              </p:ext>
            </p:extLst>
          </p:nvPr>
        </p:nvGraphicFramePr>
        <p:xfrm>
          <a:off x="6033120" y="2555937"/>
          <a:ext cx="2568910" cy="1413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88" name="그림 8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70989" y="4454281"/>
            <a:ext cx="742950" cy="34290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5565068" y="2580673"/>
            <a:ext cx="3564396" cy="129911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3" name="차트 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7713274"/>
              </p:ext>
            </p:extLst>
          </p:nvPr>
        </p:nvGraphicFramePr>
        <p:xfrm>
          <a:off x="7344000" y="4065913"/>
          <a:ext cx="2364528" cy="1344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cxnSp>
        <p:nvCxnSpPr>
          <p:cNvPr id="94" name="직선 연결선 93"/>
          <p:cNvCxnSpPr/>
          <p:nvPr/>
        </p:nvCxnSpPr>
        <p:spPr>
          <a:xfrm>
            <a:off x="6465168" y="3451042"/>
            <a:ext cx="1733583" cy="0"/>
          </a:xfrm>
          <a:prstGeom prst="line">
            <a:avLst/>
          </a:prstGeom>
          <a:ln w="28575">
            <a:solidFill>
              <a:srgbClr val="D62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V="1">
            <a:off x="8337376" y="3212976"/>
            <a:ext cx="0" cy="34649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8121352" y="2997532"/>
            <a:ext cx="5433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D62C00"/>
                </a:solidFill>
              </a:rPr>
              <a:t>3.02%p</a:t>
            </a:r>
            <a:endParaRPr lang="ko-KR" altLang="en-US" sz="800" b="1" dirty="0">
              <a:solidFill>
                <a:srgbClr val="D62C00"/>
              </a:solidFill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5526368" y="4698850"/>
            <a:ext cx="1514864" cy="0"/>
          </a:xfrm>
          <a:prstGeom prst="line">
            <a:avLst/>
          </a:prstGeom>
          <a:ln w="28575">
            <a:solidFill>
              <a:srgbClr val="D62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7689304" y="4708242"/>
            <a:ext cx="1548172" cy="0"/>
          </a:xfrm>
          <a:prstGeom prst="line">
            <a:avLst/>
          </a:prstGeom>
          <a:ln w="28575">
            <a:solidFill>
              <a:srgbClr val="D62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 flipV="1">
            <a:off x="7041232" y="4722369"/>
            <a:ext cx="0" cy="34649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897216" y="4492798"/>
            <a:ext cx="5433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D62C00"/>
                </a:solidFill>
              </a:rPr>
              <a:t>0.8%p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7401272" y="3933056"/>
            <a:ext cx="149947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③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</a:t>
            </a:r>
            <a:r>
              <a:rPr lang="ko-KR" altLang="en-US" sz="1200" dirty="0" err="1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오픈대비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 적중</a:t>
            </a:r>
            <a:r>
              <a:rPr lang="ko-KR" altLang="en-US" sz="1200" dirty="0">
                <a:solidFill>
                  <a:schemeClr val="accent4">
                    <a:lumMod val="5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Arial" pitchFamily="34" charset="0"/>
              </a:rPr>
              <a:t>률</a:t>
            </a:r>
            <a:endParaRPr lang="ko-KR" altLang="en-US" sz="1200" u="sng" baseline="30000" dirty="0">
              <a:solidFill>
                <a:schemeClr val="accent4">
                  <a:lumMod val="5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571149" y="2679021"/>
            <a:ext cx="1285508" cy="139543"/>
          </a:xfrm>
          <a:prstGeom prst="roundRect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defTabSz="957263" rtl="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77838" indent="-20638" algn="ctr" defTabSz="957263" rtl="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57263" indent="-42863" algn="ctr" defTabSz="957263" rtl="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436688" indent="-65088" algn="ctr" defTabSz="957263" rtl="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914525" indent="-85725" algn="ctr" defTabSz="957263" rtl="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Arial" charset="0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571149" y="6165305"/>
            <a:ext cx="1309375" cy="144016"/>
          </a:xfrm>
          <a:prstGeom prst="roundRect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 defTabSz="957263" rtl="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77838" indent="-20638" algn="ctr" defTabSz="957263" rtl="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57263" indent="-42863" algn="ctr" defTabSz="957263" rtl="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436688" indent="-65088" algn="ctr" defTabSz="957263" rtl="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914525" indent="-85725" algn="ctr" defTabSz="957263" rtl="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177" y="263191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헤더</a:t>
            </a:r>
            <a:endParaRPr lang="ko-KR" altLang="en-US" sz="9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33046" y="610926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풋</a:t>
            </a:r>
            <a:r>
              <a:rPr lang="ko-KR" altLang="en-US" sz="900" b="1" dirty="0" err="1"/>
              <a:t>터</a:t>
            </a:r>
            <a:endParaRPr lang="ko-KR" altLang="en-US" sz="900" b="1" dirty="0"/>
          </a:p>
        </p:txBody>
      </p:sp>
      <p:sp>
        <p:nvSpPr>
          <p:cNvPr id="7" name="직사각형 6"/>
          <p:cNvSpPr/>
          <p:nvPr/>
        </p:nvSpPr>
        <p:spPr>
          <a:xfrm>
            <a:off x="6197408" y="2862751"/>
            <a:ext cx="555792" cy="998298"/>
          </a:xfrm>
          <a:prstGeom prst="rect">
            <a:avLst/>
          </a:prstGeom>
          <a:noFill/>
          <a:ln w="63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113239" y="2862751"/>
            <a:ext cx="1551483" cy="998298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갈매기형 수장 11"/>
          <p:cNvSpPr/>
          <p:nvPr/>
        </p:nvSpPr>
        <p:spPr>
          <a:xfrm rot="10800000">
            <a:off x="6825208" y="3574360"/>
            <a:ext cx="240543" cy="286688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갈매기형 수장 65"/>
          <p:cNvSpPr/>
          <p:nvPr/>
        </p:nvSpPr>
        <p:spPr>
          <a:xfrm rot="10800000">
            <a:off x="6403297" y="5060807"/>
            <a:ext cx="205887" cy="21544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갈매기형 수장 67"/>
          <p:cNvSpPr/>
          <p:nvPr/>
        </p:nvSpPr>
        <p:spPr>
          <a:xfrm rot="10800000">
            <a:off x="8553400" y="5085763"/>
            <a:ext cx="205887" cy="21544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244214" y="4205196"/>
            <a:ext cx="2087745" cy="118909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7398577" y="4221088"/>
            <a:ext cx="2090927" cy="118909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897216" y="4365104"/>
            <a:ext cx="5433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D62C00"/>
                </a:solidFill>
              </a:rPr>
              <a:t>1.47</a:t>
            </a:r>
            <a:r>
              <a:rPr lang="ko-KR" altLang="en-US" sz="800" b="1" dirty="0" smtClean="0">
                <a:solidFill>
                  <a:srgbClr val="D62C00"/>
                </a:solidFill>
              </a:rPr>
              <a:t>배</a:t>
            </a:r>
            <a:endParaRPr lang="en-US" altLang="ko-KR" sz="800" b="1" dirty="0" smtClean="0">
              <a:solidFill>
                <a:srgbClr val="D62C00"/>
              </a:solidFill>
            </a:endParaRPr>
          </a:p>
        </p:txBody>
      </p:sp>
      <p:cxnSp>
        <p:nvCxnSpPr>
          <p:cNvPr id="79" name="직선 화살표 연결선 78"/>
          <p:cNvCxnSpPr/>
          <p:nvPr/>
        </p:nvCxnSpPr>
        <p:spPr>
          <a:xfrm flipV="1">
            <a:off x="9201472" y="4738691"/>
            <a:ext cx="0" cy="34649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985448" y="4492798"/>
            <a:ext cx="5433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D62C00"/>
                </a:solidFill>
              </a:rPr>
              <a:t>0.25%p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985448" y="4365104"/>
            <a:ext cx="5433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D62C00"/>
                </a:solidFill>
              </a:rPr>
              <a:t>1.45</a:t>
            </a:r>
            <a:r>
              <a:rPr lang="ko-KR" altLang="en-US" sz="800" b="1" dirty="0" smtClean="0">
                <a:solidFill>
                  <a:srgbClr val="D62C00"/>
                </a:solidFill>
              </a:rPr>
              <a:t>배</a:t>
            </a:r>
            <a:endParaRPr lang="en-US" altLang="ko-KR" sz="800" b="1" dirty="0" smtClean="0">
              <a:solidFill>
                <a:srgbClr val="D62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65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M6F1hRvbEqHFVzO3pfSt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M6F1hRvbEqHFVzO3pfSt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M6F1hRvbEqHFVzO3pfSt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M6F1hRvbEqHFVzO3pfStQ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17691</TotalTime>
  <Words>2023</Words>
  <Application>Microsoft Office PowerPoint</Application>
  <PresentationFormat>A4 용지(210x297mm)</PresentationFormat>
  <Paragraphs>608</Paragraphs>
  <Slides>11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SP3 FINAL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Windows 사용자</cp:lastModifiedBy>
  <cp:revision>589</cp:revision>
  <cp:lastPrinted>2017-03-03T00:14:43Z</cp:lastPrinted>
  <dcterms:created xsi:type="dcterms:W3CDTF">2012-05-24T05:17:16Z</dcterms:created>
  <dcterms:modified xsi:type="dcterms:W3CDTF">2017-04-10T01:29:04Z</dcterms:modified>
</cp:coreProperties>
</file>