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3"/>
    <p:sldMasterId id="2147483654" r:id="rId4"/>
    <p:sldMasterId id="2147483662" r:id="rId5"/>
  </p:sldMasterIdLst>
  <p:notesMasterIdLst>
    <p:notesMasterId r:id="rId16"/>
  </p:notesMasterIdLst>
  <p:handoutMasterIdLst>
    <p:handoutMasterId r:id="rId17"/>
  </p:handoutMasterIdLst>
  <p:sldIdLst>
    <p:sldId id="670" r:id="rId6"/>
    <p:sldId id="668" r:id="rId7"/>
    <p:sldId id="671" r:id="rId8"/>
    <p:sldId id="672" r:id="rId9"/>
    <p:sldId id="681" r:id="rId10"/>
    <p:sldId id="674" r:id="rId11"/>
    <p:sldId id="679" r:id="rId12"/>
    <p:sldId id="684" r:id="rId13"/>
    <p:sldId id="685" r:id="rId14"/>
    <p:sldId id="682" r:id="rId15"/>
  </p:sldIdLst>
  <p:sldSz cx="9906000" cy="6858000" type="A4"/>
  <p:notesSz cx="6805613" cy="9939338"/>
  <p:custDataLst>
    <p:tags r:id="rId1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172">
          <p15:clr>
            <a:srgbClr val="A4A3A4"/>
          </p15:clr>
        </p15:guide>
        <p15:guide id="6" pos="3120">
          <p15:clr>
            <a:srgbClr val="A4A3A4"/>
          </p15:clr>
        </p15:guide>
        <p15:guide id="7" pos="6068">
          <p15:clr>
            <a:srgbClr val="A4A3A4"/>
          </p15:clr>
        </p15:guide>
        <p15:guide id="8" orient="horz" pos="754">
          <p15:clr>
            <a:srgbClr val="A4A3A4"/>
          </p15:clr>
        </p15:guide>
        <p15:guide id="9" orient="horz" pos="1071">
          <p15:clr>
            <a:srgbClr val="A4A3A4"/>
          </p15:clr>
        </p15:guide>
        <p15:guide id="10" orient="horz" pos="48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5F5F5F"/>
    <a:srgbClr val="FF0000"/>
    <a:srgbClr val="CC0000"/>
    <a:srgbClr val="0066FF"/>
    <a:srgbClr val="FF3737"/>
    <a:srgbClr val="4D4D4D"/>
    <a:srgbClr val="CC3300"/>
    <a:srgbClr val="EAEAEA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987" autoAdjust="0"/>
    <p:restoredTop sz="85991" autoAdjust="0"/>
  </p:normalViewPr>
  <p:slideViewPr>
    <p:cSldViewPr>
      <p:cViewPr varScale="1">
        <p:scale>
          <a:sx n="100" d="100"/>
          <a:sy n="100" d="100"/>
        </p:scale>
        <p:origin x="-1632" y="-102"/>
      </p:cViewPr>
      <p:guideLst>
        <p:guide orient="horz" pos="4110"/>
        <p:guide orient="horz" pos="527"/>
        <p:guide orient="horz" pos="436"/>
        <p:guide orient="horz" pos="2523"/>
        <p:guide orient="horz" pos="754"/>
        <p:guide orient="horz" pos="1071"/>
        <p:guide orient="horz" pos="482"/>
        <p:guide pos="172"/>
        <p:guide pos="3120"/>
        <p:guide pos="6068"/>
      </p:guideLst>
    </p:cSldViewPr>
  </p:slideViewPr>
  <p:outlineViewPr>
    <p:cViewPr>
      <p:scale>
        <a:sx n="33" d="100"/>
        <a:sy n="33" d="100"/>
      </p:scale>
      <p:origin x="0" y="-310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3558" y="-7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145.44.243\vap486522\Users\ap486522\Desktop\&#51452;&#44036;&#49464;&#49496;\&#48373;&#49324;&#48376;%20&#44592;&#48376;&#51648;&#5436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332654711659551E-2"/>
          <c:y val="2.5873404417053075E-2"/>
          <c:w val="0.95596536615394523"/>
          <c:h val="0.911727283466393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'Monthly (2)'!$E$27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cat>
            <c:numRef>
              <c:f>'Monthly (2)'!$D$28:$D$40</c:f>
              <c:numCache>
                <c:formatCode>yymm</c:formatCode>
                <c:ptCount val="13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  <c:pt idx="9">
                  <c:v>42856</c:v>
                </c:pt>
                <c:pt idx="10">
                  <c:v>42887</c:v>
                </c:pt>
                <c:pt idx="11">
                  <c:v>42917</c:v>
                </c:pt>
                <c:pt idx="12">
                  <c:v>42948</c:v>
                </c:pt>
              </c:numCache>
            </c:numRef>
          </c:cat>
          <c:val>
            <c:numRef>
              <c:f>'Monthly (2)'!$E$28:$E$40</c:f>
              <c:numCache>
                <c:formatCode>#,##0</c:formatCode>
                <c:ptCount val="13"/>
                <c:pt idx="0">
                  <c:v>14.6615</c:v>
                </c:pt>
                <c:pt idx="1">
                  <c:v>15.577999999999999</c:v>
                </c:pt>
                <c:pt idx="2">
                  <c:v>15.675800000000001</c:v>
                </c:pt>
                <c:pt idx="3">
                  <c:v>15.6488</c:v>
                </c:pt>
                <c:pt idx="4">
                  <c:v>15.645099999999999</c:v>
                </c:pt>
                <c:pt idx="5">
                  <c:v>17.499400000000001</c:v>
                </c:pt>
                <c:pt idx="6">
                  <c:v>18.395199999999999</c:v>
                </c:pt>
                <c:pt idx="7">
                  <c:v>20.487100000000002</c:v>
                </c:pt>
                <c:pt idx="8">
                  <c:v>23.0791</c:v>
                </c:pt>
                <c:pt idx="9">
                  <c:v>19.8718</c:v>
                </c:pt>
                <c:pt idx="10">
                  <c:v>21</c:v>
                </c:pt>
                <c:pt idx="11">
                  <c:v>16.632000000000001</c:v>
                </c:pt>
                <c:pt idx="12">
                  <c:v>19.648</c:v>
                </c:pt>
              </c:numCache>
            </c:numRef>
          </c:val>
        </c:ser>
        <c:ser>
          <c:idx val="1"/>
          <c:order val="1"/>
          <c:tx>
            <c:strRef>
              <c:f>'Monthly (2)'!$F$27</c:f>
              <c:strCache>
                <c:ptCount val="1"/>
                <c:pt idx="0">
                  <c:v>mWeb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numRef>
              <c:f>'Monthly (2)'!$D$28:$D$40</c:f>
              <c:numCache>
                <c:formatCode>yymm</c:formatCode>
                <c:ptCount val="13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  <c:pt idx="9">
                  <c:v>42856</c:v>
                </c:pt>
                <c:pt idx="10">
                  <c:v>42887</c:v>
                </c:pt>
                <c:pt idx="11">
                  <c:v>42917</c:v>
                </c:pt>
                <c:pt idx="12">
                  <c:v>42948</c:v>
                </c:pt>
              </c:numCache>
            </c:numRef>
          </c:cat>
          <c:val>
            <c:numRef>
              <c:f>'Monthly (2)'!$F$28:$F$40</c:f>
              <c:numCache>
                <c:formatCode>#,##0</c:formatCode>
                <c:ptCount val="13"/>
                <c:pt idx="0">
                  <c:v>30.511099999999999</c:v>
                </c:pt>
                <c:pt idx="1">
                  <c:v>45.064100000000003</c:v>
                </c:pt>
                <c:pt idx="2">
                  <c:v>31.0213</c:v>
                </c:pt>
                <c:pt idx="3">
                  <c:v>35.512300000000003</c:v>
                </c:pt>
                <c:pt idx="4">
                  <c:v>36.622799999999998</c:v>
                </c:pt>
                <c:pt idx="5">
                  <c:v>44.812800000000003</c:v>
                </c:pt>
                <c:pt idx="6">
                  <c:v>50.744599999999998</c:v>
                </c:pt>
                <c:pt idx="7">
                  <c:v>59.921599999999998</c:v>
                </c:pt>
                <c:pt idx="8">
                  <c:v>60.904350000000001</c:v>
                </c:pt>
                <c:pt idx="9">
                  <c:v>61.887099999999997</c:v>
                </c:pt>
                <c:pt idx="10">
                  <c:v>83</c:v>
                </c:pt>
                <c:pt idx="11">
                  <c:v>78.513599999999997</c:v>
                </c:pt>
                <c:pt idx="12">
                  <c:v>77.059100000000001</c:v>
                </c:pt>
              </c:numCache>
            </c:numRef>
          </c:val>
        </c:ser>
        <c:ser>
          <c:idx val="2"/>
          <c:order val="2"/>
          <c:tx>
            <c:strRef>
              <c:f>'Monthly (2)'!$G$27</c:f>
              <c:strCache>
                <c:ptCount val="1"/>
                <c:pt idx="0">
                  <c:v>App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'Monthly (2)'!$D$28:$D$40</c:f>
              <c:numCache>
                <c:formatCode>yymm</c:formatCode>
                <c:ptCount val="13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  <c:pt idx="9">
                  <c:v>42856</c:v>
                </c:pt>
                <c:pt idx="10">
                  <c:v>42887</c:v>
                </c:pt>
                <c:pt idx="11">
                  <c:v>42917</c:v>
                </c:pt>
                <c:pt idx="12">
                  <c:v>42948</c:v>
                </c:pt>
              </c:numCache>
            </c:numRef>
          </c:cat>
          <c:val>
            <c:numRef>
              <c:f>'Monthly (2)'!$G$28:$G$40</c:f>
              <c:numCache>
                <c:formatCode>#,##0</c:formatCode>
                <c:ptCount val="13"/>
                <c:pt idx="0">
                  <c:v>0.1203</c:v>
                </c:pt>
                <c:pt idx="1">
                  <c:v>0.69989999999999997</c:v>
                </c:pt>
                <c:pt idx="2">
                  <c:v>0.66080000000000005</c:v>
                </c:pt>
                <c:pt idx="3">
                  <c:v>0.69540000000000002</c:v>
                </c:pt>
                <c:pt idx="4">
                  <c:v>0.55579999999999996</c:v>
                </c:pt>
                <c:pt idx="5">
                  <c:v>4.5600000000000002E-2</c:v>
                </c:pt>
                <c:pt idx="6">
                  <c:v>6.9999999999999999E-4</c:v>
                </c:pt>
                <c:pt idx="7">
                  <c:v>5.0000000000000001E-4</c:v>
                </c:pt>
                <c:pt idx="8">
                  <c:v>5.0000000000000001E-4</c:v>
                </c:pt>
                <c:pt idx="9">
                  <c:v>0.14069999999999999</c:v>
                </c:pt>
                <c:pt idx="10">
                  <c:v>0</c:v>
                </c:pt>
                <c:pt idx="11">
                  <c:v>0</c:v>
                </c:pt>
                <c:pt idx="12">
                  <c:v>99.927000000000007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132480384"/>
        <c:axId val="132498560"/>
      </c:barChart>
      <c:lineChart>
        <c:grouping val="standard"/>
        <c:varyColors val="0"/>
        <c:ser>
          <c:idx val="3"/>
          <c:order val="3"/>
          <c:tx>
            <c:strRef>
              <c:f>'Monthly (2)'!$H$27</c:f>
              <c:strCache>
                <c:ptCount val="1"/>
                <c:pt idx="0">
                  <c:v>구매전환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</a:ln>
          </c:spPr>
          <c:marker>
            <c:symbol val="circle"/>
            <c:size val="5"/>
            <c:spPr>
              <a:solidFill>
                <a:srgbClr val="002060"/>
              </a:solidFill>
              <a:ln>
                <a:solidFill>
                  <a:schemeClr val="accent5">
                    <a:lumMod val="75000"/>
                  </a:schemeClr>
                </a:solidFill>
              </a:ln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z="1400"/>
                      <a:t>3.7</a:t>
                    </a:r>
                    <a:r>
                      <a:rPr lang="en-US" altLang="en-US" sz="1000"/>
                      <a:t>%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z="1400"/>
                      <a:t>4.1%</a:t>
                    </a:r>
                    <a:endParaRPr lang="en-US" altLang="en-US" sz="80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elete val="1"/>
            </c:dLbl>
            <c:dLbl>
              <c:idx val="5"/>
              <c:delete val="1"/>
            </c:dLbl>
            <c:dLbl>
              <c:idx val="7"/>
              <c:delete val="1"/>
            </c:dLbl>
            <c:dLbl>
              <c:idx val="9"/>
              <c:delete val="1"/>
            </c:dLbl>
            <c:dLbl>
              <c:idx val="10"/>
              <c:layout>
                <c:manualLayout>
                  <c:x val="-4.2123363766278635E-2"/>
                  <c:y val="-2.900810728632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delete val="1"/>
            </c:dLbl>
            <c:dLbl>
              <c:idx val="12"/>
              <c:layout>
                <c:manualLayout>
                  <c:x val="-1.4196672211459E-2"/>
                  <c:y val="-4.7041174126001499E-2"/>
                </c:manualLayout>
              </c:layout>
              <c:tx>
                <c:rich>
                  <a:bodyPr/>
                  <a:lstStyle/>
                  <a:p>
                    <a:pPr>
                      <a:defRPr sz="1400" b="1" spc="-50" baseline="0">
                        <a:solidFill>
                          <a:schemeClr val="bg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defRPr>
                    </a:pPr>
                    <a:r>
                      <a:rPr lang="en-US" altLang="en-US"/>
                      <a:t>2.4</a:t>
                    </a:r>
                    <a:r>
                      <a:rPr lang="en-US" altLang="en-US" sz="1000"/>
                      <a:t>%</a:t>
                    </a:r>
                  </a:p>
                </c:rich>
              </c:tx>
              <c:spPr>
                <a:solidFill>
                  <a:schemeClr val="tx1"/>
                </a:solidFill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</c:spPr>
            <c:txPr>
              <a:bodyPr/>
              <a:lstStyle/>
              <a:p>
                <a:pPr>
                  <a:defRPr sz="1400" b="1" spc="-50" baseline="0">
                    <a:solidFill>
                      <a:schemeClr val="tx1"/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'Monthly (2)'!$D$28:$D$40</c:f>
              <c:numCache>
                <c:formatCode>yymm</c:formatCode>
                <c:ptCount val="13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  <c:pt idx="9">
                  <c:v>42856</c:v>
                </c:pt>
                <c:pt idx="10">
                  <c:v>42887</c:v>
                </c:pt>
                <c:pt idx="11">
                  <c:v>42917</c:v>
                </c:pt>
                <c:pt idx="12">
                  <c:v>42948</c:v>
                </c:pt>
              </c:numCache>
            </c:numRef>
          </c:cat>
          <c:val>
            <c:numRef>
              <c:f>'Monthly (2)'!$H$28:$H$40</c:f>
              <c:numCache>
                <c:formatCode>0.0%</c:formatCode>
                <c:ptCount val="13"/>
                <c:pt idx="0">
                  <c:v>3.6692387014316791E-2</c:v>
                </c:pt>
                <c:pt idx="1">
                  <c:v>3.5737155604475782E-2</c:v>
                </c:pt>
                <c:pt idx="2">
                  <c:v>4.1025486949292284E-2</c:v>
                </c:pt>
                <c:pt idx="3">
                  <c:v>4.0377194384049943E-2</c:v>
                </c:pt>
                <c:pt idx="4">
                  <c:v>3.8237637181096309E-2</c:v>
                </c:pt>
                <c:pt idx="5">
                  <c:v>3.9740342228227615E-2</c:v>
                </c:pt>
                <c:pt idx="6">
                  <c:v>4.1544715624518384E-2</c:v>
                </c:pt>
                <c:pt idx="7">
                  <c:v>4.1656625501179281E-2</c:v>
                </c:pt>
                <c:pt idx="8">
                  <c:v>3.8459822578689455E-2</c:v>
                </c:pt>
                <c:pt idx="9">
                  <c:v>4.2000000000000003E-2</c:v>
                </c:pt>
                <c:pt idx="10">
                  <c:v>3.7999999999999999E-2</c:v>
                </c:pt>
                <c:pt idx="11">
                  <c:v>3.9E-2</c:v>
                </c:pt>
                <c:pt idx="12">
                  <c:v>2.3579589983005484E-2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526464"/>
        <c:axId val="132500096"/>
      </c:lineChart>
      <c:dateAx>
        <c:axId val="132480384"/>
        <c:scaling>
          <c:orientation val="minMax"/>
        </c:scaling>
        <c:delete val="0"/>
        <c:axPos val="b"/>
        <c:numFmt formatCode="yymm" sourceLinked="1"/>
        <c:majorTickMark val="out"/>
        <c:minorTickMark val="none"/>
        <c:tickLblPos val="nextTo"/>
        <c:crossAx val="132498560"/>
        <c:crosses val="autoZero"/>
        <c:auto val="1"/>
        <c:lblOffset val="100"/>
        <c:baseTimeUnit val="months"/>
      </c:dateAx>
      <c:valAx>
        <c:axId val="132498560"/>
        <c:scaling>
          <c:orientation val="minMax"/>
          <c:min val="0"/>
        </c:scaling>
        <c:delete val="0"/>
        <c:axPos val="l"/>
        <c:numFmt formatCode="#,##0" sourceLinked="1"/>
        <c:majorTickMark val="none"/>
        <c:minorTickMark val="none"/>
        <c:tickLblPos val="none"/>
        <c:spPr>
          <a:ln>
            <a:noFill/>
          </a:ln>
        </c:spPr>
        <c:crossAx val="132480384"/>
        <c:crosses val="autoZero"/>
        <c:crossBetween val="between"/>
      </c:valAx>
      <c:valAx>
        <c:axId val="132500096"/>
        <c:scaling>
          <c:orientation val="minMax"/>
          <c:max val="5.000000000000001E-2"/>
          <c:min val="0"/>
        </c:scaling>
        <c:delete val="0"/>
        <c:axPos val="r"/>
        <c:numFmt formatCode="0.0%" sourceLinked="1"/>
        <c:majorTickMark val="none"/>
        <c:minorTickMark val="none"/>
        <c:tickLblPos val="none"/>
        <c:spPr>
          <a:ln>
            <a:noFill/>
          </a:ln>
        </c:spPr>
        <c:crossAx val="132526464"/>
        <c:crosses val="max"/>
        <c:crossBetween val="between"/>
      </c:valAx>
      <c:dateAx>
        <c:axId val="132526464"/>
        <c:scaling>
          <c:orientation val="minMax"/>
        </c:scaling>
        <c:delete val="1"/>
        <c:axPos val="b"/>
        <c:numFmt formatCode="yymm" sourceLinked="1"/>
        <c:majorTickMark val="out"/>
        <c:minorTickMark val="none"/>
        <c:tickLblPos val="nextTo"/>
        <c:crossAx val="132500096"/>
        <c:crosses val="autoZero"/>
        <c:auto val="1"/>
        <c:lblOffset val="100"/>
        <c:baseTimeUnit val="months"/>
      </c:date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2.4879465447522578E-2"/>
          <c:y val="0.33744167314742812"/>
          <c:w val="0.25909982604672538"/>
          <c:h val="0.18935132686406492"/>
        </c:manualLayout>
      </c:layout>
      <c:overlay val="0"/>
      <c:txPr>
        <a:bodyPr/>
        <a:lstStyle/>
        <a:p>
          <a:pPr>
            <a:defRPr sz="1400" b="1">
              <a:latin typeface="아리따-돋움(TTF)-Bold" panose="02020603020101020101" pitchFamily="18" charset="-127"/>
              <a:ea typeface="아리따-돋움(TTF)-Bold" panose="02020603020101020101" pitchFamily="18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아리따-돋움(TTF)-Medium" panose="02020603020101020101" pitchFamily="18" charset="-127"/>
          <a:ea typeface="아리따-돋움(TTF)-Medium" panose="02020603020101020101" pitchFamily="18" charset="-127"/>
        </a:defRPr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4909-2177-47AD-BC48-72B423E91588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5C92C-942C-42C0-B36B-87713B45D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4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69733-B564-4A77-9952-5C49B2AAE15F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65548-BF37-4977-BC89-219863EFC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2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14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0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구매전환율은 해당세션의 구매여부로 판단하는가 </a:t>
            </a:r>
            <a:r>
              <a:rPr lang="en-US" altLang="ko-KR" smtClean="0"/>
              <a:t>?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0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구매전환율은 해당세션의 구매여부로 판단하는가 </a:t>
            </a:r>
            <a:r>
              <a:rPr lang="en-US" altLang="ko-KR" smtClean="0"/>
              <a:t>?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구매전환율은 해당세션의 구매여부로 판단하는가 </a:t>
            </a:r>
            <a:r>
              <a:rPr lang="en-US" altLang="ko-KR" smtClean="0"/>
              <a:t>?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jp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8.jp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8.jp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7.jpg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8.jpg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8.jpg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Untitled-1.png"/>
          <p:cNvPicPr>
            <a:picLocks noChangeAspect="1"/>
          </p:cNvPicPr>
          <p:nvPr userDrawn="1"/>
        </p:nvPicPr>
        <p:blipFill>
          <a:blip r:embed="rId3" cstate="print"/>
          <a:srcRect t="15099" r="29625"/>
          <a:stretch>
            <a:fillRect/>
          </a:stretch>
        </p:blipFill>
        <p:spPr>
          <a:xfrm>
            <a:off x="2936776" y="0"/>
            <a:ext cx="6969224" cy="5822504"/>
          </a:xfrm>
          <a:prstGeom prst="rect">
            <a:avLst/>
          </a:prstGeom>
        </p:spPr>
      </p:pic>
      <p:cxnSp>
        <p:nvCxnSpPr>
          <p:cNvPr id="26" name="직선 연결선 25"/>
          <p:cNvCxnSpPr/>
          <p:nvPr userDrawn="1"/>
        </p:nvCxnSpPr>
        <p:spPr>
          <a:xfrm>
            <a:off x="592585" y="3362742"/>
            <a:ext cx="5872583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8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cxnSp>
        <p:nvCxnSpPr>
          <p:cNvPr id="7" name="직선 연결선 6"/>
          <p:cNvCxnSpPr/>
          <p:nvPr userDrawn="1"/>
        </p:nvCxnSpPr>
        <p:spPr bwMode="gray">
          <a:xfrm>
            <a:off x="592585" y="1120969"/>
            <a:ext cx="5904656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 bwMode="gray">
          <a:xfrm>
            <a:off x="3300696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혁신상품</a:t>
            </a:r>
            <a:endParaRPr lang="ko-KR" altLang="en-US" sz="1400" b="1" dirty="0">
              <a:solidFill>
                <a:schemeClr val="bg1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gray">
          <a:xfrm>
            <a:off x="4394969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고객경험</a:t>
            </a:r>
            <a:endParaRPr lang="ko-KR" altLang="en-US" sz="1400" b="1" dirty="0">
              <a:solidFill>
                <a:schemeClr val="bg1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gray">
          <a:xfrm>
            <a:off x="5489241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디지털</a:t>
            </a:r>
            <a:endParaRPr lang="ko-KR" altLang="en-US" sz="1400" b="1" dirty="0">
              <a:solidFill>
                <a:schemeClr val="bg1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560512" y="1124744"/>
            <a:ext cx="7488832" cy="1143000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36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4" name="그림 13" descr="아모래워드마크.png"/>
          <p:cNvPicPr>
            <a:picLocks noChangeAspect="1"/>
          </p:cNvPicPr>
          <p:nvPr userDrawn="1"/>
        </p:nvPicPr>
        <p:blipFill>
          <a:blip r:embed="rId4" cstate="print"/>
          <a:srcRect b="40000"/>
          <a:stretch>
            <a:fillRect/>
          </a:stretch>
        </p:blipFill>
        <p:spPr>
          <a:xfrm>
            <a:off x="632523" y="675410"/>
            <a:ext cx="2173022" cy="22457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24296" y="6300028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_TTF_SemiBold" panose="02020603020101020101" pitchFamily="18" charset="-127"/>
                <a:ea typeface="아리따-돋움_TTF_SemiBold" panose="02020603020101020101" pitchFamily="18" charset="-127"/>
              </a:rPr>
              <a:t>처음처럼  </a:t>
            </a:r>
            <a:r>
              <a:rPr lang="en-US" altLang="ko-KR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_TTF_SemiBold" panose="02020603020101020101" pitchFamily="18" charset="-127"/>
                <a:ea typeface="아리따-돋움_TTF_SemiBold" panose="02020603020101020101" pitchFamily="18" charset="-127"/>
              </a:rPr>
              <a:t>Back to Basics</a:t>
            </a:r>
            <a:endParaRPr lang="ko-KR" altLang="en-US" sz="1800" b="0" dirty="0">
              <a:solidFill>
                <a:schemeClr val="tx1">
                  <a:lumMod val="50000"/>
                  <a:lumOff val="50000"/>
                </a:schemeClr>
              </a:solidFill>
              <a:latin typeface="아리따-돋움_TTF_SemiBold" panose="02020603020101020101" pitchFamily="18" charset="-127"/>
              <a:ea typeface="아리따-돋움_TTF_SemiBold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8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8" name="TextBox 15"/>
          <p:cNvSpPr txBox="1"/>
          <p:nvPr userDrawn="1"/>
        </p:nvSpPr>
        <p:spPr bwMode="gray">
          <a:xfrm>
            <a:off x="105008" y="6525344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_TTF_SemiBold" panose="02020603020101020101" pitchFamily="18" charset="-127"/>
                <a:ea typeface="아리따-돋움_TTF_SemiBold" panose="02020603020101020101" pitchFamily="18" charset="-127"/>
              </a:rPr>
              <a:t>처음처럼 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_TTF_SemiBold" panose="02020603020101020101" pitchFamily="18" charset="-127"/>
                <a:ea typeface="아리따-돋움_TTF_SemiBold" panose="02020603020101020101" pitchFamily="18" charset="-127"/>
              </a:rPr>
              <a:t>Back to Basics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아리따-돋움_TTF_SemiBold" panose="02020603020101020101" pitchFamily="18" charset="-127"/>
              <a:ea typeface="아리따-돋움_TTF_SemiBold" panose="02020603020101020101" pitchFamily="18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200472" y="119484"/>
            <a:ext cx="6984776" cy="420688"/>
          </a:xfrm>
          <a:prstGeom prst="rect">
            <a:avLst/>
          </a:prstGeom>
        </p:spPr>
        <p:txBody>
          <a:bodyPr anchor="ctr"/>
          <a:lstStyle>
            <a:lvl1pPr algn="l">
              <a:defRPr lang="ko-KR" altLang="en-US" sz="2000" kern="1200" spc="-150" dirty="0" smtClean="0">
                <a:solidFill>
                  <a:srgbClr val="19396B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  <a:sym typeface="아리따-돋움(OTF)-Medium"/>
              </a:defRPr>
            </a:lvl1pPr>
          </a:lstStyle>
          <a:p>
            <a:pPr marL="0" lvl="0" algn="l" defTabSz="914400" rtl="0" eaLnBrk="1" latinLnBrk="1" hangingPunct="1">
              <a:defRPr/>
            </a:pP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36538" y="0"/>
            <a:ext cx="9432925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8"/>
          <p:cNvSpPr txBox="1">
            <a:spLocks/>
          </p:cNvSpPr>
          <p:nvPr userDrawn="1"/>
        </p:nvSpPr>
        <p:spPr>
          <a:xfrm>
            <a:off x="200472" y="119484"/>
            <a:ext cx="6984776" cy="4206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000" kern="1200" spc="-150" dirty="0" smtClean="0">
                <a:solidFill>
                  <a:schemeClr val="tx1"/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  <a:sym typeface="아리따-돋움(OTF)-Medium"/>
              </a:defRPr>
            </a:lvl1pPr>
          </a:lstStyle>
          <a:p>
            <a:endParaRPr lang="ko-KR" altLang="en-US" dirty="0"/>
          </a:p>
        </p:txBody>
      </p:sp>
      <p:sp>
        <p:nvSpPr>
          <p:cNvPr id="27" name="모서리가 둥근 직사각형 26"/>
          <p:cNvSpPr/>
          <p:nvPr userDrawn="1"/>
        </p:nvSpPr>
        <p:spPr>
          <a:xfrm>
            <a:off x="7259436" y="-3002"/>
            <a:ext cx="756000" cy="252000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혁신상품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8084353" y="-3002"/>
            <a:ext cx="756000" cy="252000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고객경험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9" name="모서리가 둥근 직사각형 28"/>
          <p:cNvSpPr/>
          <p:nvPr userDrawn="1"/>
        </p:nvSpPr>
        <p:spPr>
          <a:xfrm>
            <a:off x="8909270" y="-3002"/>
            <a:ext cx="756000" cy="252000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디지털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00472" y="668420"/>
            <a:ext cx="950505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200025" y="6524625"/>
            <a:ext cx="95059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8" y="6597352"/>
            <a:ext cx="1296000" cy="125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Untitled-1.png"/>
          <p:cNvPicPr>
            <a:picLocks noChangeAspect="1"/>
          </p:cNvPicPr>
          <p:nvPr userDrawn="1"/>
        </p:nvPicPr>
        <p:blipFill>
          <a:blip r:embed="rId3" cstate="print"/>
          <a:srcRect t="15099" r="29625"/>
          <a:stretch>
            <a:fillRect/>
          </a:stretch>
        </p:blipFill>
        <p:spPr>
          <a:xfrm>
            <a:off x="2936776" y="0"/>
            <a:ext cx="6969224" cy="5822504"/>
          </a:xfrm>
          <a:prstGeom prst="rect">
            <a:avLst/>
          </a:prstGeom>
        </p:spPr>
      </p:pic>
      <p:cxnSp>
        <p:nvCxnSpPr>
          <p:cNvPr id="26" name="직선 연결선 25"/>
          <p:cNvCxnSpPr/>
          <p:nvPr userDrawn="1"/>
        </p:nvCxnSpPr>
        <p:spPr>
          <a:xfrm>
            <a:off x="592585" y="3362742"/>
            <a:ext cx="565655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8"/>
          <p:cNvSpPr>
            <a:spLocks noGrp="1"/>
          </p:cNvSpPr>
          <p:nvPr userDrawn="1">
            <p:ph type="sldNum" sz="quarter" idx="12"/>
            <p:custDataLst>
              <p:tags r:id="rId1"/>
            </p:custDataLst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92585" y="1157672"/>
            <a:ext cx="59046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 userDrawn="1"/>
        </p:nvSpPr>
        <p:spPr>
          <a:xfrm>
            <a:off x="3277742" y="869672"/>
            <a:ext cx="10433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혁신상품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4384936" y="869672"/>
            <a:ext cx="10433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고객경험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5492130" y="869672"/>
            <a:ext cx="10433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디지털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20796" y="6278256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처음처럼 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Back to Basics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5" y="692867"/>
            <a:ext cx="2090324" cy="202205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421388" y="3362742"/>
            <a:ext cx="285209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2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개체 1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377433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그림 21" descr="Untitled-1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099" r="29625"/>
          <a:stretch>
            <a:fillRect/>
          </a:stretch>
        </p:blipFill>
        <p:spPr>
          <a:xfrm>
            <a:off x="2936776" y="0"/>
            <a:ext cx="6969224" cy="5822504"/>
          </a:xfrm>
          <a:prstGeom prst="rect">
            <a:avLst/>
          </a:prstGeom>
        </p:spPr>
      </p:pic>
      <p:cxnSp>
        <p:nvCxnSpPr>
          <p:cNvPr id="26" name="직선 연결선 25"/>
          <p:cNvCxnSpPr/>
          <p:nvPr userDrawn="1"/>
        </p:nvCxnSpPr>
        <p:spPr>
          <a:xfrm>
            <a:off x="592585" y="3362742"/>
            <a:ext cx="5872583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8"/>
          <p:cNvSpPr>
            <a:spLocks noGrp="1"/>
          </p:cNvSpPr>
          <p:nvPr userDrawn="1">
            <p:ph type="sldNum" sz="quarter" idx="12"/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936384-6829-4736-91C5-B78CFB86700B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cxnSp>
        <p:nvCxnSpPr>
          <p:cNvPr id="7" name="직선 연결선 6"/>
          <p:cNvCxnSpPr/>
          <p:nvPr userDrawn="1"/>
        </p:nvCxnSpPr>
        <p:spPr bwMode="gray">
          <a:xfrm>
            <a:off x="592585" y="1120969"/>
            <a:ext cx="5904656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 bwMode="gray">
          <a:xfrm>
            <a:off x="3300696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err="1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강한상품</a:t>
            </a:r>
            <a:endParaRPr kumimoji="1" lang="ko-KR" altLang="en-US" sz="14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gray">
          <a:xfrm>
            <a:off x="4394969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err="1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소매력</a:t>
            </a:r>
            <a:r>
              <a:rPr kumimoji="1" lang="ko-KR" altLang="en-US" sz="1400" b="1" dirty="0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 강화</a:t>
            </a:r>
            <a:endParaRPr kumimoji="1" lang="ko-KR" altLang="en-US" sz="14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gray">
          <a:xfrm>
            <a:off x="5489241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TCR</a:t>
            </a:r>
            <a:endParaRPr kumimoji="1" lang="ko-KR" altLang="en-US" sz="14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560512" y="1700808"/>
            <a:ext cx="7488832" cy="792088"/>
          </a:xfrm>
          <a:prstGeom prst="rect">
            <a:avLst/>
          </a:prstGeom>
        </p:spPr>
        <p:txBody>
          <a:bodyPr anchor="t"/>
          <a:lstStyle>
            <a:lvl1pPr algn="l"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3"/>
          </p:nvPr>
        </p:nvSpPr>
        <p:spPr>
          <a:xfrm>
            <a:off x="560388" y="1412776"/>
            <a:ext cx="7488237" cy="431601"/>
          </a:xfrm>
          <a:prstGeom prst="rect">
            <a:avLst/>
          </a:prstGeom>
        </p:spPr>
        <p:txBody>
          <a:bodyPr anchor="b"/>
          <a:lstStyle>
            <a:lvl1pPr>
              <a:buFontTx/>
              <a:buNone/>
              <a:defRPr kumimoji="1" lang="ko-KR" altLang="en-US" sz="2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</a:defRPr>
            </a:lvl1pPr>
            <a:lvl2pPr>
              <a:buFontTx/>
              <a:buNone/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2pPr>
            <a:lvl3pPr>
              <a:buFontTx/>
              <a:buNone/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3pPr>
            <a:lvl4pPr>
              <a:buFontTx/>
              <a:buNone/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4pPr>
            <a:lvl5pPr>
              <a:buFontTx/>
              <a:buNone/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585" y="692867"/>
            <a:ext cx="2090324" cy="202205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20796" y="6278256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처음처럼  </a:t>
            </a:r>
            <a:r>
              <a:rPr kumimoji="1" lang="en-US" altLang="ko-KR" smtClean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Back to Basics</a:t>
            </a:r>
            <a:endParaRPr kumimoji="1"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66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개체 20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5281422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4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236476" y="0"/>
            <a:ext cx="9433048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00472" y="76470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00472" y="652534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936384-6829-4736-91C5-B78CFB86700B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7221336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강한상품</a:t>
            </a:r>
            <a:endParaRPr lang="ko-KR" altLang="en-US" sz="10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8058953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소매력</a:t>
            </a:r>
            <a:r>
              <a:rPr lang="ko-KR" altLang="en-US" sz="1000" b="1" dirty="0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 강화</a:t>
            </a:r>
            <a:endParaRPr lang="ko-KR" altLang="en-US" sz="10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8896570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TCR</a:t>
            </a:r>
            <a:endParaRPr lang="ko-KR" altLang="en-US" sz="10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200472" y="332656"/>
            <a:ext cx="6984776" cy="420688"/>
          </a:xfrm>
          <a:prstGeom prst="rect">
            <a:avLst/>
          </a:prstGeom>
        </p:spPr>
        <p:txBody>
          <a:bodyPr anchor="ctr"/>
          <a:lstStyle>
            <a:lvl1pPr algn="l">
              <a:defRPr kumimoji="0" lang="ko-KR" altLang="en-US" sz="2000" kern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  <a:sym typeface="아리따-돋움(OTF)-Medium"/>
              </a:defRPr>
            </a:lvl1pPr>
          </a:lstStyle>
          <a:p>
            <a:pPr marL="0" lvl="0" algn="l" defTabSz="914400" rtl="0" eaLnBrk="1" latinLnBrk="1" hangingPunct="1">
              <a:defRPr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200472" y="135294"/>
            <a:ext cx="5617319" cy="35981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1400" b="0" kern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  <a:sym typeface="아리따-돋움(OTF)-Medium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algn="l" defTabSz="914400" rtl="0" eaLnBrk="1" latinLnBrk="1" hangingPunct="1">
              <a:spcBef>
                <a:spcPct val="0"/>
              </a:spcBef>
              <a:buNone/>
              <a:defRPr/>
            </a:pPr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9528" y="6574133"/>
            <a:ext cx="1296000" cy="1253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72" y="6574133"/>
            <a:ext cx="1499616" cy="131064"/>
          </a:xfrm>
          <a:prstGeom prst="rect">
            <a:avLst/>
          </a:prstGeom>
        </p:spPr>
      </p:pic>
      <p:sp>
        <p:nvSpPr>
          <p:cNvPr id="18" name="직사각형 69"/>
          <p:cNvSpPr/>
          <p:nvPr userDrawn="1"/>
        </p:nvSpPr>
        <p:spPr>
          <a:xfrm>
            <a:off x="260359" y="813450"/>
            <a:ext cx="94323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dirty="0">
              <a:solidFill>
                <a:prstClr val="black"/>
              </a:solidFill>
              <a:latin typeface="아리따-돋움_TTF_Medium" panose="02020603020101020101" pitchFamily="18" charset="-127"/>
              <a:ea typeface="아리따-돋움_TTF_Medium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30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개체 20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455642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6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236476" y="0"/>
            <a:ext cx="9433048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00472" y="76470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00472" y="652534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936384-6829-4736-91C5-B78CFB86700B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7221336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강한상품</a:t>
            </a:r>
            <a:endParaRPr lang="ko-KR" altLang="en-US" sz="10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8058953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소매력</a:t>
            </a:r>
            <a:r>
              <a:rPr lang="ko-KR" altLang="en-US" sz="1000" b="1" dirty="0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 강화</a:t>
            </a:r>
            <a:endParaRPr lang="ko-KR" altLang="en-US" sz="10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8896570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TCR</a:t>
            </a:r>
            <a:endParaRPr lang="ko-KR" altLang="en-US" sz="10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200472" y="332656"/>
            <a:ext cx="6984776" cy="420688"/>
          </a:xfrm>
          <a:prstGeom prst="rect">
            <a:avLst/>
          </a:prstGeom>
        </p:spPr>
        <p:txBody>
          <a:bodyPr anchor="ctr"/>
          <a:lstStyle>
            <a:lvl1pPr algn="l">
              <a:defRPr kumimoji="0" lang="ko-KR" altLang="en-US" sz="2000" kern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  <a:sym typeface="아리따-돋움(OTF)-Medium"/>
              </a:defRPr>
            </a:lvl1pPr>
          </a:lstStyle>
          <a:p>
            <a:pPr marL="0" lvl="0" algn="l" defTabSz="914400" rtl="0" eaLnBrk="1" latinLnBrk="1" hangingPunct="1">
              <a:defRPr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200472" y="135294"/>
            <a:ext cx="5617319" cy="35981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1400" b="0" kern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  <a:sym typeface="아리따-돋움(OTF)-Medium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algn="l" defTabSz="914400" rtl="0" eaLnBrk="1" latinLnBrk="1" hangingPunct="1">
              <a:spcBef>
                <a:spcPct val="0"/>
              </a:spcBef>
              <a:buNone/>
              <a:defRPr/>
            </a:pPr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9528" y="6574133"/>
            <a:ext cx="1296000" cy="1253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72" y="6574133"/>
            <a:ext cx="1499616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7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개체 1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2110553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3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그림 21" descr="Untitled-1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099" r="29625"/>
          <a:stretch>
            <a:fillRect/>
          </a:stretch>
        </p:blipFill>
        <p:spPr>
          <a:xfrm>
            <a:off x="2936776" y="0"/>
            <a:ext cx="6969224" cy="5822504"/>
          </a:xfrm>
          <a:prstGeom prst="rect">
            <a:avLst/>
          </a:prstGeom>
        </p:spPr>
      </p:pic>
      <p:cxnSp>
        <p:nvCxnSpPr>
          <p:cNvPr id="26" name="직선 연결선 25"/>
          <p:cNvCxnSpPr/>
          <p:nvPr userDrawn="1"/>
        </p:nvCxnSpPr>
        <p:spPr>
          <a:xfrm>
            <a:off x="592585" y="3362742"/>
            <a:ext cx="5872583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8"/>
          <p:cNvSpPr>
            <a:spLocks noGrp="1"/>
          </p:cNvSpPr>
          <p:nvPr userDrawn="1">
            <p:ph type="sldNum" sz="quarter" idx="12"/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936384-6829-4736-91C5-B78CFB86700B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cxnSp>
        <p:nvCxnSpPr>
          <p:cNvPr id="7" name="직선 연결선 6"/>
          <p:cNvCxnSpPr/>
          <p:nvPr userDrawn="1"/>
        </p:nvCxnSpPr>
        <p:spPr bwMode="gray">
          <a:xfrm>
            <a:off x="592585" y="1120969"/>
            <a:ext cx="5904656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 bwMode="gray">
          <a:xfrm>
            <a:off x="3300696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err="1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강한상품</a:t>
            </a:r>
            <a:endParaRPr kumimoji="1" lang="ko-KR" altLang="en-US" sz="14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gray">
          <a:xfrm>
            <a:off x="4394969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err="1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소매력</a:t>
            </a:r>
            <a:r>
              <a:rPr kumimoji="1" lang="ko-KR" altLang="en-US" sz="1400" b="1" dirty="0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 강화</a:t>
            </a:r>
            <a:endParaRPr kumimoji="1" lang="ko-KR" altLang="en-US" sz="14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gray">
          <a:xfrm>
            <a:off x="5489241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TCR</a:t>
            </a:r>
            <a:endParaRPr kumimoji="1" lang="ko-KR" altLang="en-US" sz="14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560512" y="1700808"/>
            <a:ext cx="7488832" cy="792088"/>
          </a:xfrm>
          <a:prstGeom prst="rect">
            <a:avLst/>
          </a:prstGeom>
        </p:spPr>
        <p:txBody>
          <a:bodyPr anchor="t"/>
          <a:lstStyle>
            <a:lvl1pPr algn="l"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3"/>
          </p:nvPr>
        </p:nvSpPr>
        <p:spPr>
          <a:xfrm>
            <a:off x="560388" y="1412776"/>
            <a:ext cx="7488237" cy="431601"/>
          </a:xfrm>
          <a:prstGeom prst="rect">
            <a:avLst/>
          </a:prstGeom>
        </p:spPr>
        <p:txBody>
          <a:bodyPr anchor="b"/>
          <a:lstStyle>
            <a:lvl1pPr>
              <a:buFontTx/>
              <a:buNone/>
              <a:defRPr kumimoji="1" lang="ko-KR" altLang="en-US" sz="2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</a:defRPr>
            </a:lvl1pPr>
            <a:lvl2pPr>
              <a:buFontTx/>
              <a:buNone/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2pPr>
            <a:lvl3pPr>
              <a:buFontTx/>
              <a:buNone/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3pPr>
            <a:lvl4pPr>
              <a:buFontTx/>
              <a:buNone/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4pPr>
            <a:lvl5pPr>
              <a:buFontTx/>
              <a:buNone/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585" y="692867"/>
            <a:ext cx="2090324" cy="202205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20796" y="6278256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처음처럼  </a:t>
            </a:r>
            <a:r>
              <a:rPr kumimoji="1" lang="en-US" altLang="ko-KR" smtClean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Back to Basics</a:t>
            </a:r>
            <a:endParaRPr kumimoji="1"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581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개체 20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8225904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6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236476" y="0"/>
            <a:ext cx="9433048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00472" y="76470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00472" y="652534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936384-6829-4736-91C5-B78CFB86700B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7221336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강한상품</a:t>
            </a:r>
            <a:endParaRPr lang="ko-KR" altLang="en-US" sz="10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8058953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소매력</a:t>
            </a:r>
            <a:r>
              <a:rPr lang="ko-KR" altLang="en-US" sz="1000" b="1" dirty="0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 강화</a:t>
            </a:r>
            <a:endParaRPr lang="ko-KR" altLang="en-US" sz="10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8896570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TCR</a:t>
            </a:r>
            <a:endParaRPr lang="ko-KR" altLang="en-US" sz="10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200472" y="332656"/>
            <a:ext cx="6984776" cy="420688"/>
          </a:xfrm>
          <a:prstGeom prst="rect">
            <a:avLst/>
          </a:prstGeom>
        </p:spPr>
        <p:txBody>
          <a:bodyPr anchor="ctr"/>
          <a:lstStyle>
            <a:lvl1pPr algn="l">
              <a:defRPr kumimoji="0" lang="ko-KR" altLang="en-US" sz="2000" kern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  <a:sym typeface="아리따-돋움(OTF)-Medium"/>
              </a:defRPr>
            </a:lvl1pPr>
          </a:lstStyle>
          <a:p>
            <a:pPr marL="0" lvl="0" algn="l" defTabSz="914400" rtl="0" eaLnBrk="1" latinLnBrk="1" hangingPunct="1">
              <a:defRPr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200472" y="135294"/>
            <a:ext cx="5617319" cy="35981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1400" b="0" kern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  <a:sym typeface="아리따-돋움(OTF)-Medium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algn="l" defTabSz="914400" rtl="0" eaLnBrk="1" latinLnBrk="1" hangingPunct="1">
              <a:spcBef>
                <a:spcPct val="0"/>
              </a:spcBef>
              <a:buNone/>
              <a:defRPr/>
            </a:pPr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9528" y="6574133"/>
            <a:ext cx="1296000" cy="1253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72" y="6574133"/>
            <a:ext cx="1499616" cy="131064"/>
          </a:xfrm>
          <a:prstGeom prst="rect">
            <a:avLst/>
          </a:prstGeom>
        </p:spPr>
      </p:pic>
      <p:sp>
        <p:nvSpPr>
          <p:cNvPr id="18" name="직사각형 69"/>
          <p:cNvSpPr/>
          <p:nvPr userDrawn="1"/>
        </p:nvSpPr>
        <p:spPr>
          <a:xfrm>
            <a:off x="260359" y="813450"/>
            <a:ext cx="94323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dirty="0">
              <a:solidFill>
                <a:prstClr val="black"/>
              </a:solidFill>
              <a:latin typeface="아리따-돋움_TTF_Medium" panose="02020603020101020101" pitchFamily="18" charset="-127"/>
              <a:ea typeface="아리따-돋움_TTF_Medium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개체 20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1057258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8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236476" y="0"/>
            <a:ext cx="9433048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00472" y="76470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00472" y="652534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936384-6829-4736-91C5-B78CFB86700B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7221336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강한상품</a:t>
            </a:r>
            <a:endParaRPr lang="ko-KR" altLang="en-US" sz="10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8058953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소매력</a:t>
            </a:r>
            <a:r>
              <a:rPr lang="ko-KR" altLang="en-US" sz="1000" b="1" dirty="0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 강화</a:t>
            </a:r>
            <a:endParaRPr lang="ko-KR" altLang="en-US" sz="10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8896570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TCR</a:t>
            </a:r>
            <a:endParaRPr lang="ko-KR" altLang="en-US" sz="1000" b="1" dirty="0">
              <a:solidFill>
                <a:prstClr val="white"/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200472" y="332656"/>
            <a:ext cx="6984776" cy="420688"/>
          </a:xfrm>
          <a:prstGeom prst="rect">
            <a:avLst/>
          </a:prstGeom>
        </p:spPr>
        <p:txBody>
          <a:bodyPr anchor="ctr"/>
          <a:lstStyle>
            <a:lvl1pPr algn="l">
              <a:defRPr kumimoji="0" lang="ko-KR" altLang="en-US" sz="2000" kern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  <a:sym typeface="아리따-돋움(OTF)-Medium"/>
              </a:defRPr>
            </a:lvl1pPr>
          </a:lstStyle>
          <a:p>
            <a:pPr marL="0" lvl="0" algn="l" defTabSz="914400" rtl="0" eaLnBrk="1" latinLnBrk="1" hangingPunct="1">
              <a:defRPr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200472" y="135294"/>
            <a:ext cx="5617319" cy="35981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1400" b="0" kern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  <a:cs typeface="+mn-cs"/>
                <a:sym typeface="아리따-돋움(OTF)-Medium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algn="l" defTabSz="914400" rtl="0" eaLnBrk="1" latinLnBrk="1" hangingPunct="1">
              <a:spcBef>
                <a:spcPct val="0"/>
              </a:spcBef>
              <a:buNone/>
              <a:defRPr/>
            </a:pPr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9528" y="6574133"/>
            <a:ext cx="1296000" cy="1253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72" y="6574133"/>
            <a:ext cx="1499616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8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6.xml"/><Relationship Id="rId5" Type="http://schemas.openxmlformats.org/officeDocument/2006/relationships/vmlDrawing" Target="../drawings/vmlDrawing2.v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10.xml"/><Relationship Id="rId5" Type="http://schemas.openxmlformats.org/officeDocument/2006/relationships/vmlDrawing" Target="../drawings/vmlDrawing6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9966534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62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슬라이드 번호 개체 틀 28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19993170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19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94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6563571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1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0977" y="2141984"/>
            <a:ext cx="7488832" cy="1143000"/>
          </a:xfrm>
          <a:prstGeom prst="rect">
            <a:avLst/>
          </a:prstGeom>
        </p:spPr>
        <p:txBody>
          <a:bodyPr anchor="b"/>
          <a:lstStyle/>
          <a:p>
            <a:pPr lvl="0">
              <a:lnSpc>
                <a:spcPct val="85000"/>
              </a:lnSpc>
              <a:spcBef>
                <a:spcPct val="0"/>
              </a:spcBef>
              <a:defRPr/>
            </a:pPr>
            <a:r>
              <a:rPr kumimoji="1" lang="en-US" altLang="ko-KR" sz="2400" kern="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AP Mall</a:t>
            </a:r>
          </a:p>
          <a:p>
            <a:pPr lvl="0">
              <a:lnSpc>
                <a:spcPct val="85000"/>
              </a:lnSpc>
              <a:spcBef>
                <a:spcPct val="0"/>
              </a:spcBef>
              <a:defRPr/>
            </a:pPr>
            <a:r>
              <a:rPr kumimoji="1" lang="en-US" altLang="ko-KR" sz="3600" b="1" kern="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Test &amp; Learn Session</a:t>
            </a:r>
            <a:endParaRPr kumimoji="1" lang="en-US" altLang="ko-KR" sz="3600" b="1" kern="0" spc="-15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412" y="3352800"/>
            <a:ext cx="2592288" cy="41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_TTF_Bold" panose="02020603020101020101" pitchFamily="18" charset="-127"/>
                <a:ea typeface="아리따-돋움_TTF_Bold" panose="02020603020101020101" pitchFamily="18" charset="-127"/>
              </a:rPr>
              <a:t>2017.09.15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_TTF_Bold" panose="02020603020101020101" pitchFamily="18" charset="-127"/>
              <a:ea typeface="아리따-돋움_TTF_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374492" y="3463215"/>
            <a:ext cx="3528392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4000" rIns="54000" rtlCol="0">
            <a:spAutoFit/>
          </a:bodyPr>
          <a:lstStyle/>
          <a:p>
            <a:pPr latinLnBrk="0">
              <a:spcAft>
                <a:spcPts val="300"/>
              </a:spcAft>
              <a:defRPr/>
            </a:pP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디지털 </a:t>
            </a:r>
            <a:r>
              <a:rPr lang="en-US" altLang="ko-KR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Division (E</a:t>
            </a: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커머스</a:t>
            </a:r>
            <a:r>
              <a:rPr lang="en-US" altLang="ko-KR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팀</a:t>
            </a:r>
            <a:r>
              <a:rPr lang="en-US" altLang="ko-KR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웹디자인팀</a:t>
            </a:r>
            <a:r>
              <a:rPr lang="en-US" altLang="ko-KR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</a:p>
          <a:p>
            <a:pPr latinLnBrk="0">
              <a:spcAft>
                <a:spcPts val="300"/>
              </a:spcAft>
              <a:defRPr/>
            </a:pP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정보기술 </a:t>
            </a:r>
            <a:r>
              <a:rPr lang="en-US" altLang="ko-KR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Division (</a:t>
            </a: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정보혁신팀</a:t>
            </a:r>
            <a:r>
              <a:rPr lang="en-US" altLang="ko-KR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4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데이터통합관리</a:t>
            </a: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팀</a:t>
            </a:r>
            <a:r>
              <a:rPr lang="en-US" altLang="ko-KR" sz="14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endParaRPr lang="en-US" altLang="ko-KR" sz="1400" spc="-150">
              <a:solidFill>
                <a:schemeClr val="tx1">
                  <a:lumMod val="65000"/>
                  <a:lumOff val="3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latinLnBrk="0">
              <a:spcAft>
                <a:spcPts val="300"/>
              </a:spcAft>
              <a:defRPr/>
            </a:pP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상품전략 </a:t>
            </a:r>
            <a:r>
              <a:rPr lang="en-US" altLang="ko-KR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Division (</a:t>
            </a: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상품운영전략팀</a:t>
            </a:r>
            <a:r>
              <a:rPr lang="en-US" altLang="ko-KR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</a:p>
          <a:p>
            <a:pPr latinLnBrk="0">
              <a:spcAft>
                <a:spcPts val="300"/>
              </a:spcAft>
              <a:defRPr/>
            </a:pP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커뮤니케이션전략 </a:t>
            </a:r>
            <a:r>
              <a:rPr lang="en-US" altLang="ko-KR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Division (</a:t>
            </a: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디지털마케팅팀</a:t>
            </a:r>
            <a:r>
              <a:rPr lang="en-US" altLang="ko-KR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</a:p>
          <a:p>
            <a:pPr latinLnBrk="0">
              <a:spcAft>
                <a:spcPts val="300"/>
              </a:spcAft>
              <a:defRPr/>
            </a:pP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고객전략 </a:t>
            </a:r>
            <a:r>
              <a:rPr lang="en-US" altLang="ko-KR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Division (</a:t>
            </a: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고객전략팀</a:t>
            </a:r>
            <a:r>
              <a:rPr lang="en-US" altLang="ko-KR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캠프아문젠</a:t>
            </a:r>
            <a:r>
              <a:rPr lang="en-US" altLang="ko-KR" sz="1400" spc="-15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03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113100" y="106084"/>
            <a:ext cx="4960206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en-US" altLang="ko-KR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  <a:r>
              <a:rPr lang="en-US" altLang="ko-KR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AP</a:t>
            </a:r>
            <a:r>
              <a:rPr lang="ko-KR" altLang="en-US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몰 </a:t>
            </a:r>
            <a:r>
              <a:rPr lang="en-US" altLang="ko-KR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Test&amp;Learn</a:t>
            </a:r>
          </a:p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en-US" altLang="ko-KR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Follow up </a:t>
            </a:r>
            <a:endParaRPr lang="ko-KR" altLang="en-US" sz="2000" spc="-15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3480000" y="-44758"/>
            <a:ext cx="3526034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lang="ko-KR" altLang="en-US" sz="1400" spc="-150" dirty="0">
              <a:solidFill>
                <a:srgbClr val="19396B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93552"/>
              </p:ext>
            </p:extLst>
          </p:nvPr>
        </p:nvGraphicFramePr>
        <p:xfrm>
          <a:off x="272480" y="908720"/>
          <a:ext cx="9361040" cy="5328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5734"/>
                <a:gridCol w="1695306"/>
              </a:tblGrid>
              <a:tr h="4374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주요내용</a:t>
                      </a:r>
                      <a:endParaRPr 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진행부서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7214">
                <a:tc>
                  <a:txBody>
                    <a:bodyPr/>
                    <a:lstStyle/>
                    <a:p>
                      <a:r>
                        <a:rPr lang="en-US" altLang="ko-KR" sz="140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 </a:t>
                      </a:r>
                      <a:r>
                        <a:rPr lang="en-US" altLang="ko-KR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SNS(Facebook</a:t>
                      </a:r>
                      <a:r>
                        <a:rPr lang="ko-KR" altLang="en-US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등</a:t>
                      </a:r>
                      <a:r>
                        <a:rPr lang="en-US" altLang="ko-KR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r>
                        <a:rPr lang="ko-KR" altLang="en-US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맞춤광고를 위한 고객약관변경 </a:t>
                      </a:r>
                      <a:r>
                        <a:rPr lang="en-US" altLang="ko-KR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(9</a:t>
                      </a:r>
                      <a:r>
                        <a:rPr lang="ko-KR" altLang="en-US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월內 채널별 순차적용中</a:t>
                      </a:r>
                      <a:r>
                        <a:rPr lang="en-US" altLang="ko-KR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140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 </a:t>
                      </a:r>
                      <a:r>
                        <a:rPr lang="en-US" altLang="ko-KR" sz="1400" b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10</a:t>
                      </a:r>
                      <a:r>
                        <a:rPr lang="ko-KR" altLang="en-US" sz="1400" b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월 이후 신규고객</a:t>
                      </a:r>
                      <a:r>
                        <a:rPr lang="en-US" altLang="ko-KR" sz="1400" b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400" b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약 </a:t>
                      </a:r>
                      <a:r>
                        <a:rPr lang="en-US" altLang="ko-KR" sz="1400" b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25</a:t>
                      </a:r>
                      <a:r>
                        <a:rPr lang="ko-KR" altLang="en-US" sz="1400" b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만명</a:t>
                      </a:r>
                      <a:r>
                        <a:rPr lang="en-US" altLang="ko-KR" sz="1400" b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</a:t>
                      </a:r>
                      <a:r>
                        <a:rPr lang="ko-KR" altLang="en-US" sz="1400" b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대상으로 </a:t>
                      </a:r>
                      <a:r>
                        <a:rPr lang="en-US" altLang="ko-KR" sz="1400" b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SNS</a:t>
                      </a:r>
                      <a:r>
                        <a:rPr lang="ko-KR" altLang="en-US" sz="1400" b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통한 이커머스 경험유도 캠페인 </a:t>
                      </a:r>
                      <a:r>
                        <a:rPr lang="en-US" altLang="ko-KR" sz="1400" b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Test </a:t>
                      </a:r>
                      <a:r>
                        <a:rPr lang="ko-KR" altLang="en-US" sz="1400" b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예정</a:t>
                      </a:r>
                      <a:endParaRPr lang="ko-KR" altLang="en-US" sz="1400" b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고객전략팀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75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  </a:t>
                      </a:r>
                      <a:r>
                        <a:rPr lang="ko-KR" altLang="en-US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회원가입단계 축소 </a:t>
                      </a:r>
                      <a:r>
                        <a:rPr lang="en-US" altLang="ko-KR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</a:t>
                      </a:r>
                      <a:r>
                        <a:rPr lang="ko-KR" altLang="en-US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現 소요시간 약 </a:t>
                      </a:r>
                      <a:r>
                        <a:rPr lang="en-US" altLang="ko-KR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3.3</a:t>
                      </a:r>
                      <a:r>
                        <a:rPr lang="ko-KR" altLang="en-US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분 감축위한 가입단계 축소</a:t>
                      </a:r>
                      <a:r>
                        <a:rPr lang="en-US" altLang="ko-KR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, 9</a:t>
                      </a:r>
                      <a:r>
                        <a:rPr lang="ko-KR" altLang="en-US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월말 완료</a:t>
                      </a:r>
                      <a:r>
                        <a:rPr lang="en-US" altLang="ko-KR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고객전략팀</a:t>
                      </a:r>
                      <a:endParaRPr lang="en-US" altLang="ko-KR" sz="1400" b="0" i="0" u="none" strike="noStrike" spc="-100" smtClean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75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 주문결제단계 축소 </a:t>
                      </a:r>
                      <a:r>
                        <a:rPr lang="en-US" altLang="ko-KR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</a:t>
                      </a:r>
                      <a:r>
                        <a:rPr lang="ko-KR" altLang="en-US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現 소요시간  약 </a:t>
                      </a:r>
                      <a:r>
                        <a:rPr lang="en-US" altLang="ko-KR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6</a:t>
                      </a:r>
                      <a:r>
                        <a:rPr lang="ko-KR" altLang="en-US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분 감축위한 개편中 </a:t>
                      </a:r>
                      <a:r>
                        <a:rPr lang="en-US" altLang="ko-KR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, 11</a:t>
                      </a:r>
                      <a:r>
                        <a:rPr lang="ko-KR" altLang="en-US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월 완료예정</a:t>
                      </a:r>
                      <a:r>
                        <a:rPr lang="en-US" altLang="ko-KR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이커머스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팀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62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 </a:t>
                      </a:r>
                      <a:r>
                        <a:rPr lang="ko-KR" altLang="en-US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데이터 거버넌스 프로젝트 </a:t>
                      </a:r>
                      <a:r>
                        <a:rPr lang="en-US" altLang="ko-KR" sz="1600" b="1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(9/1</a:t>
                      </a:r>
                      <a:r>
                        <a:rPr lang="ko-KR" altLang="en-US" sz="1600" b="1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데이터 통합관리팀 신설</a:t>
                      </a:r>
                      <a:r>
                        <a:rPr lang="en-US" altLang="ko-KR" sz="1600" b="1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 </a:t>
                      </a:r>
                      <a:endParaRPr lang="en-US" altLang="ko-KR" sz="1600" b="1" i="0" u="none" strike="noStrike" spc="-100" smtClean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pPr algn="l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 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데이터 기술전문가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표준관리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품질관리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태깅관리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충원 진행중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 단기 개선과제 중 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건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통합고객 탈퇴여부 변경일 개선 등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완료 예정 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(~9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월말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총 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10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건중 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건 완료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데이터 통합관리팀 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9466">
                <a:tc>
                  <a:txBody>
                    <a:bodyPr/>
                    <a:lstStyle/>
                    <a:p>
                      <a:r>
                        <a:rPr lang="en-US" altLang="ko-KR" sz="160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r>
                        <a:rPr lang="en-US" altLang="ko-KR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AP</a:t>
                      </a:r>
                      <a:r>
                        <a:rPr lang="ko-KR" altLang="en-US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몰 검색 고도화</a:t>
                      </a:r>
                      <a:r>
                        <a:rPr lang="ko-KR" altLang="en-US" sz="1600" b="1" baseline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r>
                        <a:rPr lang="en-US" altLang="ko-KR" sz="1600" b="1" baseline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(11</a:t>
                      </a:r>
                      <a:r>
                        <a:rPr lang="ko-KR" altLang="en-US" sz="1600" b="1" baseline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월 완료예정</a:t>
                      </a:r>
                      <a:r>
                        <a:rPr lang="en-US" altLang="ko-KR" sz="1600" b="1" baseline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 </a:t>
                      </a:r>
                      <a:endParaRPr lang="en-US" altLang="ko-KR" sz="1600" b="1" smtClean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r>
                        <a:rPr lang="en-US" altLang="ko-KR" sz="160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검색엔진 업체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와이즈넛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결정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검색 기획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검색어 자동완성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카테고리 검색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연관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/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유사어 검색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 </a:t>
                      </a:r>
                    </a:p>
                    <a:p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자연어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/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음성검색 신기술 적용 등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진행중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디지털</a:t>
                      </a:r>
                      <a:endParaRPr lang="en-US" altLang="ko-KR" sz="1400" b="0" i="0" u="none" strike="noStrike" spc="-100" smtClean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정보혁신팀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3107">
                <a:tc>
                  <a:txBody>
                    <a:bodyPr/>
                    <a:lstStyle/>
                    <a:p>
                      <a:r>
                        <a:rPr lang="en-US" altLang="ko-KR" sz="160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r>
                        <a:rPr lang="ko-KR" altLang="en-US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태깅솔루션 내재화 </a:t>
                      </a:r>
                      <a:r>
                        <a:rPr lang="en-US" altLang="ko-KR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(10</a:t>
                      </a:r>
                      <a:r>
                        <a:rPr lang="ko-KR" altLang="en-US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월 </a:t>
                      </a:r>
                      <a:r>
                        <a:rPr lang="en-US" altLang="ko-KR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Pilot</a:t>
                      </a:r>
                      <a:r>
                        <a:rPr lang="en-US" altLang="ko-KR" sz="1600" b="1" baseline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적용검토</a:t>
                      </a:r>
                      <a:r>
                        <a:rPr lang="en-US" altLang="ko-KR" sz="1600" b="1" baseline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en-US" altLang="ko-KR" sz="1600" b="1" smtClean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r>
                        <a:rPr lang="en-US" altLang="ko-KR" sz="160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솔루션 기술검토 및 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PoC 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진행중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(Tealeaf, Tune, Beausable, 9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월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), Pilot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적용 검토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(10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월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디지털</a:t>
                      </a:r>
                      <a:endParaRPr lang="en-US" altLang="ko-KR" sz="1400" b="0" i="0" u="none" strike="noStrike" spc="-100" smtClean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정보혁신팀</a:t>
                      </a:r>
                      <a:endParaRPr lang="en-US" altLang="ko-KR" sz="1400" b="0" i="0" u="none" strike="noStrike" spc="-100" smtClean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81"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ko-KR" altLang="en-US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상품속성정보 강화 </a:t>
                      </a:r>
                      <a:r>
                        <a:rPr lang="en-US" altLang="ko-KR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sym typeface="Wingdings" panose="05000000000000000000" pitchFamily="2" charset="2"/>
                        </a:rPr>
                        <a:t>제형</a:t>
                      </a:r>
                      <a:r>
                        <a:rPr lang="en-US" altLang="ko-KR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sym typeface="Wingdings" panose="05000000000000000000" pitchFamily="2" charset="2"/>
                        </a:rPr>
                        <a:t>라인정보 완료</a:t>
                      </a:r>
                      <a:r>
                        <a:rPr lang="en-US" altLang="ko-KR" sz="1600" b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600" b="1" smtClean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en-US" altLang="ko-KR" sz="1400" baseline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대표상품명 언어확장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영문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/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중문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)(9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월말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/ 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상품기준정보 활용 가이드 공유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(9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월말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/ </a:t>
                      </a:r>
                    </a:p>
                    <a:p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 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컬러 색상 기준정보 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update(10</a:t>
                      </a:r>
                      <a:r>
                        <a:rPr lang="ko-KR" altLang="en-US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월</a:t>
                      </a:r>
                      <a:r>
                        <a:rPr lang="en-US" altLang="ko-KR" sz="14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상품운영전략팀</a:t>
                      </a:r>
                      <a:endParaRPr lang="en-US" altLang="ko-KR" sz="1400" b="0" i="0" u="none" strike="noStrike" spc="-100" smtClean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1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113100" y="106084"/>
            <a:ext cx="4960206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en-US" altLang="ko-KR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AP</a:t>
            </a:r>
            <a:r>
              <a:rPr lang="ko-KR" altLang="en-US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몰 </a:t>
            </a:r>
            <a:r>
              <a:rPr lang="ko-KR" altLang="en-US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주요지표 </a:t>
            </a:r>
            <a:endParaRPr lang="en-US" altLang="ko-KR" sz="1400" spc="-15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ko-KR" altLang="en-US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방문수와 </a:t>
            </a:r>
            <a:r>
              <a:rPr lang="ko-KR" altLang="en-US" sz="20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구매전환율 추이</a:t>
            </a:r>
            <a:endParaRPr lang="ko-KR" altLang="en-US" sz="2000" spc="-150" dirty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3480000" y="-44758"/>
            <a:ext cx="3526034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lang="ko-KR" altLang="en-US" sz="1400" spc="-150" dirty="0">
              <a:solidFill>
                <a:srgbClr val="19396B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72480" y="904903"/>
            <a:ext cx="5256584" cy="5248636"/>
            <a:chOff x="272480" y="823618"/>
            <a:chExt cx="5256584" cy="5472608"/>
          </a:xfrm>
        </p:grpSpPr>
        <p:graphicFrame>
          <p:nvGraphicFramePr>
            <p:cNvPr id="7" name="차트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5697628"/>
                </p:ext>
              </p:extLst>
            </p:nvPr>
          </p:nvGraphicFramePr>
          <p:xfrm>
            <a:off x="272480" y="823618"/>
            <a:ext cx="5256584" cy="54726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직사각형 16"/>
            <p:cNvSpPr/>
            <p:nvPr/>
          </p:nvSpPr>
          <p:spPr>
            <a:xfrm>
              <a:off x="376036" y="4711845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ko-KR" altLang="en-US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총</a:t>
              </a:r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UV</a:t>
              </a:r>
            </a:p>
            <a:p>
              <a:pPr algn="ctr">
                <a:lnSpc>
                  <a:spcPts val="1200"/>
                </a:lnSpc>
              </a:pPr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45</a:t>
              </a:r>
              <a:r>
                <a:rPr lang="ko-KR" altLang="en-US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만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8404" y="5626450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32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08404" y="5031630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67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76216" y="4752510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47</a:t>
              </a:r>
              <a:r>
                <a:rPr lang="ko-KR" altLang="en-US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만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52120" y="4657262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53</a:t>
              </a:r>
              <a:r>
                <a:rPr lang="ko-KR" altLang="en-US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만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28844" y="4336862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69</a:t>
              </a:r>
              <a:r>
                <a:rPr lang="ko-KR" altLang="en-US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만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02823" y="4032646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84</a:t>
              </a:r>
              <a:r>
                <a:rPr lang="ko-KR" altLang="en-US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만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90646" y="3636137"/>
              <a:ext cx="529326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104</a:t>
              </a:r>
              <a:r>
                <a:rPr lang="ko-KR" altLang="en-US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만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51297" y="1750692"/>
              <a:ext cx="529326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197</a:t>
              </a:r>
              <a:r>
                <a:rPr lang="ko-KR" altLang="en-US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만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22537" y="5535686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10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037535" y="3987369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39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38721" y="2022540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51</a:t>
              </a:r>
              <a:r>
                <a:rPr lang="en-US" altLang="ko-KR" sz="1000" b="1" i="1" spc="-100" smtClean="0"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68944" y="5602174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33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76626" y="4999262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66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52530" y="5602174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30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951598" y="4885369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69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28844" y="5550556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27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20752" y="4542654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73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78547" y="4254622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73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502823" y="5460119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27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275289" y="3856046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80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255383" y="5492487"/>
              <a:ext cx="360040" cy="2880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20</a:t>
              </a:r>
              <a:r>
                <a:rPr lang="en-US" altLang="ko-KR" sz="1000" b="1" i="1" spc="-100" smtClean="0"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%</a:t>
              </a:r>
              <a:endParaRPr lang="ko-KR" altLang="en-US" sz="1000" b="1" i="1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sp>
        <p:nvSpPr>
          <p:cNvPr id="42" name="Rectangle 95"/>
          <p:cNvSpPr>
            <a:spLocks/>
          </p:cNvSpPr>
          <p:nvPr/>
        </p:nvSpPr>
        <p:spPr>
          <a:xfrm>
            <a:off x="200471" y="895626"/>
            <a:ext cx="5328704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채널별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UV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비중변화와 구매전환율 추이 </a:t>
            </a:r>
            <a:r>
              <a:rPr lang="ko-KR" altLang="en-US" sz="1400" b="1" spc="-100" baseline="300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</a:t>
            </a:r>
            <a:r>
              <a:rPr lang="en-US" altLang="ko-KR" sz="1400" b="1" spc="-100" baseline="300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1)</a:t>
            </a:r>
            <a:endParaRPr lang="ko-KR" altLang="en-US" sz="1400" b="1" spc="-100" baseline="300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592980" y="904903"/>
            <a:ext cx="0" cy="504437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5"/>
          <p:cNvSpPr>
            <a:spLocks/>
          </p:cNvSpPr>
          <p:nvPr/>
        </p:nvSpPr>
        <p:spPr>
          <a:xfrm>
            <a:off x="5673080" y="895625"/>
            <a:ext cx="4032448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APP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 추가에 따른 측정사각지대 해소</a:t>
            </a:r>
            <a:endParaRPr lang="ko-KR" altLang="en-US" sz="1400" b="1" spc="-1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699095" y="1652256"/>
            <a:ext cx="400643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608344" y="1314557"/>
            <a:ext cx="3073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400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‘17.8</a:t>
            </a:r>
            <a:r>
              <a:rPr lang="ko-KR" altLang="en-US" sz="1400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월 이후 </a:t>
            </a:r>
            <a:r>
              <a:rPr lang="en-US" altLang="ko-KR" sz="1400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APP </a:t>
            </a:r>
            <a:r>
              <a:rPr lang="ko-KR" altLang="en-US" sz="1400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데이터 추가확보 中 </a:t>
            </a:r>
            <a:r>
              <a:rPr lang="ko-KR" altLang="en-US" sz="1400" spc="-50" baseline="300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주</a:t>
            </a:r>
            <a:r>
              <a:rPr lang="en-US" altLang="ko-KR" sz="1400" spc="-50" baseline="300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2)</a:t>
            </a:r>
            <a:endParaRPr lang="en-US" altLang="ko-KR" sz="1400" spc="-50" baseline="30000">
              <a:solidFill>
                <a:schemeClr val="accent6">
                  <a:lumMod val="7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99095" y="3523868"/>
            <a:ext cx="694065" cy="228640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15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Mobile</a:t>
            </a:r>
          </a:p>
          <a:p>
            <a:pPr algn="ctr"/>
            <a:r>
              <a:rPr lang="en-US" altLang="ko-KR" sz="1400" b="1" spc="-15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Traffic</a:t>
            </a:r>
            <a:endParaRPr lang="en-US" altLang="ko-KR" sz="1400" b="1" spc="-15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1400" b="1" spc="-15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高</a:t>
            </a:r>
            <a:endParaRPr lang="en-US" altLang="ko-KR" sz="1400" b="1" spc="-150" smtClean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1" name="Rectangle 34"/>
          <p:cNvSpPr txBox="1"/>
          <p:nvPr/>
        </p:nvSpPr>
        <p:spPr>
          <a:xfrm>
            <a:off x="355700" y="6093296"/>
            <a:ext cx="9277820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8" lvl="1" indent="0" fontAlgn="base" latinLnBrk="0">
              <a:spcBef>
                <a:spcPct val="0"/>
              </a:spcBef>
              <a:buClrTx/>
              <a:buNone/>
            </a:pP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1) UV (Unique Visitor) :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측정 </a:t>
            </a:r>
            <a:r>
              <a:rPr lang="ko-KR" altLang="en-US" sz="1000" spc="-7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기간 중 방문한 중복되지 않은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이용자</a:t>
            </a:r>
            <a:r>
              <a:rPr lang="en-US" altLang="ko-KR" sz="1000" spc="-7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 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구매전환율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: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총 방문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세션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대비 구매전환이 발생한  방문</a:t>
            </a:r>
            <a:endParaRPr lang="en-US" altLang="ko-KR" sz="1000" spc="-70" smtClean="0">
              <a:solidFill>
                <a:srgbClr val="292929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1588" lvl="1" indent="0" fontAlgn="base" latinLnBrk="0">
              <a:spcBef>
                <a:spcPct val="0"/>
              </a:spcBef>
              <a:buClrTx/>
              <a:buNone/>
            </a:pP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2)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실제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APP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데이터는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6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월부터 측정되기 시작했으나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모니터링 을 통한 정합성 체크 기간을 거쳐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8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월부터 측정 시작함</a:t>
            </a:r>
            <a:r>
              <a:rPr lang="en-US" altLang="ko-KR" sz="1000" spc="-7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1000" b="1" u="sng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(2017.9 </a:t>
            </a:r>
            <a:r>
              <a:rPr lang="ko-KR" altLang="en-US" sz="1000" b="1" u="sng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현재 </a:t>
            </a:r>
            <a:r>
              <a:rPr lang="en-US" altLang="ko-KR" sz="1000" b="1" u="sng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App </a:t>
            </a:r>
            <a:r>
              <a:rPr lang="ko-KR" altLang="en-US" sz="1000" b="1" u="sng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다운로드 </a:t>
            </a:r>
            <a:r>
              <a:rPr lang="en-US" altLang="ko-KR" sz="1000" b="1" u="sng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40</a:t>
            </a:r>
            <a:r>
              <a:rPr lang="ko-KR" altLang="en-US" sz="1000" b="1" u="sng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만</a:t>
            </a:r>
            <a:r>
              <a:rPr lang="en-US" altLang="ko-KR" sz="1000" b="1" u="sng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   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3) 2017.7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통계청 발표 온라인 쇼핑동향 </a:t>
            </a:r>
            <a:endParaRPr lang="en-US" altLang="ko-KR" sz="1000" spc="-70" smtClean="0">
              <a:solidFill>
                <a:srgbClr val="292929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3" name="Rectangle 34"/>
          <p:cNvSpPr txBox="1"/>
          <p:nvPr/>
        </p:nvSpPr>
        <p:spPr>
          <a:xfrm>
            <a:off x="6497536" y="3573016"/>
            <a:ext cx="3207992" cy="76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93663" indent="-93663" defTabSz="914400" fontAlgn="base">
              <a:lnSpc>
                <a:spcPts val="190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17.8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월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UV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中 모바일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(APP,mWeb)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비중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90</a:t>
            </a:r>
            <a:r>
              <a:rPr lang="en-US" altLang="ko-KR" sz="10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%</a:t>
            </a:r>
          </a:p>
          <a:p>
            <a:pPr defTabSz="914400" fontAlgn="base">
              <a:lnSpc>
                <a:spcPts val="1900"/>
              </a:lnSpc>
              <a:spcBef>
                <a:spcPct val="0"/>
              </a:spcBef>
              <a:buClr>
                <a:srgbClr val="002960"/>
              </a:buClr>
            </a:pPr>
            <a:r>
              <a:rPr lang="ko-KR" altLang="en-US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</a:t>
            </a:r>
            <a:r>
              <a:rPr lang="en-US" altLang="ko-KR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화장품 온라인 거래中 모바일 비중 </a:t>
            </a:r>
            <a:r>
              <a:rPr lang="en-US" altLang="ko-KR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69</a:t>
            </a:r>
            <a:r>
              <a:rPr lang="en-US" altLang="ko-KR" sz="10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%</a:t>
            </a:r>
            <a:r>
              <a:rPr lang="ko-KR" altLang="en-US" sz="1400" b="1" spc="-100" baseline="300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주</a:t>
            </a:r>
            <a:r>
              <a:rPr lang="en-US" altLang="ko-KR" sz="1400" b="1" spc="-100" baseline="300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3)</a:t>
            </a:r>
            <a:endParaRPr lang="en-US" altLang="ko-KR" sz="1400" b="1" spc="-10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93663" indent="-93663" defTabSz="914400" fontAlgn="base">
              <a:lnSpc>
                <a:spcPts val="190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채널별 구매고객비중과 객단가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(2017.8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기준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 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699093" y="1842048"/>
            <a:ext cx="694065" cy="158504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커머스</a:t>
            </a:r>
            <a:endParaRPr lang="en-US" altLang="ko-KR" sz="1400" b="1" spc="-15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1400" b="1" spc="-15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</a:t>
            </a:r>
            <a:endParaRPr lang="en-US" altLang="ko-KR" sz="1400" b="1" spc="-15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1400" b="1" spc="-15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정교</a:t>
            </a:r>
            <a:r>
              <a:rPr lang="ko-KR" altLang="en-US" sz="1400" b="1" spc="-15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화</a:t>
            </a:r>
            <a:endParaRPr lang="en-US" altLang="ko-KR" sz="1400" b="1" spc="-15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9" name="Rectangle 34"/>
          <p:cNvSpPr txBox="1"/>
          <p:nvPr/>
        </p:nvSpPr>
        <p:spPr>
          <a:xfrm>
            <a:off x="6508774" y="1799104"/>
            <a:ext cx="3229122" cy="157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93663" indent="-93663"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APP UV </a:t>
            </a:r>
            <a:r>
              <a:rPr lang="en-US" altLang="ko-KR" sz="1400" b="1" spc="-100" smtClean="0">
                <a:solidFill>
                  <a:srgbClr val="FF00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+100</a:t>
            </a:r>
            <a:r>
              <a:rPr lang="ko-KR" altLang="en-US" sz="1000" b="1" spc="-100" smtClean="0">
                <a:solidFill>
                  <a:srgbClr val="FF00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만</a:t>
            </a:r>
            <a:r>
              <a:rPr lang="ko-KR" altLang="en-US" sz="1400" b="1" spc="-100" smtClean="0">
                <a:solidFill>
                  <a:srgbClr val="FF00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(APP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상세 로그분석 연구中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  </a:t>
            </a:r>
          </a:p>
          <a:p>
            <a:pPr marL="93663" indent="-93663"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ko-KR" altLang="en-US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</a:t>
            </a:r>
            <a:r>
              <a:rPr lang="en-US" altLang="ko-KR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400" u="sng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 추가에 따라  시계열 비교의 어려움</a:t>
            </a:r>
            <a:endParaRPr lang="en-US" altLang="ko-KR" sz="1400" u="sng" spc="-10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</a:pPr>
            <a:r>
              <a:rPr lang="ko-KR" altLang="en-US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→ </a:t>
            </a:r>
            <a:r>
              <a:rPr lang="en-US" altLang="ko-KR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APP UV </a:t>
            </a:r>
            <a:r>
              <a:rPr lang="ko-KR" altLang="en-US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증가에 따라 구매전환 </a:t>
            </a:r>
            <a:r>
              <a:rPr lang="ko-KR" altLang="en-US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400" b="1" spc="-100" smtClean="0">
                <a:solidFill>
                  <a:srgbClr val="FF373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4.0</a:t>
            </a:r>
            <a:r>
              <a:rPr lang="en-US" altLang="ko-KR" sz="1000" b="1" spc="-100">
                <a:solidFill>
                  <a:srgbClr val="FF373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%</a:t>
            </a:r>
            <a:r>
              <a:rPr lang="en-US" altLang="ko-KR" sz="1400" b="1" spc="-100">
                <a:solidFill>
                  <a:srgbClr val="FF373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>
                <a:solidFill>
                  <a:srgbClr val="FF373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→ </a:t>
            </a:r>
            <a:r>
              <a:rPr lang="en-US" altLang="ko-KR" sz="1400" b="1" spc="-100">
                <a:solidFill>
                  <a:srgbClr val="FF373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2.4</a:t>
            </a:r>
            <a:r>
              <a:rPr lang="en-US" altLang="ko-KR" sz="1000" b="1" spc="-100">
                <a:solidFill>
                  <a:srgbClr val="FF373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%</a:t>
            </a:r>
          </a:p>
          <a:p>
            <a:pPr marL="93663" indent="-93663"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연내 주요지표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(KPI)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</a:t>
            </a:r>
            <a:r>
              <a:rPr lang="ko-KR" altLang="en-US" sz="1400" b="1" spc="-1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분석</a:t>
            </a:r>
            <a:r>
              <a:rPr lang="en-US" altLang="ko-KR" sz="1400" b="1" spc="-1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․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평가 틀 마련</a:t>
            </a:r>
            <a:endParaRPr lang="en-US" altLang="ko-KR" sz="1400" b="1" spc="-10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→ 이탈율</a:t>
            </a:r>
            <a:r>
              <a:rPr lang="en-US" altLang="ko-KR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재방문율</a:t>
            </a:r>
            <a:r>
              <a:rPr lang="en-US" altLang="ko-KR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페이지뷰등 질적지표의 </a:t>
            </a:r>
            <a:endParaRPr lang="en-US" altLang="ko-KR" sz="1400" b="1" spc="-100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 </a:t>
            </a:r>
            <a:r>
              <a:rPr lang="ko-KR" altLang="en-US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측정을 통한 디지털 고객경험 고도화 도모</a:t>
            </a:r>
            <a:r>
              <a:rPr lang="en-US" altLang="ko-KR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endParaRPr lang="en-US" altLang="ko-KR" sz="1000" b="1" spc="-100" smtClean="0">
              <a:solidFill>
                <a:srgbClr val="FF3737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48800" y="5550360"/>
            <a:ext cx="3184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→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APP A/B Test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솔루션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Trial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버전 테스트中 </a:t>
            </a:r>
            <a:endParaRPr lang="en-US" altLang="ko-KR" sz="1400" b="1" spc="-100">
              <a:solidFill>
                <a:schemeClr val="accent6">
                  <a:lumMod val="7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57532"/>
              </p:ext>
            </p:extLst>
          </p:nvPr>
        </p:nvGraphicFramePr>
        <p:xfrm>
          <a:off x="6522578" y="4393519"/>
          <a:ext cx="3110944" cy="1136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736"/>
                <a:gridCol w="777736"/>
                <a:gridCol w="777736"/>
                <a:gridCol w="777736"/>
              </a:tblGrid>
              <a:tr h="2811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구분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PC</a:t>
                      </a:r>
                      <a:endParaRPr lang="en-US" altLang="ko-KR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mWeb</a:t>
                      </a:r>
                      <a:endParaRPr lang="en-US" altLang="ko-KR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App</a:t>
                      </a:r>
                      <a:endParaRPr lang="en-US" altLang="ko-KR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2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구매자수</a:t>
                      </a:r>
                      <a:endParaRPr 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22</a:t>
                      </a:r>
                      <a:r>
                        <a:rPr lang="en-US" altLang="ko-KR" sz="10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44</a:t>
                      </a:r>
                      <a:r>
                        <a:rPr lang="en-US" altLang="ko-KR" sz="10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34</a:t>
                      </a:r>
                      <a:r>
                        <a:rPr lang="en-US" altLang="ko-KR" sz="1000" b="1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%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2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객단가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13</a:t>
                      </a:r>
                      <a:r>
                        <a:rPr lang="ko-KR" altLang="en-US" sz="10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만원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r>
                        <a:rPr lang="ko-KR" altLang="en-US" sz="10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만원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12</a:t>
                      </a:r>
                      <a:r>
                        <a:rPr lang="ko-KR" altLang="en-US" sz="1050" b="1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만원</a:t>
                      </a:r>
                      <a:endParaRPr lang="en-US" altLang="ko-KR" sz="105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2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A/B Test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○</a:t>
                      </a:r>
                      <a:endParaRPr lang="en-US" altLang="ko-KR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○</a:t>
                      </a:r>
                      <a:endParaRPr lang="en-US" altLang="ko-KR" sz="1400" b="0" i="0" u="none" strike="noStrike" spc="-100" baseline="0" smtClean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×</a:t>
                      </a:r>
                      <a:endParaRPr lang="en-US" altLang="ko-KR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직선 연결선 48"/>
          <p:cNvCxnSpPr/>
          <p:nvPr/>
        </p:nvCxnSpPr>
        <p:spPr>
          <a:xfrm>
            <a:off x="5710792" y="3466075"/>
            <a:ext cx="399473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113100" y="106084"/>
            <a:ext cx="4960206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en-US" altLang="ko-KR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AP</a:t>
            </a:r>
            <a:r>
              <a:rPr lang="ko-KR" altLang="en-US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몰 </a:t>
            </a:r>
            <a:r>
              <a:rPr lang="ko-KR" altLang="en-US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주요지표 </a:t>
            </a:r>
            <a:endParaRPr lang="en-US" altLang="ko-KR" sz="1400" spc="-15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ko-KR" altLang="en-US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주요지표</a:t>
            </a:r>
            <a:r>
              <a:rPr lang="en-US" altLang="ko-KR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(KPI)</a:t>
            </a:r>
            <a:r>
              <a:rPr lang="ko-KR" altLang="en-US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의 분석과 평가 기반 구축</a:t>
            </a:r>
            <a:endParaRPr lang="ko-KR" altLang="en-US" sz="2000" spc="-150" dirty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3480000" y="-44758"/>
            <a:ext cx="3526034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lang="ko-KR" altLang="en-US" sz="1400" spc="-150" dirty="0">
              <a:solidFill>
                <a:srgbClr val="19396B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42" name="Rectangle 95"/>
          <p:cNvSpPr>
            <a:spLocks/>
          </p:cNvSpPr>
          <p:nvPr/>
        </p:nvSpPr>
        <p:spPr>
          <a:xfrm>
            <a:off x="200471" y="895626"/>
            <a:ext cx="5184577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몰의 주요 웹로그 지표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(2017.07 mWeb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기준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ko-KR" altLang="en-US" sz="1400" b="1" spc="-1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529064" y="904903"/>
            <a:ext cx="0" cy="53943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5"/>
          <p:cNvSpPr>
            <a:spLocks/>
          </p:cNvSpPr>
          <p:nvPr/>
        </p:nvSpPr>
        <p:spPr>
          <a:xfrm>
            <a:off x="5673080" y="895625"/>
            <a:ext cx="4032448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ko-KR" altLang="en-US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주요지표별 함의 및 개선활동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24231"/>
              </p:ext>
            </p:extLst>
          </p:nvPr>
        </p:nvGraphicFramePr>
        <p:xfrm>
          <a:off x="216907" y="1916833"/>
          <a:ext cx="5168142" cy="3332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357"/>
                <a:gridCol w="861357"/>
                <a:gridCol w="861357"/>
                <a:gridCol w="861357"/>
                <a:gridCol w="861357"/>
                <a:gridCol w="861357"/>
              </a:tblGrid>
              <a:tr h="2563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기간</a:t>
                      </a:r>
                      <a:r>
                        <a:rPr lang="ko-KR" altLang="en-US" sz="1400" b="0" u="none" strike="noStrike" spc="-100" baseline="3000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주</a:t>
                      </a:r>
                      <a:r>
                        <a:rPr lang="en-US" altLang="ko-KR" sz="1400" b="0" u="none" strike="noStrike" spc="-100" baseline="3000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2)</a:t>
                      </a:r>
                      <a:endParaRPr lang="ko-KR" altLang="en-US" sz="1400" b="0" i="0" u="none" strike="noStrike" spc="-100" baseline="300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UV(</a:t>
                      </a:r>
                      <a:r>
                        <a:rPr lang="ko-KR" altLang="en-US" sz="1400" b="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r>
                        <a:rPr lang="en-US" altLang="ko-KR" sz="1400" b="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  <a:endParaRPr 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구매전환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이탈율</a:t>
                      </a:r>
                      <a:endParaRPr 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페이지뷰</a:t>
                      </a:r>
                      <a:endParaRPr 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로그인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1608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3.8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30.0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14.3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1609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3.7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36.1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10.0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1610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4.3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31.7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8.0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17.7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1611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4.2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33.1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15.6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1612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4.0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37.1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11.8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1701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4.0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49.1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10.7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1702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4.0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57.5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9.7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1703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4.1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55.4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10.9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1704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3.8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69.6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13.6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1705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5.0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54.2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9.9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1706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99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4.2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75.4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5.4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1707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3.7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67.0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12.7</a:t>
                      </a:r>
                      <a:r>
                        <a:rPr lang="en-US" altLang="ko-KR" sz="1000" b="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200471" y="1791960"/>
            <a:ext cx="518457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19262" y="1267214"/>
            <a:ext cx="5473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UV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는 매출과 비례하는 양적지표</a:t>
            </a:r>
            <a:r>
              <a:rPr lang="en-US" altLang="ko-KR" sz="1400" b="1" spc="-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  <a:r>
              <a:rPr lang="ko-KR" altLang="en-US" sz="1400" b="1" spc="-50" baseline="300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주</a:t>
            </a:r>
            <a:r>
              <a:rPr lang="en-US" altLang="ko-KR" sz="1400" b="1" spc="-50" baseline="300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1)</a:t>
            </a:r>
          </a:p>
          <a:p>
            <a:pPr lvl="0">
              <a:spcBef>
                <a:spcPct val="0"/>
              </a:spcBef>
              <a:defRPr/>
            </a:pP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전환</a:t>
            </a:r>
            <a:r>
              <a:rPr lang="en-US" altLang="ko-KR" sz="1400" b="1" spc="-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․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이탈등 질적지표 고도화要 → 고객경험개선 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A/B Test</a:t>
            </a:r>
            <a:r>
              <a:rPr lang="ko-KR" altLang="en-US" sz="1400" b="1" spc="-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Process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化</a:t>
            </a:r>
            <a:endParaRPr lang="ko-KR" altLang="en-US" sz="1400" b="1" spc="-5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17" name="Rectangle 34"/>
          <p:cNvSpPr txBox="1"/>
          <p:nvPr/>
        </p:nvSpPr>
        <p:spPr>
          <a:xfrm>
            <a:off x="210044" y="6127204"/>
            <a:ext cx="9495484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8" lvl="1" indent="0" fontAlgn="base" latinLnBrk="0">
              <a:spcBef>
                <a:spcPct val="0"/>
              </a:spcBef>
              <a:buClrTx/>
              <a:buNone/>
            </a:pP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1)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現 이커머스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팀의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KPI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는 매출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구매고객수등 성과중심의 지표로 구성되어 있음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</a:p>
          <a:p>
            <a:pPr marL="1588" lvl="1" indent="0" fontAlgn="base" latinLnBrk="0">
              <a:spcBef>
                <a:spcPct val="0"/>
              </a:spcBef>
              <a:buClrTx/>
              <a:buNone/>
            </a:pP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2) 2017.08 APP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데이터가 분리되어  과거데이터와의 시계열 비교가 어렵기 때문에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7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월 데이터까지만 나타냄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   </a:t>
            </a:r>
          </a:p>
        </p:txBody>
      </p:sp>
      <p:sp>
        <p:nvSpPr>
          <p:cNvPr id="18" name="Rectangle 34"/>
          <p:cNvSpPr txBox="1"/>
          <p:nvPr/>
        </p:nvSpPr>
        <p:spPr>
          <a:xfrm>
            <a:off x="210044" y="5324068"/>
            <a:ext cx="5616625" cy="72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93663" indent="-93663" defTabSz="914400" fontAlgn="base">
              <a:lnSpc>
                <a:spcPts val="180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他커머스몰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아리따움 </a:t>
            </a:r>
            <a:r>
              <a:rPr lang="en-US" altLang="ko-KR" sz="1400" b="1" spc="-100" smtClean="0">
                <a:latin typeface="아리따-돋움(TTF)-Medium"/>
                <a:ea typeface="아리따-돋움(TTF)-Medium"/>
              </a:rPr>
              <a:t>․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이니스프리</a:t>
            </a:r>
            <a:r>
              <a:rPr lang="en-US" altLang="ko-KR" sz="1400" b="1" spc="-100" smtClean="0">
                <a:latin typeface="아리따-돋움(TTF)-Medium"/>
                <a:ea typeface="아리따-돋움(TTF)-Medium"/>
              </a:rPr>
              <a:t>․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에뛰드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비교</a:t>
            </a:r>
            <a:r>
              <a:rPr lang="en-US" altLang="ko-KR" sz="1400" b="1" spc="-100" smtClean="0">
                <a:latin typeface="아리따-돋움(TTF)-Medium"/>
                <a:ea typeface="아리따-돋움(TTF)-Medium"/>
              </a:rPr>
              <a:t>․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분석 위한 데이터 </a:t>
            </a:r>
            <a:endParaRPr lang="en-US" altLang="ko-KR" sz="1400" b="1" spc="-10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defTabSz="914400" fontAlgn="base">
              <a:lnSpc>
                <a:spcPts val="18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점검 및 표준화 後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18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년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Pilot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운영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 19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년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KPI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반영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(AP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몰은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18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년부터 반영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  <a:p>
            <a:pPr defTabSz="914400" fontAlgn="base">
              <a:lnSpc>
                <a:spcPts val="18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→ </a:t>
            </a:r>
            <a:r>
              <a:rPr lang="en-US" altLang="ko-KR" sz="1400" b="1" spc="-1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 Weblog </a:t>
            </a:r>
            <a:r>
              <a:rPr lang="ko-KR" altLang="en-US" sz="1400" b="1" spc="-1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다양한 데이터 해석을 돕기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위한 분석 </a:t>
            </a:r>
            <a:r>
              <a:rPr lang="ko-KR" altLang="en-US" sz="1400" b="1" spc="-1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매뉴얼化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병행</a:t>
            </a:r>
            <a:endParaRPr lang="en-US" altLang="ko-KR" sz="1400" b="1" spc="-10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31284"/>
              </p:ext>
            </p:extLst>
          </p:nvPr>
        </p:nvGraphicFramePr>
        <p:xfrm>
          <a:off x="5683883" y="1916833"/>
          <a:ext cx="4021645" cy="194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171"/>
                <a:gridCol w="1683171"/>
                <a:gridCol w="1396303"/>
              </a:tblGrid>
              <a:tr h="386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지표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주요내용</a:t>
                      </a:r>
                      <a:endParaRPr 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개선활동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93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구매전환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funnel  </a:t>
                      </a:r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분석</a:t>
                      </a:r>
                      <a:r>
                        <a:rPr lang="en-US" altLang="ko-KR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구매편의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/>
                          <a:ea typeface="아리따-돋움(TTF)-Medium"/>
                        </a:rPr>
                        <a:t>․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개인화 강화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A/B Test,</a:t>
                      </a:r>
                      <a:r>
                        <a:rPr lang="en-US" altLang="ko-KR" sz="1400" spc="-100" baseline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추천알고리즘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93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이탈</a:t>
                      </a:r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재방문</a:t>
                      </a:r>
                      <a:endParaRPr lang="en-US" altLang="ko-KR" sz="1400" b="0" i="0" u="none" strike="noStrike" spc="-100" smtClean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페이지뷰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영역별 클릭</a:t>
                      </a:r>
                      <a:r>
                        <a:rPr lang="en-US" altLang="ko-KR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/</a:t>
                      </a:r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체류분석</a:t>
                      </a:r>
                      <a:r>
                        <a:rPr lang="en-US" altLang="ko-KR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맞춤 컨텐츠</a:t>
                      </a:r>
                      <a:r>
                        <a:rPr lang="en-US" altLang="ko-KR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․</a:t>
                      </a:r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서비스 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A/B Test,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서비스분석</a:t>
                      </a:r>
                      <a:r>
                        <a:rPr lang="en-US" altLang="ko-KR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/</a:t>
                      </a:r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개선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9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UV</a:t>
                      </a:r>
                      <a:r>
                        <a:rPr lang="ko-KR" altLang="en-US" sz="1400" b="0" i="0" u="none" strike="noStrike" spc="-10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증감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유입경로</a:t>
                      </a:r>
                      <a:r>
                        <a:rPr lang="en-US" altLang="ko-KR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․</a:t>
                      </a:r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검색어분석</a:t>
                      </a:r>
                      <a:endParaRPr lang="en-US" altLang="ko-KR" sz="1400" spc="-100" smtClean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방문의도</a:t>
                      </a:r>
                      <a:r>
                        <a:rPr lang="ko-KR" altLang="en-US" sz="1400" spc="-100" baseline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파악</a:t>
                      </a:r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검색등 광고</a:t>
                      </a:r>
                      <a:r>
                        <a:rPr lang="en-US" altLang="ko-KR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</a:t>
                      </a:r>
                      <a:r>
                        <a:rPr lang="en-US" altLang="ko-KR" sz="1400" spc="-100" baseline="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-100" smtClean="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랜딩페이지 최적화</a:t>
                      </a:r>
                      <a:endParaRPr lang="en-US" altLang="ko-KR" sz="1400" b="0" i="0" u="none" strike="noStrike" spc="-1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5673080" y="1808964"/>
            <a:ext cx="403244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69653" y="1267214"/>
            <a:ext cx="4035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양적</a:t>
            </a:r>
            <a:r>
              <a:rPr lang="en-US" altLang="ko-KR" sz="1400" b="1" spc="-50" smtClean="0">
                <a:latin typeface="아리따-돋움(TTF)-Medium"/>
                <a:ea typeface="아리따-돋움(TTF)-Medium"/>
                <a:sym typeface="아리따-돋움(OTF)-Medium"/>
              </a:rPr>
              <a:t>․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질적지표 개선을 위한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Test&amp;Learn 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지원</a:t>
            </a:r>
            <a:endParaRPr lang="en-US" altLang="ko-KR" sz="1400" b="1" spc="-5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現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AP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몰의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A/B Test 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수행방식은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Process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化 진행中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)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  <a:endParaRPr lang="en-US" altLang="ko-KR" sz="1400" b="1" spc="-5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25" name="Rectangle 34"/>
          <p:cNvSpPr txBox="1"/>
          <p:nvPr/>
        </p:nvSpPr>
        <p:spPr>
          <a:xfrm>
            <a:off x="5675785" y="3946924"/>
            <a:ext cx="4044744" cy="5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93663" indent="-93663"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유입경로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검색어 데이터 정합성 검증要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(w.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정보기술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  <a:p>
            <a:pPr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직접입력등 비중이 높음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일부 기술적 문제 확인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739489" y="4841841"/>
            <a:ext cx="968127" cy="1467479"/>
          </a:xfrm>
          <a:prstGeom prst="rect">
            <a:avLst/>
          </a:prstGeom>
          <a:solidFill>
            <a:srgbClr val="002060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방문자</a:t>
            </a:r>
            <a:endParaRPr lang="en-US" altLang="ko-KR" sz="1400" b="1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en-US" altLang="ko-KR" sz="14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100</a:t>
            </a:r>
            <a:r>
              <a:rPr lang="ko-KR" altLang="en-US" sz="10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명</a:t>
            </a:r>
            <a:endParaRPr lang="ko-KR" altLang="en-US" sz="1000" b="1" dirty="0" err="1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7" name="Rectangle 34"/>
          <p:cNvSpPr txBox="1"/>
          <p:nvPr/>
        </p:nvSpPr>
        <p:spPr>
          <a:xfrm>
            <a:off x="5808069" y="4526150"/>
            <a:ext cx="710507" cy="29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몰 방문</a:t>
            </a:r>
            <a:endParaRPr lang="en-US" altLang="ko-KR" sz="1400" b="1" spc="-10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8" name="Rectangle 34"/>
          <p:cNvSpPr txBox="1"/>
          <p:nvPr/>
        </p:nvSpPr>
        <p:spPr>
          <a:xfrm>
            <a:off x="6980407" y="4526150"/>
            <a:ext cx="1254547" cy="26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</a:pP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이전 방문 사이트</a:t>
            </a:r>
            <a:endParaRPr lang="en-US" altLang="ko-KR" sz="1400" b="1" spc="-10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49928" y="4841841"/>
            <a:ext cx="1277408" cy="936000"/>
          </a:xfrm>
          <a:prstGeom prst="rect">
            <a:avLst/>
          </a:prstGeom>
          <a:solidFill>
            <a:srgbClr val="002060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없음 </a:t>
            </a:r>
            <a:r>
              <a:rPr lang="en-US" altLang="ko-KR" sz="14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80</a:t>
            </a:r>
            <a:r>
              <a:rPr lang="ko-KR" altLang="en-US" sz="10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명</a:t>
            </a:r>
            <a:endParaRPr lang="en-US" altLang="ko-KR" sz="1000" b="1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0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직접입력등</a:t>
            </a:r>
            <a:r>
              <a:rPr lang="en-US" altLang="ko-KR" sz="10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ko-KR" altLang="en-US" sz="1000" b="1" dirty="0" err="1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49927" y="5820280"/>
            <a:ext cx="1277408" cy="488193"/>
          </a:xfrm>
          <a:prstGeom prst="rect">
            <a:avLst/>
          </a:prstGeom>
          <a:solidFill>
            <a:srgbClr val="002060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있음 </a:t>
            </a:r>
            <a:r>
              <a:rPr lang="en-US" altLang="ko-KR" sz="14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</a:t>
            </a:r>
            <a:r>
              <a:rPr lang="ko-KR" altLang="en-US" sz="10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명</a:t>
            </a:r>
            <a:endParaRPr lang="en-US" altLang="ko-KR" sz="1000" b="1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(Naver</a:t>
            </a:r>
            <a:r>
              <a:rPr lang="ko-KR" altLang="en-US" sz="1000" b="1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등</a:t>
            </a:r>
            <a:r>
              <a:rPr lang="en-US" altLang="ko-KR" sz="10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ko-KR" altLang="en-US" sz="1000" b="1" dirty="0" err="1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352006" y="5800390"/>
            <a:ext cx="1277408" cy="243700"/>
          </a:xfrm>
          <a:prstGeom prst="rect">
            <a:avLst/>
          </a:prstGeom>
          <a:solidFill>
            <a:srgbClr val="002060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없음 </a:t>
            </a:r>
            <a:r>
              <a:rPr lang="en-US" altLang="ko-KR" sz="14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13</a:t>
            </a:r>
            <a:r>
              <a:rPr lang="ko-KR" altLang="en-US" sz="10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명</a:t>
            </a:r>
            <a:endParaRPr lang="en-US" altLang="ko-KR" sz="1000" b="1" baseline="3000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3" name="Rectangle 34"/>
          <p:cNvSpPr txBox="1"/>
          <p:nvPr/>
        </p:nvSpPr>
        <p:spPr>
          <a:xfrm>
            <a:off x="8374867" y="4526150"/>
            <a:ext cx="1254547" cy="26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</a:pP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검색어 기록</a:t>
            </a:r>
            <a:endParaRPr lang="en-US" altLang="ko-KR" sz="1400" b="1" spc="-10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52006" y="6090759"/>
            <a:ext cx="1277408" cy="202474"/>
          </a:xfrm>
          <a:prstGeom prst="rect">
            <a:avLst/>
          </a:prstGeom>
          <a:solidFill>
            <a:srgbClr val="002060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있음   </a:t>
            </a:r>
            <a:r>
              <a:rPr lang="en-US" altLang="ko-KR" sz="14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</a:t>
            </a:r>
            <a:r>
              <a:rPr lang="ko-KR" altLang="en-US" sz="10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명</a:t>
            </a:r>
            <a:endParaRPr lang="en-US" altLang="ko-KR" sz="1000" b="1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30" name="꺾인 연결선 29"/>
          <p:cNvCxnSpPr>
            <a:stCxn id="24" idx="3"/>
            <a:endCxn id="50" idx="1"/>
          </p:cNvCxnSpPr>
          <p:nvPr/>
        </p:nvCxnSpPr>
        <p:spPr>
          <a:xfrm>
            <a:off x="6707616" y="5575581"/>
            <a:ext cx="242311" cy="488796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4" idx="3"/>
            <a:endCxn id="49" idx="1"/>
          </p:cNvCxnSpPr>
          <p:nvPr/>
        </p:nvCxnSpPr>
        <p:spPr>
          <a:xfrm flipV="1">
            <a:off x="6707616" y="5309841"/>
            <a:ext cx="242312" cy="265740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0" idx="3"/>
            <a:endCxn id="52" idx="1"/>
          </p:cNvCxnSpPr>
          <p:nvPr/>
        </p:nvCxnSpPr>
        <p:spPr>
          <a:xfrm flipV="1">
            <a:off x="8227335" y="5922240"/>
            <a:ext cx="124671" cy="142137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0" idx="3"/>
          </p:cNvCxnSpPr>
          <p:nvPr/>
        </p:nvCxnSpPr>
        <p:spPr>
          <a:xfrm>
            <a:off x="8227335" y="6064377"/>
            <a:ext cx="124671" cy="118748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290746" y="5423251"/>
            <a:ext cx="1429782" cy="2437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ko-KR" altLang="en-US" sz="1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이용자 보안</a:t>
            </a:r>
            <a:r>
              <a:rPr lang="en-US" altLang="ko-KR" sz="1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ko-KR" altLang="en-US" sz="1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구글등</a:t>
            </a:r>
            <a:r>
              <a:rPr lang="en-US" altLang="ko-KR" sz="1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 </a:t>
            </a:r>
          </a:p>
          <a:p>
            <a:pPr algn="ctr">
              <a:lnSpc>
                <a:spcPts val="1000"/>
              </a:lnSpc>
            </a:pPr>
            <a:r>
              <a:rPr lang="ko-KR" altLang="en-US" sz="1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또는 광고링크클릭등의</a:t>
            </a:r>
            <a:endParaRPr lang="en-US" altLang="ko-KR" sz="1000" smtClean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>
              <a:lnSpc>
                <a:spcPts val="1000"/>
              </a:lnSpc>
            </a:pPr>
            <a:r>
              <a:rPr lang="ko-KR" altLang="en-US" sz="1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경우는 검색어가 없음</a:t>
            </a:r>
            <a:endParaRPr lang="en-US" altLang="ko-KR" sz="1000" smtClean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739489" y="4796092"/>
            <a:ext cx="3889925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자유형 71"/>
          <p:cNvSpPr/>
          <p:nvPr/>
        </p:nvSpPr>
        <p:spPr>
          <a:xfrm>
            <a:off x="5471160" y="3627120"/>
            <a:ext cx="289560" cy="624840"/>
          </a:xfrm>
          <a:custGeom>
            <a:avLst/>
            <a:gdLst>
              <a:gd name="connsiteX0" fmla="*/ 289560 w 289560"/>
              <a:gd name="connsiteY0" fmla="*/ 0 h 624840"/>
              <a:gd name="connsiteX1" fmla="*/ 0 w 289560"/>
              <a:gd name="connsiteY1" fmla="*/ 0 h 624840"/>
              <a:gd name="connsiteX2" fmla="*/ 0 w 289560"/>
              <a:gd name="connsiteY2" fmla="*/ 624840 h 624840"/>
              <a:gd name="connsiteX3" fmla="*/ 213360 w 289560"/>
              <a:gd name="connsiteY3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60" h="624840">
                <a:moveTo>
                  <a:pt x="289560" y="0"/>
                </a:moveTo>
                <a:lnTo>
                  <a:pt x="0" y="0"/>
                </a:lnTo>
                <a:lnTo>
                  <a:pt x="0" y="624840"/>
                </a:lnTo>
                <a:lnTo>
                  <a:pt x="213360" y="624840"/>
                </a:lnTo>
              </a:path>
            </a:pathLst>
          </a:custGeom>
          <a:noFill/>
          <a:ln w="12700">
            <a:solidFill>
              <a:srgbClr val="00206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113100" y="106084"/>
            <a:ext cx="4960206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en-US" altLang="ko-KR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AP</a:t>
            </a:r>
            <a:r>
              <a:rPr lang="ko-KR" altLang="en-US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몰 </a:t>
            </a:r>
            <a:r>
              <a:rPr lang="en-US" altLang="ko-KR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UX </a:t>
            </a:r>
            <a:r>
              <a:rPr lang="ko-KR" altLang="en-US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고도화</a:t>
            </a:r>
            <a:endParaRPr lang="en-US" altLang="ko-KR" sz="1400" spc="-15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en-US" altLang="ko-KR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Page A</a:t>
            </a:r>
            <a:r>
              <a:rPr lang="en-US" altLang="ko-KR" sz="2000" spc="-150" smtClean="0">
                <a:latin typeface="아리따-돋움(TTF)-Medium"/>
                <a:ea typeface="아리따-돋움(TTF)-Medium"/>
                <a:sym typeface="아리따-돋움(OTF)-Medium"/>
              </a:rPr>
              <a:t>/</a:t>
            </a:r>
            <a:r>
              <a:rPr lang="en-US" altLang="ko-KR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B Test </a:t>
            </a:r>
            <a:r>
              <a:rPr lang="ko-KR" altLang="en-US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강화</a:t>
            </a:r>
            <a:endParaRPr lang="ko-KR" altLang="en-US" sz="2000" spc="-150" dirty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3480000" y="-44758"/>
            <a:ext cx="3526034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lang="ko-KR" altLang="en-US" sz="1400" spc="-150" dirty="0">
              <a:solidFill>
                <a:srgbClr val="19396B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42" name="Rectangle 95"/>
          <p:cNvSpPr>
            <a:spLocks/>
          </p:cNvSpPr>
          <p:nvPr/>
        </p:nvSpPr>
        <p:spPr>
          <a:xfrm>
            <a:off x="200472" y="895626"/>
            <a:ext cx="4752528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주요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Page View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현황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(2017.08 mWeb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기준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ko-KR" altLang="en-US" sz="1400" b="1" spc="-1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080012" y="904903"/>
            <a:ext cx="0" cy="54764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5"/>
          <p:cNvSpPr>
            <a:spLocks/>
          </p:cNvSpPr>
          <p:nvPr/>
        </p:nvSpPr>
        <p:spPr>
          <a:xfrm>
            <a:off x="5243017" y="895625"/>
            <a:ext cx="4462511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Optimizely A/B Test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진행현황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ko-KR" altLang="en-US" sz="1400" b="1" spc="-1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77164"/>
              </p:ext>
            </p:extLst>
          </p:nvPr>
        </p:nvGraphicFramePr>
        <p:xfrm>
          <a:off x="200468" y="1916831"/>
          <a:ext cx="4752532" cy="3456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302"/>
                <a:gridCol w="630619"/>
                <a:gridCol w="600106"/>
                <a:gridCol w="640790"/>
                <a:gridCol w="600106"/>
                <a:gridCol w="661133"/>
                <a:gridCol w="681476"/>
              </a:tblGrid>
              <a:tr h="1920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페이지명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Page</a:t>
                      </a:r>
                      <a:br>
                        <a:rPr lang="en-US" sz="14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</a:br>
                      <a:r>
                        <a:rPr lang="en-US" sz="14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50"/>
                        </a:lnSpc>
                      </a:pPr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　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UV</a:t>
                      </a:r>
                      <a:endParaRPr lang="en-US" sz="1400" u="none" strike="noStrike" spc="-100" baseline="30000" smtClean="0"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50"/>
                        </a:lnSpc>
                      </a:pPr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　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구매</a:t>
                      </a:r>
                      <a:endParaRPr lang="en-US" altLang="ko-KR" sz="1400" u="none" strike="noStrike" spc="-100" baseline="0" smtClean="0"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전환</a:t>
                      </a:r>
                      <a:endParaRPr lang="ko-KR" altLang="en-US" sz="1400" b="0" i="0" u="none" strike="noStrike" spc="-100" baseline="300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이탈율</a:t>
                      </a:r>
                      <a:endParaRPr lang="ko-KR" altLang="en-US" sz="1400" b="0" i="0" u="none" strike="noStrike" spc="-100" baseline="300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점유</a:t>
                      </a: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점유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상품상세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205</a:t>
                      </a:r>
                      <a:r>
                        <a:rPr lang="ko-KR" altLang="en-US" sz="10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28</a:t>
                      </a:r>
                      <a:r>
                        <a:rPr lang="en-US" altLang="ko-KR" sz="10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76</a:t>
                      </a:r>
                      <a:r>
                        <a:rPr lang="ko-KR" altLang="en-US" sz="10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43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67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HOME</a:t>
                      </a:r>
                      <a:endParaRPr 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114</a:t>
                      </a:r>
                      <a:r>
                        <a:rPr lang="ko-KR" altLang="en-US" sz="10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16</a:t>
                      </a:r>
                      <a:r>
                        <a:rPr lang="en-US" altLang="ko-KR" sz="10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11</a:t>
                      </a:r>
                      <a:r>
                        <a:rPr lang="ko-KR" altLang="en-US" sz="10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16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이벤트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84</a:t>
                      </a:r>
                      <a:r>
                        <a:rPr lang="ko-KR" altLang="en-US" sz="10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11</a:t>
                      </a:r>
                      <a:r>
                        <a:rPr lang="en-US" altLang="ko-KR" sz="10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25</a:t>
                      </a:r>
                      <a:r>
                        <a:rPr lang="ko-KR" altLang="en-US" sz="10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14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75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카테고리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63</a:t>
                      </a:r>
                      <a:r>
                        <a:rPr lang="ko-KR" altLang="en-US" sz="10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9</a:t>
                      </a:r>
                      <a:r>
                        <a:rPr lang="en-US" altLang="ko-KR" sz="10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</a:t>
                      </a:r>
                      <a:r>
                        <a:rPr lang="ko-KR" altLang="en-US" sz="10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9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50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주문결제</a:t>
                      </a:r>
                      <a:r>
                        <a:rPr lang="en-US" altLang="ko-KR" sz="2000" b="1" u="none" strike="noStrike" spc="-100" baseline="3000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endParaRPr lang="ko-KR" altLang="en-US" sz="1800" b="1" i="0" u="none" strike="noStrike" spc="-100" baseline="300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49</a:t>
                      </a:r>
                      <a:r>
                        <a:rPr lang="ko-KR" altLang="en-US" sz="10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</a:t>
                      </a:r>
                      <a:r>
                        <a:rPr lang="en-US" altLang="ko-KR" sz="10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r>
                        <a:rPr lang="ko-KR" altLang="en-US" sz="10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36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57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장바구니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48</a:t>
                      </a:r>
                      <a:r>
                        <a:rPr lang="ko-KR" altLang="en-US" sz="10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</a:t>
                      </a:r>
                      <a:r>
                        <a:rPr lang="en-US" altLang="ko-KR" sz="10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r>
                        <a:rPr lang="ko-KR" altLang="en-US" sz="10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24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51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로그인</a:t>
                      </a:r>
                      <a:r>
                        <a:rPr lang="en-US" altLang="ko-KR" sz="2000" b="1" u="none" strike="noStrike" spc="-100" baseline="3000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endParaRPr lang="ko-KR" altLang="en-US" sz="2000" b="1" i="0" u="none" strike="noStrike" spc="-100" baseline="300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30</a:t>
                      </a:r>
                      <a:r>
                        <a:rPr lang="ko-KR" altLang="en-US" sz="10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r>
                        <a:rPr lang="en-US" altLang="ko-KR" sz="10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12</a:t>
                      </a:r>
                      <a:r>
                        <a:rPr lang="ko-KR" altLang="en-US" sz="10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8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50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출석체크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26</a:t>
                      </a:r>
                      <a:r>
                        <a:rPr lang="ko-KR" altLang="en-US" sz="10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r>
                        <a:rPr lang="en-US" altLang="ko-KR" sz="10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r>
                        <a:rPr lang="ko-KR" altLang="en-US" sz="10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14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쿠폰북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19</a:t>
                      </a:r>
                      <a:r>
                        <a:rPr lang="ko-KR" altLang="en-US" sz="10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r>
                        <a:rPr lang="en-US" altLang="ko-KR" sz="10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</a:t>
                      </a:r>
                      <a:r>
                        <a:rPr lang="ko-KR" altLang="en-US" sz="10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27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마이파우치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13</a:t>
                      </a:r>
                      <a:r>
                        <a:rPr lang="ko-KR" altLang="en-US" sz="1000" b="1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r>
                        <a:rPr lang="en-US" altLang="ko-KR" sz="1000" b="1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r>
                        <a:rPr lang="ko-KR" altLang="en-US" sz="10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12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33</a:t>
                      </a:r>
                      <a:r>
                        <a:rPr lang="en-US" altLang="ko-KR" sz="10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%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9262" y="1259122"/>
            <a:ext cx="4833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약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2,100</a:t>
            </a:r>
            <a:r>
              <a:rPr lang="ko-KR" altLang="en-US" sz="1400" b="1" spc="-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개 </a:t>
            </a:r>
            <a:r>
              <a:rPr lang="en-US" altLang="ko-KR" sz="1400" b="1" spc="-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Page</a:t>
            </a:r>
            <a:r>
              <a:rPr lang="ko-KR" altLang="en-US" sz="1400" b="1" spc="-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中 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상위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10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개 영역의 </a:t>
            </a:r>
            <a:r>
              <a:rPr lang="en-US" altLang="ko-KR" sz="1400" b="1" spc="-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PageView</a:t>
            </a:r>
            <a:r>
              <a:rPr lang="ko-KR" altLang="en-US" sz="1400" b="1" spc="-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가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89% 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점유</a:t>
            </a:r>
            <a:endParaRPr lang="en-US" altLang="ko-KR" sz="1400" b="1" spc="-5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 lvl="0">
              <a:spcBef>
                <a:spcPct val="0"/>
              </a:spcBef>
              <a:defRPr/>
            </a:pP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상품상세</a:t>
            </a:r>
            <a:r>
              <a:rPr lang="en-US" altLang="ko-KR" sz="1400" b="1" spc="-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․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이벤트</a:t>
            </a:r>
            <a:r>
              <a:rPr lang="en-US" altLang="ko-KR" sz="1400" b="1" spc="-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․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장바구니 중심 상세분석 및 과제도출</a:t>
            </a:r>
            <a:endParaRPr lang="ko-KR" altLang="en-US" sz="1400" b="1" spc="-5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16655" y="1787158"/>
            <a:ext cx="473634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66984" y="1247794"/>
            <a:ext cx="48337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영역별 전환율</a:t>
            </a:r>
            <a:r>
              <a:rPr lang="en-US" altLang="ko-KR" sz="1400" b="1" spc="-50" smtClean="0">
                <a:latin typeface="아리따-돋움(TTF)-Medium"/>
                <a:ea typeface="아리따-돋움(TTF)-Medium"/>
                <a:sym typeface="아리따-돋움(OTF)-Medium"/>
              </a:rPr>
              <a:t>․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이탈율에 근거하여 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48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개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A/B Test 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진행中</a:t>
            </a:r>
            <a:endParaRPr lang="ko-KR" altLang="en-US" sz="1400" b="1" spc="-5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243017" y="1595744"/>
            <a:ext cx="439050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9438"/>
              </p:ext>
            </p:extLst>
          </p:nvPr>
        </p:nvGraphicFramePr>
        <p:xfrm>
          <a:off x="5243017" y="1778534"/>
          <a:ext cx="4317675" cy="2730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142"/>
                <a:gridCol w="668820"/>
                <a:gridCol w="636461"/>
                <a:gridCol w="679608"/>
                <a:gridCol w="636461"/>
                <a:gridCol w="701183"/>
              </a:tblGrid>
              <a:tr h="1522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구분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Test</a:t>
                      </a:r>
                      <a:endParaRPr lang="en-US" altLang="ko-KR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43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실행</a:t>
                      </a:r>
                      <a:endParaRPr lang="en-US" altLang="ko-KR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종료</a:t>
                      </a:r>
                      <a:endParaRPr lang="en-US" altLang="ko-KR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준비</a:t>
                      </a:r>
                      <a:endParaRPr lang="en-US" altLang="ko-KR" sz="1400" b="0" i="0" u="none" strike="noStrike" spc="-100" baseline="3000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취소</a:t>
                      </a:r>
                      <a:endParaRPr lang="en-US" altLang="ko-KR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HOME</a:t>
                      </a:r>
                      <a:endParaRPr 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상품상세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이벤트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장바구니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기타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계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Rectangle 34"/>
          <p:cNvSpPr txBox="1"/>
          <p:nvPr/>
        </p:nvSpPr>
        <p:spPr>
          <a:xfrm>
            <a:off x="5243016" y="4669966"/>
            <a:ext cx="4390503" cy="163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93663" indent="-93663"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종료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Test 16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 中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8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개는 통계적 유의미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8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개는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Undefined</a:t>
            </a:r>
          </a:p>
          <a:p>
            <a:pPr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 </a:t>
            </a:r>
            <a:r>
              <a:rPr lang="ko-KR" altLang="en-US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→ 통계적 유의미 </a:t>
            </a:r>
            <a:r>
              <a:rPr lang="en-US" altLang="ko-KR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추가 반복검증後 개편時 반영예정 </a:t>
            </a:r>
            <a:r>
              <a:rPr lang="en-US" altLang="ko-KR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(11</a:t>
            </a:r>
            <a:r>
              <a:rPr lang="ko-KR" altLang="en-US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월</a:t>
            </a:r>
            <a:r>
              <a:rPr lang="en-US" altLang="ko-KR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</a:p>
          <a:p>
            <a:pPr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</a:t>
            </a:r>
            <a:r>
              <a:rPr lang="ko-KR" altLang="en-US" sz="1400" b="1" spc="-1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→ </a:t>
            </a:r>
            <a:r>
              <a:rPr lang="en-US" altLang="ko-KR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Undefined : </a:t>
            </a:r>
            <a:r>
              <a:rPr lang="ko-KR" altLang="en-US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통계적 의미성無 </a:t>
            </a:r>
            <a:r>
              <a:rPr lang="en-US" altLang="ko-KR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ko-KR" altLang="en-US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실험영역을 변경하여 재시도 </a:t>
            </a:r>
            <a:r>
              <a:rPr lang="en-US" altLang="ko-KR" sz="1400" b="1" spc="-1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en-US" altLang="ko-KR" sz="1400" b="1" spc="-10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93663" indent="-93663"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취소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실험일정 연기 및 모수부족 케이스 </a:t>
            </a:r>
            <a:endParaRPr lang="en-US" altLang="ko-KR" sz="1400" b="1" spc="-10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defTabSz="914400" fontAlgn="base">
              <a:lnSpc>
                <a:spcPts val="5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</a:t>
            </a:r>
            <a:endParaRPr lang="en-US" altLang="ko-KR" sz="1400" b="1" spc="-10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※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아리따움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이니스프리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Test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각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건씩  도출완료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(9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월내 실험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  <a:p>
            <a:pPr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</a:t>
            </a:r>
            <a:r>
              <a:rPr lang="ko-KR" altLang="en-US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→ 에뛰드는 사이트 개편後 </a:t>
            </a:r>
            <a:r>
              <a:rPr lang="en-US" altLang="ko-KR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</a:t>
            </a:r>
            <a:r>
              <a:rPr lang="ko-KR" altLang="en-US" sz="1400" b="1" spc="-1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월 진행예정</a:t>
            </a:r>
            <a:endParaRPr lang="en-US" altLang="ko-KR" sz="1000" b="1" spc="-100" smtClean="0">
              <a:solidFill>
                <a:srgbClr val="FF3737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9" name="Rectangle 34"/>
          <p:cNvSpPr txBox="1"/>
          <p:nvPr/>
        </p:nvSpPr>
        <p:spPr>
          <a:xfrm>
            <a:off x="171830" y="5517232"/>
            <a:ext cx="4736344" cy="80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93663" indent="-93663"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주문결제 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現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소요시 약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분 감축위한 개편中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(11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월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이커머스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팀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  <a:p>
            <a:pPr marL="93663" indent="-93663"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로그인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회원가입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 :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現 소요 약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3.3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분 감축위한 가입단계 축소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(9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월말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  <a:p>
            <a:pPr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→ 본인인증절차 생략등 획기적 축소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고객전략팀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750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113100" y="106084"/>
            <a:ext cx="4960206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en-US" altLang="ko-KR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AP</a:t>
            </a:r>
            <a:r>
              <a:rPr lang="ko-KR" altLang="en-US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몰 </a:t>
            </a:r>
            <a:r>
              <a:rPr lang="en-US" altLang="ko-KR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UX </a:t>
            </a:r>
            <a:r>
              <a:rPr lang="ko-KR" altLang="en-US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고도화</a:t>
            </a:r>
            <a:endParaRPr lang="en-US" altLang="ko-KR" sz="1400" spc="-15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ko-KR" altLang="en-US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상품상세 </a:t>
            </a:r>
            <a:r>
              <a:rPr lang="en-US" altLang="ko-KR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Page</a:t>
            </a:r>
            <a:endParaRPr lang="ko-KR" altLang="en-US" sz="2000" spc="-150" dirty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3480000" y="-44758"/>
            <a:ext cx="3526034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lang="ko-KR" altLang="en-US" sz="1400" spc="-150" dirty="0">
              <a:solidFill>
                <a:srgbClr val="19396B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42" name="Rectangle 95"/>
          <p:cNvSpPr>
            <a:spLocks/>
          </p:cNvSpPr>
          <p:nvPr/>
        </p:nvSpPr>
        <p:spPr>
          <a:xfrm>
            <a:off x="200472" y="895626"/>
            <a:ext cx="4752528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ko-KR" altLang="en-US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페이지뷰 점유 </a:t>
            </a:r>
            <a:r>
              <a:rPr lang="en-US" altLang="ko-KR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28%, </a:t>
            </a:r>
            <a:r>
              <a:rPr lang="ko-KR" altLang="en-US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구매전환 </a:t>
            </a:r>
            <a:r>
              <a:rPr lang="en-US" altLang="ko-KR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5%, </a:t>
            </a:r>
            <a:r>
              <a:rPr lang="ko-KR" altLang="en-US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이탈율 </a:t>
            </a:r>
            <a:r>
              <a:rPr lang="en-US" altLang="ko-KR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67%</a:t>
            </a:r>
            <a:r>
              <a:rPr lang="ko-KR" altLang="en-US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5147748" y="904903"/>
            <a:ext cx="0" cy="54764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5"/>
          <p:cNvSpPr>
            <a:spLocks/>
          </p:cNvSpPr>
          <p:nvPr/>
        </p:nvSpPr>
        <p:spPr>
          <a:xfrm>
            <a:off x="5243017" y="895625"/>
            <a:ext cx="4462511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Optimizely A/B Test</a:t>
            </a:r>
            <a:endParaRPr lang="ko-KR" altLang="en-US" sz="1400" b="1" spc="-1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00471" y="1791960"/>
            <a:ext cx="475252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9262" y="1267214"/>
            <a:ext cx="5473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상품상세페이지 구매고객의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40%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가 후기 데이터를 확인하고 있음</a:t>
            </a:r>
            <a:endParaRPr lang="en-US" altLang="ko-KR" sz="1400" b="1" spc="-5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구매하지 않는 고객의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30%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도 후기데이터를 확인함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) </a:t>
            </a:r>
            <a:endParaRPr lang="en-US" altLang="ko-KR" sz="1400" b="1" spc="-50" baseline="3000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pic>
        <p:nvPicPr>
          <p:cNvPr id="4423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86" y="1887610"/>
            <a:ext cx="86781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378359" y="1893550"/>
            <a:ext cx="1081088" cy="1252104"/>
          </a:xfrm>
          <a:prstGeom prst="rect">
            <a:avLst/>
          </a:prstGeom>
          <a:ln w="2857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61393" y="5953966"/>
            <a:ext cx="1081088" cy="470148"/>
          </a:xfrm>
          <a:prstGeom prst="rect">
            <a:avLst/>
          </a:prstGeom>
          <a:ln w="2857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  <a:endCxn id="26" idx="0"/>
          </p:cNvCxnSpPr>
          <p:nvPr/>
        </p:nvCxnSpPr>
        <p:spPr>
          <a:xfrm flipH="1">
            <a:off x="6901937" y="3145654"/>
            <a:ext cx="16966" cy="280831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17" y="1850089"/>
            <a:ext cx="1081111" cy="255187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243016" y="3931066"/>
            <a:ext cx="1081112" cy="231460"/>
          </a:xfrm>
          <a:prstGeom prst="rect">
            <a:avLst/>
          </a:prstGeom>
          <a:ln w="2857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51524" y="1913737"/>
            <a:ext cx="864096" cy="1540136"/>
          </a:xfrm>
          <a:prstGeom prst="rect">
            <a:avLst/>
          </a:prstGeom>
          <a:ln w="2857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5789702" y="3453873"/>
            <a:ext cx="3204" cy="477193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34319"/>
              </p:ext>
            </p:extLst>
          </p:nvPr>
        </p:nvGraphicFramePr>
        <p:xfrm>
          <a:off x="229512" y="1907697"/>
          <a:ext cx="4723488" cy="729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872"/>
                <a:gridCol w="1180872"/>
                <a:gridCol w="1180872"/>
                <a:gridCol w="1180872"/>
              </a:tblGrid>
              <a:tr h="243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구분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일반리뷰</a:t>
                      </a:r>
                      <a:endParaRPr 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포토리뷰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계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전체</a:t>
                      </a:r>
                      <a:endParaRPr lang="en-US" altLang="ko-KR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641,789</a:t>
                      </a:r>
                      <a:r>
                        <a:rPr lang="ko-KR" altLang="en-US" sz="10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87,629</a:t>
                      </a:r>
                      <a:r>
                        <a:rPr lang="ko-KR" altLang="en-US" sz="10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729,409</a:t>
                      </a:r>
                      <a:r>
                        <a:rPr lang="ko-KR" altLang="en-US" sz="10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상품당</a:t>
                      </a:r>
                      <a:endParaRPr lang="en-US" altLang="ko-KR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205</a:t>
                      </a:r>
                      <a:r>
                        <a:rPr lang="ko-KR" altLang="en-US" sz="10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28</a:t>
                      </a:r>
                      <a:r>
                        <a:rPr lang="ko-KR" altLang="en-US" sz="10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233</a:t>
                      </a:r>
                      <a:r>
                        <a:rPr lang="ko-KR" altLang="en-US" sz="10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36676" y="2695418"/>
            <a:ext cx="4943336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600" spc="-100" baseline="30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아리따-돋움(OTF)-Medium"/>
              </a:rPr>
              <a:t>※ </a:t>
            </a:r>
            <a:r>
              <a:rPr lang="ko-KR" altLang="en-US" sz="1600" spc="-100" baseline="30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아리따-돋움(OTF)-Medium"/>
              </a:rPr>
              <a:t>리뷰작성時 블루리본포인트 </a:t>
            </a:r>
            <a:r>
              <a:rPr lang="en-US" altLang="ko-KR" sz="1600" spc="-100" baseline="30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아리따-돋움(OTF)-Medium"/>
              </a:rPr>
              <a:t>300-500P </a:t>
            </a:r>
            <a:r>
              <a:rPr lang="ko-KR" altLang="en-US" sz="1600" spc="-100" baseline="30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아리따-돋움(OTF)-Medium"/>
              </a:rPr>
              <a:t>추가적립 </a:t>
            </a:r>
            <a:r>
              <a:rPr lang="en-US" altLang="ko-KR" sz="1600" spc="-100" baseline="30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아리따-돋움(OTF)-Medium"/>
              </a:rPr>
              <a:t>(</a:t>
            </a:r>
            <a:r>
              <a:rPr lang="ko-KR" altLang="en-US" sz="1600" spc="-100" baseline="30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아리따-돋움(OTF)-Medium"/>
              </a:rPr>
              <a:t>베스트 포토리뷰 선정시 </a:t>
            </a:r>
            <a:r>
              <a:rPr lang="en-US" altLang="ko-KR" sz="1600" spc="-100" baseline="30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아리따-돋움(OTF)-Medium"/>
              </a:rPr>
              <a:t>2,000P </a:t>
            </a:r>
            <a:r>
              <a:rPr lang="ko-KR" altLang="en-US" sz="1600" spc="-100" baseline="30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아리따-돋움(OTF)-Medium"/>
              </a:rPr>
              <a:t>적립</a:t>
            </a:r>
            <a:r>
              <a:rPr lang="en-US" altLang="ko-KR" sz="1600" spc="-100" baseline="3000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아리따-돋움(OTF)-Medium"/>
              </a:rPr>
              <a:t>)</a:t>
            </a:r>
          </a:p>
        </p:txBody>
      </p:sp>
      <p:sp>
        <p:nvSpPr>
          <p:cNvPr id="33" name="Rectangle 34"/>
          <p:cNvSpPr txBox="1"/>
          <p:nvPr/>
        </p:nvSpPr>
        <p:spPr>
          <a:xfrm>
            <a:off x="205138" y="5507923"/>
            <a:ext cx="4865464" cy="90838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3600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93663" indent="-93663" defTabSz="914400" fontAlgn="base">
              <a:lnSpc>
                <a:spcPts val="168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리뷰작성 유도 및 방문자들의 주목도 제고</a:t>
            </a:r>
            <a:r>
              <a:rPr lang="ko-KR" altLang="en-US" sz="1400" b="1" spc="-10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要</a:t>
            </a:r>
            <a:endParaRPr lang="en-US" altLang="ko-KR" sz="1400" b="1" spc="-100" smtClean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defTabSz="914400" fontAlgn="base">
              <a:lnSpc>
                <a:spcPts val="168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①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구매後 리뷰작성 참여 캠페인  예정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現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100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字 이상 리뷰 비중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</a:t>
            </a:r>
            <a:r>
              <a:rPr lang="en-US" altLang="ko-KR" sz="11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%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1400" b="1" spc="-1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defTabSz="914400" fontAlgn="base">
              <a:lnSpc>
                <a:spcPts val="168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② 블루리본포인트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現잔액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억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→ 뷰티포인트로 통합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연내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  <a:p>
            <a:pPr defTabSz="914400" fontAlgn="base">
              <a:lnSpc>
                <a:spcPts val="168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③ 객관적이고 진정성있는 리뷰의 상위노출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알고리즘등 연구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1400" b="1" spc="-10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5259085" y="1793149"/>
            <a:ext cx="4374435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226509" y="1267214"/>
            <a:ext cx="4479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세포라등 벤치마크 사이트 비교 및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AP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몰의 사용자 리뷰 확인을 위한 접근성 개선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Test </a:t>
            </a:r>
          </a:p>
        </p:txBody>
      </p:sp>
      <p:pic>
        <p:nvPicPr>
          <p:cNvPr id="38" name="04_mw_detail_top_B.png"/>
          <p:cNvPicPr>
            <a:picLocks noChangeAspect="1"/>
          </p:cNvPicPr>
          <p:nvPr/>
        </p:nvPicPr>
        <p:blipFill>
          <a:blip r:embed="rId5">
            <a:extLst/>
          </a:blip>
          <a:srcRect t="25580" b="33450"/>
          <a:stretch>
            <a:fillRect/>
          </a:stretch>
        </p:blipFill>
        <p:spPr>
          <a:xfrm>
            <a:off x="8018532" y="2145765"/>
            <a:ext cx="1584176" cy="1452967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직사각형 38"/>
          <p:cNvSpPr/>
          <p:nvPr/>
        </p:nvSpPr>
        <p:spPr>
          <a:xfrm>
            <a:off x="8000995" y="2145764"/>
            <a:ext cx="1601713" cy="1486875"/>
          </a:xfrm>
          <a:prstGeom prst="rect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70560" y="1847160"/>
            <a:ext cx="1080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Uplift 5.5</a:t>
            </a:r>
            <a:r>
              <a:rPr lang="en-US" altLang="ko-KR" sz="11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%</a:t>
            </a:r>
            <a:endParaRPr lang="en-US" altLang="ko-KR" sz="1000" b="1" spc="-50" baseline="3000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pic>
        <p:nvPicPr>
          <p:cNvPr id="4464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757" y="4101660"/>
            <a:ext cx="1619250" cy="228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8010294" y="4101660"/>
            <a:ext cx="1606821" cy="2286000"/>
          </a:xfrm>
          <a:prstGeom prst="rect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88448" y="3779051"/>
            <a:ext cx="1306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Uplift 18.7</a:t>
            </a:r>
            <a:r>
              <a:rPr lang="en-US" altLang="ko-KR" sz="11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%</a:t>
            </a:r>
            <a:endParaRPr lang="en-US" altLang="ko-KR" sz="1000" b="1" spc="-50" baseline="3000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cxnSp>
        <p:nvCxnSpPr>
          <p:cNvPr id="9" name="꺾인 연결선 8"/>
          <p:cNvCxnSpPr>
            <a:stCxn id="26" idx="3"/>
            <a:endCxn id="39" idx="1"/>
          </p:cNvCxnSpPr>
          <p:nvPr/>
        </p:nvCxnSpPr>
        <p:spPr>
          <a:xfrm flipV="1">
            <a:off x="7442481" y="2889202"/>
            <a:ext cx="558514" cy="3299838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6" idx="3"/>
            <a:endCxn id="446468" idx="1"/>
          </p:cNvCxnSpPr>
          <p:nvPr/>
        </p:nvCxnSpPr>
        <p:spPr>
          <a:xfrm flipV="1">
            <a:off x="7442481" y="5244660"/>
            <a:ext cx="550276" cy="944380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9268067" y="3997531"/>
            <a:ext cx="437461" cy="437461"/>
          </a:xfrm>
          <a:prstGeom prst="ellips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53" name="Picture 2" descr="d:\Users\AP494701\Desktop\후기_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14"/>
          <a:stretch/>
        </p:blipFill>
        <p:spPr bwMode="auto">
          <a:xfrm>
            <a:off x="214141" y="3144475"/>
            <a:ext cx="2492753" cy="22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632425" y="3022595"/>
            <a:ext cx="1656184" cy="334397"/>
          </a:xfrm>
          <a:prstGeom prst="rect">
            <a:avLst/>
          </a:prstGeom>
          <a:solidFill>
            <a:srgbClr val="002060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일반리뷰</a:t>
            </a:r>
            <a:endParaRPr lang="en-US" altLang="ko-KR" sz="1400" b="1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423073" y="2356568"/>
            <a:ext cx="390631" cy="19263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endParaRPr lang="en-US" altLang="ko-KR" sz="1100" b="1" baseline="3000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347202" y="2385149"/>
            <a:ext cx="437461" cy="437461"/>
          </a:xfrm>
          <a:prstGeom prst="ellips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7008" y="3940568"/>
            <a:ext cx="2391335" cy="712568"/>
          </a:xfrm>
          <a:prstGeom prst="rect">
            <a:avLst/>
          </a:prstGeom>
          <a:ln w="2857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856656" y="3692469"/>
            <a:ext cx="766968" cy="235065"/>
          </a:xfrm>
          <a:prstGeom prst="rect">
            <a:avLst/>
          </a:prstGeom>
          <a:solidFill>
            <a:srgbClr val="002060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altLang="ko-KR" sz="105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130</a:t>
            </a:r>
            <a:r>
              <a:rPr lang="ko-KR" altLang="en-US" sz="105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자</a:t>
            </a:r>
            <a:endParaRPr lang="en-US" altLang="ko-KR" sz="1050" b="1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62" name="Picture 2" descr="d:\Users\AP494701\Desktop\후기_5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5"/>
          <a:stretch/>
        </p:blipFill>
        <p:spPr bwMode="auto">
          <a:xfrm>
            <a:off x="2697728" y="3160797"/>
            <a:ext cx="2327280" cy="231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2681971" y="4216261"/>
            <a:ext cx="2391335" cy="1228963"/>
          </a:xfrm>
          <a:prstGeom prst="rect">
            <a:avLst/>
          </a:prstGeom>
          <a:ln w="2857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03634" y="4005064"/>
            <a:ext cx="766968" cy="235065"/>
          </a:xfrm>
          <a:prstGeom prst="rect">
            <a:avLst/>
          </a:prstGeom>
          <a:solidFill>
            <a:srgbClr val="002060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altLang="ko-KR" sz="105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140</a:t>
            </a:r>
            <a:r>
              <a:rPr lang="ko-KR" altLang="en-US" sz="105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자</a:t>
            </a:r>
            <a:endParaRPr lang="en-US" altLang="ko-KR" sz="1050" b="1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90792" y="3005661"/>
            <a:ext cx="1656184" cy="351331"/>
          </a:xfrm>
          <a:prstGeom prst="rect">
            <a:avLst/>
          </a:prstGeom>
          <a:solidFill>
            <a:srgbClr val="002060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포토리뷰</a:t>
            </a:r>
            <a:endParaRPr lang="en-US" altLang="ko-KR" sz="1400" b="1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475581" y="5394780"/>
            <a:ext cx="378773" cy="377916"/>
            <a:chOff x="10497616" y="3286250"/>
            <a:chExt cx="378773" cy="377916"/>
          </a:xfrm>
        </p:grpSpPr>
        <p:sp>
          <p:nvSpPr>
            <p:cNvPr id="45" name="Oval 49"/>
            <p:cNvSpPr/>
            <p:nvPr/>
          </p:nvSpPr>
          <p:spPr bwMode="auto">
            <a:xfrm>
              <a:off x="10497616" y="3286250"/>
              <a:ext cx="378773" cy="377916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2721" tIns="41360" rIns="82721" bIns="413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27201"/>
              <a:endParaRPr lang="ko-KR" altLang="en-US" sz="1447">
                <a:latin typeface="Arial" pitchFamily="34" charset="0"/>
              </a:endParaRPr>
            </a:p>
          </p:txBody>
        </p:sp>
        <p:sp>
          <p:nvSpPr>
            <p:cNvPr id="46" name="Isosceles Triangle 11"/>
            <p:cNvSpPr/>
            <p:nvPr/>
          </p:nvSpPr>
          <p:spPr bwMode="auto">
            <a:xfrm rot="13200187">
              <a:off x="10529037" y="3328116"/>
              <a:ext cx="279262" cy="335339"/>
            </a:xfrm>
            <a:custGeom>
              <a:avLst/>
              <a:gdLst/>
              <a:ahLst/>
              <a:cxnLst/>
              <a:rect l="l" t="t" r="r" b="b"/>
              <a:pathLst>
                <a:path w="1305237" h="1570884">
                  <a:moveTo>
                    <a:pt x="1072131" y="1418167"/>
                  </a:moveTo>
                  <a:cubicBezTo>
                    <a:pt x="796044" y="1649857"/>
                    <a:pt x="384408" y="1613866"/>
                    <a:pt x="152717" y="1337779"/>
                  </a:cubicBezTo>
                  <a:cubicBezTo>
                    <a:pt x="-78973" y="1061692"/>
                    <a:pt x="-42982" y="650056"/>
                    <a:pt x="233105" y="418365"/>
                  </a:cubicBezTo>
                  <a:cubicBezTo>
                    <a:pt x="308380" y="355195"/>
                    <a:pt x="393731" y="311924"/>
                    <a:pt x="483238" y="289758"/>
                  </a:cubicBezTo>
                  <a:lnTo>
                    <a:pt x="651298" y="0"/>
                  </a:lnTo>
                  <a:lnTo>
                    <a:pt x="818510" y="288298"/>
                  </a:lnTo>
                  <a:cubicBezTo>
                    <a:pt x="944910" y="320213"/>
                    <a:pt x="1062344" y="391298"/>
                    <a:pt x="1152519" y="498753"/>
                  </a:cubicBezTo>
                  <a:cubicBezTo>
                    <a:pt x="1384209" y="774841"/>
                    <a:pt x="1348219" y="1186476"/>
                    <a:pt x="1072131" y="1418167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2721" tIns="41360" rIns="82721" bIns="413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27201"/>
              <a:endParaRPr lang="ko-KR" altLang="en-US" sz="1447">
                <a:latin typeface="Arial" pitchFamily="34" charset="0"/>
              </a:endParaRPr>
            </a:p>
          </p:txBody>
        </p:sp>
        <p:grpSp>
          <p:nvGrpSpPr>
            <p:cNvPr id="49" name="Group 51"/>
            <p:cNvGrpSpPr/>
            <p:nvPr/>
          </p:nvGrpSpPr>
          <p:grpSpPr>
            <a:xfrm>
              <a:off x="10658014" y="3385062"/>
              <a:ext cx="57976" cy="180292"/>
              <a:chOff x="1598341" y="4552000"/>
              <a:chExt cx="133974" cy="417577"/>
            </a:xfrm>
            <a:solidFill>
              <a:srgbClr val="002060"/>
            </a:solidFill>
          </p:grpSpPr>
          <p:sp>
            <p:nvSpPr>
              <p:cNvPr id="50" name="Freeform 17"/>
              <p:cNvSpPr>
                <a:spLocks/>
              </p:cNvSpPr>
              <p:nvPr/>
            </p:nvSpPr>
            <p:spPr bwMode="auto">
              <a:xfrm>
                <a:off x="1598341" y="4552000"/>
                <a:ext cx="133974" cy="283232"/>
              </a:xfrm>
              <a:custGeom>
                <a:avLst/>
                <a:gdLst>
                  <a:gd name="T0" fmla="*/ 1120 w 1122"/>
                  <a:gd name="T1" fmla="*/ 157 h 2372"/>
                  <a:gd name="T2" fmla="*/ 1116 w 1122"/>
                  <a:gd name="T3" fmla="*/ 125 h 2372"/>
                  <a:gd name="T4" fmla="*/ 1107 w 1122"/>
                  <a:gd name="T5" fmla="*/ 96 h 2372"/>
                  <a:gd name="T6" fmla="*/ 1091 w 1122"/>
                  <a:gd name="T7" fmla="*/ 69 h 2372"/>
                  <a:gd name="T8" fmla="*/ 1072 w 1122"/>
                  <a:gd name="T9" fmla="*/ 46 h 2372"/>
                  <a:gd name="T10" fmla="*/ 1047 w 1122"/>
                  <a:gd name="T11" fmla="*/ 26 h 2372"/>
                  <a:gd name="T12" fmla="*/ 1021 w 1122"/>
                  <a:gd name="T13" fmla="*/ 13 h 2372"/>
                  <a:gd name="T14" fmla="*/ 991 w 1122"/>
                  <a:gd name="T15" fmla="*/ 3 h 2372"/>
                  <a:gd name="T16" fmla="*/ 959 w 1122"/>
                  <a:gd name="T17" fmla="*/ 0 h 2372"/>
                  <a:gd name="T18" fmla="*/ 958 w 1122"/>
                  <a:gd name="T19" fmla="*/ 0 h 2372"/>
                  <a:gd name="T20" fmla="*/ 184 w 1122"/>
                  <a:gd name="T21" fmla="*/ 0 h 2372"/>
                  <a:gd name="T22" fmla="*/ 183 w 1122"/>
                  <a:gd name="T23" fmla="*/ 0 h 2372"/>
                  <a:gd name="T24" fmla="*/ 161 w 1122"/>
                  <a:gd name="T25" fmla="*/ 0 h 2372"/>
                  <a:gd name="T26" fmla="*/ 131 w 1122"/>
                  <a:gd name="T27" fmla="*/ 2 h 2372"/>
                  <a:gd name="T28" fmla="*/ 103 w 1122"/>
                  <a:gd name="T29" fmla="*/ 10 h 2372"/>
                  <a:gd name="T30" fmla="*/ 78 w 1122"/>
                  <a:gd name="T31" fmla="*/ 23 h 2372"/>
                  <a:gd name="T32" fmla="*/ 55 w 1122"/>
                  <a:gd name="T33" fmla="*/ 40 h 2372"/>
                  <a:gd name="T34" fmla="*/ 35 w 1122"/>
                  <a:gd name="T35" fmla="*/ 60 h 2372"/>
                  <a:gd name="T36" fmla="*/ 19 w 1122"/>
                  <a:gd name="T37" fmla="*/ 84 h 2372"/>
                  <a:gd name="T38" fmla="*/ 7 w 1122"/>
                  <a:gd name="T39" fmla="*/ 110 h 2372"/>
                  <a:gd name="T40" fmla="*/ 0 w 1122"/>
                  <a:gd name="T41" fmla="*/ 139 h 2372"/>
                  <a:gd name="T42" fmla="*/ 1 w 1122"/>
                  <a:gd name="T43" fmla="*/ 138 h 2372"/>
                  <a:gd name="T44" fmla="*/ 0 w 1122"/>
                  <a:gd name="T45" fmla="*/ 153 h 2372"/>
                  <a:gd name="T46" fmla="*/ 319 w 1122"/>
                  <a:gd name="T47" fmla="*/ 2220 h 2372"/>
                  <a:gd name="T48" fmla="*/ 320 w 1122"/>
                  <a:gd name="T49" fmla="*/ 2235 h 2372"/>
                  <a:gd name="T50" fmla="*/ 326 w 1122"/>
                  <a:gd name="T51" fmla="*/ 2266 h 2372"/>
                  <a:gd name="T52" fmla="*/ 339 w 1122"/>
                  <a:gd name="T53" fmla="*/ 2292 h 2372"/>
                  <a:gd name="T54" fmla="*/ 355 w 1122"/>
                  <a:gd name="T55" fmla="*/ 2317 h 2372"/>
                  <a:gd name="T56" fmla="*/ 377 w 1122"/>
                  <a:gd name="T57" fmla="*/ 2337 h 2372"/>
                  <a:gd name="T58" fmla="*/ 402 w 1122"/>
                  <a:gd name="T59" fmla="*/ 2354 h 2372"/>
                  <a:gd name="T60" fmla="*/ 430 w 1122"/>
                  <a:gd name="T61" fmla="*/ 2365 h 2372"/>
                  <a:gd name="T62" fmla="*/ 460 w 1122"/>
                  <a:gd name="T63" fmla="*/ 2371 h 2372"/>
                  <a:gd name="T64" fmla="*/ 644 w 1122"/>
                  <a:gd name="T65" fmla="*/ 2372 h 2372"/>
                  <a:gd name="T66" fmla="*/ 659 w 1122"/>
                  <a:gd name="T67" fmla="*/ 2371 h 2372"/>
                  <a:gd name="T68" fmla="*/ 688 w 1122"/>
                  <a:gd name="T69" fmla="*/ 2366 h 2372"/>
                  <a:gd name="T70" fmla="*/ 715 w 1122"/>
                  <a:gd name="T71" fmla="*/ 2355 h 2372"/>
                  <a:gd name="T72" fmla="*/ 739 w 1122"/>
                  <a:gd name="T73" fmla="*/ 2340 h 2372"/>
                  <a:gd name="T74" fmla="*/ 760 w 1122"/>
                  <a:gd name="T75" fmla="*/ 2320 h 2372"/>
                  <a:gd name="T76" fmla="*/ 776 w 1122"/>
                  <a:gd name="T77" fmla="*/ 2298 h 2372"/>
                  <a:gd name="T78" fmla="*/ 789 w 1122"/>
                  <a:gd name="T79" fmla="*/ 2273 h 2372"/>
                  <a:gd name="T80" fmla="*/ 796 w 1122"/>
                  <a:gd name="T81" fmla="*/ 2245 h 2372"/>
                  <a:gd name="T82" fmla="*/ 798 w 1122"/>
                  <a:gd name="T83" fmla="*/ 2230 h 2372"/>
                  <a:gd name="T84" fmla="*/ 1120 w 1122"/>
                  <a:gd name="T85" fmla="*/ 160 h 2372"/>
                  <a:gd name="T86" fmla="*/ 1122 w 1122"/>
                  <a:gd name="T87" fmla="*/ 157 h 2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22" h="2372">
                    <a:moveTo>
                      <a:pt x="1120" y="157"/>
                    </a:moveTo>
                    <a:lnTo>
                      <a:pt x="1120" y="157"/>
                    </a:lnTo>
                    <a:lnTo>
                      <a:pt x="1119" y="141"/>
                    </a:lnTo>
                    <a:lnTo>
                      <a:pt x="1116" y="125"/>
                    </a:lnTo>
                    <a:lnTo>
                      <a:pt x="1111" y="110"/>
                    </a:lnTo>
                    <a:lnTo>
                      <a:pt x="1107" y="96"/>
                    </a:lnTo>
                    <a:lnTo>
                      <a:pt x="1100" y="82"/>
                    </a:lnTo>
                    <a:lnTo>
                      <a:pt x="1091" y="69"/>
                    </a:lnTo>
                    <a:lnTo>
                      <a:pt x="1081" y="57"/>
                    </a:lnTo>
                    <a:lnTo>
                      <a:pt x="1072" y="46"/>
                    </a:lnTo>
                    <a:lnTo>
                      <a:pt x="1060" y="36"/>
                    </a:lnTo>
                    <a:lnTo>
                      <a:pt x="1047" y="26"/>
                    </a:lnTo>
                    <a:lnTo>
                      <a:pt x="1035" y="18"/>
                    </a:lnTo>
                    <a:lnTo>
                      <a:pt x="1021" y="13"/>
                    </a:lnTo>
                    <a:lnTo>
                      <a:pt x="1006" y="7"/>
                    </a:lnTo>
                    <a:lnTo>
                      <a:pt x="991" y="3"/>
                    </a:lnTo>
                    <a:lnTo>
                      <a:pt x="974" y="1"/>
                    </a:lnTo>
                    <a:lnTo>
                      <a:pt x="959" y="0"/>
                    </a:lnTo>
                    <a:lnTo>
                      <a:pt x="958" y="0"/>
                    </a:lnTo>
                    <a:lnTo>
                      <a:pt x="958" y="0"/>
                    </a:lnTo>
                    <a:lnTo>
                      <a:pt x="957" y="0"/>
                    </a:lnTo>
                    <a:lnTo>
                      <a:pt x="184" y="0"/>
                    </a:lnTo>
                    <a:lnTo>
                      <a:pt x="56" y="9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0"/>
                    </a:lnTo>
                    <a:lnTo>
                      <a:pt x="146" y="1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0"/>
                    </a:lnTo>
                    <a:lnTo>
                      <a:pt x="90" y="16"/>
                    </a:lnTo>
                    <a:lnTo>
                      <a:pt x="78" y="23"/>
                    </a:lnTo>
                    <a:lnTo>
                      <a:pt x="65" y="31"/>
                    </a:lnTo>
                    <a:lnTo>
                      <a:pt x="55" y="40"/>
                    </a:lnTo>
                    <a:lnTo>
                      <a:pt x="44" y="50"/>
                    </a:lnTo>
                    <a:lnTo>
                      <a:pt x="35" y="60"/>
                    </a:lnTo>
                    <a:lnTo>
                      <a:pt x="26" y="72"/>
                    </a:lnTo>
                    <a:lnTo>
                      <a:pt x="19" y="84"/>
                    </a:lnTo>
                    <a:lnTo>
                      <a:pt x="13" y="97"/>
                    </a:lnTo>
                    <a:lnTo>
                      <a:pt x="7" y="110"/>
                    </a:lnTo>
                    <a:lnTo>
                      <a:pt x="4" y="125"/>
                    </a:lnTo>
                    <a:lnTo>
                      <a:pt x="0" y="139"/>
                    </a:lnTo>
                    <a:lnTo>
                      <a:pt x="1" y="138"/>
                    </a:lnTo>
                    <a:lnTo>
                      <a:pt x="1" y="138"/>
                    </a:lnTo>
                    <a:lnTo>
                      <a:pt x="0" y="146"/>
                    </a:lnTo>
                    <a:lnTo>
                      <a:pt x="0" y="153"/>
                    </a:lnTo>
                    <a:lnTo>
                      <a:pt x="319" y="2203"/>
                    </a:lnTo>
                    <a:lnTo>
                      <a:pt x="319" y="2220"/>
                    </a:lnTo>
                    <a:lnTo>
                      <a:pt x="319" y="2220"/>
                    </a:lnTo>
                    <a:lnTo>
                      <a:pt x="320" y="2235"/>
                    </a:lnTo>
                    <a:lnTo>
                      <a:pt x="322" y="2251"/>
                    </a:lnTo>
                    <a:lnTo>
                      <a:pt x="326" y="2266"/>
                    </a:lnTo>
                    <a:lnTo>
                      <a:pt x="332" y="2279"/>
                    </a:lnTo>
                    <a:lnTo>
                      <a:pt x="339" y="2292"/>
                    </a:lnTo>
                    <a:lnTo>
                      <a:pt x="347" y="2305"/>
                    </a:lnTo>
                    <a:lnTo>
                      <a:pt x="355" y="2317"/>
                    </a:lnTo>
                    <a:lnTo>
                      <a:pt x="365" y="2327"/>
                    </a:lnTo>
                    <a:lnTo>
                      <a:pt x="377" y="2337"/>
                    </a:lnTo>
                    <a:lnTo>
                      <a:pt x="388" y="2347"/>
                    </a:lnTo>
                    <a:lnTo>
                      <a:pt x="402" y="2354"/>
                    </a:lnTo>
                    <a:lnTo>
                      <a:pt x="415" y="2361"/>
                    </a:lnTo>
                    <a:lnTo>
                      <a:pt x="430" y="2365"/>
                    </a:lnTo>
                    <a:lnTo>
                      <a:pt x="445" y="2369"/>
                    </a:lnTo>
                    <a:lnTo>
                      <a:pt x="460" y="2371"/>
                    </a:lnTo>
                    <a:lnTo>
                      <a:pt x="476" y="2372"/>
                    </a:lnTo>
                    <a:lnTo>
                      <a:pt x="644" y="2372"/>
                    </a:lnTo>
                    <a:lnTo>
                      <a:pt x="644" y="2372"/>
                    </a:lnTo>
                    <a:lnTo>
                      <a:pt x="659" y="2371"/>
                    </a:lnTo>
                    <a:lnTo>
                      <a:pt x="674" y="2370"/>
                    </a:lnTo>
                    <a:lnTo>
                      <a:pt x="688" y="2366"/>
                    </a:lnTo>
                    <a:lnTo>
                      <a:pt x="702" y="2361"/>
                    </a:lnTo>
                    <a:lnTo>
                      <a:pt x="715" y="2355"/>
                    </a:lnTo>
                    <a:lnTo>
                      <a:pt x="728" y="2348"/>
                    </a:lnTo>
                    <a:lnTo>
                      <a:pt x="739" y="2340"/>
                    </a:lnTo>
                    <a:lnTo>
                      <a:pt x="750" y="2330"/>
                    </a:lnTo>
                    <a:lnTo>
                      <a:pt x="760" y="2320"/>
                    </a:lnTo>
                    <a:lnTo>
                      <a:pt x="768" y="2310"/>
                    </a:lnTo>
                    <a:lnTo>
                      <a:pt x="776" y="2298"/>
                    </a:lnTo>
                    <a:lnTo>
                      <a:pt x="783" y="2285"/>
                    </a:lnTo>
                    <a:lnTo>
                      <a:pt x="789" y="2273"/>
                    </a:lnTo>
                    <a:lnTo>
                      <a:pt x="793" y="2259"/>
                    </a:lnTo>
                    <a:lnTo>
                      <a:pt x="796" y="2245"/>
                    </a:lnTo>
                    <a:lnTo>
                      <a:pt x="797" y="2230"/>
                    </a:lnTo>
                    <a:lnTo>
                      <a:pt x="798" y="2230"/>
                    </a:lnTo>
                    <a:lnTo>
                      <a:pt x="1120" y="171"/>
                    </a:lnTo>
                    <a:lnTo>
                      <a:pt x="1120" y="160"/>
                    </a:lnTo>
                    <a:lnTo>
                      <a:pt x="1120" y="160"/>
                    </a:lnTo>
                    <a:lnTo>
                      <a:pt x="1122" y="157"/>
                    </a:lnTo>
                    <a:lnTo>
                      <a:pt x="1120" y="157"/>
                    </a:lnTo>
                    <a:close/>
                  </a:path>
                </a:pathLst>
              </a:custGeom>
              <a:grpFill/>
              <a:ln w="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2721" tIns="41360" rIns="82721" bIns="4136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629">
                  <a:solidFill>
                    <a:srgbClr val="002060"/>
                  </a:solidFill>
                </a:endParaRPr>
              </a:p>
            </p:txBody>
          </p:sp>
          <p:sp>
            <p:nvSpPr>
              <p:cNvPr id="52" name="Oval 59"/>
              <p:cNvSpPr/>
              <p:nvPr/>
            </p:nvSpPr>
            <p:spPr bwMode="auto">
              <a:xfrm>
                <a:off x="1614139" y="4867199"/>
                <a:ext cx="102378" cy="102378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2721" tIns="41360" rIns="82721" bIns="413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27201"/>
                <a:endParaRPr lang="ko-KR" altLang="en-US" sz="1447">
                  <a:solidFill>
                    <a:srgbClr val="002060"/>
                  </a:solidFill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2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113100" y="106084"/>
            <a:ext cx="4960206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en-US" altLang="ko-KR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AP</a:t>
            </a:r>
            <a:r>
              <a:rPr lang="ko-KR" altLang="en-US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몰 </a:t>
            </a:r>
            <a:r>
              <a:rPr lang="en-US" altLang="ko-KR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UX </a:t>
            </a:r>
            <a:r>
              <a:rPr lang="ko-KR" altLang="en-US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고도화</a:t>
            </a:r>
            <a:endParaRPr lang="en-US" altLang="ko-KR" sz="1400" spc="-15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ko-KR" altLang="en-US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이벤트 </a:t>
            </a:r>
            <a:r>
              <a:rPr lang="en-US" altLang="ko-KR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Page</a:t>
            </a:r>
            <a:endParaRPr lang="ko-KR" altLang="en-US" sz="2000" spc="-150" dirty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3480000" y="-44758"/>
            <a:ext cx="3526034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lang="ko-KR" altLang="en-US" sz="1400" spc="-150" dirty="0">
              <a:solidFill>
                <a:srgbClr val="19396B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42" name="Rectangle 95"/>
          <p:cNvSpPr>
            <a:spLocks/>
          </p:cNvSpPr>
          <p:nvPr/>
        </p:nvSpPr>
        <p:spPr>
          <a:xfrm>
            <a:off x="200472" y="895626"/>
            <a:ext cx="4752528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페이지뷰 점유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11%,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구매전환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3%,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이탈율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75%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ko-KR" altLang="en-US" sz="1400" b="1" spc="-1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080012" y="904903"/>
            <a:ext cx="0" cy="54764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5"/>
          <p:cNvSpPr>
            <a:spLocks/>
          </p:cNvSpPr>
          <p:nvPr/>
        </p:nvSpPr>
        <p:spPr>
          <a:xfrm>
            <a:off x="5243017" y="895625"/>
            <a:ext cx="4462511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Optimizely A/B Test</a:t>
            </a:r>
            <a:endParaRPr lang="ko-KR" altLang="en-US" sz="1400" b="1" spc="-1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00471" y="1791960"/>
            <a:ext cx="475252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9262" y="1267214"/>
            <a:ext cx="5473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방문자의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90%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가 </a:t>
            </a:r>
            <a:r>
              <a:rPr lang="ko-KR" altLang="en-US" sz="1400" b="1" spc="-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외부링크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광고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)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를 통해 해당 페이지로 첫 랜딩</a:t>
            </a:r>
            <a:endParaRPr lang="en-US" altLang="ko-KR" sz="1400" b="1" spc="-5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나머지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10%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는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Home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페이지를 경유하여 유입됨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)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29126"/>
              </p:ext>
            </p:extLst>
          </p:nvPr>
        </p:nvGraphicFramePr>
        <p:xfrm>
          <a:off x="200472" y="2204861"/>
          <a:ext cx="4752528" cy="322248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19388"/>
                <a:gridCol w="2016916"/>
                <a:gridCol w="1008112"/>
                <a:gridCol w="1008112"/>
              </a:tblGrid>
              <a:tr h="34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NO</a:t>
                      </a:r>
                      <a:endParaRPr lang="ko-KR" altLang="en-US" sz="1200" b="1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spc="-100" baseline="0" dirty="0" err="1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이벤트명</a:t>
                      </a:r>
                      <a:endParaRPr lang="ko-KR" altLang="en-US" sz="1200" b="1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방문수 </a:t>
                      </a:r>
                      <a:endParaRPr lang="ko-KR" altLang="en-US" sz="1200" b="1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pc="-1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이탈율</a:t>
                      </a:r>
                      <a:endParaRPr lang="ko-KR" altLang="en-US" sz="1200" b="0" i="0" u="none" strike="noStrike" spc="-1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퍼펙팅쿠션 </a:t>
                      </a:r>
                      <a:r>
                        <a:rPr lang="ko-KR" altLang="en-US" sz="1200" u="none" strike="noStrike" spc="-100" baseline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출시 </a:t>
                      </a:r>
                      <a:r>
                        <a:rPr lang="ko-KR" altLang="en-US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이벤트 </a:t>
                      </a:r>
                      <a:endParaRPr lang="ko-KR" altLang="en-US" sz="1200" b="0" i="0" u="none" strike="noStrike" spc="-100" baseline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49,987 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88.4%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6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20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친구추천 이벤트</a:t>
                      </a:r>
                      <a:endParaRPr lang="ko-KR" altLang="en-US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spc="-100" baseline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r>
                        <a:rPr lang="en-US" altLang="ko-KR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36,020 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6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120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</a:t>
                      </a:r>
                      <a:r>
                        <a:rPr lang="ko-KR" altLang="en-US" sz="120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월 </a:t>
                      </a:r>
                      <a:r>
                        <a:rPr lang="en-US" altLang="ko-KR" sz="120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/ </a:t>
                      </a:r>
                      <a:r>
                        <a:rPr lang="en-US" sz="120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up to 50% / </a:t>
                      </a:r>
                      <a:r>
                        <a:rPr lang="ko-KR" altLang="en-US" sz="120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멤버십 세일</a:t>
                      </a:r>
                      <a:endParaRPr lang="ko-KR" altLang="en-US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28,610 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60.4%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6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4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20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첫 구매지원 배송비만 내면 </a:t>
                      </a:r>
                      <a:r>
                        <a:rPr lang="en-US" altLang="ko-KR" sz="120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FREE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27,274 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53.8%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5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피키캐스트 </a:t>
                      </a:r>
                      <a:r>
                        <a:rPr lang="ko-KR" altLang="en-US" sz="120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제휴 프로모션</a:t>
                      </a:r>
                      <a:endParaRPr lang="ko-KR" altLang="en-US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17,099 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38.7%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6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6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1200" u="none" strike="noStrike" spc="-100" baseline="0" dirty="0" err="1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Ap</a:t>
                      </a:r>
                      <a:r>
                        <a:rPr lang="en-US" altLang="ko-KR" sz="120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mall </a:t>
                      </a:r>
                      <a:r>
                        <a:rPr lang="en-US" altLang="ko-KR" sz="1200" u="none" strike="noStrike" spc="-100" baseline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&amp; </a:t>
                      </a:r>
                      <a:r>
                        <a:rPr lang="ko-KR" altLang="en-US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티머니 </a:t>
                      </a:r>
                      <a:r>
                        <a:rPr lang="ko-KR" altLang="en-US" sz="120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프로모션</a:t>
                      </a:r>
                      <a:endParaRPr lang="ko-KR" altLang="en-US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16,180 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91.9%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6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7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200" u="none" strike="noStrike" spc="-100" baseline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마린에너지 딥씨워터폴 기획전</a:t>
                      </a:r>
                      <a:endParaRPr lang="ko-KR" altLang="en-US" sz="1200" b="0" i="0" u="none" strike="noStrike" spc="-100" baseline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14,063 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94.8%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6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1200" u="none" strike="noStrike" spc="-100" baseline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</a:t>
                      </a:r>
                      <a:r>
                        <a:rPr lang="ko-KR" altLang="en-US" sz="1200" u="none" strike="noStrike" spc="-100" baseline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월 시크릿박스</a:t>
                      </a:r>
                      <a:endParaRPr lang="ko-KR" altLang="en-US" sz="1200" b="0" i="0" u="none" strike="noStrike" spc="-100" baseline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13,576 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6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9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200" u="none" strike="noStrike" spc="-100" baseline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아이오페 더마 리페어 </a:t>
                      </a:r>
                      <a:r>
                        <a:rPr lang="ko-KR" altLang="en-US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선런칭</a:t>
                      </a:r>
                      <a:endParaRPr lang="en-US" altLang="ko-KR" sz="1200" b="0" i="0" u="none" strike="noStrike" spc="-100" baseline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6,113 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55.2%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6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10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200" u="none" strike="noStrike" spc="-100" baseline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계열사브랜드 런칭 </a:t>
                      </a:r>
                      <a:r>
                        <a:rPr lang="en-US" altLang="ko-KR" sz="1200" u="none" strike="noStrike" spc="-100" baseline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coming soon</a:t>
                      </a:r>
                      <a:endParaRPr lang="en-US" altLang="ko-KR" sz="1200" b="0" i="0" u="none" strike="noStrike" spc="-100" baseline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spc="-100" baseline="0" smtClean="0">
                          <a:solidFill>
                            <a:schemeClr val="tx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3,501 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53.4%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Rectangle 34"/>
          <p:cNvSpPr txBox="1"/>
          <p:nvPr/>
        </p:nvSpPr>
        <p:spPr>
          <a:xfrm>
            <a:off x="171830" y="1844824"/>
            <a:ext cx="4736344" cy="29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93663" indent="-93663" defTabSz="914400" fontAlgn="base">
              <a:lnSpc>
                <a:spcPts val="200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8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월 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50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 이벤트中 상위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10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 이벤트가 전체 방문의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80% 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점유</a:t>
            </a:r>
            <a:endParaRPr lang="ko-KR" altLang="en-US" sz="1400" b="1" spc="-10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7" name="Rectangle 34"/>
          <p:cNvSpPr txBox="1"/>
          <p:nvPr/>
        </p:nvSpPr>
        <p:spPr>
          <a:xfrm>
            <a:off x="205138" y="5676052"/>
            <a:ext cx="4747862" cy="69037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3600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93663" indent="-93663" defTabSz="914400" fontAlgn="base">
              <a:lnSpc>
                <a:spcPts val="168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이벤트 페이지 랜딩고객 고객의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Engagement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제고</a:t>
            </a:r>
            <a:endParaRPr lang="en-US" altLang="ko-KR" sz="1400" b="1" spc="-10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93663" indent="-93663" defTabSz="914400" fontAlgn="base">
              <a:lnSpc>
                <a:spcPts val="168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① 이벤트별 정교한 성과분석체계를 통한 효율성 제고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진행中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  <a:p>
            <a:pPr marL="93663" indent="-93663" defTabSz="914400" fontAlgn="base">
              <a:lnSpc>
                <a:spcPts val="1680"/>
              </a:lnSpc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② 개인별  선호 이벤트  추천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Test 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및  이탈방지를  위한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A/B </a:t>
            </a:r>
            <a:r>
              <a:rPr lang="ko-KR" altLang="en-US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Test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475581" y="5427348"/>
            <a:ext cx="378773" cy="377916"/>
            <a:chOff x="10497616" y="3286250"/>
            <a:chExt cx="378773" cy="377916"/>
          </a:xfrm>
        </p:grpSpPr>
        <p:sp>
          <p:nvSpPr>
            <p:cNvPr id="19" name="Oval 49"/>
            <p:cNvSpPr/>
            <p:nvPr/>
          </p:nvSpPr>
          <p:spPr bwMode="auto">
            <a:xfrm>
              <a:off x="10497616" y="3286250"/>
              <a:ext cx="378773" cy="377916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2721" tIns="41360" rIns="82721" bIns="413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27201"/>
              <a:endParaRPr lang="ko-KR" altLang="en-US" sz="1447">
                <a:latin typeface="Arial" pitchFamily="34" charset="0"/>
              </a:endParaRPr>
            </a:p>
          </p:txBody>
        </p:sp>
        <p:sp>
          <p:nvSpPr>
            <p:cNvPr id="25" name="Isosceles Triangle 11"/>
            <p:cNvSpPr/>
            <p:nvPr/>
          </p:nvSpPr>
          <p:spPr bwMode="auto">
            <a:xfrm rot="13200187">
              <a:off x="10529037" y="3328116"/>
              <a:ext cx="279262" cy="335339"/>
            </a:xfrm>
            <a:custGeom>
              <a:avLst/>
              <a:gdLst/>
              <a:ahLst/>
              <a:cxnLst/>
              <a:rect l="l" t="t" r="r" b="b"/>
              <a:pathLst>
                <a:path w="1305237" h="1570884">
                  <a:moveTo>
                    <a:pt x="1072131" y="1418167"/>
                  </a:moveTo>
                  <a:cubicBezTo>
                    <a:pt x="796044" y="1649857"/>
                    <a:pt x="384408" y="1613866"/>
                    <a:pt x="152717" y="1337779"/>
                  </a:cubicBezTo>
                  <a:cubicBezTo>
                    <a:pt x="-78973" y="1061692"/>
                    <a:pt x="-42982" y="650056"/>
                    <a:pt x="233105" y="418365"/>
                  </a:cubicBezTo>
                  <a:cubicBezTo>
                    <a:pt x="308380" y="355195"/>
                    <a:pt x="393731" y="311924"/>
                    <a:pt x="483238" y="289758"/>
                  </a:cubicBezTo>
                  <a:lnTo>
                    <a:pt x="651298" y="0"/>
                  </a:lnTo>
                  <a:lnTo>
                    <a:pt x="818510" y="288298"/>
                  </a:lnTo>
                  <a:cubicBezTo>
                    <a:pt x="944910" y="320213"/>
                    <a:pt x="1062344" y="391298"/>
                    <a:pt x="1152519" y="498753"/>
                  </a:cubicBezTo>
                  <a:cubicBezTo>
                    <a:pt x="1384209" y="774841"/>
                    <a:pt x="1348219" y="1186476"/>
                    <a:pt x="1072131" y="1418167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2721" tIns="41360" rIns="82721" bIns="413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27201"/>
              <a:endParaRPr lang="ko-KR" altLang="en-US" sz="1447">
                <a:latin typeface="Arial" pitchFamily="34" charset="0"/>
              </a:endParaRPr>
            </a:p>
          </p:txBody>
        </p:sp>
        <p:grpSp>
          <p:nvGrpSpPr>
            <p:cNvPr id="26" name="Group 51"/>
            <p:cNvGrpSpPr/>
            <p:nvPr/>
          </p:nvGrpSpPr>
          <p:grpSpPr>
            <a:xfrm>
              <a:off x="10658014" y="3385062"/>
              <a:ext cx="57976" cy="180292"/>
              <a:chOff x="1598341" y="4552000"/>
              <a:chExt cx="133974" cy="417577"/>
            </a:xfrm>
            <a:solidFill>
              <a:srgbClr val="002060"/>
            </a:solidFill>
          </p:grpSpPr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1598341" y="4552000"/>
                <a:ext cx="133974" cy="283232"/>
              </a:xfrm>
              <a:custGeom>
                <a:avLst/>
                <a:gdLst>
                  <a:gd name="T0" fmla="*/ 1120 w 1122"/>
                  <a:gd name="T1" fmla="*/ 157 h 2372"/>
                  <a:gd name="T2" fmla="*/ 1116 w 1122"/>
                  <a:gd name="T3" fmla="*/ 125 h 2372"/>
                  <a:gd name="T4" fmla="*/ 1107 w 1122"/>
                  <a:gd name="T5" fmla="*/ 96 h 2372"/>
                  <a:gd name="T6" fmla="*/ 1091 w 1122"/>
                  <a:gd name="T7" fmla="*/ 69 h 2372"/>
                  <a:gd name="T8" fmla="*/ 1072 w 1122"/>
                  <a:gd name="T9" fmla="*/ 46 h 2372"/>
                  <a:gd name="T10" fmla="*/ 1047 w 1122"/>
                  <a:gd name="T11" fmla="*/ 26 h 2372"/>
                  <a:gd name="T12" fmla="*/ 1021 w 1122"/>
                  <a:gd name="T13" fmla="*/ 13 h 2372"/>
                  <a:gd name="T14" fmla="*/ 991 w 1122"/>
                  <a:gd name="T15" fmla="*/ 3 h 2372"/>
                  <a:gd name="T16" fmla="*/ 959 w 1122"/>
                  <a:gd name="T17" fmla="*/ 0 h 2372"/>
                  <a:gd name="T18" fmla="*/ 958 w 1122"/>
                  <a:gd name="T19" fmla="*/ 0 h 2372"/>
                  <a:gd name="T20" fmla="*/ 184 w 1122"/>
                  <a:gd name="T21" fmla="*/ 0 h 2372"/>
                  <a:gd name="T22" fmla="*/ 183 w 1122"/>
                  <a:gd name="T23" fmla="*/ 0 h 2372"/>
                  <a:gd name="T24" fmla="*/ 161 w 1122"/>
                  <a:gd name="T25" fmla="*/ 0 h 2372"/>
                  <a:gd name="T26" fmla="*/ 131 w 1122"/>
                  <a:gd name="T27" fmla="*/ 2 h 2372"/>
                  <a:gd name="T28" fmla="*/ 103 w 1122"/>
                  <a:gd name="T29" fmla="*/ 10 h 2372"/>
                  <a:gd name="T30" fmla="*/ 78 w 1122"/>
                  <a:gd name="T31" fmla="*/ 23 h 2372"/>
                  <a:gd name="T32" fmla="*/ 55 w 1122"/>
                  <a:gd name="T33" fmla="*/ 40 h 2372"/>
                  <a:gd name="T34" fmla="*/ 35 w 1122"/>
                  <a:gd name="T35" fmla="*/ 60 h 2372"/>
                  <a:gd name="T36" fmla="*/ 19 w 1122"/>
                  <a:gd name="T37" fmla="*/ 84 h 2372"/>
                  <a:gd name="T38" fmla="*/ 7 w 1122"/>
                  <a:gd name="T39" fmla="*/ 110 h 2372"/>
                  <a:gd name="T40" fmla="*/ 0 w 1122"/>
                  <a:gd name="T41" fmla="*/ 139 h 2372"/>
                  <a:gd name="T42" fmla="*/ 1 w 1122"/>
                  <a:gd name="T43" fmla="*/ 138 h 2372"/>
                  <a:gd name="T44" fmla="*/ 0 w 1122"/>
                  <a:gd name="T45" fmla="*/ 153 h 2372"/>
                  <a:gd name="T46" fmla="*/ 319 w 1122"/>
                  <a:gd name="T47" fmla="*/ 2220 h 2372"/>
                  <a:gd name="T48" fmla="*/ 320 w 1122"/>
                  <a:gd name="T49" fmla="*/ 2235 h 2372"/>
                  <a:gd name="T50" fmla="*/ 326 w 1122"/>
                  <a:gd name="T51" fmla="*/ 2266 h 2372"/>
                  <a:gd name="T52" fmla="*/ 339 w 1122"/>
                  <a:gd name="T53" fmla="*/ 2292 h 2372"/>
                  <a:gd name="T54" fmla="*/ 355 w 1122"/>
                  <a:gd name="T55" fmla="*/ 2317 h 2372"/>
                  <a:gd name="T56" fmla="*/ 377 w 1122"/>
                  <a:gd name="T57" fmla="*/ 2337 h 2372"/>
                  <a:gd name="T58" fmla="*/ 402 w 1122"/>
                  <a:gd name="T59" fmla="*/ 2354 h 2372"/>
                  <a:gd name="T60" fmla="*/ 430 w 1122"/>
                  <a:gd name="T61" fmla="*/ 2365 h 2372"/>
                  <a:gd name="T62" fmla="*/ 460 w 1122"/>
                  <a:gd name="T63" fmla="*/ 2371 h 2372"/>
                  <a:gd name="T64" fmla="*/ 644 w 1122"/>
                  <a:gd name="T65" fmla="*/ 2372 h 2372"/>
                  <a:gd name="T66" fmla="*/ 659 w 1122"/>
                  <a:gd name="T67" fmla="*/ 2371 h 2372"/>
                  <a:gd name="T68" fmla="*/ 688 w 1122"/>
                  <a:gd name="T69" fmla="*/ 2366 h 2372"/>
                  <a:gd name="T70" fmla="*/ 715 w 1122"/>
                  <a:gd name="T71" fmla="*/ 2355 h 2372"/>
                  <a:gd name="T72" fmla="*/ 739 w 1122"/>
                  <a:gd name="T73" fmla="*/ 2340 h 2372"/>
                  <a:gd name="T74" fmla="*/ 760 w 1122"/>
                  <a:gd name="T75" fmla="*/ 2320 h 2372"/>
                  <a:gd name="T76" fmla="*/ 776 w 1122"/>
                  <a:gd name="T77" fmla="*/ 2298 h 2372"/>
                  <a:gd name="T78" fmla="*/ 789 w 1122"/>
                  <a:gd name="T79" fmla="*/ 2273 h 2372"/>
                  <a:gd name="T80" fmla="*/ 796 w 1122"/>
                  <a:gd name="T81" fmla="*/ 2245 h 2372"/>
                  <a:gd name="T82" fmla="*/ 798 w 1122"/>
                  <a:gd name="T83" fmla="*/ 2230 h 2372"/>
                  <a:gd name="T84" fmla="*/ 1120 w 1122"/>
                  <a:gd name="T85" fmla="*/ 160 h 2372"/>
                  <a:gd name="T86" fmla="*/ 1122 w 1122"/>
                  <a:gd name="T87" fmla="*/ 157 h 2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22" h="2372">
                    <a:moveTo>
                      <a:pt x="1120" y="157"/>
                    </a:moveTo>
                    <a:lnTo>
                      <a:pt x="1120" y="157"/>
                    </a:lnTo>
                    <a:lnTo>
                      <a:pt x="1119" y="141"/>
                    </a:lnTo>
                    <a:lnTo>
                      <a:pt x="1116" y="125"/>
                    </a:lnTo>
                    <a:lnTo>
                      <a:pt x="1111" y="110"/>
                    </a:lnTo>
                    <a:lnTo>
                      <a:pt x="1107" y="96"/>
                    </a:lnTo>
                    <a:lnTo>
                      <a:pt x="1100" y="82"/>
                    </a:lnTo>
                    <a:lnTo>
                      <a:pt x="1091" y="69"/>
                    </a:lnTo>
                    <a:lnTo>
                      <a:pt x="1081" y="57"/>
                    </a:lnTo>
                    <a:lnTo>
                      <a:pt x="1072" y="46"/>
                    </a:lnTo>
                    <a:lnTo>
                      <a:pt x="1060" y="36"/>
                    </a:lnTo>
                    <a:lnTo>
                      <a:pt x="1047" y="26"/>
                    </a:lnTo>
                    <a:lnTo>
                      <a:pt x="1035" y="18"/>
                    </a:lnTo>
                    <a:lnTo>
                      <a:pt x="1021" y="13"/>
                    </a:lnTo>
                    <a:lnTo>
                      <a:pt x="1006" y="7"/>
                    </a:lnTo>
                    <a:lnTo>
                      <a:pt x="991" y="3"/>
                    </a:lnTo>
                    <a:lnTo>
                      <a:pt x="974" y="1"/>
                    </a:lnTo>
                    <a:lnTo>
                      <a:pt x="959" y="0"/>
                    </a:lnTo>
                    <a:lnTo>
                      <a:pt x="958" y="0"/>
                    </a:lnTo>
                    <a:lnTo>
                      <a:pt x="958" y="0"/>
                    </a:lnTo>
                    <a:lnTo>
                      <a:pt x="957" y="0"/>
                    </a:lnTo>
                    <a:lnTo>
                      <a:pt x="184" y="0"/>
                    </a:lnTo>
                    <a:lnTo>
                      <a:pt x="56" y="9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0"/>
                    </a:lnTo>
                    <a:lnTo>
                      <a:pt x="146" y="1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0"/>
                    </a:lnTo>
                    <a:lnTo>
                      <a:pt x="90" y="16"/>
                    </a:lnTo>
                    <a:lnTo>
                      <a:pt x="78" y="23"/>
                    </a:lnTo>
                    <a:lnTo>
                      <a:pt x="65" y="31"/>
                    </a:lnTo>
                    <a:lnTo>
                      <a:pt x="55" y="40"/>
                    </a:lnTo>
                    <a:lnTo>
                      <a:pt x="44" y="50"/>
                    </a:lnTo>
                    <a:lnTo>
                      <a:pt x="35" y="60"/>
                    </a:lnTo>
                    <a:lnTo>
                      <a:pt x="26" y="72"/>
                    </a:lnTo>
                    <a:lnTo>
                      <a:pt x="19" y="84"/>
                    </a:lnTo>
                    <a:lnTo>
                      <a:pt x="13" y="97"/>
                    </a:lnTo>
                    <a:lnTo>
                      <a:pt x="7" y="110"/>
                    </a:lnTo>
                    <a:lnTo>
                      <a:pt x="4" y="125"/>
                    </a:lnTo>
                    <a:lnTo>
                      <a:pt x="0" y="139"/>
                    </a:lnTo>
                    <a:lnTo>
                      <a:pt x="1" y="138"/>
                    </a:lnTo>
                    <a:lnTo>
                      <a:pt x="1" y="138"/>
                    </a:lnTo>
                    <a:lnTo>
                      <a:pt x="0" y="146"/>
                    </a:lnTo>
                    <a:lnTo>
                      <a:pt x="0" y="153"/>
                    </a:lnTo>
                    <a:lnTo>
                      <a:pt x="319" y="2203"/>
                    </a:lnTo>
                    <a:lnTo>
                      <a:pt x="319" y="2220"/>
                    </a:lnTo>
                    <a:lnTo>
                      <a:pt x="319" y="2220"/>
                    </a:lnTo>
                    <a:lnTo>
                      <a:pt x="320" y="2235"/>
                    </a:lnTo>
                    <a:lnTo>
                      <a:pt x="322" y="2251"/>
                    </a:lnTo>
                    <a:lnTo>
                      <a:pt x="326" y="2266"/>
                    </a:lnTo>
                    <a:lnTo>
                      <a:pt x="332" y="2279"/>
                    </a:lnTo>
                    <a:lnTo>
                      <a:pt x="339" y="2292"/>
                    </a:lnTo>
                    <a:lnTo>
                      <a:pt x="347" y="2305"/>
                    </a:lnTo>
                    <a:lnTo>
                      <a:pt x="355" y="2317"/>
                    </a:lnTo>
                    <a:lnTo>
                      <a:pt x="365" y="2327"/>
                    </a:lnTo>
                    <a:lnTo>
                      <a:pt x="377" y="2337"/>
                    </a:lnTo>
                    <a:lnTo>
                      <a:pt x="388" y="2347"/>
                    </a:lnTo>
                    <a:lnTo>
                      <a:pt x="402" y="2354"/>
                    </a:lnTo>
                    <a:lnTo>
                      <a:pt x="415" y="2361"/>
                    </a:lnTo>
                    <a:lnTo>
                      <a:pt x="430" y="2365"/>
                    </a:lnTo>
                    <a:lnTo>
                      <a:pt x="445" y="2369"/>
                    </a:lnTo>
                    <a:lnTo>
                      <a:pt x="460" y="2371"/>
                    </a:lnTo>
                    <a:lnTo>
                      <a:pt x="476" y="2372"/>
                    </a:lnTo>
                    <a:lnTo>
                      <a:pt x="644" y="2372"/>
                    </a:lnTo>
                    <a:lnTo>
                      <a:pt x="644" y="2372"/>
                    </a:lnTo>
                    <a:lnTo>
                      <a:pt x="659" y="2371"/>
                    </a:lnTo>
                    <a:lnTo>
                      <a:pt x="674" y="2370"/>
                    </a:lnTo>
                    <a:lnTo>
                      <a:pt x="688" y="2366"/>
                    </a:lnTo>
                    <a:lnTo>
                      <a:pt x="702" y="2361"/>
                    </a:lnTo>
                    <a:lnTo>
                      <a:pt x="715" y="2355"/>
                    </a:lnTo>
                    <a:lnTo>
                      <a:pt x="728" y="2348"/>
                    </a:lnTo>
                    <a:lnTo>
                      <a:pt x="739" y="2340"/>
                    </a:lnTo>
                    <a:lnTo>
                      <a:pt x="750" y="2330"/>
                    </a:lnTo>
                    <a:lnTo>
                      <a:pt x="760" y="2320"/>
                    </a:lnTo>
                    <a:lnTo>
                      <a:pt x="768" y="2310"/>
                    </a:lnTo>
                    <a:lnTo>
                      <a:pt x="776" y="2298"/>
                    </a:lnTo>
                    <a:lnTo>
                      <a:pt x="783" y="2285"/>
                    </a:lnTo>
                    <a:lnTo>
                      <a:pt x="789" y="2273"/>
                    </a:lnTo>
                    <a:lnTo>
                      <a:pt x="793" y="2259"/>
                    </a:lnTo>
                    <a:lnTo>
                      <a:pt x="796" y="2245"/>
                    </a:lnTo>
                    <a:lnTo>
                      <a:pt x="797" y="2230"/>
                    </a:lnTo>
                    <a:lnTo>
                      <a:pt x="798" y="2230"/>
                    </a:lnTo>
                    <a:lnTo>
                      <a:pt x="1120" y="171"/>
                    </a:lnTo>
                    <a:lnTo>
                      <a:pt x="1120" y="160"/>
                    </a:lnTo>
                    <a:lnTo>
                      <a:pt x="1120" y="160"/>
                    </a:lnTo>
                    <a:lnTo>
                      <a:pt x="1122" y="157"/>
                    </a:lnTo>
                    <a:lnTo>
                      <a:pt x="1120" y="157"/>
                    </a:lnTo>
                    <a:close/>
                  </a:path>
                </a:pathLst>
              </a:custGeom>
              <a:grpFill/>
              <a:ln w="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2721" tIns="41360" rIns="82721" bIns="4136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629">
                  <a:solidFill>
                    <a:srgbClr val="002060"/>
                  </a:solidFill>
                </a:endParaRPr>
              </a:p>
            </p:txBody>
          </p:sp>
          <p:sp>
            <p:nvSpPr>
              <p:cNvPr id="28" name="Oval 59"/>
              <p:cNvSpPr/>
              <p:nvPr/>
            </p:nvSpPr>
            <p:spPr bwMode="auto">
              <a:xfrm>
                <a:off x="1614139" y="4867199"/>
                <a:ext cx="102378" cy="102378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2721" tIns="41360" rIns="82721" bIns="413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27201"/>
                <a:endParaRPr lang="ko-KR" altLang="en-US" sz="1447">
                  <a:solidFill>
                    <a:srgbClr val="00206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30" name="직사각형 29"/>
          <p:cNvSpPr/>
          <p:nvPr/>
        </p:nvSpPr>
        <p:spPr>
          <a:xfrm>
            <a:off x="5226509" y="1267214"/>
            <a:ext cx="4479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이벤트 페이지內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A/B Test 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강화 中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다른 이벤트로 접속유도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)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  <a:endParaRPr lang="en-US" altLang="ko-KR" sz="1400" b="1" spc="-5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41032" y="1620333"/>
            <a:ext cx="43924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5387229" y="1791960"/>
            <a:ext cx="4174283" cy="4589369"/>
            <a:chOff x="5243213" y="1967149"/>
            <a:chExt cx="3988907" cy="4414180"/>
          </a:xfrm>
        </p:grpSpPr>
        <p:pic>
          <p:nvPicPr>
            <p:cNvPr id="4403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3213" y="1999112"/>
              <a:ext cx="1889932" cy="4382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25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0951" y="1967149"/>
              <a:ext cx="1810728" cy="4414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544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031" y="5616513"/>
              <a:ext cx="1889932" cy="750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243213" y="5212835"/>
              <a:ext cx="1889932" cy="52429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6188180" y="5238420"/>
              <a:ext cx="0" cy="524294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5258031" y="5769457"/>
              <a:ext cx="1922486" cy="254681"/>
            </a:xfrm>
            <a:prstGeom prst="rect">
              <a:avLst/>
            </a:prstGeom>
            <a:ln w="28575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219195" y="2463438"/>
              <a:ext cx="1822484" cy="2199517"/>
            </a:xfrm>
            <a:prstGeom prst="rect">
              <a:avLst/>
            </a:prstGeom>
            <a:ln w="28575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30951" y="4731690"/>
              <a:ext cx="1822484" cy="1649639"/>
            </a:xfrm>
            <a:prstGeom prst="rect">
              <a:avLst/>
            </a:prstGeom>
            <a:ln w="28575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9073957" y="3611688"/>
              <a:ext cx="158163" cy="1826491"/>
            </a:xfrm>
            <a:custGeom>
              <a:avLst/>
              <a:gdLst>
                <a:gd name="connsiteX0" fmla="*/ 0 w 143934"/>
                <a:gd name="connsiteY0" fmla="*/ 0 h 1913467"/>
                <a:gd name="connsiteX1" fmla="*/ 143934 w 143934"/>
                <a:gd name="connsiteY1" fmla="*/ 0 h 1913467"/>
                <a:gd name="connsiteX2" fmla="*/ 143934 w 143934"/>
                <a:gd name="connsiteY2" fmla="*/ 1913467 h 1913467"/>
                <a:gd name="connsiteX3" fmla="*/ 8467 w 143934"/>
                <a:gd name="connsiteY3" fmla="*/ 1913467 h 191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934" h="1913467">
                  <a:moveTo>
                    <a:pt x="0" y="0"/>
                  </a:moveTo>
                  <a:lnTo>
                    <a:pt x="143934" y="0"/>
                  </a:lnTo>
                  <a:lnTo>
                    <a:pt x="143934" y="1913467"/>
                  </a:lnTo>
                  <a:lnTo>
                    <a:pt x="8467" y="1913467"/>
                  </a:lnTo>
                </a:path>
              </a:pathLst>
            </a:custGeom>
            <a:noFill/>
            <a:ln w="28575">
              <a:solidFill>
                <a:srgbClr val="00206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7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113100" y="106084"/>
            <a:ext cx="4960206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en-US" altLang="ko-KR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AP</a:t>
            </a:r>
            <a:r>
              <a:rPr lang="ko-KR" altLang="en-US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몰 </a:t>
            </a:r>
            <a:r>
              <a:rPr lang="en-US" altLang="ko-KR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UX </a:t>
            </a:r>
            <a:r>
              <a:rPr lang="ko-KR" altLang="en-US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고도화</a:t>
            </a:r>
          </a:p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ko-KR" altLang="en-US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장바구니 </a:t>
            </a:r>
            <a:r>
              <a:rPr lang="en-US" altLang="ko-KR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Page</a:t>
            </a:r>
            <a:r>
              <a:rPr lang="ko-KR" altLang="en-US" sz="20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  <a:endParaRPr lang="ko-KR" altLang="en-US" sz="2000" spc="-150" dirty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3480000" y="-44758"/>
            <a:ext cx="3526034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lang="ko-KR" altLang="en-US" sz="1400" spc="-150" dirty="0">
              <a:solidFill>
                <a:srgbClr val="19396B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42" name="Rectangle 95"/>
          <p:cNvSpPr>
            <a:spLocks/>
          </p:cNvSpPr>
          <p:nvPr/>
        </p:nvSpPr>
        <p:spPr>
          <a:xfrm>
            <a:off x="200472" y="895626"/>
            <a:ext cx="4752528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ko-KR" altLang="en-US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페이지뷰 점유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7%, </a:t>
            </a:r>
            <a:r>
              <a:rPr lang="ko-KR" altLang="en-US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구매전환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24%, </a:t>
            </a:r>
            <a:r>
              <a:rPr lang="ko-KR" altLang="en-US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이탈율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51%</a:t>
            </a: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ko-KR" altLang="en-US" sz="1400" b="1" spc="-1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025008" y="904903"/>
            <a:ext cx="0" cy="54764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5"/>
          <p:cNvSpPr>
            <a:spLocks/>
          </p:cNvSpPr>
          <p:nvPr/>
        </p:nvSpPr>
        <p:spPr>
          <a:xfrm>
            <a:off x="5174437" y="895625"/>
            <a:ext cx="4462511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Optimizely A/B Test</a:t>
            </a:r>
            <a:endParaRPr lang="ko-KR" altLang="en-US" sz="1400" b="1" spc="-1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00471" y="1840552"/>
            <a:ext cx="466090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 descr="C:\Users\amore\Documents\Bluetooth Folder\Screenshot_20170912-17195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"/>
          <a:stretch/>
        </p:blipFill>
        <p:spPr bwMode="auto">
          <a:xfrm>
            <a:off x="6334657" y="1808837"/>
            <a:ext cx="1570672" cy="345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58" y="1861615"/>
            <a:ext cx="769891" cy="4528097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68" y="5474856"/>
            <a:ext cx="1478551" cy="855588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5169024" y="2025465"/>
            <a:ext cx="1081088" cy="1252104"/>
          </a:xfrm>
          <a:prstGeom prst="rect">
            <a:avLst/>
          </a:prstGeom>
          <a:ln w="2857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69024" y="5221914"/>
            <a:ext cx="1081088" cy="407663"/>
          </a:xfrm>
          <a:prstGeom prst="rect">
            <a:avLst/>
          </a:prstGeom>
          <a:ln w="2857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5698294" y="3284033"/>
            <a:ext cx="11274" cy="1870079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95"/>
          <p:cNvSpPr>
            <a:spLocks/>
          </p:cNvSpPr>
          <p:nvPr/>
        </p:nvSpPr>
        <p:spPr>
          <a:xfrm>
            <a:off x="256356" y="2060932"/>
            <a:ext cx="1003446" cy="26430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1100"/>
              </a:lnSpc>
              <a:spcBef>
                <a:spcPct val="0"/>
              </a:spcBef>
              <a:defRPr/>
            </a:pPr>
            <a:r>
              <a:rPr lang="ko-KR" altLang="en-US" sz="11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일평균 로그인</a:t>
            </a:r>
            <a:endParaRPr lang="en-US" altLang="ko-KR" sz="1100" b="1" spc="-150" smtClean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 lvl="0" algn="ctr">
              <a:lnSpc>
                <a:spcPts val="1100"/>
              </a:lnSpc>
              <a:spcBef>
                <a:spcPct val="0"/>
              </a:spcBef>
              <a:defRPr/>
            </a:pPr>
            <a:r>
              <a:rPr lang="en-US" altLang="ko-KR" sz="11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6,200</a:t>
            </a:r>
            <a:r>
              <a:rPr lang="ko-KR" altLang="en-US" sz="11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명中</a:t>
            </a:r>
            <a:endParaRPr lang="en-US" altLang="ko-KR" sz="1100" b="1" spc="-150" smtClean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 lvl="0" algn="ctr">
              <a:lnSpc>
                <a:spcPts val="1100"/>
              </a:lnSpc>
              <a:spcBef>
                <a:spcPct val="0"/>
              </a:spcBef>
              <a:defRPr/>
            </a:pPr>
            <a:endParaRPr lang="en-US" altLang="ko-KR" sz="1100" b="1" spc="-150" smtClean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 lvl="0" algn="ctr">
              <a:lnSpc>
                <a:spcPts val="1700"/>
              </a:lnSpc>
              <a:spcBef>
                <a:spcPct val="0"/>
              </a:spcBef>
              <a:defRPr/>
            </a:pPr>
            <a:r>
              <a:rPr lang="ko-KR" altLang="en-US" sz="16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상품</a:t>
            </a:r>
            <a:endParaRPr lang="en-US" altLang="ko-KR" sz="1600" b="1" spc="-150" smtClean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 lvl="0" algn="ctr">
              <a:lnSpc>
                <a:spcPts val="1700"/>
              </a:lnSpc>
              <a:spcBef>
                <a:spcPct val="0"/>
              </a:spcBef>
              <a:defRPr/>
            </a:pPr>
            <a:r>
              <a:rPr lang="ko-KR" altLang="en-US" sz="16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조회</a:t>
            </a:r>
            <a:endParaRPr lang="en-US" altLang="ko-KR" sz="1600" b="1" spc="-150" smtClean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 lvl="0" algn="ctr">
              <a:lnSpc>
                <a:spcPts val="17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FFFF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100</a:t>
            </a:r>
            <a:r>
              <a:rPr lang="en-US" altLang="ko-KR" sz="1100" b="1" spc="-150" smtClean="0">
                <a:solidFill>
                  <a:srgbClr val="FFFF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%</a:t>
            </a:r>
          </a:p>
          <a:p>
            <a:pPr lvl="0" algn="ctr">
              <a:lnSpc>
                <a:spcPts val="1700"/>
              </a:lnSpc>
              <a:spcBef>
                <a:spcPct val="0"/>
              </a:spcBef>
              <a:defRPr/>
            </a:pPr>
            <a:r>
              <a:rPr lang="en-US" altLang="ko-KR" sz="14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(2,365</a:t>
            </a:r>
            <a:r>
              <a:rPr lang="ko-KR" altLang="en-US" sz="11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명</a:t>
            </a:r>
            <a:r>
              <a:rPr lang="en-US" altLang="ko-KR" sz="14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)</a:t>
            </a:r>
            <a:endParaRPr lang="ko-KR" altLang="en-US" sz="1400" b="1" spc="-150" dirty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52" name="Rectangle 95"/>
          <p:cNvSpPr>
            <a:spLocks/>
          </p:cNvSpPr>
          <p:nvPr/>
        </p:nvSpPr>
        <p:spPr>
          <a:xfrm>
            <a:off x="1331810" y="2060932"/>
            <a:ext cx="1296144" cy="10498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1700"/>
              </a:lnSpc>
              <a:spcBef>
                <a:spcPct val="0"/>
              </a:spcBef>
              <a:defRPr/>
            </a:pPr>
            <a:r>
              <a:rPr lang="ko-KR" altLang="en-US" sz="1600" b="1" spc="-20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장바구니 사용 </a:t>
            </a:r>
            <a:endParaRPr lang="en-US" altLang="ko-KR" sz="1600" b="1" spc="-200" smtClean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 lvl="0" algn="ctr">
              <a:lnSpc>
                <a:spcPts val="17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FFFF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38</a:t>
            </a:r>
            <a:r>
              <a:rPr lang="en-US" altLang="ko-KR" sz="1100" b="1" spc="-150" smtClean="0">
                <a:solidFill>
                  <a:srgbClr val="FFFF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%</a:t>
            </a:r>
          </a:p>
          <a:p>
            <a:pPr lvl="0" algn="ctr">
              <a:lnSpc>
                <a:spcPts val="1700"/>
              </a:lnSpc>
              <a:spcBef>
                <a:spcPct val="0"/>
              </a:spcBef>
              <a:defRPr/>
            </a:pPr>
            <a:r>
              <a:rPr lang="en-US" altLang="ko-KR" sz="14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(835</a:t>
            </a:r>
            <a:r>
              <a:rPr lang="ko-KR" altLang="en-US" sz="11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명</a:t>
            </a:r>
            <a:r>
              <a:rPr lang="en-US" altLang="ko-KR" sz="14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)</a:t>
            </a:r>
            <a:endParaRPr lang="ko-KR" altLang="en-US" sz="1400" b="1" spc="-150" dirty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54" name="Rectangle 95"/>
          <p:cNvSpPr>
            <a:spLocks/>
          </p:cNvSpPr>
          <p:nvPr/>
        </p:nvSpPr>
        <p:spPr>
          <a:xfrm>
            <a:off x="3423411" y="2060931"/>
            <a:ext cx="1292775" cy="504000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1500"/>
              </a:lnSpc>
              <a:spcBef>
                <a:spcPct val="0"/>
              </a:spcBef>
              <a:defRPr/>
            </a:pPr>
            <a:r>
              <a:rPr lang="ko-KR" altLang="en-US" sz="1600" b="1" spc="-15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구매 </a:t>
            </a:r>
            <a:r>
              <a:rPr lang="en-US" altLang="ko-KR" sz="1600" b="1" spc="-15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13</a:t>
            </a:r>
            <a:r>
              <a:rPr lang="en-US" altLang="ko-KR" sz="1100" b="1" spc="-15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%</a:t>
            </a:r>
          </a:p>
          <a:p>
            <a:pPr lvl="0" algn="ctr">
              <a:lnSpc>
                <a:spcPts val="1500"/>
              </a:lnSpc>
              <a:spcBef>
                <a:spcPct val="0"/>
              </a:spcBef>
              <a:defRPr/>
            </a:pPr>
            <a:r>
              <a:rPr lang="en-US" altLang="ko-KR" sz="1400" b="1" spc="-15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(314</a:t>
            </a:r>
            <a:r>
              <a:rPr lang="ko-KR" altLang="en-US" sz="1100" b="1" spc="-15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명</a:t>
            </a:r>
            <a:r>
              <a:rPr lang="en-US" altLang="ko-KR" sz="1400" b="1" spc="-15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)</a:t>
            </a:r>
            <a:endParaRPr lang="ko-KR" altLang="en-US" sz="1400" b="1" spc="-150" dirty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55" name="Rectangle 95"/>
          <p:cNvSpPr>
            <a:spLocks/>
          </p:cNvSpPr>
          <p:nvPr/>
        </p:nvSpPr>
        <p:spPr>
          <a:xfrm>
            <a:off x="1331809" y="3172018"/>
            <a:ext cx="1296144" cy="15319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1700"/>
              </a:lnSpc>
              <a:spcBef>
                <a:spcPct val="0"/>
              </a:spcBef>
              <a:defRPr/>
            </a:pPr>
            <a:r>
              <a:rPr lang="ko-KR" altLang="en-US" sz="1600" b="1" spc="-20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미사용</a:t>
            </a:r>
            <a:endParaRPr lang="en-US" altLang="ko-KR" sz="1600" b="1" spc="-200" smtClean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 lvl="0" algn="ctr">
              <a:lnSpc>
                <a:spcPts val="17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FFFF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62</a:t>
            </a:r>
            <a:r>
              <a:rPr lang="en-US" altLang="ko-KR" sz="1100" b="1" spc="-150" smtClean="0">
                <a:solidFill>
                  <a:srgbClr val="FFFF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%</a:t>
            </a:r>
          </a:p>
          <a:p>
            <a:pPr lvl="0" algn="ctr">
              <a:lnSpc>
                <a:spcPts val="1700"/>
              </a:lnSpc>
              <a:spcBef>
                <a:spcPct val="0"/>
              </a:spcBef>
              <a:defRPr/>
            </a:pPr>
            <a:r>
              <a:rPr lang="en-US" altLang="ko-KR" sz="14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(1,530</a:t>
            </a:r>
            <a:r>
              <a:rPr lang="ko-KR" altLang="en-US" sz="11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명</a:t>
            </a:r>
            <a:r>
              <a:rPr lang="en-US" altLang="ko-KR" sz="14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)</a:t>
            </a:r>
            <a:endParaRPr lang="ko-KR" altLang="en-US" sz="1400" b="1" spc="-150" dirty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65" name="Rectangle 95"/>
          <p:cNvSpPr>
            <a:spLocks/>
          </p:cNvSpPr>
          <p:nvPr/>
        </p:nvSpPr>
        <p:spPr>
          <a:xfrm>
            <a:off x="3423411" y="3174920"/>
            <a:ext cx="1292775" cy="546351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1500"/>
              </a:lnSpc>
              <a:spcBef>
                <a:spcPct val="0"/>
              </a:spcBef>
              <a:defRPr/>
            </a:pPr>
            <a:r>
              <a:rPr lang="ko-KR" altLang="en-US" sz="1600" b="1" spc="-15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구매 </a:t>
            </a:r>
            <a:r>
              <a:rPr lang="en-US" altLang="ko-KR" sz="1600" b="1" spc="-15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12</a:t>
            </a:r>
            <a:r>
              <a:rPr lang="en-US" altLang="ko-KR" sz="1100" b="1" spc="-15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%</a:t>
            </a:r>
          </a:p>
          <a:p>
            <a:pPr lvl="0" algn="ctr">
              <a:lnSpc>
                <a:spcPts val="1500"/>
              </a:lnSpc>
              <a:spcBef>
                <a:spcPct val="0"/>
              </a:spcBef>
              <a:defRPr/>
            </a:pPr>
            <a:r>
              <a:rPr lang="en-US" altLang="ko-KR" sz="1400" b="1" spc="-15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(273</a:t>
            </a:r>
            <a:r>
              <a:rPr lang="ko-KR" altLang="en-US" sz="1100" b="1" spc="-15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명</a:t>
            </a:r>
            <a:r>
              <a:rPr lang="en-US" altLang="ko-KR" sz="1400" b="1" spc="-15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)</a:t>
            </a:r>
            <a:endParaRPr lang="ko-KR" altLang="en-US" sz="1400" b="1" spc="-150" dirty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36" name="Rectangle 95"/>
          <p:cNvSpPr>
            <a:spLocks/>
          </p:cNvSpPr>
          <p:nvPr/>
        </p:nvSpPr>
        <p:spPr>
          <a:xfrm>
            <a:off x="3420042" y="2585875"/>
            <a:ext cx="1292775" cy="52494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1500"/>
              </a:lnSpc>
              <a:spcBef>
                <a:spcPct val="0"/>
              </a:spcBef>
              <a:defRPr/>
            </a:pPr>
            <a:r>
              <a:rPr lang="ko-KR" altLang="en-US" sz="16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미구매 </a:t>
            </a:r>
            <a:r>
              <a:rPr lang="en-US" altLang="ko-KR" sz="1600" b="1" spc="-150" smtClean="0">
                <a:solidFill>
                  <a:srgbClr val="FFFF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22</a:t>
            </a:r>
            <a:r>
              <a:rPr lang="en-US" altLang="ko-KR" sz="1100" b="1" spc="-150" smtClean="0">
                <a:solidFill>
                  <a:srgbClr val="FFFF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%</a:t>
            </a:r>
          </a:p>
          <a:p>
            <a:pPr lvl="0" algn="ctr">
              <a:lnSpc>
                <a:spcPts val="1500"/>
              </a:lnSpc>
              <a:spcBef>
                <a:spcPct val="0"/>
              </a:spcBef>
              <a:defRPr/>
            </a:pPr>
            <a:r>
              <a:rPr lang="en-US" altLang="ko-KR" sz="14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(521</a:t>
            </a:r>
            <a:r>
              <a:rPr lang="ko-KR" altLang="en-US" sz="11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명</a:t>
            </a:r>
            <a:r>
              <a:rPr lang="en-US" altLang="ko-KR" sz="14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)</a:t>
            </a:r>
            <a:endParaRPr lang="ko-KR" altLang="en-US" sz="1400" b="1" spc="-150" dirty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38" name="Rectangle 95"/>
          <p:cNvSpPr>
            <a:spLocks/>
          </p:cNvSpPr>
          <p:nvPr/>
        </p:nvSpPr>
        <p:spPr>
          <a:xfrm>
            <a:off x="3414412" y="3759062"/>
            <a:ext cx="1292775" cy="9448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1500"/>
              </a:lnSpc>
              <a:spcBef>
                <a:spcPct val="0"/>
              </a:spcBef>
              <a:defRPr/>
            </a:pPr>
            <a:r>
              <a:rPr lang="ko-KR" altLang="en-US" sz="16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미구매 </a:t>
            </a:r>
            <a:r>
              <a:rPr lang="en-US" altLang="ko-KR" sz="1600" b="1" spc="-150" smtClean="0">
                <a:solidFill>
                  <a:srgbClr val="FFFF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53</a:t>
            </a:r>
            <a:r>
              <a:rPr lang="en-US" altLang="ko-KR" sz="1100" b="1" spc="-150" smtClean="0">
                <a:solidFill>
                  <a:srgbClr val="FFFF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%</a:t>
            </a:r>
          </a:p>
          <a:p>
            <a:pPr lvl="0" algn="ctr">
              <a:lnSpc>
                <a:spcPts val="1500"/>
              </a:lnSpc>
              <a:spcBef>
                <a:spcPct val="0"/>
              </a:spcBef>
              <a:defRPr/>
            </a:pPr>
            <a:r>
              <a:rPr lang="en-US" altLang="ko-KR" sz="14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(1,257</a:t>
            </a:r>
            <a:r>
              <a:rPr lang="ko-KR" altLang="en-US" sz="14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명</a:t>
            </a:r>
            <a:r>
              <a:rPr lang="en-US" altLang="ko-KR" sz="1400" b="1" spc="-15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)</a:t>
            </a:r>
            <a:endParaRPr lang="ko-KR" altLang="en-US" sz="1400" b="1" spc="-150" dirty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286418" y="2434292"/>
            <a:ext cx="1498600" cy="372533"/>
          </a:xfrm>
          <a:custGeom>
            <a:avLst/>
            <a:gdLst>
              <a:gd name="connsiteX0" fmla="*/ 0 w 1498600"/>
              <a:gd name="connsiteY0" fmla="*/ 372533 h 372533"/>
              <a:gd name="connsiteX1" fmla="*/ 745067 w 1498600"/>
              <a:gd name="connsiteY1" fmla="*/ 372533 h 372533"/>
              <a:gd name="connsiteX2" fmla="*/ 745067 w 1498600"/>
              <a:gd name="connsiteY2" fmla="*/ 0 h 372533"/>
              <a:gd name="connsiteX3" fmla="*/ 1498600 w 1498600"/>
              <a:gd name="connsiteY3" fmla="*/ 0 h 37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0" h="372533">
                <a:moveTo>
                  <a:pt x="0" y="372533"/>
                </a:moveTo>
                <a:lnTo>
                  <a:pt x="745067" y="372533"/>
                </a:lnTo>
                <a:lnTo>
                  <a:pt x="745067" y="0"/>
                </a:lnTo>
                <a:lnTo>
                  <a:pt x="1498600" y="0"/>
                </a:lnTo>
              </a:path>
            </a:pathLst>
          </a:custGeom>
          <a:noFill/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91641" y="2274631"/>
            <a:ext cx="468081" cy="468081"/>
          </a:xfrm>
          <a:prstGeom prst="ellipse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500"/>
              </a:lnSpc>
              <a:spcBef>
                <a:spcPct val="0"/>
              </a:spcBef>
            </a:pPr>
            <a:r>
              <a:rPr lang="en-US" altLang="ko-KR" sz="1600" b="1" spc="-20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38</a:t>
            </a:r>
            <a:r>
              <a:rPr lang="en-US" altLang="ko-KR" sz="1000" b="1" spc="-20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%</a:t>
            </a:r>
            <a:endParaRPr lang="ko-KR" altLang="en-US" sz="1000" b="1" spc="-200" smtClean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2321828" y="3539233"/>
            <a:ext cx="1498600" cy="504000"/>
          </a:xfrm>
          <a:custGeom>
            <a:avLst/>
            <a:gdLst>
              <a:gd name="connsiteX0" fmla="*/ 0 w 1498600"/>
              <a:gd name="connsiteY0" fmla="*/ 372533 h 372533"/>
              <a:gd name="connsiteX1" fmla="*/ 745067 w 1498600"/>
              <a:gd name="connsiteY1" fmla="*/ 372533 h 372533"/>
              <a:gd name="connsiteX2" fmla="*/ 745067 w 1498600"/>
              <a:gd name="connsiteY2" fmla="*/ 0 h 372533"/>
              <a:gd name="connsiteX3" fmla="*/ 1498600 w 1498600"/>
              <a:gd name="connsiteY3" fmla="*/ 0 h 37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0" h="372533">
                <a:moveTo>
                  <a:pt x="0" y="372533"/>
                </a:moveTo>
                <a:lnTo>
                  <a:pt x="745067" y="372533"/>
                </a:lnTo>
                <a:lnTo>
                  <a:pt x="745067" y="0"/>
                </a:lnTo>
                <a:lnTo>
                  <a:pt x="1498600" y="0"/>
                </a:lnTo>
              </a:path>
            </a:pathLst>
          </a:custGeom>
          <a:noFill/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801677" y="3323152"/>
            <a:ext cx="468081" cy="468081"/>
          </a:xfrm>
          <a:prstGeom prst="ellipse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500"/>
              </a:lnSpc>
              <a:spcBef>
                <a:spcPct val="0"/>
              </a:spcBef>
            </a:pPr>
            <a:r>
              <a:rPr lang="en-US" altLang="ko-KR" sz="1600" b="1" spc="-20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18</a:t>
            </a:r>
            <a:r>
              <a:rPr lang="en-US" altLang="ko-KR" sz="1000" b="1" spc="-200" smtClean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%</a:t>
            </a:r>
            <a:endParaRPr lang="ko-KR" altLang="en-US" sz="1000" b="1" spc="-200" smtClean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9262" y="1267214"/>
            <a:ext cx="5473718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장바구니 사용時 구매율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38% vs 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미사용時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18%, </a:t>
            </a:r>
          </a:p>
          <a:p>
            <a:pPr lvl="0">
              <a:lnSpc>
                <a:spcPts val="200"/>
              </a:lnSpc>
              <a:spcBef>
                <a:spcPct val="0"/>
              </a:spcBef>
              <a:defRPr/>
            </a:pPr>
            <a:endParaRPr lang="en-US" altLang="ko-KR" sz="1400" b="1" spc="-5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  <a:p>
            <a:pPr lvl="0">
              <a:spcBef>
                <a:spcPct val="0"/>
              </a:spcBef>
              <a:defRPr/>
            </a:pP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    장바구니 담은 상품의 구매 독려와        장바구니 이용율 제고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</a:p>
        </p:txBody>
      </p:sp>
      <p:sp>
        <p:nvSpPr>
          <p:cNvPr id="73" name="Tracker circle"/>
          <p:cNvSpPr/>
          <p:nvPr/>
        </p:nvSpPr>
        <p:spPr>
          <a:xfrm>
            <a:off x="4556984" y="3703966"/>
            <a:ext cx="252000" cy="2520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-윤고딕130"/>
                <a:cs typeface="+mn-cs"/>
              </a:rPr>
              <a:t>2</a:t>
            </a:r>
            <a:endParaRPr kumimoji="0" lang="ko-KR" altLang="en-US" sz="1400" b="1" i="0" u="none" strike="noStrike" kern="0" cap="none" spc="-10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-윤고딕130"/>
              <a:cs typeface="+mn-cs"/>
            </a:endParaRPr>
          </a:p>
        </p:txBody>
      </p:sp>
      <p:sp>
        <p:nvSpPr>
          <p:cNvPr id="74" name="Tracker circle"/>
          <p:cNvSpPr/>
          <p:nvPr/>
        </p:nvSpPr>
        <p:spPr>
          <a:xfrm>
            <a:off x="4526799" y="2508671"/>
            <a:ext cx="252000" cy="2520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-윤고딕130"/>
                <a:cs typeface="+mn-cs"/>
              </a:rPr>
              <a:t>1</a:t>
            </a:r>
            <a:endParaRPr kumimoji="0" lang="ko-KR" altLang="en-US" sz="1400" b="1" i="0" u="none" strike="noStrike" kern="0" cap="none" spc="-10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-윤고딕130"/>
              <a:cs typeface="+mn-cs"/>
            </a:endParaRPr>
          </a:p>
        </p:txBody>
      </p:sp>
      <p:sp>
        <p:nvSpPr>
          <p:cNvPr id="75" name="Tracker circle"/>
          <p:cNvSpPr>
            <a:spLocks noChangeAspect="1"/>
          </p:cNvSpPr>
          <p:nvPr/>
        </p:nvSpPr>
        <p:spPr>
          <a:xfrm>
            <a:off x="182839" y="1563151"/>
            <a:ext cx="201600" cy="2016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-윤고딕130"/>
                <a:cs typeface="+mn-cs"/>
              </a:rPr>
              <a:t>1</a:t>
            </a:r>
            <a:endParaRPr kumimoji="0" lang="ko-KR" altLang="en-US" sz="1400" b="1" i="0" u="none" strike="noStrike" kern="0" cap="none" spc="-10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-윤고딕130"/>
              <a:cs typeface="+mn-cs"/>
            </a:endParaRPr>
          </a:p>
        </p:txBody>
      </p:sp>
      <p:sp>
        <p:nvSpPr>
          <p:cNvPr id="76" name="Tracker circle"/>
          <p:cNvSpPr>
            <a:spLocks noChangeAspect="1"/>
          </p:cNvSpPr>
          <p:nvPr/>
        </p:nvSpPr>
        <p:spPr>
          <a:xfrm>
            <a:off x="2956504" y="1552685"/>
            <a:ext cx="201600" cy="2016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-윤고딕130"/>
                <a:cs typeface="+mn-cs"/>
              </a:rPr>
              <a:t>2</a:t>
            </a:r>
            <a:endParaRPr kumimoji="0" lang="ko-KR" altLang="en-US" sz="1400" b="1" i="0" u="none" strike="noStrike" kern="0" cap="none" spc="-10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-윤고딕130"/>
              <a:cs typeface="+mn-cs"/>
            </a:endParaRPr>
          </a:p>
        </p:txBody>
      </p:sp>
      <p:sp>
        <p:nvSpPr>
          <p:cNvPr id="78" name="Rectangle 95"/>
          <p:cNvSpPr>
            <a:spLocks/>
          </p:cNvSpPr>
          <p:nvPr/>
        </p:nvSpPr>
        <p:spPr>
          <a:xfrm>
            <a:off x="242807" y="5072347"/>
            <a:ext cx="4522443" cy="940552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ts val="168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</a:t>
            </a:r>
            <a:r>
              <a:rPr lang="ko-KR" altLang="en-US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장바구니 구매전환율 및 이용율 증대 </a:t>
            </a:r>
            <a:endParaRPr lang="en-US" altLang="ko-KR" sz="1400" b="1" spc="-1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fontAlgn="base">
              <a:lnSpc>
                <a:spcPts val="1680"/>
              </a:lnSpc>
              <a:spcBef>
                <a:spcPct val="0"/>
              </a:spcBef>
              <a:buClr>
                <a:srgbClr val="002960"/>
              </a:buClr>
            </a:pP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① </a:t>
            </a:r>
            <a:r>
              <a:rPr lang="ko-KR" altLang="en-US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장바구니 미구매고객에 대한 </a:t>
            </a:r>
            <a:r>
              <a:rPr lang="en-US" altLang="ko-KR" sz="1400" b="1" spc="-1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Reminding Piot Test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 baseline="300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</a:t>
            </a:r>
            <a:r>
              <a:rPr lang="en-US" altLang="ko-KR" sz="1400" b="1" spc="-100" baseline="300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1)</a:t>
            </a:r>
            <a:endParaRPr lang="en-US" altLang="ko-KR" sz="1400" b="1" spc="-100" baseline="300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fontAlgn="base">
              <a:lnSpc>
                <a:spcPts val="1680"/>
              </a:lnSpc>
              <a:spcBef>
                <a:spcPct val="0"/>
              </a:spcBef>
              <a:buClr>
                <a:srgbClr val="002960"/>
              </a:buClr>
            </a:pP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② 장바구니 구매전환율 및 이용율 제고를 위한 </a:t>
            </a:r>
            <a:r>
              <a:rPr lang="en-US" altLang="ko-KR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A/B Test</a:t>
            </a:r>
            <a:endParaRPr lang="ko-KR" altLang="en-US" sz="1400" b="1" spc="-150" dirty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346546" y="4901186"/>
            <a:ext cx="378773" cy="377916"/>
            <a:chOff x="10497616" y="3286250"/>
            <a:chExt cx="378773" cy="377916"/>
          </a:xfrm>
        </p:grpSpPr>
        <p:sp>
          <p:nvSpPr>
            <p:cNvPr id="68" name="Oval 49"/>
            <p:cNvSpPr/>
            <p:nvPr/>
          </p:nvSpPr>
          <p:spPr bwMode="auto">
            <a:xfrm>
              <a:off x="10497616" y="3286250"/>
              <a:ext cx="378773" cy="377916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2721" tIns="41360" rIns="82721" bIns="413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27201"/>
              <a:endParaRPr lang="ko-KR" altLang="en-US" sz="1447">
                <a:latin typeface="Arial" pitchFamily="34" charset="0"/>
              </a:endParaRPr>
            </a:p>
          </p:txBody>
        </p:sp>
        <p:sp>
          <p:nvSpPr>
            <p:cNvPr id="69" name="Isosceles Triangle 11"/>
            <p:cNvSpPr/>
            <p:nvPr/>
          </p:nvSpPr>
          <p:spPr bwMode="auto">
            <a:xfrm rot="13200187">
              <a:off x="10529037" y="3328116"/>
              <a:ext cx="279262" cy="335339"/>
            </a:xfrm>
            <a:custGeom>
              <a:avLst/>
              <a:gdLst/>
              <a:ahLst/>
              <a:cxnLst/>
              <a:rect l="l" t="t" r="r" b="b"/>
              <a:pathLst>
                <a:path w="1305237" h="1570884">
                  <a:moveTo>
                    <a:pt x="1072131" y="1418167"/>
                  </a:moveTo>
                  <a:cubicBezTo>
                    <a:pt x="796044" y="1649857"/>
                    <a:pt x="384408" y="1613866"/>
                    <a:pt x="152717" y="1337779"/>
                  </a:cubicBezTo>
                  <a:cubicBezTo>
                    <a:pt x="-78973" y="1061692"/>
                    <a:pt x="-42982" y="650056"/>
                    <a:pt x="233105" y="418365"/>
                  </a:cubicBezTo>
                  <a:cubicBezTo>
                    <a:pt x="308380" y="355195"/>
                    <a:pt x="393731" y="311924"/>
                    <a:pt x="483238" y="289758"/>
                  </a:cubicBezTo>
                  <a:lnTo>
                    <a:pt x="651298" y="0"/>
                  </a:lnTo>
                  <a:lnTo>
                    <a:pt x="818510" y="288298"/>
                  </a:lnTo>
                  <a:cubicBezTo>
                    <a:pt x="944910" y="320213"/>
                    <a:pt x="1062344" y="391298"/>
                    <a:pt x="1152519" y="498753"/>
                  </a:cubicBezTo>
                  <a:cubicBezTo>
                    <a:pt x="1384209" y="774841"/>
                    <a:pt x="1348219" y="1186476"/>
                    <a:pt x="1072131" y="1418167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2721" tIns="41360" rIns="82721" bIns="413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27201"/>
              <a:endParaRPr lang="ko-KR" altLang="en-US" sz="1447">
                <a:latin typeface="Arial" pitchFamily="34" charset="0"/>
              </a:endParaRPr>
            </a:p>
          </p:txBody>
        </p:sp>
        <p:grpSp>
          <p:nvGrpSpPr>
            <p:cNvPr id="70" name="Group 51"/>
            <p:cNvGrpSpPr/>
            <p:nvPr/>
          </p:nvGrpSpPr>
          <p:grpSpPr>
            <a:xfrm>
              <a:off x="10658014" y="3385062"/>
              <a:ext cx="57976" cy="180292"/>
              <a:chOff x="1598341" y="4552000"/>
              <a:chExt cx="133974" cy="417577"/>
            </a:xfrm>
            <a:solidFill>
              <a:srgbClr val="002060"/>
            </a:solidFill>
          </p:grpSpPr>
          <p:sp>
            <p:nvSpPr>
              <p:cNvPr id="71" name="Freeform 17"/>
              <p:cNvSpPr>
                <a:spLocks/>
              </p:cNvSpPr>
              <p:nvPr/>
            </p:nvSpPr>
            <p:spPr bwMode="auto">
              <a:xfrm>
                <a:off x="1598341" y="4552000"/>
                <a:ext cx="133974" cy="283232"/>
              </a:xfrm>
              <a:custGeom>
                <a:avLst/>
                <a:gdLst>
                  <a:gd name="T0" fmla="*/ 1120 w 1122"/>
                  <a:gd name="T1" fmla="*/ 157 h 2372"/>
                  <a:gd name="T2" fmla="*/ 1116 w 1122"/>
                  <a:gd name="T3" fmla="*/ 125 h 2372"/>
                  <a:gd name="T4" fmla="*/ 1107 w 1122"/>
                  <a:gd name="T5" fmla="*/ 96 h 2372"/>
                  <a:gd name="T6" fmla="*/ 1091 w 1122"/>
                  <a:gd name="T7" fmla="*/ 69 h 2372"/>
                  <a:gd name="T8" fmla="*/ 1072 w 1122"/>
                  <a:gd name="T9" fmla="*/ 46 h 2372"/>
                  <a:gd name="T10" fmla="*/ 1047 w 1122"/>
                  <a:gd name="T11" fmla="*/ 26 h 2372"/>
                  <a:gd name="T12" fmla="*/ 1021 w 1122"/>
                  <a:gd name="T13" fmla="*/ 13 h 2372"/>
                  <a:gd name="T14" fmla="*/ 991 w 1122"/>
                  <a:gd name="T15" fmla="*/ 3 h 2372"/>
                  <a:gd name="T16" fmla="*/ 959 w 1122"/>
                  <a:gd name="T17" fmla="*/ 0 h 2372"/>
                  <a:gd name="T18" fmla="*/ 958 w 1122"/>
                  <a:gd name="T19" fmla="*/ 0 h 2372"/>
                  <a:gd name="T20" fmla="*/ 184 w 1122"/>
                  <a:gd name="T21" fmla="*/ 0 h 2372"/>
                  <a:gd name="T22" fmla="*/ 183 w 1122"/>
                  <a:gd name="T23" fmla="*/ 0 h 2372"/>
                  <a:gd name="T24" fmla="*/ 161 w 1122"/>
                  <a:gd name="T25" fmla="*/ 0 h 2372"/>
                  <a:gd name="T26" fmla="*/ 131 w 1122"/>
                  <a:gd name="T27" fmla="*/ 2 h 2372"/>
                  <a:gd name="T28" fmla="*/ 103 w 1122"/>
                  <a:gd name="T29" fmla="*/ 10 h 2372"/>
                  <a:gd name="T30" fmla="*/ 78 w 1122"/>
                  <a:gd name="T31" fmla="*/ 23 h 2372"/>
                  <a:gd name="T32" fmla="*/ 55 w 1122"/>
                  <a:gd name="T33" fmla="*/ 40 h 2372"/>
                  <a:gd name="T34" fmla="*/ 35 w 1122"/>
                  <a:gd name="T35" fmla="*/ 60 h 2372"/>
                  <a:gd name="T36" fmla="*/ 19 w 1122"/>
                  <a:gd name="T37" fmla="*/ 84 h 2372"/>
                  <a:gd name="T38" fmla="*/ 7 w 1122"/>
                  <a:gd name="T39" fmla="*/ 110 h 2372"/>
                  <a:gd name="T40" fmla="*/ 0 w 1122"/>
                  <a:gd name="T41" fmla="*/ 139 h 2372"/>
                  <a:gd name="T42" fmla="*/ 1 w 1122"/>
                  <a:gd name="T43" fmla="*/ 138 h 2372"/>
                  <a:gd name="T44" fmla="*/ 0 w 1122"/>
                  <a:gd name="T45" fmla="*/ 153 h 2372"/>
                  <a:gd name="T46" fmla="*/ 319 w 1122"/>
                  <a:gd name="T47" fmla="*/ 2220 h 2372"/>
                  <a:gd name="T48" fmla="*/ 320 w 1122"/>
                  <a:gd name="T49" fmla="*/ 2235 h 2372"/>
                  <a:gd name="T50" fmla="*/ 326 w 1122"/>
                  <a:gd name="T51" fmla="*/ 2266 h 2372"/>
                  <a:gd name="T52" fmla="*/ 339 w 1122"/>
                  <a:gd name="T53" fmla="*/ 2292 h 2372"/>
                  <a:gd name="T54" fmla="*/ 355 w 1122"/>
                  <a:gd name="T55" fmla="*/ 2317 h 2372"/>
                  <a:gd name="T56" fmla="*/ 377 w 1122"/>
                  <a:gd name="T57" fmla="*/ 2337 h 2372"/>
                  <a:gd name="T58" fmla="*/ 402 w 1122"/>
                  <a:gd name="T59" fmla="*/ 2354 h 2372"/>
                  <a:gd name="T60" fmla="*/ 430 w 1122"/>
                  <a:gd name="T61" fmla="*/ 2365 h 2372"/>
                  <a:gd name="T62" fmla="*/ 460 w 1122"/>
                  <a:gd name="T63" fmla="*/ 2371 h 2372"/>
                  <a:gd name="T64" fmla="*/ 644 w 1122"/>
                  <a:gd name="T65" fmla="*/ 2372 h 2372"/>
                  <a:gd name="T66" fmla="*/ 659 w 1122"/>
                  <a:gd name="T67" fmla="*/ 2371 h 2372"/>
                  <a:gd name="T68" fmla="*/ 688 w 1122"/>
                  <a:gd name="T69" fmla="*/ 2366 h 2372"/>
                  <a:gd name="T70" fmla="*/ 715 w 1122"/>
                  <a:gd name="T71" fmla="*/ 2355 h 2372"/>
                  <a:gd name="T72" fmla="*/ 739 w 1122"/>
                  <a:gd name="T73" fmla="*/ 2340 h 2372"/>
                  <a:gd name="T74" fmla="*/ 760 w 1122"/>
                  <a:gd name="T75" fmla="*/ 2320 h 2372"/>
                  <a:gd name="T76" fmla="*/ 776 w 1122"/>
                  <a:gd name="T77" fmla="*/ 2298 h 2372"/>
                  <a:gd name="T78" fmla="*/ 789 w 1122"/>
                  <a:gd name="T79" fmla="*/ 2273 h 2372"/>
                  <a:gd name="T80" fmla="*/ 796 w 1122"/>
                  <a:gd name="T81" fmla="*/ 2245 h 2372"/>
                  <a:gd name="T82" fmla="*/ 798 w 1122"/>
                  <a:gd name="T83" fmla="*/ 2230 h 2372"/>
                  <a:gd name="T84" fmla="*/ 1120 w 1122"/>
                  <a:gd name="T85" fmla="*/ 160 h 2372"/>
                  <a:gd name="T86" fmla="*/ 1122 w 1122"/>
                  <a:gd name="T87" fmla="*/ 157 h 2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22" h="2372">
                    <a:moveTo>
                      <a:pt x="1120" y="157"/>
                    </a:moveTo>
                    <a:lnTo>
                      <a:pt x="1120" y="157"/>
                    </a:lnTo>
                    <a:lnTo>
                      <a:pt x="1119" y="141"/>
                    </a:lnTo>
                    <a:lnTo>
                      <a:pt x="1116" y="125"/>
                    </a:lnTo>
                    <a:lnTo>
                      <a:pt x="1111" y="110"/>
                    </a:lnTo>
                    <a:lnTo>
                      <a:pt x="1107" y="96"/>
                    </a:lnTo>
                    <a:lnTo>
                      <a:pt x="1100" y="82"/>
                    </a:lnTo>
                    <a:lnTo>
                      <a:pt x="1091" y="69"/>
                    </a:lnTo>
                    <a:lnTo>
                      <a:pt x="1081" y="57"/>
                    </a:lnTo>
                    <a:lnTo>
                      <a:pt x="1072" y="46"/>
                    </a:lnTo>
                    <a:lnTo>
                      <a:pt x="1060" y="36"/>
                    </a:lnTo>
                    <a:lnTo>
                      <a:pt x="1047" y="26"/>
                    </a:lnTo>
                    <a:lnTo>
                      <a:pt x="1035" y="18"/>
                    </a:lnTo>
                    <a:lnTo>
                      <a:pt x="1021" y="13"/>
                    </a:lnTo>
                    <a:lnTo>
                      <a:pt x="1006" y="7"/>
                    </a:lnTo>
                    <a:lnTo>
                      <a:pt x="991" y="3"/>
                    </a:lnTo>
                    <a:lnTo>
                      <a:pt x="974" y="1"/>
                    </a:lnTo>
                    <a:lnTo>
                      <a:pt x="959" y="0"/>
                    </a:lnTo>
                    <a:lnTo>
                      <a:pt x="958" y="0"/>
                    </a:lnTo>
                    <a:lnTo>
                      <a:pt x="958" y="0"/>
                    </a:lnTo>
                    <a:lnTo>
                      <a:pt x="957" y="0"/>
                    </a:lnTo>
                    <a:lnTo>
                      <a:pt x="184" y="0"/>
                    </a:lnTo>
                    <a:lnTo>
                      <a:pt x="56" y="9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0"/>
                    </a:lnTo>
                    <a:lnTo>
                      <a:pt x="146" y="1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0"/>
                    </a:lnTo>
                    <a:lnTo>
                      <a:pt x="90" y="16"/>
                    </a:lnTo>
                    <a:lnTo>
                      <a:pt x="78" y="23"/>
                    </a:lnTo>
                    <a:lnTo>
                      <a:pt x="65" y="31"/>
                    </a:lnTo>
                    <a:lnTo>
                      <a:pt x="55" y="40"/>
                    </a:lnTo>
                    <a:lnTo>
                      <a:pt x="44" y="50"/>
                    </a:lnTo>
                    <a:lnTo>
                      <a:pt x="35" y="60"/>
                    </a:lnTo>
                    <a:lnTo>
                      <a:pt x="26" y="72"/>
                    </a:lnTo>
                    <a:lnTo>
                      <a:pt x="19" y="84"/>
                    </a:lnTo>
                    <a:lnTo>
                      <a:pt x="13" y="97"/>
                    </a:lnTo>
                    <a:lnTo>
                      <a:pt x="7" y="110"/>
                    </a:lnTo>
                    <a:lnTo>
                      <a:pt x="4" y="125"/>
                    </a:lnTo>
                    <a:lnTo>
                      <a:pt x="0" y="139"/>
                    </a:lnTo>
                    <a:lnTo>
                      <a:pt x="1" y="138"/>
                    </a:lnTo>
                    <a:lnTo>
                      <a:pt x="1" y="138"/>
                    </a:lnTo>
                    <a:lnTo>
                      <a:pt x="0" y="146"/>
                    </a:lnTo>
                    <a:lnTo>
                      <a:pt x="0" y="153"/>
                    </a:lnTo>
                    <a:lnTo>
                      <a:pt x="319" y="2203"/>
                    </a:lnTo>
                    <a:lnTo>
                      <a:pt x="319" y="2220"/>
                    </a:lnTo>
                    <a:lnTo>
                      <a:pt x="319" y="2220"/>
                    </a:lnTo>
                    <a:lnTo>
                      <a:pt x="320" y="2235"/>
                    </a:lnTo>
                    <a:lnTo>
                      <a:pt x="322" y="2251"/>
                    </a:lnTo>
                    <a:lnTo>
                      <a:pt x="326" y="2266"/>
                    </a:lnTo>
                    <a:lnTo>
                      <a:pt x="332" y="2279"/>
                    </a:lnTo>
                    <a:lnTo>
                      <a:pt x="339" y="2292"/>
                    </a:lnTo>
                    <a:lnTo>
                      <a:pt x="347" y="2305"/>
                    </a:lnTo>
                    <a:lnTo>
                      <a:pt x="355" y="2317"/>
                    </a:lnTo>
                    <a:lnTo>
                      <a:pt x="365" y="2327"/>
                    </a:lnTo>
                    <a:lnTo>
                      <a:pt x="377" y="2337"/>
                    </a:lnTo>
                    <a:lnTo>
                      <a:pt x="388" y="2347"/>
                    </a:lnTo>
                    <a:lnTo>
                      <a:pt x="402" y="2354"/>
                    </a:lnTo>
                    <a:lnTo>
                      <a:pt x="415" y="2361"/>
                    </a:lnTo>
                    <a:lnTo>
                      <a:pt x="430" y="2365"/>
                    </a:lnTo>
                    <a:lnTo>
                      <a:pt x="445" y="2369"/>
                    </a:lnTo>
                    <a:lnTo>
                      <a:pt x="460" y="2371"/>
                    </a:lnTo>
                    <a:lnTo>
                      <a:pt x="476" y="2372"/>
                    </a:lnTo>
                    <a:lnTo>
                      <a:pt x="644" y="2372"/>
                    </a:lnTo>
                    <a:lnTo>
                      <a:pt x="644" y="2372"/>
                    </a:lnTo>
                    <a:lnTo>
                      <a:pt x="659" y="2371"/>
                    </a:lnTo>
                    <a:lnTo>
                      <a:pt x="674" y="2370"/>
                    </a:lnTo>
                    <a:lnTo>
                      <a:pt x="688" y="2366"/>
                    </a:lnTo>
                    <a:lnTo>
                      <a:pt x="702" y="2361"/>
                    </a:lnTo>
                    <a:lnTo>
                      <a:pt x="715" y="2355"/>
                    </a:lnTo>
                    <a:lnTo>
                      <a:pt x="728" y="2348"/>
                    </a:lnTo>
                    <a:lnTo>
                      <a:pt x="739" y="2340"/>
                    </a:lnTo>
                    <a:lnTo>
                      <a:pt x="750" y="2330"/>
                    </a:lnTo>
                    <a:lnTo>
                      <a:pt x="760" y="2320"/>
                    </a:lnTo>
                    <a:lnTo>
                      <a:pt x="768" y="2310"/>
                    </a:lnTo>
                    <a:lnTo>
                      <a:pt x="776" y="2298"/>
                    </a:lnTo>
                    <a:lnTo>
                      <a:pt x="783" y="2285"/>
                    </a:lnTo>
                    <a:lnTo>
                      <a:pt x="789" y="2273"/>
                    </a:lnTo>
                    <a:lnTo>
                      <a:pt x="793" y="2259"/>
                    </a:lnTo>
                    <a:lnTo>
                      <a:pt x="796" y="2245"/>
                    </a:lnTo>
                    <a:lnTo>
                      <a:pt x="797" y="2230"/>
                    </a:lnTo>
                    <a:lnTo>
                      <a:pt x="798" y="2230"/>
                    </a:lnTo>
                    <a:lnTo>
                      <a:pt x="1120" y="171"/>
                    </a:lnTo>
                    <a:lnTo>
                      <a:pt x="1120" y="160"/>
                    </a:lnTo>
                    <a:lnTo>
                      <a:pt x="1120" y="160"/>
                    </a:lnTo>
                    <a:lnTo>
                      <a:pt x="1122" y="157"/>
                    </a:lnTo>
                    <a:lnTo>
                      <a:pt x="1120" y="157"/>
                    </a:lnTo>
                    <a:close/>
                  </a:path>
                </a:pathLst>
              </a:custGeom>
              <a:grpFill/>
              <a:ln w="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2721" tIns="41360" rIns="82721" bIns="4136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629">
                  <a:solidFill>
                    <a:srgbClr val="002060"/>
                  </a:solidFill>
                </a:endParaRPr>
              </a:p>
            </p:txBody>
          </p:sp>
          <p:sp>
            <p:nvSpPr>
              <p:cNvPr id="72" name="Oval 59"/>
              <p:cNvSpPr/>
              <p:nvPr/>
            </p:nvSpPr>
            <p:spPr bwMode="auto">
              <a:xfrm>
                <a:off x="1614139" y="4867199"/>
                <a:ext cx="102378" cy="102378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2721" tIns="41360" rIns="82721" bIns="413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27201"/>
                <a:endParaRPr lang="ko-KR" altLang="en-US" sz="1447">
                  <a:solidFill>
                    <a:srgbClr val="00206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79" name="Rectangle 34"/>
          <p:cNvSpPr txBox="1"/>
          <p:nvPr/>
        </p:nvSpPr>
        <p:spPr>
          <a:xfrm>
            <a:off x="232904" y="6051004"/>
            <a:ext cx="4720096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8" lvl="1" indent="0" fontAlgn="base" latinLnBrk="0">
              <a:spcBef>
                <a:spcPct val="0"/>
              </a:spcBef>
              <a:buClrTx/>
              <a:buNone/>
            </a:pP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1)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현재 장바구니 상품에 대해서는 담은날로부터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일간 리마인드 메시지 발송中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일평균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1,600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건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</a:p>
          <a:p>
            <a:pPr marL="1588" lvl="1" indent="0" fontAlgn="base" latinLnBrk="0">
              <a:spcBef>
                <a:spcPct val="0"/>
              </a:spcBef>
              <a:buClrTx/>
              <a:buNone/>
            </a:pPr>
            <a:r>
              <a:rPr lang="en-US" altLang="ko-KR" sz="1000" spc="-7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→ 오픈율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4.5%,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리마인드 메시지 수신자와 미수신자간 구매전환율 편차 없음</a:t>
            </a:r>
            <a:endParaRPr lang="en-US" altLang="ko-KR" sz="1000" spc="-70" smtClean="0">
              <a:solidFill>
                <a:srgbClr val="292929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298827" y="4727656"/>
            <a:ext cx="1603041" cy="560832"/>
          </a:xfrm>
          <a:prstGeom prst="rect">
            <a:avLst/>
          </a:prstGeom>
          <a:ln w="2857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34656" y="2011114"/>
            <a:ext cx="1570674" cy="2290366"/>
          </a:xfrm>
          <a:prstGeom prst="rect">
            <a:avLst/>
          </a:prstGeom>
          <a:ln w="2857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H="1">
            <a:off x="7133383" y="4278502"/>
            <a:ext cx="2717" cy="450757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245096" y="1772816"/>
            <a:ext cx="439185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174437" y="1259328"/>
            <a:ext cx="4603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400" b="1" spc="-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세포라등 벤치마크 사이트 비교 및</a:t>
            </a:r>
            <a:r>
              <a:rPr lang="en-US" altLang="ko-KR" sz="1400" b="1" spc="-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장바구니 편의성 개선 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Test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</a:t>
            </a:r>
            <a:r>
              <a:rPr lang="ko-KR" altLang="en-US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장바구니 결제요약 메뉴 위치 변경</a:t>
            </a: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) </a:t>
            </a:r>
            <a:endParaRPr lang="en-US" altLang="ko-KR" sz="1400" b="1" spc="-5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pic>
        <p:nvPicPr>
          <p:cNvPr id="85" name="Picture 4" descr="C:\Users\amore\Documents\Bluetooth Folder\Screenshot_20170912-172305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"/>
          <a:stretch/>
        </p:blipFill>
        <p:spPr bwMode="auto">
          <a:xfrm>
            <a:off x="7977336" y="1962379"/>
            <a:ext cx="1771686" cy="351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7970440" y="2132386"/>
            <a:ext cx="1807096" cy="1315709"/>
          </a:xfrm>
          <a:prstGeom prst="rect">
            <a:avLst/>
          </a:prstGeom>
          <a:ln w="2857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248400" y="5410200"/>
            <a:ext cx="647700" cy="541020"/>
          </a:xfrm>
          <a:custGeom>
            <a:avLst/>
            <a:gdLst>
              <a:gd name="connsiteX0" fmla="*/ 0 w 647700"/>
              <a:gd name="connsiteY0" fmla="*/ 0 h 541020"/>
              <a:gd name="connsiteX1" fmla="*/ 182880 w 647700"/>
              <a:gd name="connsiteY1" fmla="*/ 0 h 541020"/>
              <a:gd name="connsiteX2" fmla="*/ 182880 w 647700"/>
              <a:gd name="connsiteY2" fmla="*/ 541020 h 541020"/>
              <a:gd name="connsiteX3" fmla="*/ 647700 w 647700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541020">
                <a:moveTo>
                  <a:pt x="0" y="0"/>
                </a:moveTo>
                <a:lnTo>
                  <a:pt x="182880" y="0"/>
                </a:lnTo>
                <a:lnTo>
                  <a:pt x="182880" y="541020"/>
                </a:lnTo>
                <a:lnTo>
                  <a:pt x="647700" y="541020"/>
                </a:lnTo>
              </a:path>
            </a:pathLst>
          </a:custGeom>
          <a:noFill/>
          <a:ln w="2857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896100" y="5490172"/>
            <a:ext cx="2749070" cy="840272"/>
          </a:xfrm>
          <a:prstGeom prst="rect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 err="1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442779" y="5530424"/>
            <a:ext cx="130602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4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Uplift 4.8</a:t>
            </a:r>
            <a:r>
              <a:rPr lang="en-US" altLang="ko-KR" sz="1100" b="1" spc="-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%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600" b="1" spc="-50" baseline="300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(</a:t>
            </a:r>
            <a:r>
              <a:rPr lang="ko-KR" altLang="en-US" sz="1600" b="1" spc="-50" baseline="300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클릭은 </a:t>
            </a:r>
            <a:r>
              <a:rPr lang="en-US" altLang="ko-KR" sz="1600" b="1" spc="-50" baseline="300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+</a:t>
            </a:r>
            <a:r>
              <a:rPr lang="ko-KR" altLang="en-US" sz="1600" b="1" spc="-50" baseline="300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  <a:r>
              <a:rPr lang="en-US" altLang="ko-KR" sz="1600" b="1" spc="-50" baseline="300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61%)</a:t>
            </a:r>
            <a:endParaRPr lang="en-US" altLang="ko-KR" sz="1200" b="1" spc="-50" baseline="30000" smtClean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28700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113100" y="106084"/>
            <a:ext cx="4960206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en-US" altLang="ko-KR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  <a:r>
              <a:rPr lang="en-US" altLang="ko-KR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AP</a:t>
            </a:r>
            <a:r>
              <a:rPr lang="ko-KR" altLang="en-US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몰 </a:t>
            </a:r>
            <a:r>
              <a:rPr lang="en-US" altLang="ko-KR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Test&amp;Learn</a:t>
            </a:r>
          </a:p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ko-KR" altLang="en-US" sz="20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주요 </a:t>
            </a:r>
            <a:r>
              <a:rPr lang="en-US" altLang="ko-KR" sz="20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Test&amp;Learn </a:t>
            </a:r>
            <a:r>
              <a:rPr lang="ko-KR" altLang="en-US" sz="20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개요 및 결과</a:t>
            </a:r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3480000" y="-44758"/>
            <a:ext cx="3526034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lang="ko-KR" altLang="en-US" sz="1400" spc="-150" dirty="0">
              <a:solidFill>
                <a:srgbClr val="19396B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sp>
        <p:nvSpPr>
          <p:cNvPr id="5" name="Rectangle 95"/>
          <p:cNvSpPr>
            <a:spLocks/>
          </p:cNvSpPr>
          <p:nvPr/>
        </p:nvSpPr>
        <p:spPr>
          <a:xfrm>
            <a:off x="776536" y="908720"/>
            <a:ext cx="4248472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ko-KR" altLang="en-US" sz="1400" b="1" spc="-100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뷰티포인트</a:t>
            </a:r>
            <a:r>
              <a:rPr lang="ko-KR" altLang="en-US" sz="1400" b="1" spc="-100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spc="-100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앱</a:t>
            </a:r>
            <a:r>
              <a:rPr lang="ko-KR" altLang="en-US" sz="1400" b="1" spc="-100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고객 구매유도</a:t>
            </a:r>
            <a:endParaRPr lang="ko-KR" altLang="en-US" sz="1400" b="1" spc="-1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" name="Rectangle 95"/>
          <p:cNvSpPr>
            <a:spLocks/>
          </p:cNvSpPr>
          <p:nvPr/>
        </p:nvSpPr>
        <p:spPr>
          <a:xfrm>
            <a:off x="251932" y="1269963"/>
            <a:ext cx="432000" cy="5889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buClr>
                <a:srgbClr val="002960"/>
              </a:buClr>
            </a:pPr>
            <a:r>
              <a:rPr lang="ko-KR" altLang="en-US" sz="1400" b="1" spc="-10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개요</a:t>
            </a:r>
            <a:endParaRPr lang="ko-KR" altLang="en-US" sz="1400" b="1" spc="-10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Rectangle 95"/>
          <p:cNvSpPr>
            <a:spLocks/>
          </p:cNvSpPr>
          <p:nvPr/>
        </p:nvSpPr>
        <p:spPr>
          <a:xfrm>
            <a:off x="257727" y="4859635"/>
            <a:ext cx="432000" cy="15275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buClr>
                <a:srgbClr val="002960"/>
              </a:buClr>
            </a:pPr>
            <a:endParaRPr lang="en-US" altLang="ko-KR" sz="1400" b="1" spc="-130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buClr>
                <a:srgbClr val="002960"/>
              </a:buClr>
            </a:pPr>
            <a:r>
              <a:rPr lang="en-US" altLang="ko-KR" sz="1400" b="1" spc="-130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Pilot </a:t>
            </a:r>
          </a:p>
          <a:p>
            <a:pPr algn="ctr">
              <a:buClr>
                <a:srgbClr val="002960"/>
              </a:buClr>
            </a:pPr>
            <a:r>
              <a:rPr lang="ko-KR" altLang="en-US" sz="1400" b="1" spc="-130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결</a:t>
            </a:r>
            <a:r>
              <a:rPr lang="ko-KR" altLang="en-US" sz="1400" b="1" spc="-13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3031" y="4797152"/>
            <a:ext cx="477197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7727" y="6995947"/>
            <a:ext cx="469527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4"/>
          <p:cNvSpPr txBox="1"/>
          <p:nvPr/>
        </p:nvSpPr>
        <p:spPr>
          <a:xfrm>
            <a:off x="776535" y="1312720"/>
            <a:ext cx="4089703" cy="46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93663" indent="-93663" defTabSz="914400" fontAlgn="base"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spc="-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400" spc="-1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최근</a:t>
            </a:r>
            <a:r>
              <a:rPr lang="en-US" altLang="ko-KR" sz="1400" spc="-1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(16.1-17.6) </a:t>
            </a:r>
            <a:r>
              <a:rPr lang="ko-KR" altLang="en-US" sz="1400" spc="-1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뷰티포인트</a:t>
            </a:r>
            <a:r>
              <a:rPr lang="ko-KR" altLang="en-US" sz="1400" spc="-1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400" b="1" u="sng" spc="-1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앱설치</a:t>
            </a:r>
            <a:r>
              <a:rPr lang="ko-KR" altLang="en-US" sz="1400" b="1" u="sng" spc="-1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고객 </a:t>
            </a:r>
            <a:r>
              <a:rPr lang="en-US" altLang="ko-KR" sz="1400" b="1" u="sng" spc="-1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50</a:t>
            </a:r>
            <a:r>
              <a:rPr lang="ko-KR" altLang="en-US" sz="1000" b="1" u="sng" spc="-1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만명</a:t>
            </a:r>
            <a:r>
              <a:rPr lang="ko-KR" altLang="en-US" sz="1400" b="1" u="sng" spc="-1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中</a:t>
            </a:r>
            <a:r>
              <a:rPr lang="ko-KR" altLang="en-US" sz="1400" b="1" u="sng" spc="-1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u="sng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</a:t>
            </a:r>
            <a:r>
              <a:rPr lang="ko-KR" altLang="en-US" sz="1400" b="1" u="sng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몰  </a:t>
            </a:r>
            <a:r>
              <a:rPr lang="ko-KR" altLang="en-US" sz="1400" b="1" u="sng" spc="-1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미거</a:t>
            </a:r>
            <a:r>
              <a:rPr lang="ko-KR" altLang="en-US" sz="1400" b="1" u="sng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래 고객 약 </a:t>
            </a:r>
            <a:r>
              <a:rPr lang="en-US" altLang="ko-KR" sz="1400" b="1" u="sng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85</a:t>
            </a:r>
            <a:r>
              <a:rPr lang="en-US" altLang="ko-KR" sz="1000" b="1" u="sng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%</a:t>
            </a:r>
            <a:r>
              <a:rPr lang="en-US" altLang="ko-KR" sz="1400" b="1" u="sng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u="sng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대상 구매유도 </a:t>
            </a:r>
            <a:r>
              <a:rPr lang="en-US" altLang="ko-KR" sz="1400" spc="-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ko-KR" altLang="en-US" sz="1400" spc="-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앱전체</a:t>
            </a:r>
            <a:r>
              <a:rPr lang="ko-KR" altLang="en-US" sz="1400" spc="-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고객은 </a:t>
            </a:r>
            <a:r>
              <a:rPr lang="en-US" altLang="ko-KR" sz="1400" spc="-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161</a:t>
            </a:r>
            <a:r>
              <a:rPr lang="ko-KR" altLang="en-US" sz="1000" spc="-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만명</a:t>
            </a:r>
            <a:r>
              <a:rPr lang="ko-KR" altLang="en-US" sz="1400" spc="-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임</a:t>
            </a:r>
            <a:r>
              <a:rPr lang="en-US" altLang="ko-KR" sz="1400" spc="-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endParaRPr lang="ko-KR" altLang="en-US" sz="1400" spc="-1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78622"/>
              </p:ext>
            </p:extLst>
          </p:nvPr>
        </p:nvGraphicFramePr>
        <p:xfrm>
          <a:off x="776536" y="4941168"/>
          <a:ext cx="4176464" cy="1224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478"/>
                <a:gridCol w="745797"/>
                <a:gridCol w="745798"/>
                <a:gridCol w="745798"/>
                <a:gridCol w="671217"/>
                <a:gridCol w="820376"/>
              </a:tblGrid>
              <a:tr h="25863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u="none" strike="noStrike" kern="120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차수</a:t>
                      </a:r>
                      <a:endParaRPr lang="ko-KR" alt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母數</a:t>
                      </a:r>
                      <a:endParaRPr lang="ko-KR" alt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spc="-100" baseline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UV</a:t>
                      </a:r>
                      <a:endParaRPr lang="en-US" altLang="ko-KR" sz="1400" b="1" i="0" u="none" strike="noStrike" spc="-100" baseline="0" dirty="0">
                        <a:solidFill>
                          <a:schemeClr val="bg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spc="-100" baseline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구매</a:t>
                      </a:r>
                      <a:endParaRPr lang="ko-KR" altLang="en-US" sz="1400" b="1" i="0" u="none" strike="noStrike" kern="1200" spc="-100" baseline="0" dirty="0">
                        <a:solidFill>
                          <a:schemeClr val="bg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객단가</a:t>
                      </a:r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매출</a:t>
                      </a:r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8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r>
                        <a:rPr lang="ko-KR" altLang="en-US" sz="14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차</a:t>
                      </a:r>
                      <a:endParaRPr lang="en-US" altLang="ko-KR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spc="-100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42</a:t>
                      </a:r>
                      <a:r>
                        <a:rPr lang="ko-KR" altLang="en-US" sz="1000" b="0" u="none" strike="noStrike" spc="-100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천명</a:t>
                      </a:r>
                      <a:endParaRPr lang="en-US" altLang="ko-KR" sz="1000" b="0" i="0" u="none" strike="noStrike" spc="-100" baseline="3000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spc="-100" dirty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3,955</a:t>
                      </a:r>
                      <a:r>
                        <a:rPr kumimoji="0" lang="ko-KR" altLang="en-US" sz="1000" b="1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명</a:t>
                      </a:r>
                      <a:endParaRPr lang="en-US" altLang="ko-KR" sz="1000" b="1" u="none" strike="noStrike" spc="-100" dirty="0" smtClean="0">
                        <a:solidFill>
                          <a:schemeClr val="bg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spc="-100" dirty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295</a:t>
                      </a:r>
                      <a:r>
                        <a:rPr lang="ko-KR" altLang="en-US" sz="1000" b="1" i="0" u="none" strike="noStrike" kern="1200" spc="-100" dirty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명</a:t>
                      </a:r>
                      <a:endParaRPr lang="en-US" altLang="ko-KR" sz="1000" b="1" i="0" u="none" strike="noStrike" kern="1200" spc="-100" dirty="0" smtClean="0">
                        <a:solidFill>
                          <a:schemeClr val="bg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</a:t>
                      </a:r>
                      <a:r>
                        <a:rPr lang="ko-KR" altLang="en-US" sz="1000" b="0" i="0" u="none" strike="noStrike" spc="-1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천원</a:t>
                      </a:r>
                      <a:endParaRPr lang="en-US" altLang="ko-KR" sz="1000" b="0" i="0" u="none" strike="noStrike" spc="-10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spc="-100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343</a:t>
                      </a:r>
                      <a:r>
                        <a:rPr lang="ko-KR" altLang="en-US" sz="1000" b="0" u="none" strike="noStrike" spc="-100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만원</a:t>
                      </a:r>
                      <a:endParaRPr lang="en-US" altLang="ko-KR" sz="1000" b="0" i="0" u="none" strike="noStrike" spc="-10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833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r>
                        <a:rPr lang="ko-KR" altLang="en-US" sz="14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차</a:t>
                      </a:r>
                      <a:endParaRPr lang="en-US" altLang="ko-KR" sz="1400" b="0" i="0" u="none" strike="noStrike" spc="-100" baseline="0" dirty="0" smtClean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spc="-1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190</a:t>
                      </a:r>
                      <a:r>
                        <a:rPr lang="ko-KR" altLang="en-US" sz="1000" b="0" u="none" strike="noStrike" kern="1200" spc="-1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천명</a:t>
                      </a:r>
                      <a:endParaRPr lang="en-US" altLang="ko-KR" sz="1000" b="0" u="none" strike="noStrike" kern="1200" spc="-100" dirty="0" smtClean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dirty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12,743</a:t>
                      </a:r>
                      <a:r>
                        <a:rPr lang="ko-KR" altLang="en-US" sz="1000" b="1" u="none" strike="noStrike" spc="-100" dirty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명</a:t>
                      </a:r>
                      <a:endParaRPr lang="en-US" altLang="ko-KR" sz="1000" b="1" u="none" strike="noStrike" spc="-100" dirty="0" smtClean="0">
                        <a:solidFill>
                          <a:schemeClr val="bg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spc="-100" dirty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723</a:t>
                      </a:r>
                      <a:r>
                        <a:rPr lang="ko-KR" altLang="en-US" sz="1000" b="1" i="0" u="none" strike="noStrike" kern="1200" spc="-100" dirty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명</a:t>
                      </a:r>
                      <a:endParaRPr lang="en-US" altLang="ko-KR" sz="1000" b="1" i="0" u="none" strike="noStrike" kern="1200" spc="-100" dirty="0" smtClean="0">
                        <a:solidFill>
                          <a:schemeClr val="bg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r>
                        <a:rPr lang="ko-KR" altLang="en-US" sz="1000" b="0" i="0" u="none" strike="noStrike" spc="-1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만원</a:t>
                      </a:r>
                      <a:endParaRPr lang="en-US" altLang="ko-KR" sz="1000" b="0" i="0" u="none" strike="noStrike" spc="-10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spc="-100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1,280</a:t>
                      </a:r>
                      <a:r>
                        <a:rPr lang="ko-KR" altLang="en-US" sz="1000" b="0" u="none" strike="noStrike" spc="-100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만원</a:t>
                      </a:r>
                      <a:endParaRPr lang="en-US" altLang="ko-KR" sz="1000" b="0" i="0" u="none" strike="noStrike" spc="-10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833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r>
                        <a:rPr lang="ko-KR" altLang="en-US" sz="14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차</a:t>
                      </a:r>
                      <a:endParaRPr lang="en-US" altLang="ko-KR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198</a:t>
                      </a:r>
                      <a:r>
                        <a:rPr kumimoji="0" lang="ko-KR" altLang="en-US" sz="10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천명</a:t>
                      </a:r>
                      <a:endParaRPr kumimoji="0" lang="en-US" altLang="ko-KR" sz="10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dirty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6,280</a:t>
                      </a:r>
                      <a:r>
                        <a:rPr lang="ko-KR" altLang="en-US" sz="1000" b="1" u="none" strike="noStrike" spc="-100" dirty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명</a:t>
                      </a:r>
                      <a:endParaRPr lang="en-US" altLang="ko-KR" sz="1000" b="1" u="none" strike="noStrike" spc="-100" dirty="0" smtClean="0">
                        <a:solidFill>
                          <a:schemeClr val="bg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spc="-100" dirty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1,855</a:t>
                      </a:r>
                      <a:r>
                        <a:rPr lang="ko-KR" altLang="en-US" sz="1050" b="1" i="0" u="none" strike="noStrike" kern="1200" spc="-100" dirty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명</a:t>
                      </a:r>
                      <a:endParaRPr lang="en-US" altLang="ko-KR" sz="1050" b="1" i="0" u="none" strike="noStrike" kern="1200" spc="-100" dirty="0" smtClean="0">
                        <a:solidFill>
                          <a:schemeClr val="bg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r>
                        <a:rPr lang="ko-KR" altLang="en-US" sz="1000" b="0" i="0" u="none" strike="noStrike" spc="-10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만원</a:t>
                      </a:r>
                      <a:endParaRPr lang="en-US" altLang="ko-KR" sz="1000" b="0" i="0" u="none" strike="noStrike" spc="-10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7.410</a:t>
                      </a:r>
                      <a:r>
                        <a:rPr lang="ko-KR" altLang="en-US" sz="1000" b="0" i="0" u="none" strike="noStrike" spc="-10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만원</a:t>
                      </a:r>
                      <a:endParaRPr lang="en-US" altLang="ko-KR" sz="1000" b="0" i="0" u="none" strike="noStrike" spc="-10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5127838" y="910725"/>
            <a:ext cx="0" cy="54764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95"/>
          <p:cNvSpPr>
            <a:spLocks/>
          </p:cNvSpPr>
          <p:nvPr/>
        </p:nvSpPr>
        <p:spPr>
          <a:xfrm>
            <a:off x="5230668" y="908720"/>
            <a:ext cx="4414057" cy="3115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buClr>
                <a:srgbClr val="002960"/>
              </a:buClr>
            </a:pPr>
            <a:r>
              <a:rPr lang="en-US" altLang="ko-KR" sz="1400" b="1" spc="-100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MGM(</a:t>
            </a:r>
            <a:r>
              <a:rPr lang="ko-KR" altLang="en-US" sz="1400" b="1" spc="-100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친구추천 캠페인</a:t>
            </a:r>
            <a:r>
              <a:rPr lang="en-US" altLang="ko-KR" sz="1400" b="1" spc="-100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ko-KR" altLang="en-US" sz="1400" b="1" spc="-1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9"/>
          <a:stretch/>
        </p:blipFill>
        <p:spPr>
          <a:xfrm>
            <a:off x="3667373" y="2129424"/>
            <a:ext cx="1141611" cy="188338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04528" y="4279379"/>
            <a:ext cx="1494816" cy="3036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spc="-150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APP 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PUSH +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팝업</a:t>
            </a:r>
            <a:endParaRPr lang="en-US" altLang="ko-KR" sz="1400" b="1" spc="-150" dirty="0" smtClean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en-US" altLang="ko-KR" sz="1400" b="1" spc="-15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(AP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몰기 </a:t>
            </a:r>
            <a:r>
              <a:rPr lang="ko-KR" altLang="en-US" sz="1400" b="1" spc="-150" dirty="0" err="1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존혜택안내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ko-KR" altLang="en-US" sz="1400" b="1" spc="-150" dirty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61073" y="4279379"/>
            <a:ext cx="1318927" cy="3036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spc="-15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APP PUSH +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팝업</a:t>
            </a:r>
            <a:endParaRPr lang="en-US" altLang="ko-KR" sz="1400" b="1" spc="-150" dirty="0" smtClean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en-US" altLang="ko-KR" sz="1400" b="1" spc="-15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합산결제안내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ko-KR" altLang="en-US" sz="1400" b="1" spc="-150" dirty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0892" y="4279379"/>
            <a:ext cx="1831022" cy="3036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spc="-21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APP PUSH + </a:t>
            </a:r>
            <a:r>
              <a:rPr lang="ko-KR" altLang="en-US" sz="1400" b="1" spc="-21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팝업 </a:t>
            </a:r>
            <a:r>
              <a:rPr lang="en-US" altLang="ko-KR" sz="1400" b="1" spc="-21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+ </a:t>
            </a:r>
            <a:r>
              <a:rPr lang="ko-KR" altLang="en-US" sz="1400" b="1" spc="-21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혜택</a:t>
            </a:r>
            <a:endParaRPr lang="en-US" altLang="ko-KR" sz="1400" b="1" spc="-210" dirty="0" smtClean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en-US" altLang="ko-KR" sz="1400" b="1" spc="-21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400" b="1" spc="-21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합산결제안내</a:t>
            </a:r>
            <a:r>
              <a:rPr lang="en-US" altLang="ko-KR" sz="1400" b="1" spc="-21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ko-KR" altLang="en-US" sz="1400" b="1" spc="-210" dirty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Rectangle 95"/>
          <p:cNvSpPr>
            <a:spLocks/>
          </p:cNvSpPr>
          <p:nvPr/>
        </p:nvSpPr>
        <p:spPr>
          <a:xfrm>
            <a:off x="257727" y="1950740"/>
            <a:ext cx="432000" cy="278472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buClr>
                <a:srgbClr val="002960"/>
              </a:buClr>
            </a:pPr>
            <a:r>
              <a:rPr lang="en-US" altLang="ko-KR" sz="1400" b="1" spc="-130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CX</a:t>
            </a:r>
            <a:endParaRPr lang="ko-KR" altLang="en-US" sz="1400" b="1" spc="-13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232029" y="1877920"/>
            <a:ext cx="441269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30669" y="6995947"/>
            <a:ext cx="424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024" y="2069347"/>
            <a:ext cx="1089573" cy="1930412"/>
          </a:xfrm>
          <a:prstGeom prst="rect">
            <a:avLst/>
          </a:prstGeom>
        </p:spPr>
      </p:pic>
      <p:sp>
        <p:nvSpPr>
          <p:cNvPr id="24" name="Tracker circle"/>
          <p:cNvSpPr/>
          <p:nvPr/>
        </p:nvSpPr>
        <p:spPr>
          <a:xfrm>
            <a:off x="5161141" y="2041680"/>
            <a:ext cx="288032" cy="288955"/>
          </a:xfrm>
          <a:prstGeom prst="ellipse">
            <a:avLst/>
          </a:prstGeom>
          <a:solidFill>
            <a:srgbClr val="37609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rtlCol="0"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kumimoji="0" lang="ko-KR" altLang="en-US" sz="12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차</a:t>
            </a:r>
          </a:p>
        </p:txBody>
      </p:sp>
      <p:pic>
        <p:nvPicPr>
          <p:cNvPr id="25" name="Picture 9" descr="C:\Users\VAP494701\Desktop\다운로드폴더\Mail_다운로드\0608\preview\m_banner_checkout_606x1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00" y="2069347"/>
            <a:ext cx="1089822" cy="193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35"/>
          <a:stretch/>
        </p:blipFill>
        <p:spPr>
          <a:xfrm>
            <a:off x="7348080" y="2073288"/>
            <a:ext cx="1133312" cy="19304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00" y="2064420"/>
            <a:ext cx="1091326" cy="1935973"/>
          </a:xfrm>
          <a:prstGeom prst="rect">
            <a:avLst/>
          </a:prstGeom>
        </p:spPr>
      </p:pic>
      <p:sp>
        <p:nvSpPr>
          <p:cNvPr id="28" name="Rectangle 34"/>
          <p:cNvSpPr txBox="1"/>
          <p:nvPr/>
        </p:nvSpPr>
        <p:spPr>
          <a:xfrm>
            <a:off x="6249144" y="4152117"/>
            <a:ext cx="1042181" cy="2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 defTabSz="914400" fontAlgn="base">
              <a:lnSpc>
                <a:spcPts val="15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SMS+</a:t>
            </a:r>
            <a:r>
              <a:rPr lang="ko-KR" altLang="en-US" sz="1400" b="1" spc="-1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배너</a:t>
            </a:r>
          </a:p>
        </p:txBody>
      </p:sp>
      <p:sp>
        <p:nvSpPr>
          <p:cNvPr id="29" name="Rectangle 34"/>
          <p:cNvSpPr txBox="1"/>
          <p:nvPr/>
        </p:nvSpPr>
        <p:spPr>
          <a:xfrm>
            <a:off x="7356029" y="4156124"/>
            <a:ext cx="1125363" cy="42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 defTabSz="914400" fontAlgn="base">
              <a:lnSpc>
                <a:spcPts val="1500"/>
              </a:lnSpc>
              <a:spcBef>
                <a:spcPct val="0"/>
              </a:spcBef>
              <a:buClr>
                <a:srgbClr val="002960"/>
              </a:buClr>
            </a:pPr>
            <a:r>
              <a:rPr lang="ko-KR" altLang="en-US" sz="1400" b="1" spc="-1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배너</a:t>
            </a:r>
            <a:r>
              <a:rPr lang="en-US" altLang="ko-KR" sz="1400" b="1" spc="-1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+</a:t>
            </a:r>
            <a:r>
              <a:rPr lang="en-US" altLang="ko-KR" sz="1400" b="1" spc="-1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SMS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+</a:t>
            </a:r>
          </a:p>
          <a:p>
            <a:pPr algn="ctr" defTabSz="914400" fontAlgn="base">
              <a:lnSpc>
                <a:spcPts val="1500"/>
              </a:lnSpc>
              <a:spcBef>
                <a:spcPct val="0"/>
              </a:spcBef>
              <a:buClr>
                <a:srgbClr val="002960"/>
              </a:buClr>
            </a:pP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뷰티포인트앱</a:t>
            </a:r>
            <a:endParaRPr lang="ko-KR" altLang="en-US" sz="1400" b="1" spc="-1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0" name="Rectangle 34"/>
          <p:cNvSpPr txBox="1"/>
          <p:nvPr/>
        </p:nvSpPr>
        <p:spPr>
          <a:xfrm>
            <a:off x="8553400" y="4160130"/>
            <a:ext cx="1152128" cy="61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 defTabSz="914400" fontAlgn="base">
              <a:lnSpc>
                <a:spcPts val="1500"/>
              </a:lnSpc>
              <a:spcBef>
                <a:spcPct val="0"/>
              </a:spcBef>
              <a:buClr>
                <a:srgbClr val="002960"/>
              </a:buClr>
            </a:pPr>
            <a:r>
              <a:rPr lang="ko-KR" altLang="en-US" sz="1400" b="1" spc="-1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배너</a:t>
            </a:r>
            <a:r>
              <a:rPr lang="en-US" altLang="ko-KR" sz="1400" b="1" spc="-1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400" b="1" spc="-1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변경</a:t>
            </a:r>
            <a:r>
              <a:rPr lang="en-US" altLang="ko-KR" sz="1400" b="1" spc="-1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)+</a:t>
            </a:r>
            <a:r>
              <a:rPr lang="ko-KR" altLang="en-US" sz="1400" b="1" spc="-10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뷰티포인트앱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+</a:t>
            </a:r>
          </a:p>
          <a:p>
            <a:pPr algn="ctr" defTabSz="914400" fontAlgn="base">
              <a:lnSpc>
                <a:spcPts val="1500"/>
              </a:lnSpc>
              <a:spcBef>
                <a:spcPct val="0"/>
              </a:spcBef>
              <a:buClr>
                <a:srgbClr val="002960"/>
              </a:buClr>
            </a:pP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외부플랫폼</a:t>
            </a:r>
            <a:endParaRPr lang="ko-KR" altLang="en-US" sz="1400" b="1" spc="-1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1" name="Rectangle 34"/>
          <p:cNvSpPr txBox="1"/>
          <p:nvPr/>
        </p:nvSpPr>
        <p:spPr>
          <a:xfrm>
            <a:off x="5169024" y="4152117"/>
            <a:ext cx="1042181" cy="2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 defTabSz="914400" fontAlgn="base">
              <a:lnSpc>
                <a:spcPts val="1500"/>
              </a:lnSpc>
              <a:spcBef>
                <a:spcPct val="0"/>
              </a:spcBef>
              <a:buClr>
                <a:srgbClr val="002960"/>
              </a:buClr>
            </a:pPr>
            <a:r>
              <a:rPr lang="en-US" altLang="ko-KR" sz="1400" b="1" spc="-1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SMS</a:t>
            </a:r>
            <a:endParaRPr lang="ko-KR" altLang="en-US" sz="1400" b="1" spc="-1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2" name="Tracker circle"/>
          <p:cNvSpPr/>
          <p:nvPr/>
        </p:nvSpPr>
        <p:spPr>
          <a:xfrm>
            <a:off x="6227126" y="2041680"/>
            <a:ext cx="288032" cy="288955"/>
          </a:xfrm>
          <a:prstGeom prst="ellipse">
            <a:avLst/>
          </a:prstGeom>
          <a:solidFill>
            <a:srgbClr val="37609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rtlCol="0"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spc="-100" dirty="0">
                <a:solidFill>
                  <a:srgbClr val="FFFFFF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</a:t>
            </a:r>
            <a:r>
              <a:rPr kumimoji="0" lang="ko-KR" altLang="en-US" sz="12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차</a:t>
            </a:r>
          </a:p>
        </p:txBody>
      </p:sp>
      <p:sp>
        <p:nvSpPr>
          <p:cNvPr id="33" name="Tracker circle"/>
          <p:cNvSpPr/>
          <p:nvPr/>
        </p:nvSpPr>
        <p:spPr>
          <a:xfrm>
            <a:off x="7330254" y="2041680"/>
            <a:ext cx="288032" cy="288955"/>
          </a:xfrm>
          <a:prstGeom prst="ellipse">
            <a:avLst/>
          </a:prstGeom>
          <a:solidFill>
            <a:srgbClr val="37609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rtlCol="0"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</a:t>
            </a:r>
            <a:r>
              <a:rPr kumimoji="0" lang="ko-KR" altLang="en-US" sz="12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차</a:t>
            </a:r>
          </a:p>
        </p:txBody>
      </p:sp>
      <p:sp>
        <p:nvSpPr>
          <p:cNvPr id="34" name="Tracker circle"/>
          <p:cNvSpPr/>
          <p:nvPr/>
        </p:nvSpPr>
        <p:spPr>
          <a:xfrm>
            <a:off x="8553400" y="2041680"/>
            <a:ext cx="288032" cy="288955"/>
          </a:xfrm>
          <a:prstGeom prst="ellipse">
            <a:avLst/>
          </a:prstGeom>
          <a:solidFill>
            <a:srgbClr val="37609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rtlCol="0"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</a:t>
            </a:r>
            <a:r>
              <a:rPr kumimoji="0" lang="ko-KR" altLang="en-US" sz="12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차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09047"/>
              </p:ext>
            </p:extLst>
          </p:nvPr>
        </p:nvGraphicFramePr>
        <p:xfrm>
          <a:off x="5237119" y="4941168"/>
          <a:ext cx="4468410" cy="1224135"/>
        </p:xfrm>
        <a:graphic>
          <a:graphicData uri="http://schemas.openxmlformats.org/drawingml/2006/table">
            <a:tbl>
              <a:tblPr/>
              <a:tblGrid>
                <a:gridCol w="893682"/>
                <a:gridCol w="893682"/>
                <a:gridCol w="893682"/>
                <a:gridCol w="893682"/>
                <a:gridCol w="893682"/>
              </a:tblGrid>
              <a:tr h="24482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u="none" strike="noStrike" kern="120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차수</a:t>
                      </a:r>
                      <a:endParaRPr lang="ko-KR" alt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母數</a:t>
                      </a:r>
                      <a:endParaRPr lang="ko-KR" alt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추천</a:t>
                      </a:r>
                      <a:endParaRPr lang="en-US" altLang="ko-KR" sz="1400" b="0" u="none" strike="noStrike" kern="1200" dirty="0" smtClean="0"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추천시도</a:t>
                      </a:r>
                      <a:endParaRPr lang="en-US" altLang="ko-KR" sz="1400" b="0" u="none" strike="noStrike" kern="1200" dirty="0" smtClean="0"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가입</a:t>
                      </a:r>
                      <a:endParaRPr lang="ko-KR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차</a:t>
                      </a: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</a:t>
                      </a:r>
                      <a:r>
                        <a:rPr lang="ko-KR" alt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천명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 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152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293</a:t>
                      </a: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48</a:t>
                      </a:r>
                      <a:r>
                        <a:rPr lang="ko-KR" altLang="en-US" sz="1000" b="1" u="none" strike="noStrike" kern="120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명</a:t>
                      </a:r>
                      <a:endParaRPr lang="en-US" altLang="ko-KR" sz="1000" b="1" u="none" strike="noStrike" kern="1200" dirty="0">
                        <a:solidFill>
                          <a:schemeClr val="bg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차</a:t>
                      </a: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67</a:t>
                      </a:r>
                      <a:r>
                        <a:rPr lang="ko-KR" alt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천명</a:t>
                      </a:r>
                      <a:endParaRPr lang="en-US" altLang="ko-KR" sz="1000" u="none" strike="noStrike" kern="120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1,915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2,686</a:t>
                      </a: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144</a:t>
                      </a:r>
                      <a:r>
                        <a:rPr lang="ko-KR" altLang="en-US" sz="1000" b="1" u="none" strike="noStrike" kern="120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명</a:t>
                      </a:r>
                      <a:endParaRPr lang="en-US" altLang="ko-KR" sz="1000" b="1" u="none" strike="noStrike" kern="1200" dirty="0">
                        <a:solidFill>
                          <a:schemeClr val="bg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차</a:t>
                      </a: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16</a:t>
                      </a:r>
                      <a:r>
                        <a:rPr lang="ko-KR" alt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천명</a:t>
                      </a:r>
                      <a:endParaRPr lang="en-US" altLang="ko-KR" sz="1000" u="none" strike="noStrike" kern="120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1,663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2,553</a:t>
                      </a: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595</a:t>
                      </a:r>
                      <a:r>
                        <a:rPr lang="ko-KR" altLang="en-US" sz="1000" b="1" u="none" strike="noStrike" kern="120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명</a:t>
                      </a:r>
                      <a:endParaRPr lang="en-US" altLang="ko-KR" sz="1000" b="1" u="none" strike="noStrike" kern="1200" dirty="0">
                        <a:solidFill>
                          <a:schemeClr val="bg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4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차</a:t>
                      </a: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43</a:t>
                      </a:r>
                      <a:r>
                        <a:rPr lang="ko-KR" alt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천명</a:t>
                      </a:r>
                      <a:endParaRPr lang="en-US" altLang="ko-KR" sz="1000" u="none" strike="noStrike" kern="120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1,345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5,561</a:t>
                      </a: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1,320</a:t>
                      </a:r>
                      <a:r>
                        <a:rPr lang="ko-KR" altLang="en-US" sz="1000" b="1" u="none" strike="noStrike" kern="1200" smtClean="0">
                          <a:solidFill>
                            <a:schemeClr val="bg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명</a:t>
                      </a:r>
                      <a:endParaRPr lang="en-US" altLang="ko-KR" sz="1000" b="1" u="none" strike="noStrike" kern="1200" dirty="0">
                        <a:solidFill>
                          <a:schemeClr val="bg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4"/>
          <p:cNvSpPr txBox="1"/>
          <p:nvPr/>
        </p:nvSpPr>
        <p:spPr>
          <a:xfrm>
            <a:off x="5174705" y="6165304"/>
            <a:ext cx="4675331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87313" indent="-87313" defTabSz="914400" fontAlgn="base"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4</a:t>
            </a:r>
            <a:r>
              <a:rPr lang="ko-KR" altLang="en-US" sz="1400" b="1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차 캠페인 가입자 中 </a:t>
            </a:r>
            <a:r>
              <a:rPr lang="en-US" altLang="ko-KR" sz="1400" b="1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1,061</a:t>
            </a:r>
            <a:r>
              <a:rPr lang="ko-KR" altLang="en-US" sz="1400" b="1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명</a:t>
            </a:r>
            <a:r>
              <a:rPr lang="en-US" altLang="ko-KR" sz="1400" b="1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(80%)</a:t>
            </a:r>
            <a:r>
              <a:rPr lang="ko-KR" altLang="en-US" sz="1400" b="1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는 </a:t>
            </a:r>
            <a:r>
              <a:rPr lang="ko-KR" altLang="en-US" sz="1400" b="1" u="sng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전사</a:t>
            </a:r>
            <a:r>
              <a:rPr lang="en-US" altLang="ko-KR" sz="1400" b="1" u="sng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400" b="1" u="sng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최초유입 </a:t>
            </a:r>
            <a:r>
              <a:rPr lang="ko-KR" altLang="en-US" sz="1400" b="1" spc="-1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고객임</a:t>
            </a:r>
            <a:endParaRPr lang="en-US" altLang="ko-KR" sz="1400" b="1" spc="-100" dirty="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7" name="Rectangle 34"/>
          <p:cNvSpPr txBox="1"/>
          <p:nvPr/>
        </p:nvSpPr>
        <p:spPr>
          <a:xfrm>
            <a:off x="723578" y="6165304"/>
            <a:ext cx="4675331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87313" indent="-87313" defTabSz="914400" fontAlgn="base"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OFF</a:t>
            </a:r>
            <a:r>
              <a:rPr lang="ko-KR" altLang="en-US" sz="1400" b="1" spc="-10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라인 고객의 이커머스 경험유도에 유효</a:t>
            </a:r>
            <a:endParaRPr lang="en-US" altLang="ko-KR" sz="1400" b="1" spc="-1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8" name="Rectangle 34"/>
          <p:cNvSpPr txBox="1"/>
          <p:nvPr/>
        </p:nvSpPr>
        <p:spPr>
          <a:xfrm>
            <a:off x="5237120" y="1312720"/>
            <a:ext cx="4089703" cy="46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93663" lvl="0" indent="-93663" defTabSz="914400" fontAlgn="base">
              <a:spcBef>
                <a:spcPct val="0"/>
              </a:spcBef>
              <a:buClr>
                <a:srgbClr val="002960"/>
              </a:buClr>
              <a:buFont typeface="Wingdings" panose="05000000000000000000" pitchFamily="2" charset="2"/>
              <a:buChar char="§"/>
            </a:pPr>
            <a:r>
              <a:rPr lang="ko-KR" altLang="en-US" sz="1400" spc="-100" dirty="0" smtClean="0">
                <a:solidFill>
                  <a:prstClr val="black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</a:t>
            </a:r>
            <a:r>
              <a:rPr lang="en-US" altLang="ko-KR" sz="1400" spc="-100" dirty="0" smtClean="0">
                <a:solidFill>
                  <a:prstClr val="black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․</a:t>
            </a:r>
            <a:r>
              <a:rPr lang="ko-KR" altLang="en-US" sz="1400" spc="-100" dirty="0" smtClean="0">
                <a:solidFill>
                  <a:prstClr val="black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외부의 친구추천 보상시스템의 사례를 </a:t>
            </a:r>
            <a:r>
              <a:rPr lang="en-US" altLang="ko-KR" sz="1400" spc="-100" dirty="0" smtClean="0">
                <a:solidFill>
                  <a:prstClr val="black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AP</a:t>
            </a:r>
            <a:r>
              <a:rPr lang="ko-KR" altLang="en-US" sz="1400" spc="-100" smtClean="0">
                <a:solidFill>
                  <a:prstClr val="black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몰에 </a:t>
            </a:r>
            <a:endParaRPr lang="en-US" altLang="ko-KR" sz="1400" spc="-100" smtClean="0">
              <a:solidFill>
                <a:prstClr val="black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lvl="0" defTabSz="914400" fontAlgn="base">
              <a:spcBef>
                <a:spcPct val="0"/>
              </a:spcBef>
              <a:buClr>
                <a:srgbClr val="002960"/>
              </a:buClr>
            </a:pPr>
            <a:r>
              <a:rPr lang="en-US" altLang="ko-KR" sz="1400" spc="-100">
                <a:solidFill>
                  <a:prstClr val="black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400" spc="-100" smtClean="0">
                <a:solidFill>
                  <a:prstClr val="black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</a:t>
            </a:r>
            <a:r>
              <a:rPr lang="ko-KR" altLang="en-US" sz="1400" spc="-100" smtClean="0">
                <a:solidFill>
                  <a:prstClr val="black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적용하기 </a:t>
            </a:r>
            <a:r>
              <a:rPr lang="ko-KR" altLang="en-US" sz="1400" spc="-100" dirty="0" smtClean="0">
                <a:solidFill>
                  <a:prstClr val="black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위한 </a:t>
            </a:r>
            <a:r>
              <a:rPr lang="en-US" altLang="ko-KR" sz="1400" spc="-100" dirty="0" smtClean="0">
                <a:solidFill>
                  <a:prstClr val="black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Test</a:t>
            </a:r>
            <a:endParaRPr lang="ko-KR" altLang="en-US" sz="1400" spc="-100" dirty="0">
              <a:solidFill>
                <a:prstClr val="black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18" y="2113280"/>
            <a:ext cx="1063380" cy="186808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460" y="2888027"/>
            <a:ext cx="1112458" cy="343205"/>
          </a:xfrm>
          <a:prstGeom prst="rect">
            <a:avLst/>
          </a:prstGeom>
        </p:spPr>
      </p:pic>
      <p:sp>
        <p:nvSpPr>
          <p:cNvPr id="41" name="Tracker circle"/>
          <p:cNvSpPr/>
          <p:nvPr/>
        </p:nvSpPr>
        <p:spPr>
          <a:xfrm>
            <a:off x="895001" y="2047131"/>
            <a:ext cx="288032" cy="288955"/>
          </a:xfrm>
          <a:prstGeom prst="ellipse">
            <a:avLst/>
          </a:prstGeom>
          <a:solidFill>
            <a:srgbClr val="37609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rtlCol="0"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kumimoji="0" lang="ko-KR" altLang="en-US" sz="12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차</a:t>
            </a:r>
          </a:p>
        </p:txBody>
      </p:sp>
      <p:sp>
        <p:nvSpPr>
          <p:cNvPr id="42" name="Tracker circle"/>
          <p:cNvSpPr/>
          <p:nvPr/>
        </p:nvSpPr>
        <p:spPr>
          <a:xfrm>
            <a:off x="2144688" y="2047131"/>
            <a:ext cx="288032" cy="288955"/>
          </a:xfrm>
          <a:prstGeom prst="ellipse">
            <a:avLst/>
          </a:prstGeom>
          <a:solidFill>
            <a:srgbClr val="37609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rtlCol="0"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</a:t>
            </a:r>
            <a:r>
              <a:rPr kumimoji="0" lang="ko-KR" altLang="en-US" sz="12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차</a:t>
            </a:r>
          </a:p>
        </p:txBody>
      </p:sp>
      <p:sp>
        <p:nvSpPr>
          <p:cNvPr id="43" name="Tracker circle"/>
          <p:cNvSpPr/>
          <p:nvPr/>
        </p:nvSpPr>
        <p:spPr>
          <a:xfrm>
            <a:off x="3594435" y="2047131"/>
            <a:ext cx="288032" cy="288955"/>
          </a:xfrm>
          <a:prstGeom prst="ellipse">
            <a:avLst/>
          </a:prstGeom>
          <a:solidFill>
            <a:srgbClr val="37609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rtlCol="0"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</a:t>
            </a:r>
            <a:r>
              <a:rPr kumimoji="0" lang="ko-KR" altLang="en-US" sz="1200" b="1" i="0" u="none" strike="noStrike" kern="0" cap="none" spc="-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차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251932" y="1888129"/>
            <a:ext cx="475780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169024" y="4789165"/>
            <a:ext cx="4536504" cy="798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113100" y="106084"/>
            <a:ext cx="4960206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en-US" altLang="ko-KR" sz="1400" spc="-15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  <a:r>
              <a:rPr lang="en-US" altLang="ko-KR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AP</a:t>
            </a:r>
            <a:r>
              <a:rPr lang="ko-KR" altLang="en-US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몰 </a:t>
            </a:r>
            <a:r>
              <a:rPr lang="en-US" altLang="ko-KR" sz="14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Test&amp;Learn</a:t>
            </a:r>
          </a:p>
          <a:p>
            <a:pPr>
              <a:lnSpc>
                <a:spcPts val="2000"/>
              </a:lnSpc>
              <a:spcBef>
                <a:spcPct val="0"/>
              </a:spcBef>
              <a:defRPr/>
            </a:pPr>
            <a:r>
              <a:rPr lang="ko-KR" altLang="en-US" sz="20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주요 </a:t>
            </a:r>
            <a:r>
              <a:rPr lang="en-US" altLang="ko-KR" sz="20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Test&amp;Learn </a:t>
            </a:r>
            <a:r>
              <a:rPr lang="ko-KR" altLang="en-US" sz="2000" spc="-15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개요 및 결과</a:t>
            </a:r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3480000" y="-44758"/>
            <a:ext cx="3526034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lang="ko-KR" altLang="en-US" sz="1400" spc="-150" dirty="0">
              <a:solidFill>
                <a:srgbClr val="19396B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95309"/>
              </p:ext>
            </p:extLst>
          </p:nvPr>
        </p:nvGraphicFramePr>
        <p:xfrm>
          <a:off x="211336" y="945658"/>
          <a:ext cx="9350181" cy="5349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647"/>
                <a:gridCol w="1174298"/>
                <a:gridCol w="225953"/>
                <a:gridCol w="1846338"/>
                <a:gridCol w="587902"/>
                <a:gridCol w="587902"/>
                <a:gridCol w="587902"/>
                <a:gridCol w="587902"/>
                <a:gridCol w="587902"/>
                <a:gridCol w="587902"/>
                <a:gridCol w="99851"/>
                <a:gridCol w="828916"/>
                <a:gridCol w="690766"/>
              </a:tblGrid>
              <a:tr h="188384"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Test</a:t>
                      </a:r>
                      <a:endParaRPr 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개요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고객數 </a:t>
                      </a:r>
                      <a:r>
                        <a:rPr lang="en-US" altLang="ko-KR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명</a:t>
                      </a:r>
                      <a:r>
                        <a:rPr lang="en-US" altLang="ko-KR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8</a:t>
                      </a:r>
                      <a:r>
                        <a:rPr lang="ko-KR" altLang="en-US" sz="1400" u="none" strike="noStrike" spc="-100" baseline="0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월 </a:t>
                      </a:r>
                      <a:r>
                        <a:rPr lang="ko-KR" altLang="en-US" sz="1400" u="none" strike="noStrike" spc="-100" baseline="0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상세</a:t>
                      </a:r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94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ts val="1680"/>
                        </a:lnSpc>
                      </a:pPr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월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ts val="1680"/>
                        </a:lnSpc>
                      </a:pPr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</a:t>
                      </a:r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월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ts val="1680"/>
                        </a:lnSpc>
                      </a:pPr>
                      <a:r>
                        <a:rPr lang="en-US" altLang="ko-KR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</a:t>
                      </a:r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월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ts val="1680"/>
                        </a:lnSpc>
                      </a:pPr>
                      <a:r>
                        <a:rPr lang="en-US" altLang="ko-KR" sz="1400" u="none" strike="noStrike" spc="-100" baseline="0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</a:t>
                      </a:r>
                      <a:r>
                        <a:rPr lang="ko-KR" altLang="en-US" sz="1400" u="none" strike="noStrike" spc="-100" baseline="0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월</a:t>
                      </a:r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ts val="1680"/>
                        </a:lnSpc>
                      </a:pPr>
                      <a:r>
                        <a:rPr lang="en-US" altLang="ko-KR" sz="14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8</a:t>
                      </a:r>
                      <a:r>
                        <a:rPr lang="ko-KR" altLang="en-US" sz="14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월</a:t>
                      </a:r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00"/>
                        </a:lnSpc>
                      </a:pP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ts val="1680"/>
                        </a:lnSpc>
                      </a:pPr>
                      <a:r>
                        <a:rPr lang="en-US" sz="1400" u="none" strike="noStrike" spc="-100" baseline="0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UV</a:t>
                      </a:r>
                      <a:endParaRPr 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00"/>
                        </a:lnSpc>
                      </a:pPr>
                      <a:r>
                        <a:rPr lang="ko-KR" altLang="en-US" sz="1400" u="none" strike="noStrike" spc="-100" baseline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　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922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spc="-100" baseline="0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매출</a:t>
                      </a:r>
                      <a:endParaRPr lang="en-US" altLang="ko-KR" sz="1400" u="none" strike="noStrike" spc="-100" baseline="0" dirty="0" smtClean="0"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spc="-100" baseline="0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 spc="-100" baseline="0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만원</a:t>
                      </a:r>
                      <a:r>
                        <a:rPr lang="en-US" altLang="ko-KR" sz="1400" u="none" strike="noStrike" spc="-100" baseline="0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  <a:endParaRPr lang="ko-KR" altLang="en-US" sz="1400" dirty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680"/>
                        </a:lnSpc>
                      </a:pPr>
                      <a:r>
                        <a:rPr lang="ko-KR" altLang="en-US" sz="1400" u="none" strike="noStrike" spc="-100" baseline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전환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75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In-bound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접속</a:t>
                      </a:r>
                      <a:endParaRPr lang="en-US" altLang="ko-KR" sz="1400" b="0" i="0" u="none" strike="noStrike" spc="-100" baseline="0" smtClean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고객대상</a:t>
                      </a:r>
                      <a:endParaRPr lang="en-US" altLang="ko-KR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Page</a:t>
                      </a:r>
                      <a:r>
                        <a:rPr lang="ko-KR" altLang="en-US" sz="1400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개인화</a:t>
                      </a:r>
                      <a:br>
                        <a:rPr lang="ko-KR" altLang="en-US" sz="1400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</a:br>
                      <a:r>
                        <a:rPr lang="en-US" altLang="ko-KR" sz="1400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 spc="-100" baseline="0" dirty="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신규가입유도</a:t>
                      </a:r>
                      <a:r>
                        <a:rPr lang="en-US" altLang="ko-KR" sz="1400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en-US" altLang="ko-KR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spc="-1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로그인 여부 관계없이 비회원을 </a:t>
                      </a:r>
                      <a:r>
                        <a:rPr lang="ko-KR" altLang="en-US" sz="1400" u="none" strike="noStrike" spc="-10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즉시 </a:t>
                      </a:r>
                      <a:r>
                        <a:rPr lang="ko-KR" altLang="en-US" sz="1400" u="none" strike="noStrike" spc="-1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인식해서 별도 배너 노출</a:t>
                      </a:r>
                      <a:endParaRPr lang="ko-KR" altLang="en-US" sz="1400" b="0" i="0" u="none" strike="noStrike" spc="-10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spc="-10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ko-KR" altLang="en-US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ko-KR" altLang="en-US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ko-KR" altLang="en-US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1" u="none" strike="noStrike" spc="-100" baseline="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823</a:t>
                      </a:r>
                      <a:r>
                        <a:rPr lang="ko-KR" altLang="en-US" sz="1400" b="0" u="none" strike="noStrike" spc="-100" baseline="3000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주</a:t>
                      </a:r>
                      <a:r>
                        <a:rPr lang="en-US" altLang="ko-KR" sz="1400" b="0" u="none" strike="noStrike" spc="-100" baseline="3000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1)</a:t>
                      </a:r>
                      <a:endParaRPr lang="en-US" altLang="ko-KR" sz="1400" b="0" u="none" strike="noStrike" spc="-100" baseline="30000" dirty="0" smtClean="0"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1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(198)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1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310</a:t>
                      </a:r>
                    </a:p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1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(110)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300"/>
                        </a:lnSpc>
                      </a:pPr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330</a:t>
                      </a: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400,000</a:t>
                      </a:r>
                      <a:r>
                        <a:rPr lang="ko-KR" altLang="en-US" sz="1400" b="1" u="none" strike="noStrike" kern="1200" spc="-1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0.08</a:t>
                      </a:r>
                      <a:r>
                        <a:rPr lang="en-US" altLang="ko-KR" sz="1000" b="1" u="none" strike="noStrike" kern="1200" spc="-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%</a:t>
                      </a:r>
                      <a:r>
                        <a:rPr lang="ko-KR" altLang="en-US" sz="1400" b="1" u="none" strike="noStrike" kern="1200" spc="-1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54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MGM</a:t>
                      </a:r>
                      <a:br>
                        <a:rPr lang="en-US" sz="1400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</a:br>
                      <a:r>
                        <a:rPr lang="en-US" sz="1400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 spc="-100" baseline="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친구추천가입</a:t>
                      </a:r>
                      <a:r>
                        <a:rPr lang="en-US" altLang="ko-KR" sz="1400" u="none" strike="noStrike" spc="-100" baseline="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en-US" altLang="ko-KR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친구추천 보상시스템의 사례를 </a:t>
                      </a:r>
                      <a:r>
                        <a:rPr lang="en-US" altLang="ko-KR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AP</a:t>
                      </a:r>
                      <a:r>
                        <a:rPr lang="ko-KR" altLang="en-US" sz="1400" u="none" strike="noStrike" spc="-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몰에 적용하기 </a:t>
                      </a:r>
                      <a:r>
                        <a:rPr lang="ko-KR" altLang="en-US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위한 </a:t>
                      </a:r>
                      <a:r>
                        <a:rPr lang="en-US" altLang="ko-KR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Test</a:t>
                      </a:r>
                      <a:endParaRPr lang="en-US" altLang="ko-KR" sz="1400" b="0" i="0" u="none" strike="noStrike" spc="-1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spc="-1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ko-KR" altLang="en-US" sz="1400" b="1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1" u="none" strike="noStrike" spc="-100" baseline="0" dirty="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48</a:t>
                      </a:r>
                    </a:p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1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(2)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1" u="none" strike="noStrike" spc="-100" baseline="0" dirty="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144</a:t>
                      </a:r>
                    </a:p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1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(3)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1" u="none" strike="noStrike" spc="-100" baseline="0" dirty="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595</a:t>
                      </a:r>
                    </a:p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1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(44)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1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1,320</a:t>
                      </a:r>
                    </a:p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en-US" altLang="ko-KR" sz="1400" b="1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(141)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300"/>
                        </a:lnSpc>
                      </a:pPr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423</a:t>
                      </a: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43,812</a:t>
                      </a:r>
                      <a:r>
                        <a:rPr lang="ko-KR" altLang="en-US" sz="1400" b="1" u="none" strike="noStrike" kern="1200" spc="-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  <a:endParaRPr lang="ko-KR" altLang="en-US" sz="1400" b="1" u="none" strike="noStrike" kern="1200" spc="-100" baseline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3.0</a:t>
                      </a:r>
                      <a:r>
                        <a:rPr lang="en-US" altLang="ko-KR" sz="1000" b="1" u="none" strike="noStrike" kern="1200" spc="-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%</a:t>
                      </a:r>
                      <a:r>
                        <a:rPr lang="ko-KR" altLang="en-US" sz="1400" b="1" u="none" strike="noStrike" kern="1200" spc="-1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5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Out-bound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미</a:t>
                      </a:r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접속</a:t>
                      </a:r>
                      <a:endParaRPr lang="en-US" altLang="ko-KR" sz="1400" b="0" i="0" u="none" strike="noStrike" spc="-100" baseline="0" smtClean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spc="-100" baseline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고객대상</a:t>
                      </a:r>
                      <a:endParaRPr lang="en-US" altLang="ko-KR" sz="1400" b="0" i="0" u="none" strike="noStrike" spc="-100" baseline="0" smtClean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pPr algn="ctr" fontAlgn="ctr"/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 dirty="0" err="1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재구매유도</a:t>
                      </a:r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spc="-1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재구매주기</a:t>
                      </a:r>
                      <a:r>
                        <a:rPr lang="ko-KR" altLang="en-US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도래고객을 </a:t>
                      </a:r>
                      <a:r>
                        <a:rPr lang="ko-KR" altLang="en-US" sz="1400" u="none" strike="noStrike" spc="-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대상으로 구매독려안내 </a:t>
                      </a:r>
                      <a:r>
                        <a:rPr lang="en-US" altLang="ko-KR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Test</a:t>
                      </a:r>
                      <a:endParaRPr lang="en-US" altLang="ko-KR" sz="1400" b="0" i="0" u="none" strike="noStrike" spc="-1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spc="-1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322</a:t>
                      </a:r>
                      <a:endParaRPr lang="en-US" altLang="ko-KR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1,020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489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1,491</a:t>
                      </a: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2,528</a:t>
                      </a:r>
                      <a:r>
                        <a:rPr lang="ko-KR" altLang="en-US" sz="1400" b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4.2</a:t>
                      </a:r>
                      <a:r>
                        <a:rPr lang="en-US" altLang="ko-KR" sz="10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%</a:t>
                      </a:r>
                      <a:r>
                        <a:rPr lang="ko-KR" altLang="en-US" sz="1400" b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AP</a:t>
                      </a:r>
                      <a:r>
                        <a:rPr lang="ko-KR" altLang="en-US" sz="1400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몰</a:t>
                      </a:r>
                      <a:br>
                        <a:rPr lang="ko-KR" altLang="en-US" sz="1400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</a:br>
                      <a:r>
                        <a:rPr lang="ko-KR" altLang="en-US" sz="1400" u="none" strike="noStrike" spc="-100" baseline="0" dirty="0" err="1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첫구매유도</a:t>
                      </a:r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AP</a:t>
                      </a:r>
                      <a:r>
                        <a:rPr lang="ko-KR" altLang="en-US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몰 </a:t>
                      </a:r>
                      <a:r>
                        <a:rPr lang="ko-KR" altLang="en-US" sz="1400" u="none" strike="noStrike" spc="-1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회원가입後</a:t>
                      </a:r>
                      <a:r>
                        <a:rPr lang="ko-KR" altLang="en-US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미구매 </a:t>
                      </a:r>
                      <a:r>
                        <a:rPr lang="ko-KR" altLang="en-US" sz="1400" u="none" strike="noStrike" spc="-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고객</a:t>
                      </a:r>
                      <a:endParaRPr lang="en-US" altLang="ko-KR" sz="1400" u="none" strike="noStrike" spc="-1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l" fontAlgn="ctr"/>
                      <a:r>
                        <a:rPr lang="ko-KR" altLang="en-US" sz="1400" u="none" strike="noStrike" spc="-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첫 </a:t>
                      </a:r>
                      <a:r>
                        <a:rPr lang="ko-KR" altLang="en-US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거래를 유도하기 위한 </a:t>
                      </a:r>
                      <a:r>
                        <a:rPr lang="en-US" altLang="ko-KR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Test</a:t>
                      </a:r>
                      <a:endParaRPr lang="en-US" altLang="ko-KR" sz="1400" b="0" i="0" u="none" strike="noStrike" spc="-1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spc="-1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331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130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200(E)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230</a:t>
                      </a: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1,835</a:t>
                      </a:r>
                      <a:r>
                        <a:rPr lang="ko-KR" altLang="en-US" sz="1400" b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10.9</a:t>
                      </a:r>
                      <a:r>
                        <a:rPr lang="en-US" altLang="ko-KR" sz="10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%</a:t>
                      </a:r>
                      <a:r>
                        <a:rPr lang="ko-KR" altLang="en-US" sz="1000" b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뷰티포인트앱</a:t>
                      </a:r>
                      <a:endParaRPr lang="en-US" altLang="ko-KR" sz="1400" u="none" strike="noStrike" spc="-100" baseline="0" smtClean="0"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400" u="none" strike="noStrike" spc="-100" baseline="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고객 구매유도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spc="-1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뷰티포인트</a:t>
                      </a:r>
                      <a:r>
                        <a:rPr lang="ko-KR" altLang="en-US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en-US" altLang="ko-KR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APP </a:t>
                      </a:r>
                      <a:r>
                        <a:rPr lang="ko-KR" altLang="en-US" sz="1400" u="none" strike="noStrike" spc="-1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고객中</a:t>
                      </a:r>
                      <a:r>
                        <a:rPr lang="ko-KR" altLang="en-US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en-US" altLang="ko-KR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AP</a:t>
                      </a:r>
                      <a:r>
                        <a:rPr lang="ko-KR" altLang="en-US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몰 </a:t>
                      </a:r>
                      <a:r>
                        <a:rPr lang="ko-KR" altLang="en-US" sz="1400" u="none" strike="noStrike" spc="-1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미거래</a:t>
                      </a:r>
                      <a:r>
                        <a:rPr lang="en-US" altLang="ko-KR" sz="1400" u="none" strike="noStrike" spc="-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(85%) </a:t>
                      </a:r>
                      <a:r>
                        <a:rPr lang="ko-KR" altLang="en-US" sz="1400" u="none" strike="noStrike" spc="-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고객대상</a:t>
                      </a:r>
                      <a:endParaRPr lang="ko-KR" altLang="en-US" sz="1400" b="0" i="0" u="none" strike="noStrike" spc="-1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spc="-1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295</a:t>
                      </a:r>
                      <a:endParaRPr lang="en-US" altLang="ko-KR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688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1,885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7,419</a:t>
                      </a: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6,280</a:t>
                      </a: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30.0</a:t>
                      </a:r>
                      <a:r>
                        <a:rPr lang="en-US" altLang="ko-KR" sz="10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%</a:t>
                      </a:r>
                      <a:r>
                        <a:rPr lang="ko-KR" altLang="en-US" sz="1400" b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54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오프라인 </a:t>
                      </a:r>
                      <a:br>
                        <a:rPr lang="ko-KR" altLang="en-US" sz="1400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</a:br>
                      <a:r>
                        <a:rPr lang="en-US" sz="1400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Re-Activation</a:t>
                      </a:r>
                      <a:endParaRPr 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spc="-10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뷰티포인트 소멸대상 고객</a:t>
                      </a:r>
                      <a:br>
                        <a:rPr lang="ko-KR" altLang="en-US" sz="1400" u="none" strike="noStrike" spc="-10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</a:br>
                      <a:r>
                        <a:rPr lang="en-US" altLang="ko-KR" sz="1400" u="none" strike="noStrike" spc="-10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AP</a:t>
                      </a:r>
                      <a:r>
                        <a:rPr lang="ko-KR" altLang="en-US" sz="1400" u="none" strike="noStrike" spc="-10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몰 구매유도</a:t>
                      </a:r>
                      <a:endParaRPr lang="ko-KR" altLang="en-US" sz="1400" b="0" i="0" u="none" strike="noStrike" spc="-10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spc="-10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47</a:t>
                      </a:r>
                      <a:endParaRPr lang="en-US" altLang="ko-KR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861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238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dirty="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343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650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736</a:t>
                      </a: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3,343</a:t>
                      </a:r>
                      <a:r>
                        <a:rPr lang="ko-KR" altLang="en-US" sz="1400" b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5.3</a:t>
                      </a:r>
                      <a:r>
                        <a:rPr lang="en-US" altLang="ko-KR" sz="10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%</a:t>
                      </a:r>
                      <a:r>
                        <a:rPr lang="ko-KR" altLang="en-US" sz="1400" b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2618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BBDB</a:t>
                      </a:r>
                      <a:endParaRPr 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spc="-10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BBDB(Browsed But Didn’t Buy)</a:t>
                      </a:r>
                      <a:endParaRPr lang="en-US" sz="1400" b="0" i="0" u="none" strike="noStrike" spc="-10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spc="-10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207</a:t>
                      </a:r>
                      <a:endParaRPr lang="en-US" altLang="ko-KR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9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spc="-100" baseline="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Plus</a:t>
                      </a:r>
                      <a:r>
                        <a:rPr lang="ko-KR" altLang="en-US" sz="1400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멤버십</a:t>
                      </a:r>
                      <a:br>
                        <a:rPr lang="ko-KR" altLang="en-US" sz="1400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</a:br>
                      <a:r>
                        <a:rPr lang="ko-KR" altLang="en-US" sz="1400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가입 유도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spc="-10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가입가망고객에 대한 메시지 </a:t>
                      </a:r>
                      <a:endParaRPr lang="en-US" altLang="ko-KR" sz="1400" u="none" strike="noStrike" spc="-100" baseline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l" fontAlgn="ctr"/>
                      <a:r>
                        <a:rPr lang="ko-KR" altLang="en-US" sz="1400" u="none" strike="noStrike" spc="-1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발송으로 가입유도</a:t>
                      </a:r>
                      <a:endParaRPr lang="ko-KR" altLang="en-US" sz="1400" b="0" i="0" u="none" strike="noStrike" spc="-10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spc="-10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spc="-100" baseline="0" dirty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69</a:t>
                      </a:r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341</a:t>
                      </a: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20.2</a:t>
                      </a:r>
                      <a:r>
                        <a:rPr lang="en-US" altLang="ko-KR" sz="10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%</a:t>
                      </a:r>
                      <a:r>
                        <a:rPr lang="ko-KR" altLang="en-US" sz="1000" b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979">
                <a:tc>
                  <a:txBody>
                    <a:bodyPr/>
                    <a:lstStyle/>
                    <a:p>
                      <a:pPr algn="ctr" fontAlgn="ctr">
                        <a:lnSpc>
                          <a:spcPts val="300"/>
                        </a:lnSpc>
                      </a:pP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00"/>
                        </a:lnSpc>
                      </a:pP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ts val="300"/>
                        </a:lnSpc>
                      </a:pPr>
                      <a:endParaRPr lang="ko-KR" altLang="en-US"/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>
                        <a:lnSpc>
                          <a:spcPts val="500"/>
                        </a:lnSpc>
                      </a:pP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300"/>
                        </a:lnSpc>
                      </a:pP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300"/>
                        </a:lnSpc>
                      </a:pP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300"/>
                        </a:lnSpc>
                      </a:pPr>
                      <a:endParaRPr lang="ko-KR" altLang="en-US" sz="1400" b="1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300"/>
                        </a:lnSpc>
                      </a:pPr>
                      <a:endParaRPr lang="ko-KR" altLang="en-US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300"/>
                        </a:lnSpc>
                      </a:pPr>
                      <a:endParaRPr lang="ko-KR" altLang="en-US" sz="1400" b="1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300"/>
                        </a:lnSpc>
                      </a:pPr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300"/>
                        </a:lnSpc>
                      </a:pP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300"/>
                        </a:lnSpc>
                      </a:pPr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300"/>
                        </a:lnSpc>
                      </a:pP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915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계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47</a:t>
                      </a:r>
                      <a:endParaRPr lang="ko-KR" altLang="en-US" sz="1400" b="1" i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1,118</a:t>
                      </a:r>
                      <a:endParaRPr lang="ko-KR" altLang="en-US" sz="1400" b="1" i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1,333</a:t>
                      </a:r>
                      <a:endParaRPr lang="ko-KR" altLang="en-US" sz="1400" b="1" i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3,910</a:t>
                      </a:r>
                      <a:endParaRPr lang="ko-KR" altLang="en-US" sz="1400" b="1" i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5,105</a:t>
                      </a:r>
                      <a:endParaRPr lang="ko-KR" altLang="en-US" sz="1400" b="1" i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10,629</a:t>
                      </a:r>
                      <a:r>
                        <a:rPr lang="ko-KR" altLang="en-US" sz="1400" b="1" i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r>
                        <a:rPr lang="en-US" altLang="ko-KR" sz="1400" b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14,327</a:t>
                      </a: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r>
                        <a:rPr kumimoji="0" lang="en-US" altLang="ko-KR" sz="1400" b="1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35.6</a:t>
                      </a:r>
                      <a:r>
                        <a:rPr kumimoji="0" lang="en-US" altLang="ko-KR" sz="1000" b="1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%</a:t>
                      </a:r>
                      <a:endParaRPr lang="ko-KR" altLang="en-US" sz="1000" b="1" u="none" strike="noStrike" kern="1200" spc="-100" baseline="30000" dirty="0">
                        <a:solidFill>
                          <a:schemeClr val="dk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125"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구매고객계</a:t>
                      </a:r>
                      <a:endParaRPr lang="ko-KR" altLang="en-US" sz="1400" b="0" i="0" u="none" strike="noStrike" spc="-100" baseline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47</a:t>
                      </a:r>
                      <a:endParaRPr lang="ko-KR" altLang="en-US" sz="1400" b="1" i="1" u="none" strike="noStrike" kern="1200" spc="-10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1,070</a:t>
                      </a:r>
                      <a:r>
                        <a:rPr lang="ko-KR" altLang="en-US" sz="1400" b="1" i="1" u="none" strike="noStrike" kern="1200" spc="-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1,189</a:t>
                      </a:r>
                      <a:endParaRPr lang="ko-KR" altLang="en-US" sz="1400" b="1" i="1" u="none" strike="noStrike" kern="1200" spc="-10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2,492</a:t>
                      </a:r>
                      <a:endParaRPr lang="ko-KR" altLang="en-US" sz="1400" b="1" i="1" u="none" strike="noStrike" kern="1200" spc="-10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3,475</a:t>
                      </a:r>
                      <a:endParaRPr lang="ko-KR" altLang="en-US" sz="1400" b="1" i="1" u="none" strike="noStrike" kern="1200" spc="-100" baseline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589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endParaRPr lang="ko-KR" altLang="en-US" sz="1400" b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endParaRPr lang="ko-KR" altLang="en-US" sz="1400" b="0" i="0" u="none" strike="noStrike" spc="-100" baseline="0" dirty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　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pc="-100" baseline="0" smtClean="0"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회원가입만</a:t>
                      </a:r>
                      <a:endParaRPr lang="ko-KR" altLang="en-US" sz="1400" b="0" i="0" u="none" strike="noStrike" spc="-100" baseline="0">
                        <a:solidFill>
                          <a:srgbClr val="000000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/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48</a:t>
                      </a:r>
                      <a:endParaRPr lang="ko-KR" altLang="en-US" sz="1400" b="1" i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144</a:t>
                      </a:r>
                      <a:r>
                        <a:rPr lang="ko-KR" altLang="en-US" sz="1400" b="1" i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1,418</a:t>
                      </a:r>
                      <a:r>
                        <a:rPr lang="ko-KR" altLang="en-US" sz="1400" b="1" i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1500"/>
                        </a:lnSpc>
                      </a:pPr>
                      <a:r>
                        <a:rPr lang="en-US" altLang="ko-KR" sz="1400" b="1" i="1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  <a:cs typeface="+mn-cs"/>
                        </a:rPr>
                        <a:t>1,630</a:t>
                      </a:r>
                      <a:endParaRPr lang="ko-KR" altLang="en-US" sz="1400" b="1" i="1" u="none" strike="noStrike" kern="1200" spc="-100" baseline="0" dirty="0">
                        <a:solidFill>
                          <a:schemeClr val="dk1"/>
                        </a:solidFill>
                        <a:effectLst/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  <a:cs typeface="+mn-cs"/>
                      </a:endParaRPr>
                    </a:p>
                  </a:txBody>
                  <a:tcPr marL="6794" marR="6794" marT="6794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34"/>
          <p:cNvSpPr txBox="1"/>
          <p:nvPr/>
        </p:nvSpPr>
        <p:spPr>
          <a:xfrm>
            <a:off x="6544424" y="711364"/>
            <a:ext cx="3732078" cy="19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8" lvl="1" indent="0" fontAlgn="base" latinLnBrk="0">
              <a:spcBef>
                <a:spcPct val="0"/>
              </a:spcBef>
              <a:buClrTx/>
              <a:buNone/>
            </a:pPr>
            <a:r>
              <a:rPr lang="ko-KR" altLang="en-US" sz="1000" spc="-70" dirty="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1) 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회원가입고객數 </a:t>
            </a:r>
            <a:r>
              <a:rPr lang="en-US" altLang="ko-KR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()</a:t>
            </a:r>
            <a:r>
              <a:rPr lang="ko-KR" altLang="en-US" sz="1000" spc="-70" smtClean="0">
                <a:solidFill>
                  <a:srgbClr val="292929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괄호안은 회원가입고객 中 당월 구매고객</a:t>
            </a:r>
            <a:endParaRPr lang="en-US" altLang="ko-KR" sz="1000" spc="-70" smtClean="0">
              <a:solidFill>
                <a:srgbClr val="292929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0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54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Y-%m-%d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9525">
          <a:noFill/>
        </a:ln>
      </a:spPr>
      <a:bodyPr lIns="72000" tIns="0" rIns="72000" bIns="0" rtlCol="0" anchor="ctr"/>
      <a:lstStyle>
        <a:defPPr algn="ctr">
          <a:lnSpc>
            <a:spcPts val="1500"/>
          </a:lnSpc>
          <a:spcBef>
            <a:spcPct val="0"/>
          </a:spcBef>
          <a:defRPr sz="1600" b="1" spc="-150" smtClean="0">
            <a:solidFill>
              <a:prstClr val="white"/>
            </a:solidFill>
            <a:latin typeface="아리따-돋움(TTF)-Bold" panose="02020603020101020101" pitchFamily="18" charset="-127"/>
            <a:ea typeface="아리따-돋움(TTF)-Bold" panose="02020603020101020101" pitchFamily="18" charset="-127"/>
            <a:sym typeface="아리따-돋움(OTF)-Medium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b="1" smtClean="0"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lIns="72000" tIns="72000" rIns="72000" bIns="72000" anchor="ctr"/>
      <a:lstStyle>
        <a:defPPr indent="-180975" algn="ctr" latinLnBrk="0">
          <a:defRPr b="1" dirty="0" smtClean="0">
            <a:solidFill>
              <a:schemeClr val="tx1">
                <a:lumMod val="75000"/>
                <a:lumOff val="25000"/>
              </a:schemeClr>
            </a:solidFill>
            <a:latin typeface="아리따-돋움(TTF)-Medium" pitchFamily="18" charset="-127"/>
            <a:ea typeface="아리따-돋움(TTF)-Medium" pitchFamily="18" charset="-127"/>
          </a:defRPr>
        </a:defPPr>
      </a:lstStyle>
    </a:spDef>
    <a:lnDef>
      <a:spPr>
        <a:noFill/>
        <a:ln w="3175" algn="ctr">
          <a:solidFill>
            <a:schemeClr val="bg1">
              <a:lumMod val="50000"/>
            </a:schemeClr>
          </a:solidFill>
          <a:miter lim="800000"/>
          <a:headEnd/>
          <a:tailEnd/>
        </a:ln>
      </a:spPr>
      <a:bodyPr/>
      <a:lstStyle/>
    </a:lnDef>
    <a:txDef>
      <a:spPr>
        <a:noFill/>
      </a:spPr>
      <a:bodyPr wrap="square" rtlCol="0" anchor="ctr">
        <a:spAutoFit/>
      </a:bodyPr>
      <a:lstStyle>
        <a:defPPr>
          <a:defRPr dirty="0" smtClean="0"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lIns="72000" tIns="72000" rIns="72000" bIns="72000" anchor="ctr"/>
      <a:lstStyle>
        <a:defPPr indent="-180975" algn="ctr" latinLnBrk="0">
          <a:defRPr b="1" dirty="0" smtClean="0">
            <a:solidFill>
              <a:schemeClr val="tx1">
                <a:lumMod val="75000"/>
                <a:lumOff val="25000"/>
              </a:schemeClr>
            </a:solidFill>
            <a:latin typeface="아리따-돋움(TTF)-Medium" pitchFamily="18" charset="-127"/>
            <a:ea typeface="아리따-돋움(TTF)-Medium" pitchFamily="18" charset="-127"/>
          </a:defRPr>
        </a:defPPr>
      </a:lstStyle>
    </a:spDef>
    <a:lnDef>
      <a:spPr>
        <a:noFill/>
        <a:ln w="3175" algn="ctr">
          <a:solidFill>
            <a:schemeClr val="bg1">
              <a:lumMod val="50000"/>
            </a:schemeClr>
          </a:solidFill>
          <a:miter lim="800000"/>
          <a:headEnd/>
          <a:tailEnd/>
        </a:ln>
      </a:spPr>
      <a:bodyPr/>
      <a:lstStyle/>
    </a:lnDef>
    <a:txDef>
      <a:spPr>
        <a:noFill/>
      </a:spPr>
      <a:bodyPr wrap="square" rtlCol="0" anchor="ctr">
        <a:spAutoFit/>
      </a:bodyPr>
      <a:lstStyle>
        <a:defPPr>
          <a:defRPr dirty="0" smtClean="0"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ao/powerpoint/application">
  <com.sap.ip.bi.pioneer>
    <Version>4</Version>
    <AAO_Revision>2.3.0.57241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2.xml><?xml version="1.0" encoding="utf-8"?>
<Application xmlns="http://www.sap.com/cof/powerpoint/application">
  <Version>2</Version>
  <Revision>2.3.0.57241</Revision>
</Application>
</file>

<file path=customXml/itemProps1.xml><?xml version="1.0" encoding="utf-8"?>
<ds:datastoreItem xmlns:ds="http://schemas.openxmlformats.org/officeDocument/2006/customXml" ds:itemID="{029E9534-9435-4AE9-8A1B-BE4B76C7E137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679BA86A-8D67-40FB-BF87-05F2909AC590}">
  <ds:schemaRefs>
    <ds:schemaRef ds:uri="http://www.sap.com/cof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47952</TotalTime>
  <Words>2251</Words>
  <Application>Microsoft Office PowerPoint</Application>
  <PresentationFormat>A4 용지(210x297mm)</PresentationFormat>
  <Paragraphs>725</Paragraphs>
  <Slides>10</Slides>
  <Notes>9</Notes>
  <HiddenSlides>0</HiddenSlides>
  <MMClips>0</MMClips>
  <ScaleCrop>false</ScaleCrop>
  <HeadingPairs>
    <vt:vector size="6" baseType="variant"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Office 테마</vt:lpstr>
      <vt:lpstr>2_Office 테마</vt:lpstr>
      <vt:lpstr>4_Office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아모레퍼시픽 공식 PPT Template</dc:title>
  <dc:creator>amore</dc:creator>
  <cp:lastModifiedBy>Windows 사용자</cp:lastModifiedBy>
  <cp:revision>2990</cp:revision>
  <cp:lastPrinted>2017-09-14T08:02:58Z</cp:lastPrinted>
  <dcterms:created xsi:type="dcterms:W3CDTF">2012-05-24T05:17:16Z</dcterms:created>
  <dcterms:modified xsi:type="dcterms:W3CDTF">2017-09-14T09:00:22Z</dcterms:modified>
</cp:coreProperties>
</file>