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6" r:id="rId13"/>
    <p:sldId id="1297"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latin typeface="Times New Roman" panose="02020603050405020304" pitchFamily="18" charset="0"/>
                <a:cs typeface="Times New Roman" panose="02020603050405020304" pitchFamily="18" charset="0"/>
              </a:rPr>
              <a:t>Aman Jambhulkar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IN" sz="1200" b="1" i="0" u="none" strike="noStrike" baseline="0" dirty="0">
                <a:latin typeface="Times New Roman" panose="02020603050405020304" pitchFamily="18" charset="0"/>
              </a:rPr>
              <a:t>STU66c049f07aac21723877872</a:t>
            </a:r>
            <a:endParaRPr lang="en-US" sz="1200" dirty="0">
              <a:solidFill>
                <a:srgbClr val="161D23"/>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err="1">
                <a:solidFill>
                  <a:srgbClr val="161D23"/>
                </a:solidFill>
              </a:rPr>
              <a:t>Sinhgad</a:t>
            </a:r>
            <a:r>
              <a:rPr lang="en-US" sz="1200" dirty="0">
                <a:solidFill>
                  <a:srgbClr val="161D23"/>
                </a:solidFill>
              </a:rPr>
              <a:t> Academy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1815882"/>
          </a:xfrm>
          <a:prstGeom prst="rect">
            <a:avLst/>
          </a:prstGeom>
          <a:noFill/>
        </p:spPr>
        <p:txBody>
          <a:bodyPr wrap="square" rtlCol="0">
            <a:spAutoFit/>
          </a:bodyPr>
          <a:lstStyle/>
          <a:p>
            <a:pPr>
              <a:spcAft>
                <a:spcPts val="800"/>
              </a:spcAft>
            </a:pPr>
            <a:r>
              <a:rPr lang="en-US" dirty="0">
                <a:latin typeface="Times New Roman" panose="02020603050405020304" pitchFamily="18" charset="0"/>
                <a:cs typeface="Times New Roman" panose="02020603050405020304" pitchFamily="18" charset="0"/>
              </a:rPr>
              <a:t>The Online Auction Platform, built using the MERN stack, provides a seamless and secure environment for buyers and sellers to engage in real-time auctions. With robust authentication, dynamic bid tracking, and an intuitive interface, the platform enhances the online bidding experience. Its scalable architecture ensures efficient performance, making it a reliable solution for conducting digital auctions.</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endParaRPr lang="en-US" sz="2000" b="1" dirty="0">
                <a:solidFill>
                  <a:srgbClr val="223366"/>
                </a:solidFill>
                <a:latin typeface="Arial"/>
                <a:cs typeface="Arial"/>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6944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2000" b="1" dirty="0">
                  <a:solidFill>
                    <a:srgbClr val="000099"/>
                  </a:solidFill>
                  <a:latin typeface="Times New Roman" panose="02020603050405020304" pitchFamily="18" charset="0"/>
                  <a:cs typeface="Times New Roman" panose="02020603050405020304" pitchFamily="18" charset="0"/>
                </a:rPr>
                <a:t>Online Auction Platform With React And Express </a:t>
              </a:r>
              <a:r>
                <a:rPr lang="en-US" sz="2000" b="1" dirty="0" err="1">
                  <a:solidFill>
                    <a:srgbClr val="000099"/>
                  </a:solidFill>
                  <a:latin typeface="Times New Roman" panose="02020603050405020304" pitchFamily="18" charset="0"/>
                  <a:cs typeface="Times New Roman" panose="02020603050405020304" pitchFamily="18" charset="0"/>
                </a:rPr>
                <a:t>Js</a:t>
              </a:r>
              <a:endParaRPr lang="en-US" sz="2000" b="1" dirty="0">
                <a:solidFill>
                  <a:srgbClr val="000099"/>
                </a:solidFill>
                <a:latin typeface="Times New Roman" panose="02020603050405020304" pitchFamily="18" charset="0"/>
                <a:cs typeface="Times New Roman" panose="02020603050405020304" pitchFamily="18" charset="0"/>
              </a:endParaRPr>
            </a:p>
            <a:p>
              <a:pPr algn="ctr">
                <a:lnSpc>
                  <a:spcPts val="1996"/>
                </a:lnSpc>
                <a:spcBef>
                  <a:spcPct val="0"/>
                </a:spcBef>
              </a:pPr>
              <a:endParaRPr lang="en-US" sz="20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latin typeface="Times New Roman" panose="02020603050405020304" pitchFamily="18" charset="0"/>
                    <a:cs typeface="Times New Roman" panose="02020603050405020304" pitchFamily="18" charset="0"/>
                  </a:rPr>
                  <a:t>Real-Time Bidding System</a:t>
                </a:r>
                <a:r>
                  <a:rPr lang="en-US" dirty="0">
                    <a:solidFill>
                      <a:schemeClr val="tx1"/>
                    </a:solidFill>
                    <a:latin typeface="Times New Roman" panose="02020603050405020304" pitchFamily="18" charset="0"/>
                    <a:cs typeface="Times New Roman" panose="02020603050405020304" pitchFamily="18" charset="0"/>
                  </a:rPr>
                  <a:t> – The platform enables users to participate in live auctions, allowing real-time bidding on listed products.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latin typeface="Times New Roman" panose="02020603050405020304" pitchFamily="18" charset="0"/>
                    <a:cs typeface="Times New Roman" panose="02020603050405020304" pitchFamily="18" charset="0"/>
                  </a:rPr>
                  <a:t>User Authentication &amp; Security</a:t>
                </a:r>
                <a:r>
                  <a:rPr lang="en-US" dirty="0">
                    <a:solidFill>
                      <a:schemeClr val="tx1"/>
                    </a:solidFill>
                    <a:latin typeface="Times New Roman" panose="02020603050405020304" pitchFamily="18" charset="0"/>
                    <a:cs typeface="Times New Roman" panose="02020603050405020304" pitchFamily="18" charset="0"/>
                  </a:rPr>
                  <a:t> – Secure login and authentication ensure safe transactions for both buyers and sellers.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latin typeface="Times New Roman" panose="02020603050405020304" pitchFamily="18" charset="0"/>
                    <a:cs typeface="Times New Roman" panose="02020603050405020304" pitchFamily="18" charset="0"/>
                  </a:rPr>
                  <a:t>Seamless Auction Management</a:t>
                </a:r>
                <a:r>
                  <a:rPr lang="en-US" dirty="0">
                    <a:solidFill>
                      <a:schemeClr val="tx1"/>
                    </a:solidFill>
                    <a:latin typeface="Times New Roman" panose="02020603050405020304" pitchFamily="18" charset="0"/>
                    <a:cs typeface="Times New Roman" panose="02020603050405020304" pitchFamily="18" charset="0"/>
                  </a:rPr>
                  <a:t> – Sellers can list products with starting bids, and buyers can place and track bids dynamically.</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latin typeface="Times New Roman" panose="02020603050405020304" pitchFamily="18" charset="0"/>
                    <a:cs typeface="Times New Roman" panose="02020603050405020304" pitchFamily="18" charset="0"/>
                  </a:rPr>
                  <a:t>MERN Stack Integration</a:t>
                </a:r>
                <a:r>
                  <a:rPr lang="en-US" dirty="0">
                    <a:solidFill>
                      <a:schemeClr val="tx1"/>
                    </a:solidFill>
                    <a:latin typeface="Times New Roman" panose="02020603050405020304" pitchFamily="18" charset="0"/>
                    <a:cs typeface="Times New Roman" panose="02020603050405020304" pitchFamily="18" charset="0"/>
                  </a:rPr>
                  <a:t> – Built with MongoDB, Express.js, React, and Node.js, ensuring a scalable, responsive, and efficient user experience.</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498451" cy="2990691"/>
          </a:xfrm>
          <a:prstGeom prst="rect">
            <a:avLst/>
          </a:prstGeom>
          <a:noFill/>
        </p:spPr>
        <p:txBody>
          <a:bodyPr wrap="square" rtlCol="0">
            <a:spAutoFit/>
          </a:bodyPr>
          <a:lstStyle/>
          <a:p>
            <a:pPr marL="342900" indent="-342900" algn="just">
              <a:lnSpc>
                <a:spcPct val="200000"/>
              </a:lnSpc>
              <a:buFont typeface="Arial" pitchFamily="34" charset="0"/>
              <a:buChar char="•"/>
            </a:pPr>
            <a:r>
              <a:rPr lang="en-US" sz="1200" dirty="0">
                <a:latin typeface="Times New Roman" panose="02020603050405020304" pitchFamily="18" charset="0"/>
                <a:cs typeface="Times New Roman" panose="02020603050405020304" pitchFamily="18" charset="0"/>
              </a:rPr>
              <a:t>In the digital age, traditional in-person auction systems face limitations, including geographical constraints, limited participant reach, and logistical complexities.</a:t>
            </a:r>
          </a:p>
          <a:p>
            <a:pPr marL="342900" indent="-342900" algn="just">
              <a:lnSpc>
                <a:spcPct val="200000"/>
              </a:lnSpc>
              <a:buFont typeface="Arial" pitchFamily="34" charset="0"/>
              <a:buChar char="•"/>
            </a:pPr>
            <a:r>
              <a:rPr lang="en-US" sz="1200" dirty="0">
                <a:latin typeface="Times New Roman" panose="02020603050405020304" pitchFamily="18" charset="0"/>
                <a:cs typeface="Times New Roman" panose="02020603050405020304" pitchFamily="18" charset="0"/>
              </a:rPr>
              <a:t> As a result, there is an increasing demand for a modern online auction platform that enables buyers and sellers from different locations to participate in real-time, competitive bidding.</a:t>
            </a:r>
          </a:p>
          <a:p>
            <a:pPr marL="342900" indent="-342900" algn="just">
              <a:lnSpc>
                <a:spcPct val="200000"/>
              </a:lnSpc>
              <a:buFont typeface="Arial" pitchFamily="34" charset="0"/>
              <a:buChar char="•"/>
            </a:pPr>
            <a:r>
              <a:rPr lang="en-US" sz="1200" dirty="0">
                <a:latin typeface="Times New Roman" panose="02020603050405020304" pitchFamily="18" charset="0"/>
                <a:cs typeface="Times New Roman" panose="02020603050405020304" pitchFamily="18" charset="0"/>
              </a:rPr>
              <a:t> Existing online auction solutions often struggle with providing smooth user experiences, secure transactions, and scalable performance.</a:t>
            </a: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8678223" cy="2569934"/>
          </a:xfrm>
          <a:prstGeom prst="rect">
            <a:avLst/>
          </a:prstGeom>
          <a:noFill/>
        </p:spPr>
        <p:txBody>
          <a:bodyPr wrap="square" rtlCol="0">
            <a:spAutoFit/>
          </a:bodyPr>
          <a:lstStyle/>
          <a:p>
            <a:pPr marL="342900" indent="-34290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In the digital era, traditional auction systems face challenges like limited accessibility, lack of real-time interactions, and security concerns, highlighting the need for innovative solutions. </a:t>
            </a:r>
          </a:p>
          <a:p>
            <a:pPr marL="342900" indent="-34290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The platform will feature real-time bidding with live updates, secure user management with authentication, comprehensive auction listings, and secure transactions via integrated payment gateways. </a:t>
            </a:r>
          </a:p>
          <a:p>
            <a:pPr marL="342900" indent="-34290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Designed for scalability and performance, the platform ensures a mobile-friendly interface and seamless access across devices, revolutionizing traditional auctions for diverse industries like e-commerce, art, B2B, and fundraising.</a:t>
            </a:r>
          </a:p>
          <a:p>
            <a:pPr>
              <a:spcAft>
                <a:spcPts val="800"/>
              </a:spcAft>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2569934"/>
          </a:xfrm>
          <a:prstGeom prst="rect">
            <a:avLst/>
          </a:prstGeom>
          <a:noFill/>
        </p:spPr>
        <p:txBody>
          <a:bodyPr wrap="square" rtlCol="0">
            <a:spAutoFit/>
          </a:bodyPr>
          <a:lstStyle/>
          <a:p>
            <a:pPr marL="342900" indent="-34290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This project proposes a modern online auction platform designed for real-time, competitive bidding with a focus on user experience, security, and scalability. </a:t>
            </a:r>
          </a:p>
          <a:p>
            <a:pPr marL="342900" indent="-34290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The platform will provide instant bid updates, while a React frontend will ensure a seamless interface for buyers and sellers. Secure payment integration  will safeguard transactions and user data.</a:t>
            </a:r>
          </a:p>
          <a:p>
            <a:pPr marL="342900" indent="-34290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 An Express.js backend will support high traffic with efficient data handling and scalability, and analytics tools will enable ongoing improvements.</a:t>
            </a:r>
          </a:p>
          <a:p>
            <a:pPr marL="342900" indent="-342900" algn="just">
              <a:lnSpc>
                <a:spcPct val="150000"/>
              </a:lnSpc>
              <a:buFont typeface="Arial" pitchFamily="34" charset="0"/>
              <a:buChar char="•"/>
            </a:pPr>
            <a:r>
              <a:rPr lang="en-US" sz="1400" dirty="0">
                <a:latin typeface="Times New Roman" panose="02020603050405020304" pitchFamily="18" charset="0"/>
                <a:cs typeface="Times New Roman" panose="02020603050405020304" pitchFamily="18" charset="0"/>
              </a:rPr>
              <a:t> This solution aims to deliver a secure, engaging, and reliable auction experience for global users.</a:t>
            </a:r>
          </a:p>
          <a:p>
            <a:pPr marL="173736" indent="-173736">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293117" cy="3539430"/>
          </a:xfrm>
          <a:prstGeom prst="rect">
            <a:avLst/>
          </a:prstGeom>
          <a:noFill/>
        </p:spPr>
        <p:txBody>
          <a:bodyPr wrap="square" rtlCol="0">
            <a:spAutoFit/>
          </a:bodyPr>
          <a:lstStyle/>
          <a:p>
            <a:pPr marL="342900" indent="-342900" algn="just">
              <a:buFont typeface="Arial" pitchFamily="34" charset="0"/>
              <a:buChar char="•"/>
            </a:pPr>
            <a:r>
              <a:rPr lang="en-US" b="1" dirty="0">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React.js is used for building dynamic, responsive user interfaces due to its component-based architecture and efficient state management. Bootstrap ensures consistent, mobile-first styling.</a:t>
            </a:r>
          </a:p>
          <a:p>
            <a:pPr marL="342900" indent="-342900" algn="just">
              <a:buFont typeface="Arial"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b="1" dirty="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Node.js and Express.js provide a scalable, efficient framework for handling server-side logic and API requests, making them ideal for high-traffic applications. MongoDB, a NoSQL database, is chosen for its flexibility in managing large volumes of unstructured transaction data, allowing for efficient querying and updates.</a:t>
            </a:r>
          </a:p>
          <a:p>
            <a:pPr marL="342900" indent="-342900" algn="just">
              <a:buFont typeface="Arial"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b="1" dirty="0">
                <a:latin typeface="Times New Roman" panose="02020603050405020304" pitchFamily="18" charset="0"/>
                <a:cs typeface="Times New Roman" panose="02020603050405020304" pitchFamily="18" charset="0"/>
              </a:rPr>
              <a:t>Authentication:</a:t>
            </a:r>
            <a:r>
              <a:rPr lang="en-US" dirty="0">
                <a:latin typeface="Times New Roman" panose="02020603050405020304" pitchFamily="18" charset="0"/>
                <a:cs typeface="Times New Roman" panose="02020603050405020304" pitchFamily="18" charset="0"/>
              </a:rPr>
              <a:t> JSON Web Tokens (JWT) are implemented for secure user authentication and authorization because they enable stateless, scalable session management, ideal for distributed systems and mobile clients.</a:t>
            </a:r>
          </a:p>
          <a:p>
            <a:pPr marL="342900" indent="-342900" algn="just">
              <a:buFont typeface="Arial"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b="1" dirty="0">
                <a:latin typeface="Times New Roman" panose="02020603050405020304" pitchFamily="18" charset="0"/>
                <a:cs typeface="Times New Roman" panose="02020603050405020304" pitchFamily="18" charset="0"/>
              </a:rPr>
              <a:t>Development Tools: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is used for making efficient HTTP requests between the client and server, simplifying API communication. Additionally, version control, testing, and deployment tools ensure smooth development workflows and reliable delivery of the application.</a:t>
            </a:r>
          </a:p>
          <a:p>
            <a:pPr>
              <a:spcAft>
                <a:spcPts val="800"/>
              </a:spcAft>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Title: What is MERN Development? Everything YouNeed to Know!">
            <a:extLst>
              <a:ext uri="{FF2B5EF4-FFF2-40B4-BE49-F238E27FC236}">
                <a16:creationId xmlns:a16="http://schemas.microsoft.com/office/drawing/2014/main" id="{6BCB1A29-881F-288E-83A5-992A4DE19E82}"/>
              </a:ext>
            </a:extLst>
          </p:cNvPr>
          <p:cNvPicPr>
            <a:picLocks noChangeAspect="1"/>
          </p:cNvPicPr>
          <p:nvPr/>
        </p:nvPicPr>
        <p:blipFill>
          <a:blip r:embed="rId3"/>
          <a:stretch>
            <a:fillRect/>
          </a:stretch>
        </p:blipFill>
        <p:spPr>
          <a:xfrm>
            <a:off x="1191295" y="1243419"/>
            <a:ext cx="6813579" cy="3520527"/>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5D5A755-5343-944C-DDDA-07E0A0A38C6C}"/>
              </a:ext>
            </a:extLst>
          </p:cNvPr>
          <p:cNvPicPr>
            <a:picLocks noChangeAspect="1"/>
          </p:cNvPicPr>
          <p:nvPr/>
        </p:nvPicPr>
        <p:blipFill>
          <a:blip r:embed="rId3"/>
          <a:stretch>
            <a:fillRect/>
          </a:stretch>
        </p:blipFill>
        <p:spPr>
          <a:xfrm>
            <a:off x="1055522" y="1051347"/>
            <a:ext cx="7032955" cy="3867710"/>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2763</TotalTime>
  <Words>664</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Aman Jambhulkar</cp:lastModifiedBy>
  <cp:revision>56</cp:revision>
  <dcterms:modified xsi:type="dcterms:W3CDTF">2025-03-09T10:50:03Z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