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6" r:id="rId7"/>
    <p:sldId id="312" r:id="rId8"/>
    <p:sldId id="317" r:id="rId9"/>
    <p:sldId id="313" r:id="rId10"/>
    <p:sldId id="314" r:id="rId11"/>
    <p:sldId id="315" r:id="rId12"/>
    <p:sldId id="31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1" d="100"/>
          <a:sy n="81" d="100"/>
        </p:scale>
        <p:origin x="7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10/11/2023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10/11/2023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10/11/2023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10/11/2023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10/11/2023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10/11/2023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3.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fontScale="90000"/>
          </a:bodyPr>
          <a:lstStyle/>
          <a:p>
            <a:r>
              <a:rPr lang="en-US" sz="8000" dirty="0">
                <a:latin typeface="Algerian" panose="04020705040A02060702" pitchFamily="82" charset="0"/>
              </a:rPr>
              <a:t>Human Rights and Indian Constitution</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sz="2400">
                <a:solidFill>
                  <a:schemeClr val="tx1">
                    <a:lumMod val="85000"/>
                    <a:lumOff val="15000"/>
                  </a:schemeClr>
                </a:solidFill>
              </a:rPr>
              <a:t> </a:t>
            </a:r>
            <a:r>
              <a:rPr lang="en-US" sz="2400" dirty="0" err="1">
                <a:solidFill>
                  <a:schemeClr val="tx1">
                    <a:lumMod val="85000"/>
                    <a:lumOff val="15000"/>
                  </a:schemeClr>
                </a:solidFill>
              </a:rPr>
              <a:t>nandakumar</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194" name="Picture 2" descr="The Constitution Of India - Toons Mag">
            <a:extLst>
              <a:ext uri="{FF2B5EF4-FFF2-40B4-BE49-F238E27FC236}">
                <a16:creationId xmlns:a16="http://schemas.microsoft.com/office/drawing/2014/main" id="{CE3D933D-5182-AC8D-BC9C-98A92D7455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3775" y="-1"/>
            <a:ext cx="48482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74730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2" name="Picture 4" descr="300+ Free Indian Flag Images &amp; Pictures in HD - Pixabay">
            <a:extLst>
              <a:ext uri="{FF2B5EF4-FFF2-40B4-BE49-F238E27FC236}">
                <a16:creationId xmlns:a16="http://schemas.microsoft.com/office/drawing/2014/main" id="{EB0548AE-9661-2208-27D8-E99EB62F78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209925"/>
            <a:ext cx="3162300" cy="31623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IN" b="0" i="0" dirty="0">
                <a:solidFill>
                  <a:srgbClr val="374151"/>
                </a:solidFill>
                <a:effectLst/>
                <a:latin typeface="Söhne"/>
              </a:rPr>
              <a:t>Introduction</a:t>
            </a:r>
            <a:endParaRPr lang="en-US" dirty="0"/>
          </a:p>
        </p:txBody>
      </p:sp>
      <p:sp>
        <p:nvSpPr>
          <p:cNvPr id="4" name="Content Placeholder 3">
            <a:extLst>
              <a:ext uri="{FF2B5EF4-FFF2-40B4-BE49-F238E27FC236}">
                <a16:creationId xmlns:a16="http://schemas.microsoft.com/office/drawing/2014/main" id="{58C33396-7316-FB0C-6F6D-BACBD790135B}"/>
              </a:ext>
            </a:extLst>
          </p:cNvPr>
          <p:cNvSpPr>
            <a:spLocks noGrp="1"/>
          </p:cNvSpPr>
          <p:nvPr>
            <p:ph idx="1"/>
          </p:nvPr>
        </p:nvSpPr>
        <p:spPr/>
        <p:txBody>
          <a:bodyPr>
            <a:normAutofit/>
          </a:bodyPr>
          <a:lstStyle/>
          <a:p>
            <a:pPr>
              <a:buFont typeface="Arial" panose="020B0604020202020204" pitchFamily="34" charset="0"/>
              <a:buChar char="•"/>
            </a:pPr>
            <a:r>
              <a:rPr lang="en-US" sz="2000" b="0" i="0" dirty="0">
                <a:solidFill>
                  <a:srgbClr val="374151"/>
                </a:solidFill>
                <a:effectLst/>
                <a:latin typeface="Sitka Heading" pitchFamily="2" charset="0"/>
              </a:rPr>
              <a:t>Human rights are the fundamental rights and freedoms to which all individuals are entitled, regardless of their nationality, race, religion, gender, or any other status.</a:t>
            </a:r>
          </a:p>
          <a:p>
            <a:pPr>
              <a:buFont typeface="Arial" panose="020B0604020202020204" pitchFamily="34" charset="0"/>
              <a:buChar char="•"/>
            </a:pPr>
            <a:r>
              <a:rPr lang="en-US" sz="2000" b="0" i="0" dirty="0">
                <a:solidFill>
                  <a:srgbClr val="374151"/>
                </a:solidFill>
                <a:effectLst/>
                <a:latin typeface="Söhne"/>
              </a:rPr>
              <a:t>The Indian Constitution, which came into effect on January 26, 1950, is a pioneering document that enshrines a comprehensive set of human rights principles.</a:t>
            </a:r>
            <a:endParaRPr lang="en-IN" sz="2000" dirty="0">
              <a:latin typeface="Sitka Heading" pitchFamily="2" charset="0"/>
            </a:endParaRPr>
          </a:p>
        </p:txBody>
      </p:sp>
    </p:spTree>
    <p:extLst>
      <p:ext uri="{BB962C8B-B14F-4D97-AF65-F5344CB8AC3E}">
        <p14:creationId xmlns:p14="http://schemas.microsoft.com/office/powerpoint/2010/main" val="248254681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72" name="Picture 28" descr="Babasaheb Ambedkar Photo Png">
            <a:extLst>
              <a:ext uri="{FF2B5EF4-FFF2-40B4-BE49-F238E27FC236}">
                <a16:creationId xmlns:a16="http://schemas.microsoft.com/office/drawing/2014/main" id="{B4E238B8-7976-3449-F90F-09AFDD61B6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5389" y="4667250"/>
            <a:ext cx="2141221" cy="2676526"/>
          </a:xfrm>
          <a:prstGeom prst="rect">
            <a:avLst/>
          </a:prstGeom>
          <a:noFill/>
          <a:extLst>
            <a:ext uri="{909E8E84-426E-40DD-AFC4-6F175D3DCCD1}">
              <a14:hiddenFill xmlns:a14="http://schemas.microsoft.com/office/drawing/2010/main">
                <a:solidFill>
                  <a:srgbClr val="FFFFFF"/>
                </a:solidFill>
              </a14:hiddenFill>
            </a:ext>
          </a:extLst>
        </p:spPr>
      </p:pic>
      <p:pic>
        <p:nvPicPr>
          <p:cNvPr id="6168" name="Picture 24" descr="Indira Gandhi | Caricature artist, Caricature drawing, Caricature">
            <a:extLst>
              <a:ext uri="{FF2B5EF4-FFF2-40B4-BE49-F238E27FC236}">
                <a16:creationId xmlns:a16="http://schemas.microsoft.com/office/drawing/2014/main" id="{F135C06C-01D2-216C-83EE-E8C9AECFFE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280" y="4954989"/>
            <a:ext cx="1140142" cy="1401101"/>
          </a:xfrm>
          <a:prstGeom prst="rect">
            <a:avLst/>
          </a:prstGeom>
          <a:noFill/>
          <a:extLst>
            <a:ext uri="{909E8E84-426E-40DD-AFC4-6F175D3DCCD1}">
              <a14:hiddenFill xmlns:a14="http://schemas.microsoft.com/office/drawing/2010/main">
                <a:solidFill>
                  <a:srgbClr val="FFFFFF"/>
                </a:solidFill>
              </a14:hiddenFill>
            </a:ext>
          </a:extLst>
        </p:spPr>
      </p:pic>
      <p:pic>
        <p:nvPicPr>
          <p:cNvPr id="6164" name="Picture 20" descr="Narendra-Modi-Cartoon-Photo - आह्वानआह्वान">
            <a:extLst>
              <a:ext uri="{FF2B5EF4-FFF2-40B4-BE49-F238E27FC236}">
                <a16:creationId xmlns:a16="http://schemas.microsoft.com/office/drawing/2014/main" id="{23243C6A-6D8B-6C5D-05CF-3B30C9B3A4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28665" y="4778387"/>
            <a:ext cx="1225074" cy="1754306"/>
          </a:xfrm>
          <a:prstGeom prst="rect">
            <a:avLst/>
          </a:prstGeom>
          <a:noFill/>
          <a:effectLst>
            <a:softEdge rad="15240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IN" b="0" i="0" dirty="0">
                <a:solidFill>
                  <a:srgbClr val="374151"/>
                </a:solidFill>
                <a:effectLst/>
                <a:latin typeface="Söhne"/>
              </a:rPr>
              <a:t>Indian Constitution</a:t>
            </a:r>
            <a:endParaRPr lang="en-US" dirty="0"/>
          </a:p>
        </p:txBody>
      </p:sp>
      <p:sp>
        <p:nvSpPr>
          <p:cNvPr id="4" name="Content Placeholder 3">
            <a:extLst>
              <a:ext uri="{FF2B5EF4-FFF2-40B4-BE49-F238E27FC236}">
                <a16:creationId xmlns:a16="http://schemas.microsoft.com/office/drawing/2014/main" id="{58C33396-7316-FB0C-6F6D-BACBD790135B}"/>
              </a:ext>
            </a:extLst>
          </p:cNvPr>
          <p:cNvSpPr>
            <a:spLocks noGrp="1"/>
          </p:cNvSpPr>
          <p:nvPr>
            <p:ph idx="1"/>
          </p:nvPr>
        </p:nvSpPr>
        <p:spPr>
          <a:xfrm>
            <a:off x="1097280" y="2108201"/>
            <a:ext cx="10648518" cy="4038075"/>
          </a:xfrm>
        </p:spPr>
        <p:txBody>
          <a:bodyPr>
            <a:normAutofit/>
          </a:bodyPr>
          <a:lstStyle/>
          <a:p>
            <a:pPr>
              <a:lnSpc>
                <a:spcPct val="150000"/>
              </a:lnSpc>
              <a:buFont typeface="Arial" panose="020B0604020202020204" pitchFamily="34" charset="0"/>
              <a:buChar char="•"/>
            </a:pPr>
            <a:r>
              <a:rPr lang="en-US" sz="2000" b="0" i="0" dirty="0">
                <a:solidFill>
                  <a:srgbClr val="374151"/>
                </a:solidFill>
                <a:effectLst/>
                <a:latin typeface="Söhne"/>
              </a:rPr>
              <a:t>The Constitution of India, adopted on January 26, 1950, is a remarkable document that stands as a testament to the nation's commitment to democracy, justice, and equality.</a:t>
            </a:r>
          </a:p>
          <a:p>
            <a:pPr>
              <a:lnSpc>
                <a:spcPct val="150000"/>
              </a:lnSpc>
              <a:buFont typeface="Arial" panose="020B0604020202020204" pitchFamily="34" charset="0"/>
              <a:buChar char="•"/>
            </a:pPr>
            <a:r>
              <a:rPr lang="en-US" sz="2000" dirty="0">
                <a:solidFill>
                  <a:srgbClr val="374151"/>
                </a:solidFill>
                <a:latin typeface="Söhne"/>
              </a:rPr>
              <a:t>D</a:t>
            </a:r>
            <a:r>
              <a:rPr lang="en-US" sz="2000" b="0" i="0" dirty="0">
                <a:solidFill>
                  <a:srgbClr val="374151"/>
                </a:solidFill>
                <a:effectLst/>
                <a:latin typeface="Söhne"/>
              </a:rPr>
              <a:t>rafting the Indian Constitution began soon after India gained independence from British colonial rule in 1947</a:t>
            </a:r>
          </a:p>
          <a:p>
            <a:pPr>
              <a:lnSpc>
                <a:spcPct val="150000"/>
              </a:lnSpc>
              <a:buFont typeface="Arial" panose="020B0604020202020204" pitchFamily="34" charset="0"/>
              <a:buChar char="•"/>
            </a:pPr>
            <a:r>
              <a:rPr lang="en-US" sz="2000" b="0" i="0" dirty="0">
                <a:solidFill>
                  <a:srgbClr val="374151"/>
                </a:solidFill>
                <a:effectLst/>
                <a:latin typeface="Söhne"/>
              </a:rPr>
              <a:t> Dr. B.R. Ambedkar, the Chairman of the Drafting Committee, and a visionary group of leaders</a:t>
            </a:r>
          </a:p>
        </p:txBody>
      </p:sp>
    </p:spTree>
    <p:extLst>
      <p:ext uri="{BB962C8B-B14F-4D97-AF65-F5344CB8AC3E}">
        <p14:creationId xmlns:p14="http://schemas.microsoft.com/office/powerpoint/2010/main" val="69714557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uman rights declaration poster hi-res stock photography and images - Alamy">
            <a:extLst>
              <a:ext uri="{FF2B5EF4-FFF2-40B4-BE49-F238E27FC236}">
                <a16:creationId xmlns:a16="http://schemas.microsoft.com/office/drawing/2014/main" id="{88BFE6B5-B67A-6AFC-7ACC-8DEEC8E509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694"/>
          <a:stretch/>
        </p:blipFill>
        <p:spPr bwMode="auto">
          <a:xfrm>
            <a:off x="2889250" y="739088"/>
            <a:ext cx="6413500" cy="557598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318E4E2-584B-40A5-6913-C1CEA2166DA1}"/>
              </a:ext>
            </a:extLst>
          </p:cNvPr>
          <p:cNvSpPr>
            <a:spLocks noGrp="1"/>
          </p:cNvSpPr>
          <p:nvPr>
            <p:ph type="title"/>
          </p:nvPr>
        </p:nvSpPr>
        <p:spPr>
          <a:xfrm>
            <a:off x="1097280" y="739089"/>
            <a:ext cx="10058400" cy="910601"/>
          </a:xfrm>
        </p:spPr>
        <p:txBody>
          <a:bodyPr/>
          <a:lstStyle/>
          <a:p>
            <a:r>
              <a:rPr lang="en-IN" b="0" i="0" dirty="0">
                <a:solidFill>
                  <a:srgbClr val="374151"/>
                </a:solidFill>
                <a:effectLst/>
                <a:latin typeface="Söhne"/>
              </a:rPr>
              <a:t>Key Features:</a:t>
            </a:r>
            <a:endParaRPr lang="en-IN" dirty="0"/>
          </a:p>
        </p:txBody>
      </p:sp>
      <p:sp>
        <p:nvSpPr>
          <p:cNvPr id="3" name="Content Placeholder 2">
            <a:extLst>
              <a:ext uri="{FF2B5EF4-FFF2-40B4-BE49-F238E27FC236}">
                <a16:creationId xmlns:a16="http://schemas.microsoft.com/office/drawing/2014/main" id="{FC4F561E-42F6-E7DC-97E3-F592E30332C0}"/>
              </a:ext>
            </a:extLst>
          </p:cNvPr>
          <p:cNvSpPr>
            <a:spLocks noGrp="1"/>
          </p:cNvSpPr>
          <p:nvPr>
            <p:ph idx="1"/>
          </p:nvPr>
        </p:nvSpPr>
        <p:spPr>
          <a:xfrm>
            <a:off x="1097280" y="1913641"/>
            <a:ext cx="10058400" cy="3955451"/>
          </a:xfrm>
        </p:spPr>
        <p:txBody>
          <a:bodyPr>
            <a:noAutofit/>
          </a:bodyPr>
          <a:lstStyle/>
          <a:p>
            <a:pPr algn="just">
              <a:lnSpc>
                <a:spcPct val="100000"/>
              </a:lnSpc>
              <a:buFont typeface="Arial" panose="020B0604020202020204" pitchFamily="34" charset="0"/>
              <a:buChar char="•"/>
            </a:pPr>
            <a:r>
              <a:rPr lang="en-IN" sz="2400" b="1" i="0" dirty="0">
                <a:effectLst/>
                <a:latin typeface="Times New Roman" panose="02020603050405020304" pitchFamily="18" charset="0"/>
                <a:cs typeface="Times New Roman" panose="02020603050405020304" pitchFamily="18" charset="0"/>
              </a:rPr>
              <a:t>Preamble:</a:t>
            </a:r>
            <a:r>
              <a:rPr lang="en-IN" sz="2400" i="0" dirty="0">
                <a:solidFill>
                  <a:srgbClr val="374151"/>
                </a:solidFill>
                <a:effectLst/>
                <a:latin typeface="Times New Roman" panose="02020603050405020304" pitchFamily="18" charset="0"/>
                <a:cs typeface="Times New Roman" panose="02020603050405020304" pitchFamily="18" charset="0"/>
              </a:rPr>
              <a:t> </a:t>
            </a:r>
            <a:r>
              <a:rPr lang="en-US" sz="2400" dirty="0">
                <a:solidFill>
                  <a:srgbClr val="374151"/>
                </a:solidFill>
                <a:latin typeface="Times New Roman" panose="02020603050405020304" pitchFamily="18" charset="0"/>
                <a:cs typeface="Times New Roman" panose="02020603050405020304" pitchFamily="18" charset="0"/>
              </a:rPr>
              <a:t>I</a:t>
            </a:r>
            <a:r>
              <a:rPr lang="en-US" sz="2400" i="0" dirty="0">
                <a:solidFill>
                  <a:srgbClr val="374151"/>
                </a:solidFill>
                <a:effectLst/>
                <a:latin typeface="Times New Roman" panose="02020603050405020304" pitchFamily="18" charset="0"/>
                <a:cs typeface="Times New Roman" panose="02020603050405020304" pitchFamily="18" charset="0"/>
              </a:rPr>
              <a:t>t declares India to be a sovereign, socialist, secular, and democratic republic committed to justice, liberty, equality, and fraternity.</a:t>
            </a:r>
          </a:p>
          <a:p>
            <a:pPr algn="just">
              <a:lnSpc>
                <a:spcPct val="100000"/>
              </a:lnSpc>
              <a:buFont typeface="Arial" panose="020B0604020202020204" pitchFamily="34" charset="0"/>
              <a:buChar char="•"/>
            </a:pPr>
            <a:r>
              <a:rPr lang="en-IN" sz="2400" b="1" i="0" dirty="0">
                <a:effectLst/>
                <a:latin typeface="Times New Roman" panose="02020603050405020304" pitchFamily="18" charset="0"/>
                <a:cs typeface="Times New Roman" panose="02020603050405020304" pitchFamily="18" charset="0"/>
              </a:rPr>
              <a:t>Fundamental rights</a:t>
            </a:r>
            <a:r>
              <a:rPr lang="en-US" sz="2400" b="1" dirty="0">
                <a:solidFill>
                  <a:srgbClr val="374151"/>
                </a:solidFill>
                <a:latin typeface="Times New Roman" panose="02020603050405020304" pitchFamily="18" charset="0"/>
                <a:cs typeface="Times New Roman" panose="02020603050405020304" pitchFamily="18" charset="0"/>
              </a:rPr>
              <a:t>:</a:t>
            </a:r>
            <a:r>
              <a:rPr lang="en-US" sz="2400" dirty="0">
                <a:solidFill>
                  <a:srgbClr val="374151"/>
                </a:solidFill>
                <a:latin typeface="Times New Roman" panose="02020603050405020304" pitchFamily="18" charset="0"/>
                <a:cs typeface="Times New Roman" panose="02020603050405020304" pitchFamily="18" charset="0"/>
              </a:rPr>
              <a:t> It </a:t>
            </a:r>
            <a:r>
              <a:rPr lang="en-US" sz="2400" i="0" dirty="0">
                <a:solidFill>
                  <a:srgbClr val="374151"/>
                </a:solidFill>
                <a:effectLst/>
                <a:latin typeface="Times New Roman" panose="02020603050405020304" pitchFamily="18" charset="0"/>
                <a:cs typeface="Times New Roman" panose="02020603050405020304" pitchFamily="18" charset="0"/>
              </a:rPr>
              <a:t>guarantees fundamental rights to all citizens, including the right to equality, freedom of speech and expression, freedom of religion, and the right to life and personal liberty.</a:t>
            </a:r>
          </a:p>
          <a:p>
            <a:pPr algn="just">
              <a:lnSpc>
                <a:spcPct val="100000"/>
              </a:lnSpc>
              <a:buFont typeface="Arial" panose="020B0604020202020204" pitchFamily="34" charset="0"/>
              <a:buChar char="•"/>
            </a:pPr>
            <a:r>
              <a:rPr lang="en-IN" sz="2400" b="1" i="0" dirty="0">
                <a:effectLst/>
                <a:latin typeface="Times New Roman" panose="02020603050405020304" pitchFamily="18" charset="0"/>
                <a:cs typeface="Times New Roman" panose="02020603050405020304" pitchFamily="18" charset="0"/>
              </a:rPr>
              <a:t>Federal structure:</a:t>
            </a:r>
            <a:r>
              <a:rPr lang="en-US" sz="2400" i="0" dirty="0">
                <a:solidFill>
                  <a:srgbClr val="374151"/>
                </a:solidFill>
                <a:effectLst/>
                <a:latin typeface="Times New Roman" panose="02020603050405020304" pitchFamily="18" charset="0"/>
                <a:cs typeface="Times New Roman" panose="02020603050405020304" pitchFamily="18" charset="0"/>
              </a:rPr>
              <a:t>India follows a federal system of government where powers are divided between the central government and the states.</a:t>
            </a:r>
          </a:p>
        </p:txBody>
      </p:sp>
    </p:spTree>
    <p:extLst>
      <p:ext uri="{BB962C8B-B14F-4D97-AF65-F5344CB8AC3E}">
        <p14:creationId xmlns:p14="http://schemas.microsoft.com/office/powerpoint/2010/main" val="3745968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uman rights declaration poster hi-res stock photography and images - Alamy">
            <a:extLst>
              <a:ext uri="{FF2B5EF4-FFF2-40B4-BE49-F238E27FC236}">
                <a16:creationId xmlns:a16="http://schemas.microsoft.com/office/drawing/2014/main" id="{3249BBEF-84F2-AB94-CCA4-8A302DEA47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257" b="7283"/>
          <a:stretch/>
        </p:blipFill>
        <p:spPr bwMode="auto">
          <a:xfrm>
            <a:off x="2889250" y="0"/>
            <a:ext cx="6413500" cy="6400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318E4E2-584B-40A5-6913-C1CEA2166DA1}"/>
              </a:ext>
            </a:extLst>
          </p:cNvPr>
          <p:cNvSpPr>
            <a:spLocks noGrp="1"/>
          </p:cNvSpPr>
          <p:nvPr>
            <p:ph type="title"/>
          </p:nvPr>
        </p:nvSpPr>
        <p:spPr>
          <a:xfrm>
            <a:off x="1097280" y="739089"/>
            <a:ext cx="10058400" cy="910601"/>
          </a:xfrm>
        </p:spPr>
        <p:txBody>
          <a:bodyPr/>
          <a:lstStyle/>
          <a:p>
            <a:r>
              <a:rPr lang="en-IN" b="0" i="0" dirty="0">
                <a:solidFill>
                  <a:srgbClr val="374151"/>
                </a:solidFill>
                <a:effectLst/>
                <a:latin typeface="Söhne"/>
              </a:rPr>
              <a:t>Key Features:</a:t>
            </a:r>
            <a:endParaRPr lang="en-IN" dirty="0"/>
          </a:p>
        </p:txBody>
      </p:sp>
      <p:sp>
        <p:nvSpPr>
          <p:cNvPr id="3" name="Content Placeholder 2">
            <a:extLst>
              <a:ext uri="{FF2B5EF4-FFF2-40B4-BE49-F238E27FC236}">
                <a16:creationId xmlns:a16="http://schemas.microsoft.com/office/drawing/2014/main" id="{FC4F561E-42F6-E7DC-97E3-F592E30332C0}"/>
              </a:ext>
            </a:extLst>
          </p:cNvPr>
          <p:cNvSpPr>
            <a:spLocks noGrp="1"/>
          </p:cNvSpPr>
          <p:nvPr>
            <p:ph idx="1"/>
          </p:nvPr>
        </p:nvSpPr>
        <p:spPr>
          <a:xfrm>
            <a:off x="1097280" y="1913641"/>
            <a:ext cx="10058400" cy="3955451"/>
          </a:xfrm>
        </p:spPr>
        <p:txBody>
          <a:bodyPr>
            <a:noAutofit/>
          </a:bodyPr>
          <a:lstStyle/>
          <a:p>
            <a:pPr algn="just">
              <a:lnSpc>
                <a:spcPct val="10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Separation of Powers:</a:t>
            </a:r>
            <a:r>
              <a:rPr lang="en-US" sz="2400" b="0" i="0" dirty="0">
                <a:solidFill>
                  <a:srgbClr val="374151"/>
                </a:solidFill>
                <a:effectLst/>
                <a:latin typeface="Times New Roman" panose="02020603050405020304" pitchFamily="18" charset="0"/>
                <a:cs typeface="Times New Roman" panose="02020603050405020304" pitchFamily="18" charset="0"/>
              </a:rPr>
              <a:t> The Constitution enshrines the separation of powers between the executive, legislature, and judiciary to prevent the abuse of authority. </a:t>
            </a:r>
            <a:endParaRPr lang="en-US" sz="2400" dirty="0">
              <a:solidFill>
                <a:srgbClr val="374151"/>
              </a:solidFill>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Amendment Procedure:</a:t>
            </a:r>
            <a:r>
              <a:rPr lang="en-US" sz="2400" b="0" i="0" dirty="0">
                <a:solidFill>
                  <a:srgbClr val="374151"/>
                </a:solidFill>
                <a:effectLst/>
                <a:latin typeface="Times New Roman" panose="02020603050405020304" pitchFamily="18" charset="0"/>
                <a:cs typeface="Times New Roman" panose="02020603050405020304" pitchFamily="18" charset="0"/>
              </a:rPr>
              <a:t> The Constitution includes provisions for its own amendment, which allows for necessary changes to adapt to the evolving needs of the nation.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70212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uman rights day: Human Rights Day 2022: History, significance, and theme  of the day - The Economic Times">
            <a:extLst>
              <a:ext uri="{FF2B5EF4-FFF2-40B4-BE49-F238E27FC236}">
                <a16:creationId xmlns:a16="http://schemas.microsoft.com/office/drawing/2014/main" id="{83619F1D-4184-6A9E-CA76-6431C07B79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5057" y="2794995"/>
            <a:ext cx="4607982" cy="345239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291B6086-3D62-680F-058F-0BCEB2164689}"/>
              </a:ext>
            </a:extLst>
          </p:cNvPr>
          <p:cNvSpPr>
            <a:spLocks noGrp="1"/>
          </p:cNvSpPr>
          <p:nvPr>
            <p:ph type="title"/>
          </p:nvPr>
        </p:nvSpPr>
        <p:spPr/>
        <p:txBody>
          <a:bodyPr/>
          <a:lstStyle/>
          <a:p>
            <a:r>
              <a:rPr lang="en-US" b="0" i="0" dirty="0">
                <a:solidFill>
                  <a:srgbClr val="374151"/>
                </a:solidFill>
                <a:effectLst/>
                <a:latin typeface="Söhne"/>
              </a:rPr>
              <a:t>Human Rights and the Indian Constitution</a:t>
            </a:r>
            <a:endParaRPr lang="en-IN" dirty="0"/>
          </a:p>
        </p:txBody>
      </p:sp>
      <p:sp>
        <p:nvSpPr>
          <p:cNvPr id="5" name="Content Placeholder 4">
            <a:extLst>
              <a:ext uri="{FF2B5EF4-FFF2-40B4-BE49-F238E27FC236}">
                <a16:creationId xmlns:a16="http://schemas.microsoft.com/office/drawing/2014/main" id="{D92161A9-B52D-28DE-66E2-536478B25045}"/>
              </a:ext>
            </a:extLst>
          </p:cNvPr>
          <p:cNvSpPr>
            <a:spLocks noGrp="1"/>
          </p:cNvSpPr>
          <p:nvPr>
            <p:ph idx="1"/>
          </p:nvPr>
        </p:nvSpPr>
        <p:spPr/>
        <p:txBody>
          <a:bodyPr/>
          <a:lstStyle/>
          <a:p>
            <a:r>
              <a:rPr lang="en-US" b="0" i="0" dirty="0">
                <a:solidFill>
                  <a:srgbClr val="374151"/>
                </a:solidFill>
                <a:effectLst/>
                <a:latin typeface="Times New Roman" panose="02020603050405020304" pitchFamily="18" charset="0"/>
                <a:cs typeface="Times New Roman" panose="02020603050405020304" pitchFamily="18" charset="0"/>
              </a:rPr>
              <a:t>However, it was the struggle for independence from British colonial rule that catalyzed the development of modern human rights principles in India. </a:t>
            </a:r>
          </a:p>
          <a:p>
            <a:r>
              <a:rPr lang="en-US" b="0" i="0" dirty="0">
                <a:solidFill>
                  <a:srgbClr val="374151"/>
                </a:solidFill>
                <a:effectLst/>
                <a:latin typeface="Times New Roman" panose="02020603050405020304" pitchFamily="18" charset="0"/>
                <a:cs typeface="Times New Roman" panose="02020603050405020304" pitchFamily="18" charset="0"/>
              </a:rPr>
              <a:t>The Indian National Congress, under the leadership of Jawaharlal Nehru and Dr. B.R. Ambedkar, played a pivotal role in shaping the country's Constitution.</a:t>
            </a:r>
          </a:p>
          <a:p>
            <a:endParaRPr lang="en-IN" dirty="0"/>
          </a:p>
        </p:txBody>
      </p:sp>
    </p:spTree>
    <p:extLst>
      <p:ext uri="{BB962C8B-B14F-4D97-AF65-F5344CB8AC3E}">
        <p14:creationId xmlns:p14="http://schemas.microsoft.com/office/powerpoint/2010/main" val="103725433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Progress and challenges over three decades of safeguarding democracy and  human rights: OSCE webinar series begins today | OSCE">
            <a:extLst>
              <a:ext uri="{FF2B5EF4-FFF2-40B4-BE49-F238E27FC236}">
                <a16:creationId xmlns:a16="http://schemas.microsoft.com/office/drawing/2014/main" id="{1954FA0E-09B5-75B6-0506-3B644FEE57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019300"/>
            <a:ext cx="10058400" cy="439092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69381A2-B8A7-7C1B-7D87-AB2438BE0CA2}"/>
              </a:ext>
            </a:extLst>
          </p:cNvPr>
          <p:cNvSpPr>
            <a:spLocks noGrp="1"/>
          </p:cNvSpPr>
          <p:nvPr>
            <p:ph type="title"/>
          </p:nvPr>
        </p:nvSpPr>
        <p:spPr/>
        <p:txBody>
          <a:bodyPr/>
          <a:lstStyle/>
          <a:p>
            <a:r>
              <a:rPr lang="en-IN" b="0" i="0" dirty="0">
                <a:solidFill>
                  <a:srgbClr val="374151"/>
                </a:solidFill>
                <a:effectLst/>
                <a:latin typeface="Söhne"/>
              </a:rPr>
              <a:t>Key Provisions</a:t>
            </a:r>
            <a:endParaRPr lang="en-IN" dirty="0"/>
          </a:p>
        </p:txBody>
      </p:sp>
      <p:sp>
        <p:nvSpPr>
          <p:cNvPr id="3" name="Content Placeholder 2">
            <a:extLst>
              <a:ext uri="{FF2B5EF4-FFF2-40B4-BE49-F238E27FC236}">
                <a16:creationId xmlns:a16="http://schemas.microsoft.com/office/drawing/2014/main" id="{4ADCA084-D771-C6E9-CCD8-83E0687CDBC0}"/>
              </a:ext>
            </a:extLst>
          </p:cNvPr>
          <p:cNvSpPr>
            <a:spLocks noGrp="1"/>
          </p:cNvSpPr>
          <p:nvPr>
            <p:ph idx="1"/>
          </p:nvPr>
        </p:nvSpPr>
        <p:spPr/>
        <p:txBody>
          <a:bodyPr>
            <a:normAutofit/>
          </a:bodyPr>
          <a:lstStyle/>
          <a:p>
            <a:pPr algn="l">
              <a:buFont typeface="Arial" panose="020B0604020202020204" pitchFamily="34" charset="0"/>
              <a:buChar char="•"/>
            </a:pPr>
            <a:r>
              <a:rPr lang="en-US" b="1" i="0" dirty="0">
                <a:solidFill>
                  <a:srgbClr val="374151"/>
                </a:solidFill>
                <a:effectLst/>
                <a:latin typeface="Times New Roman" panose="02020603050405020304" pitchFamily="18" charset="0"/>
                <a:cs typeface="Times New Roman" panose="02020603050405020304" pitchFamily="18" charset="0"/>
              </a:rPr>
              <a:t>Right to Equality (Articles 14-18)</a:t>
            </a:r>
            <a:r>
              <a:rPr lang="en-US" b="0" i="0" dirty="0">
                <a:solidFill>
                  <a:srgbClr val="374151"/>
                </a:solidFill>
                <a:effectLst/>
                <a:latin typeface="Times New Roman" panose="02020603050405020304" pitchFamily="18" charset="0"/>
                <a:cs typeface="Times New Roman" panose="02020603050405020304" pitchFamily="18" charset="0"/>
              </a:rPr>
              <a:t>: The Indian Constitution ensures equality before the law and prohibits discrimination on grounds of religion, race, caste, sex, or place of birth. It also abolishes untouchability and promotes affirmative action through reservation policies for historically disadvantaged groups.</a:t>
            </a:r>
          </a:p>
          <a:p>
            <a:pPr algn="l">
              <a:buFont typeface="Arial" panose="020B0604020202020204" pitchFamily="34" charset="0"/>
              <a:buChar char="•"/>
            </a:pPr>
            <a:r>
              <a:rPr lang="en-US" b="1" i="0" dirty="0">
                <a:solidFill>
                  <a:srgbClr val="374151"/>
                </a:solidFill>
                <a:effectLst/>
                <a:latin typeface="Times New Roman" panose="02020603050405020304" pitchFamily="18" charset="0"/>
                <a:cs typeface="Times New Roman" panose="02020603050405020304" pitchFamily="18" charset="0"/>
              </a:rPr>
              <a:t>Right to Freedom (Articles 19-22)</a:t>
            </a:r>
            <a:r>
              <a:rPr lang="en-US" b="0" i="0" dirty="0">
                <a:solidFill>
                  <a:srgbClr val="374151"/>
                </a:solidFill>
                <a:effectLst/>
                <a:latin typeface="Times New Roman" panose="02020603050405020304" pitchFamily="18" charset="0"/>
                <a:cs typeface="Times New Roman" panose="02020603050405020304" pitchFamily="18" charset="0"/>
              </a:rPr>
              <a:t>: These articles guarantee the right to freedom of speech and expression, assembly, association, movement, and residence. They also provide safeguards against arbitrary detention.</a:t>
            </a:r>
          </a:p>
          <a:p>
            <a:pPr algn="l">
              <a:buFont typeface="Arial" panose="020B0604020202020204" pitchFamily="34" charset="0"/>
              <a:buChar char="•"/>
            </a:pPr>
            <a:r>
              <a:rPr lang="en-US" b="1" i="0" dirty="0">
                <a:solidFill>
                  <a:srgbClr val="374151"/>
                </a:solidFill>
                <a:effectLst/>
                <a:latin typeface="Times New Roman" panose="02020603050405020304" pitchFamily="18" charset="0"/>
                <a:cs typeface="Times New Roman" panose="02020603050405020304" pitchFamily="18" charset="0"/>
              </a:rPr>
              <a:t>Right against Exploitation (Articles 23-24)</a:t>
            </a:r>
            <a:r>
              <a:rPr lang="en-US" b="0" i="0" dirty="0">
                <a:solidFill>
                  <a:srgbClr val="374151"/>
                </a:solidFill>
                <a:effectLst/>
                <a:latin typeface="Times New Roman" panose="02020603050405020304" pitchFamily="18" charset="0"/>
                <a:cs typeface="Times New Roman" panose="02020603050405020304" pitchFamily="18" charset="0"/>
              </a:rPr>
              <a:t>: These articles prohibit trafficking in human beings, forced labor, and child labor. They aim to eradicate practices that violate human dignity.</a:t>
            </a:r>
          </a:p>
          <a:p>
            <a:endParaRPr lang="en-IN" dirty="0"/>
          </a:p>
        </p:txBody>
      </p:sp>
    </p:spTree>
    <p:extLst>
      <p:ext uri="{BB962C8B-B14F-4D97-AF65-F5344CB8AC3E}">
        <p14:creationId xmlns:p14="http://schemas.microsoft.com/office/powerpoint/2010/main" val="381427555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rogress and challenges over three decades of safeguarding democracy and  human rights: OSCE webinar series begins today | OSCE">
            <a:extLst>
              <a:ext uri="{FF2B5EF4-FFF2-40B4-BE49-F238E27FC236}">
                <a16:creationId xmlns:a16="http://schemas.microsoft.com/office/drawing/2014/main" id="{5C5E6893-471B-8094-21AA-B5774ECBA6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79" y="2019300"/>
            <a:ext cx="10058399" cy="4381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69381A2-B8A7-7C1B-7D87-AB2438BE0CA2}"/>
              </a:ext>
            </a:extLst>
          </p:cNvPr>
          <p:cNvSpPr>
            <a:spLocks noGrp="1"/>
          </p:cNvSpPr>
          <p:nvPr>
            <p:ph type="title"/>
          </p:nvPr>
        </p:nvSpPr>
        <p:spPr/>
        <p:txBody>
          <a:bodyPr/>
          <a:lstStyle/>
          <a:p>
            <a:r>
              <a:rPr lang="en-IN" b="0" i="0" dirty="0">
                <a:solidFill>
                  <a:srgbClr val="374151"/>
                </a:solidFill>
                <a:effectLst/>
                <a:latin typeface="Söhne"/>
              </a:rPr>
              <a:t>Key Provisions</a:t>
            </a:r>
            <a:endParaRPr lang="en-IN" dirty="0"/>
          </a:p>
        </p:txBody>
      </p:sp>
      <p:sp>
        <p:nvSpPr>
          <p:cNvPr id="3" name="Content Placeholder 2">
            <a:extLst>
              <a:ext uri="{FF2B5EF4-FFF2-40B4-BE49-F238E27FC236}">
                <a16:creationId xmlns:a16="http://schemas.microsoft.com/office/drawing/2014/main" id="{4ADCA084-D771-C6E9-CCD8-83E0687CDBC0}"/>
              </a:ext>
            </a:extLst>
          </p:cNvPr>
          <p:cNvSpPr>
            <a:spLocks noGrp="1"/>
          </p:cNvSpPr>
          <p:nvPr>
            <p:ph idx="1"/>
          </p:nvPr>
        </p:nvSpPr>
        <p:spPr/>
        <p:txBody>
          <a:bodyPr>
            <a:normAutofit/>
          </a:bodyPr>
          <a:lstStyle/>
          <a:p>
            <a:pPr algn="l">
              <a:buFont typeface="Arial" panose="020B0604020202020204" pitchFamily="34" charset="0"/>
              <a:buChar char="•"/>
            </a:pPr>
            <a:r>
              <a:rPr lang="en-US" b="1" i="0" dirty="0">
                <a:solidFill>
                  <a:srgbClr val="374151"/>
                </a:solidFill>
                <a:effectLst/>
                <a:latin typeface="Times New Roman" panose="02020603050405020304" pitchFamily="18" charset="0"/>
                <a:cs typeface="Times New Roman" panose="02020603050405020304" pitchFamily="18" charset="0"/>
              </a:rPr>
              <a:t>Right to Freedom of Religion (Articles 25-28)</a:t>
            </a:r>
            <a:r>
              <a:rPr lang="en-US" b="0" i="0" dirty="0">
                <a:solidFill>
                  <a:srgbClr val="374151"/>
                </a:solidFill>
                <a:effectLst/>
                <a:latin typeface="Times New Roman" panose="02020603050405020304" pitchFamily="18" charset="0"/>
                <a:cs typeface="Times New Roman" panose="02020603050405020304" pitchFamily="18" charset="0"/>
              </a:rPr>
              <a:t>: India is known for its religious diversity, and these articles ensure the freedom to profess, practice, and propagate one's religion while maintaining the secular character of the state.</a:t>
            </a:r>
          </a:p>
          <a:p>
            <a:pPr algn="l">
              <a:buFont typeface="Arial" panose="020B0604020202020204" pitchFamily="34" charset="0"/>
              <a:buChar char="•"/>
            </a:pPr>
            <a:r>
              <a:rPr lang="en-US" b="1" i="0" dirty="0">
                <a:solidFill>
                  <a:srgbClr val="374151"/>
                </a:solidFill>
                <a:effectLst/>
                <a:latin typeface="Times New Roman" panose="02020603050405020304" pitchFamily="18" charset="0"/>
                <a:cs typeface="Times New Roman" panose="02020603050405020304" pitchFamily="18" charset="0"/>
              </a:rPr>
              <a:t>Cultural and Educational Rights (Articles 29-30)</a:t>
            </a:r>
            <a:r>
              <a:rPr lang="en-US" b="0" i="0" dirty="0">
                <a:solidFill>
                  <a:srgbClr val="374151"/>
                </a:solidFill>
                <a:effectLst/>
                <a:latin typeface="Times New Roman" panose="02020603050405020304" pitchFamily="18" charset="0"/>
                <a:cs typeface="Times New Roman" panose="02020603050405020304" pitchFamily="18" charset="0"/>
              </a:rPr>
              <a:t>: These provisions protect the rights of minorities to conserve their culture, language, and educational institutions.</a:t>
            </a:r>
          </a:p>
          <a:p>
            <a:pPr algn="l">
              <a:buFont typeface="Arial" panose="020B0604020202020204" pitchFamily="34" charset="0"/>
              <a:buChar char="•"/>
            </a:pPr>
            <a:r>
              <a:rPr lang="en-US" b="1" i="0" dirty="0">
                <a:solidFill>
                  <a:srgbClr val="374151"/>
                </a:solidFill>
                <a:effectLst/>
                <a:latin typeface="Times New Roman" panose="02020603050405020304" pitchFamily="18" charset="0"/>
                <a:cs typeface="Times New Roman" panose="02020603050405020304" pitchFamily="18" charset="0"/>
              </a:rPr>
              <a:t>Right to Constitutional Remedies (Article 32)</a:t>
            </a:r>
            <a:r>
              <a:rPr lang="en-US" b="0" i="0" dirty="0">
                <a:solidFill>
                  <a:srgbClr val="374151"/>
                </a:solidFill>
                <a:effectLst/>
                <a:latin typeface="Times New Roman" panose="02020603050405020304" pitchFamily="18" charset="0"/>
                <a:cs typeface="Times New Roman" panose="02020603050405020304" pitchFamily="18" charset="0"/>
              </a:rPr>
              <a:t>: Article 32 empowers individuals to seek remedies from the Supreme Court for the enforcement of their fundamental rights, making the judiciary a guardian of human rights.</a:t>
            </a:r>
          </a:p>
          <a:p>
            <a:endParaRPr lang="en-IN" dirty="0"/>
          </a:p>
        </p:txBody>
      </p:sp>
    </p:spTree>
    <p:extLst>
      <p:ext uri="{BB962C8B-B14F-4D97-AF65-F5344CB8AC3E}">
        <p14:creationId xmlns:p14="http://schemas.microsoft.com/office/powerpoint/2010/main" val="24584098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2" name="Picture 6" descr="Pin by naina on cartooning | Caricature sketch, Caricature, Cartoon  drawings sketches">
            <a:extLst>
              <a:ext uri="{FF2B5EF4-FFF2-40B4-BE49-F238E27FC236}">
                <a16:creationId xmlns:a16="http://schemas.microsoft.com/office/drawing/2014/main" id="{48677299-BEB0-BDAA-0D4A-40389C3E11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622"/>
          <a:stretch/>
        </p:blipFill>
        <p:spPr bwMode="auto">
          <a:xfrm>
            <a:off x="1036320" y="4422389"/>
            <a:ext cx="2136896" cy="2007594"/>
          </a:xfrm>
          <a:prstGeom prst="rect">
            <a:avLst/>
          </a:prstGeom>
          <a:noFill/>
          <a:effectLst>
            <a:softEdge rad="177800"/>
          </a:effectLst>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0115F814-3DA0-0AAA-E9C5-9B64F47F24B7}"/>
              </a:ext>
            </a:extLst>
          </p:cNvPr>
          <p:cNvSpPr>
            <a:spLocks noGrp="1"/>
          </p:cNvSpPr>
          <p:nvPr>
            <p:ph type="title"/>
          </p:nvPr>
        </p:nvSpPr>
        <p:spPr/>
        <p:txBody>
          <a:bodyPr/>
          <a:lstStyle/>
          <a:p>
            <a:pPr algn="ctr"/>
            <a:r>
              <a:rPr lang="en-IN" dirty="0"/>
              <a:t>Thank you</a:t>
            </a:r>
          </a:p>
        </p:txBody>
      </p:sp>
      <p:sp>
        <p:nvSpPr>
          <p:cNvPr id="5" name="Text Placeholder 4">
            <a:extLst>
              <a:ext uri="{FF2B5EF4-FFF2-40B4-BE49-F238E27FC236}">
                <a16:creationId xmlns:a16="http://schemas.microsoft.com/office/drawing/2014/main" id="{5C511558-D761-87DA-BEF7-7F76584C25B6}"/>
              </a:ext>
            </a:extLst>
          </p:cNvPr>
          <p:cNvSpPr>
            <a:spLocks noGrp="1"/>
          </p:cNvSpPr>
          <p:nvPr>
            <p:ph type="body" idx="1"/>
          </p:nvPr>
        </p:nvSpPr>
        <p:spPr/>
        <p:txBody>
          <a:bodyPr/>
          <a:lstStyle/>
          <a:p>
            <a:endParaRPr lang="en-IN"/>
          </a:p>
        </p:txBody>
      </p:sp>
      <p:pic>
        <p:nvPicPr>
          <p:cNvPr id="9218" name="Picture 2" descr="Indian Politicians cartoon | Vignesh Rajan's CariBlah">
            <a:extLst>
              <a:ext uri="{FF2B5EF4-FFF2-40B4-BE49-F238E27FC236}">
                <a16:creationId xmlns:a16="http://schemas.microsoft.com/office/drawing/2014/main" id="{D8179EE4-75DA-CD4C-A493-F0F27BDAEF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5859"/>
          <a:stretch/>
        </p:blipFill>
        <p:spPr bwMode="auto">
          <a:xfrm>
            <a:off x="7364216" y="4572001"/>
            <a:ext cx="4827784" cy="1857982"/>
          </a:xfrm>
          <a:prstGeom prst="rect">
            <a:avLst/>
          </a:prstGeom>
          <a:noFill/>
          <a:effectLst>
            <a:softEdge rad="1778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8106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3.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{A78D2566-CA80-4688-9640-37C3D47D3FEF}tf33845126_win32</Template>
  <TotalTime>137</TotalTime>
  <Words>572</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Algerian</vt:lpstr>
      <vt:lpstr>Arial</vt:lpstr>
      <vt:lpstr>Bookman Old Style</vt:lpstr>
      <vt:lpstr>Calibri</vt:lpstr>
      <vt:lpstr>Franklin Gothic Book</vt:lpstr>
      <vt:lpstr>Sitka Heading</vt:lpstr>
      <vt:lpstr>Söhne</vt:lpstr>
      <vt:lpstr>Times New Roman</vt:lpstr>
      <vt:lpstr>1_RetrospectVTI</vt:lpstr>
      <vt:lpstr>Human Rights and Indian Constitution</vt:lpstr>
      <vt:lpstr>Introduction</vt:lpstr>
      <vt:lpstr>Indian Constitution</vt:lpstr>
      <vt:lpstr>Key Features:</vt:lpstr>
      <vt:lpstr>Key Features:</vt:lpstr>
      <vt:lpstr>Human Rights and the Indian Constitution</vt:lpstr>
      <vt:lpstr>Key Provisions</vt:lpstr>
      <vt:lpstr>Key Provisions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Rights and Indian Constitution</dc:title>
  <dc:creator>user</dc:creator>
  <cp:lastModifiedBy>user</cp:lastModifiedBy>
  <cp:revision>4</cp:revision>
  <dcterms:created xsi:type="dcterms:W3CDTF">2023-10-10T04:22:48Z</dcterms:created>
  <dcterms:modified xsi:type="dcterms:W3CDTF">2023-10-11T06:16:46Z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