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5" r:id="rId11"/>
    <p:sldId id="264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B6EE809-921A-462B-A4DF-481BD47AFFFE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TxStyle/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TxStyle/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F94E6FE8-3F9C-429F-B81D-50B840663FF8}" styleName="表样式 1 12">
    <a:wholeTbl>
      <a:tcTxStyle>
        <a:fontRef idx="none">
          <a:srgbClr val="000000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TxStyle/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la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none">
          <a:srgbClr val="FFFFFF"/>
        </a:fontRef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70"/>
        <p:guide pos="3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meeting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240" y="1200785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关键发现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AutoNum type="arabicPeriod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跳跃连接的有效性：ResNet18+Skip在所有指标上均表现最佳，证明U型架构在保留细节特征方面的优势对过火区分割任务至关重要。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AutoNum type="arabicPeriod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Focal Loss的局限性：单独使用Focal Loss（ResNet18+Focal）导致性能下降2.67%，可能原因包括：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Arial" panose="020B0604020202020204"/>
              <a:buChar char="◦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超参数（α、γ）未充分优化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Arial" panose="020B0604020202020204"/>
              <a:buChar char="◦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对于本数据集的类别不平衡程度，标准交叉熵损失已经足够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AutoNum type="arabicPeriod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过度工程化问题：Full 模型尽管集成了所有改进技术，但性能最差（87.77%），表明：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Arial" panose="020B0604020202020204"/>
              <a:buChar char="◦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过度正则化（Dropout）可能损害了特征表达能力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Arial" panose="020B0604020202020204"/>
              <a:buChar char="◦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多个组件间的相互作用增加了优化难度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Arial" panose="020B0604020202020204"/>
              <a:buChar char="◦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深度监督的权重分配（0.6:0.4）可能不适合当前任务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AutoNum type="arabicPeriod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精确率-召回率权衡： 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Arial" panose="020B0604020202020204"/>
              <a:buChar char="◦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ResNet18+Skip实现了最佳的精确率（96.36%）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Arial" panose="020B0604020202020204"/>
              <a:buChar char="◦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Full 获得最高召回率（96.17%），但以牺牲精确率（88.21%）为代价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>
              <a:buFont typeface="Arial" panose="020B0604020202020204"/>
              <a:buChar char="◦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这表明不同架构在假阳性和假阴性之间存在不同的权衡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 b="1"/>
              <a:t>  </a:t>
            </a:r>
            <a:r>
              <a:rPr lang="zh-CN" altLang="en-US" b="1"/>
              <a:t>训练结果与分析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b="1"/>
              <a:t>  </a:t>
            </a:r>
            <a:r>
              <a:rPr lang="zh-CN" altLang="en-US" b="1"/>
              <a:t>预测</a:t>
            </a:r>
            <a:r>
              <a:rPr lang="zh-CN" altLang="en-US" b="1"/>
              <a:t>结果与分析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Baseline-</a:t>
            </a:r>
            <a:r>
              <a:rPr lang="en-US" altLang="zh-CN">
                <a:sym typeface="+mn-ea"/>
              </a:rPr>
              <a:t>ResNet 18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7385" y="1886585"/>
            <a:ext cx="11358880" cy="4026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141855"/>
            <a:ext cx="10515600" cy="371856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ResNet 18 +Focal Loss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045" y="1899285"/>
            <a:ext cx="10256520" cy="4351655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ResNet 18 +Skip Connections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585" y="291465"/>
            <a:ext cx="11671300" cy="1325880"/>
          </a:xfrm>
        </p:spPr>
        <p:txBody>
          <a:bodyPr>
            <a:normAutofit/>
          </a:bodyPr>
          <a:p>
            <a:r>
              <a:rPr lang="zh-CN" altLang="en-US" sz="3200">
                <a:sym typeface="+mn-ea"/>
              </a:rPr>
              <a:t>（</a:t>
            </a:r>
            <a:r>
              <a:rPr lang="en-US" altLang="zh-CN" sz="3200">
                <a:sym typeface="+mn-ea"/>
              </a:rPr>
              <a:t>d</a:t>
            </a:r>
            <a:r>
              <a:rPr lang="zh-CN" altLang="en-US" sz="3200">
                <a:sym typeface="+mn-ea"/>
              </a:rPr>
              <a:t>）</a:t>
            </a:r>
            <a:r>
              <a:rPr lang="en-US" altLang="zh-CN" sz="3200">
                <a:sym typeface="+mn-ea"/>
              </a:rPr>
              <a:t>ResNet 18</a:t>
            </a:r>
            <a:r>
              <a:rPr lang="en-US" altLang="zh-CN" sz="3200"/>
              <a:t> </a:t>
            </a:r>
            <a:r>
              <a:rPr lang="en-US" altLang="zh-CN" sz="3200">
                <a:sym typeface="+mn-ea"/>
              </a:rPr>
              <a:t>+</a:t>
            </a:r>
            <a:r>
              <a:rPr lang="en-US" altLang="zh-CN" sz="3200"/>
              <a:t>Skip + Dropout + Deep Supervision + Focal Loss</a:t>
            </a:r>
            <a:endParaRPr lang="en-US" altLang="zh-CN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585" y="1412240"/>
            <a:ext cx="11906885" cy="4525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07630" y="3199765"/>
            <a:ext cx="758190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/>
              <a:t>Drop=0.1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7707630" y="4380865"/>
            <a:ext cx="758190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/>
              <a:t>Drop=0.1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7707630" y="5300345"/>
            <a:ext cx="758190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/>
              <a:t>Drop=0.1</a:t>
            </a:r>
            <a:endParaRPr lang="en-US" altLang="zh-CN" sz="1200"/>
          </a:p>
        </p:txBody>
      </p:sp>
      <p:sp>
        <p:nvSpPr>
          <p:cNvPr id="9" name="文本框 8"/>
          <p:cNvSpPr txBox="1"/>
          <p:nvPr/>
        </p:nvSpPr>
        <p:spPr>
          <a:xfrm>
            <a:off x="7707630" y="2362200"/>
            <a:ext cx="862965" cy="275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/>
              <a:t>Drop=0.05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7658735" y="3461385"/>
            <a:ext cx="912495" cy="46037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en-US" altLang="zh-CN" sz="1200"/>
              <a:t>deep supervision</a:t>
            </a:r>
            <a:endParaRPr lang="en-US" altLang="zh-CN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 b="1"/>
              <a:t>  </a:t>
            </a:r>
            <a:r>
              <a:rPr lang="zh-CN" altLang="en-US" b="1"/>
              <a:t>模型架构说明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05" y="1195070"/>
            <a:ext cx="10515600" cy="4351338"/>
          </a:xfrm>
        </p:spPr>
        <p:txBody>
          <a:bodyPr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编码器：ResNet18的4个layer逐步降采样，提取多尺度特征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解码器：4个解码块，每个包含上采样、特征拼接、卷积和Dropout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Dropout正则化：Decoder4/3/2使用0.1，Decoder1使用0.05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深度监督：从Decoder2产生辅助输出，训练时提供额外监督信号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跳跃连接：e1→Decoder1, e2→Decoder2, e3→Decoder3，保留细节信息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损失函数：主损失权重0.6，辅助损失权重0.4，均使用Focal Loss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输出：主输出和辅助输出都上采样到原始分辨率512×512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9685"/>
            <a:ext cx="10515600" cy="1325563"/>
          </a:xfrm>
        </p:spPr>
        <p:txBody>
          <a:bodyPr/>
          <a:p>
            <a:r>
              <a:rPr lang="en-US" altLang="zh-CN" b="1">
                <a:sym typeface="+mn-ea"/>
              </a:rPr>
              <a:t>  </a:t>
            </a:r>
            <a:r>
              <a:rPr lang="zh-CN" altLang="en-US" b="1">
                <a:sym typeface="+mn-ea"/>
              </a:rPr>
              <a:t>训练细节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54940" y="1257935"/>
            <a:ext cx="7405370" cy="5380990"/>
          </a:xfrm>
          <a:prstGeom prst="rect">
            <a:avLst/>
          </a:prstGeom>
        </p:spPr>
        <p:txBody>
          <a:bodyPr wrap="square">
            <a:noAutofit/>
          </a:bodyPr>
          <a:p>
            <a:pPr marL="228600" indent="-228600">
              <a:lnSpc>
                <a:spcPct val="150000"/>
              </a:lnSpc>
              <a:spcAft>
                <a:spcPct val="60000"/>
              </a:spcAft>
              <a:buFont typeface="+mj-lt"/>
              <a:buAutoNum type="arabicPeriod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所有基线模型均在配备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24GB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显存的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NVIDIA RTX 3090 GPU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上进行训练。实验使用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PyTorch 1.12.0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框架和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CUDA 11.6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进行实现。为确保实验的可重复性，所有实验均设置相同的随机种子（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>
              <a:lnSpc>
                <a:spcPct val="150000"/>
              </a:lnSpc>
              <a:spcAft>
                <a:spcPct val="60000"/>
              </a:spcAft>
              <a:buFont typeface="+mj-lt"/>
              <a:buAutoNum type="arabicPeriod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优化策略。 本文采用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AdamW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优化器，初始学习率设置为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1×10⁻³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，权重衰减系数为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5×10⁻⁴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。学习率调度策略采用余弦退火（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Cosine Annealing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），最小学习率为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1×10⁻⁶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。对于使用深度监督的模型，我们在训练初期设置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epoch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的预热阶段以稳定训练过程。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50000"/>
              </a:lnSpc>
              <a:spcAft>
                <a:spcPct val="60000"/>
              </a:spcAft>
              <a:buClrTx/>
              <a:buSzTx/>
              <a:buFont typeface="+mj-lt"/>
              <a:buAutoNum type="arabicPeriod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数据增强。 训练阶段采用以下数据增强策略以提升模型泛化能力：（1）以0.5的概率进行随机水平和垂直翻转；（2）以0.3的概率进行随机90度旋转；（3）以0.3的概率进行轻微的亮度和对比度调整（±5%）。验证阶段不使用数据增强，以确保评估的一致性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50000"/>
              </a:lnSpc>
              <a:spcAft>
                <a:spcPct val="60000"/>
              </a:spcAft>
              <a:buClrTx/>
              <a:buSzTx/>
              <a:buFont typeface="+mj-lt"/>
              <a:buAutoNum type="arabicPeriod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损失函数。 Vanilla ResNet18和Skip Connection模型使用标准的交叉熵损失函数。对于采用Focal Loss的模型，考虑到类别不平衡问题（背景：过火区 = 6.8：1），我们设置α = [0.25, 0.75]，γ = 2.0。Full Improved模型采用组合损失：L_总 = 0.6 × L_主 + 0.4 × L_辅，其中L_主和L_辅均为Focal Loss。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indent="-228600" algn="l">
              <a:lnSpc>
                <a:spcPct val="150000"/>
              </a:lnSpc>
              <a:spcAft>
                <a:spcPct val="60000"/>
              </a:spcAft>
              <a:buClrTx/>
              <a:buSzTx/>
              <a:buFont typeface="+mj-lt"/>
              <a:buAutoNum type="arabicPeriod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训练策略。 每个模型最多训练150个epoch，批次大小为16（由于显存限制，Skip Connection模型为12，Full 模型为8）。每2个epoch进行一次验证，并基于过火区类别的验证IoU实施早停策略，耐心值设为15个epoch。最佳模型检查点根据最高的验证IoU分数进行选择。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Aft>
                <a:spcPct val="60000"/>
              </a:spcAft>
            </a:pP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948295" y="1755140"/>
          <a:ext cx="3803650" cy="3035935"/>
        </p:xfrm>
        <a:graphic>
          <a:graphicData uri="http://schemas.openxmlformats.org/drawingml/2006/table">
            <a:tbl>
              <a:tblPr firstRow="1">
                <a:tableStyleId>{9B6EE809-921A-462B-A4DF-481BD47AFFFE}</a:tableStyleId>
              </a:tblPr>
              <a:tblGrid>
                <a:gridCol w="1901825"/>
                <a:gridCol w="1901825"/>
              </a:tblGrid>
              <a:tr h="26860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参数名称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参数值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</a:tr>
              <a:tr h="267970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优化器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100"/>
                        <a:t>AdamW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26860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基础学习率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100"/>
                        <a:t>1×10⁻³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26860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权重衰减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100"/>
                        <a:t>5×10⁻⁴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351790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批次大小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100"/>
                        <a:t>16</a:t>
                      </a:r>
                      <a:r>
                        <a:rPr lang="zh-CN" altLang="en-US" sz="1100"/>
                        <a:t>（</a:t>
                      </a:r>
                      <a:r>
                        <a:rPr lang="en-US" altLang="zh-CN" sz="1100"/>
                        <a:t>Vanilla</a:t>
                      </a:r>
                      <a:r>
                        <a:rPr lang="zh-CN" altLang="en-US" sz="1100"/>
                        <a:t>、</a:t>
                      </a:r>
                      <a:r>
                        <a:rPr lang="en-US" altLang="zh-CN" sz="1100"/>
                        <a:t>Focal</a:t>
                      </a:r>
                      <a:r>
                        <a:rPr lang="zh-CN" altLang="en-US" sz="1100"/>
                        <a:t>），</a:t>
                      </a:r>
                      <a:r>
                        <a:rPr lang="en-US" altLang="zh-CN" sz="1100"/>
                        <a:t>12</a:t>
                      </a:r>
                      <a:r>
                        <a:rPr lang="zh-CN" altLang="en-US" sz="1100"/>
                        <a:t>（</a:t>
                      </a:r>
                      <a:r>
                        <a:rPr lang="en-US" altLang="zh-CN" sz="1100"/>
                        <a:t>Skip</a:t>
                      </a:r>
                      <a:r>
                        <a:rPr lang="zh-CN" altLang="en-US" sz="1100"/>
                        <a:t>），</a:t>
                      </a:r>
                      <a:r>
                        <a:rPr lang="en-US" altLang="zh-CN" sz="1100"/>
                        <a:t>8</a:t>
                      </a:r>
                      <a:r>
                        <a:rPr lang="zh-CN" altLang="en-US" sz="1100"/>
                        <a:t>（</a:t>
                      </a:r>
                      <a:r>
                        <a:rPr lang="en-US" altLang="zh-CN" sz="1100"/>
                        <a:t>Full</a:t>
                      </a:r>
                      <a:r>
                        <a:rPr lang="zh-CN" altLang="en-US" sz="1100"/>
                        <a:t>）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</a:tr>
              <a:tr h="267970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最大训练轮数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100"/>
                        <a:t>150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26860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早停耐心值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100"/>
                        <a:t>15</a:t>
                      </a:r>
                      <a:r>
                        <a:rPr lang="zh-CN" altLang="en-US" sz="1100"/>
                        <a:t>轮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</a:tr>
              <a:tr h="26860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验证频率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每</a:t>
                      </a:r>
                      <a:r>
                        <a:rPr lang="en-US" altLang="zh-CN" sz="1100"/>
                        <a:t>2</a:t>
                      </a:r>
                      <a:r>
                        <a:rPr lang="zh-CN" altLang="en-US" sz="1100"/>
                        <a:t>轮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</a:tr>
              <a:tr h="26860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学习率调度器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余弦退火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</a:tr>
              <a:tr h="267970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梯度裁剪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100"/>
                        <a:t>1.0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268605">
                <a:tc>
                  <a:txBody>
                    <a:bodyPr/>
                    <a:p>
                      <a:pPr algn="ctr"/>
                      <a:r>
                        <a:rPr lang="en-US" altLang="zh-CN" sz="1100"/>
                        <a:t>Dropout</a:t>
                      </a:r>
                      <a:r>
                        <a:rPr lang="zh-CN" altLang="en-US" sz="1100"/>
                        <a:t>率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100"/>
                        <a:t>[0.1, 0.1, 0.1, 0.05]</a:t>
                      </a:r>
                      <a:r>
                        <a:rPr lang="zh-CN" altLang="en-US" sz="1100"/>
                        <a:t>（仅</a:t>
                      </a:r>
                      <a:r>
                        <a:rPr lang="en-US" altLang="zh-CN" sz="1100"/>
                        <a:t>Full</a:t>
                      </a:r>
                      <a:r>
                        <a:rPr lang="zh-CN" altLang="en-US" sz="1100"/>
                        <a:t>模型）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847455" y="1257935"/>
            <a:ext cx="3344545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lang="zh-CN" altLang="en-US" sz="1500" b="1">
                <a:sym typeface="+mn-ea"/>
              </a:rPr>
              <a:t>表</a:t>
            </a:r>
            <a:r>
              <a:rPr lang="en-US" altLang="zh-CN" sz="1500" b="1">
                <a:sym typeface="+mn-ea"/>
              </a:rPr>
              <a:t>1</a:t>
            </a:r>
            <a:r>
              <a:rPr lang="en-US" altLang="zh-CN" sz="1500" b="1">
                <a:sym typeface="+mn-ea"/>
              </a:rPr>
              <a:t>. </a:t>
            </a:r>
            <a:r>
              <a:rPr lang="zh-CN" altLang="en-US" sz="1500" b="1">
                <a:sym typeface="+mn-ea"/>
              </a:rPr>
              <a:t>训练超参数设置</a:t>
            </a:r>
            <a:endParaRPr lang="zh-CN" altLang="en-US" sz="1500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pPr algn="l">
              <a:buClrTx/>
              <a:buSzTx/>
              <a:buFontTx/>
            </a:pPr>
            <a:r>
              <a:rPr lang="en-US" altLang="zh-CN" b="1"/>
              <a:t>  </a:t>
            </a:r>
            <a:r>
              <a:rPr lang="zh-CN" altLang="en-US" b="1"/>
              <a:t>训练结果与分析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235" y="1095375"/>
            <a:ext cx="9062720" cy="4457065"/>
          </a:xfrm>
        </p:spPr>
        <p:txBody>
          <a:bodyPr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表2展示了四个基线模型在CBAS测试集上的性能对比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ResNet18+Skip取得了最佳的过火区IoU（91.93%），相比基准模型Vanilla ResNet18（90.81%）提升了1.12个百分点。值得注意的是，ResNet18+Focal（88.14%）和Full （87.77%）模型的性能反而低于基准模型，分别下降了2.67和3.04个百分点。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50000"/>
              </a:lnSpc>
              <a:buClrTx/>
              <a:buSzTx/>
              <a:buFont typeface="+mj-lt"/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收敛速度分析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过程监控显示模型间存在显著的收敛速度差异：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Arial" panose="020B0604020202020204"/>
              <a:buChar char="•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ResNet18+Skip：收敛最快，仅需42个epoch达到最佳性能，展现出跳跃连接在加速训练中的优势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Arial" panose="020B0604020202020204"/>
              <a:buChar char="•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Vanilla ResNet18：中等收敛速度，86个epoch达到最佳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Arial" panose="020B0604020202020204"/>
              <a:buChar char="•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Full ：102个epoch达到最佳，复杂架构延缓了收敛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Arial" panose="020B0604020202020204"/>
              <a:buChar char="•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ResNet18+Focal：收敛最慢，需要114个epoch，表明Focal Loss的参数优化更具挑战性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spcAft>
                <a:spcPts val="0"/>
              </a:spcAft>
              <a:buNone/>
            </a:pP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19625" y="4249420"/>
            <a:ext cx="2663190" cy="321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500" b="1"/>
              <a:t>表3. 基线模型性能对比</a:t>
            </a:r>
            <a:endParaRPr lang="zh-CN" altLang="en-US" sz="1500" b="1"/>
          </a:p>
        </p:txBody>
      </p:sp>
      <p:graphicFrame>
        <p:nvGraphicFramePr>
          <p:cNvPr id="5" name="表格 4"/>
          <p:cNvGraphicFramePr/>
          <p:nvPr/>
        </p:nvGraphicFramePr>
        <p:xfrm>
          <a:off x="501650" y="4712335"/>
          <a:ext cx="10481310" cy="1311275"/>
        </p:xfrm>
        <a:graphic>
          <a:graphicData uri="http://schemas.openxmlformats.org/drawingml/2006/table">
            <a:tbl>
              <a:tblPr firstRow="1">
                <a:tableStyleId>{F94E6FE8-3F9C-429F-B81D-50B840663FF8}</a:tableStyleId>
              </a:tblPr>
              <a:tblGrid>
                <a:gridCol w="1497330"/>
                <a:gridCol w="1497330"/>
                <a:gridCol w="1497330"/>
                <a:gridCol w="1497330"/>
                <a:gridCol w="1497330"/>
                <a:gridCol w="1497330"/>
                <a:gridCol w="1497330"/>
              </a:tblGrid>
              <a:tr h="262255"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模型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IoU (%)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F1</a:t>
                      </a:r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分数 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(%)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精确率 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(%)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召回率 </a:t>
                      </a:r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(%)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最佳轮次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zh-CN" alt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实际训练轮数</a:t>
                      </a:r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</a:tr>
              <a:tr h="262255"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Vanilla ResNet18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90.81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95.06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95.47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94.65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86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116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</a:tr>
              <a:tr h="262255"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ResNet18+Focal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88.14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93.60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91.54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95.77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114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144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</a:tr>
              <a:tr h="262255"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ResNet18+Skip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91.93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95.68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96.36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95.01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42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72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</a:tr>
              <a:tr h="262255"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Full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87.77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92.02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88.21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96.17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102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132</a:t>
                      </a:r>
                      <a:endParaRPr lang="en-US" altLang="zh-CN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精确率与召回率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4385" y="1534795"/>
            <a:ext cx="10515600" cy="4351338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精确率（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Precision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定义：预测为过火区的像素中，真正是过火区的比例。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精确率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正确预测的过火区像素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所有预测为过火区的像素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= TP / (TP + FP)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召回率（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Recall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定义：实际过火区中，被正确识别出来的比例。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召回率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正确预测的过火区像素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 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所有实际的过火区像素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= TP / (TP + FN)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200" y="5886450"/>
            <a:ext cx="7602855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Full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高召回率（如96.17%）：模型找到了几乎所有过火区，漏检少</a:t>
            </a:r>
            <a:endParaRPr lang="zh-CN" altLang="en-US" sz="18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99*239"/>
  <p:tag name="TABLE_ENDDRAG_RECT" val="579*143*299*239"/>
</p:tagLst>
</file>

<file path=ppt/tags/tag2.xml><?xml version="1.0" encoding="utf-8"?>
<p:tagLst xmlns:p="http://schemas.openxmlformats.org/presentationml/2006/main">
  <p:tag name="resource_record_key" val="{&quot;29&quot;:[50000086,50000076,50000049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2548</Words>
  <Application>WPS 演示</Application>
  <PresentationFormat>宽屏</PresentationFormat>
  <Paragraphs>200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</vt:lpstr>
      <vt:lpstr>微软雅黑</vt:lpstr>
      <vt:lpstr>Arial</vt:lpstr>
      <vt:lpstr>WPS</vt:lpstr>
      <vt:lpstr>PowerPoint 演示文稿</vt:lpstr>
      <vt:lpstr>PowerPoint 演示文稿</vt:lpstr>
      <vt:lpstr>Baseline-ResNet 18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训练结果与分析</vt:lpstr>
      <vt:lpstr>  训练结果与分析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 Ao</dc:creator>
  <cp:lastModifiedBy>Nan</cp:lastModifiedBy>
  <cp:revision>72</cp:revision>
  <dcterms:created xsi:type="dcterms:W3CDTF">2023-08-09T12:44:00Z</dcterms:created>
  <dcterms:modified xsi:type="dcterms:W3CDTF">2025-08-28T12:14:52Z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