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60" r:id="rId5"/>
    <p:sldId id="262" r:id="rId6"/>
    <p:sldId id="261" r:id="rId7"/>
    <p:sldId id="265" r:id="rId8"/>
    <p:sldId id="267" r:id="rId9"/>
    <p:sldId id="263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9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04215-5857-499F-BC2D-F2A14EA0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E529B5-988F-4814-9BA2-EEAEF1C959F4}"/>
              </a:ext>
            </a:extLst>
          </p:cNvPr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B213972-B773-4BC6-BF5F-8B91FD8EE665}"/>
              </a:ext>
            </a:extLst>
          </p:cNvPr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285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42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3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4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11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9B8F-F422-4427-ABB3-4E3200C8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022AA-31E9-45F9-89AE-9C61DE8B0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1CDF8-2741-4F62-A341-E676FF3B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BD6E8E-3A15-4397-85C2-512A9487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59AEF-D811-454E-85E8-2FA5D858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5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>
            <a:extLst>
              <a:ext uri="{FF2B5EF4-FFF2-40B4-BE49-F238E27FC236}">
                <a16:creationId xmlns:a16="http://schemas.microsoft.com/office/drawing/2014/main" id="{F8FD41F5-22FD-4AC2-A7DF-0E76EB489A34}"/>
              </a:ext>
            </a:extLst>
          </p:cNvPr>
          <p:cNvGrpSpPr>
            <a:grpSpLocks/>
          </p:cNvGrpSpPr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>
              <a:extLst>
                <a:ext uri="{FF2B5EF4-FFF2-40B4-BE49-F238E27FC236}">
                  <a16:creationId xmlns:a16="http://schemas.microsoft.com/office/drawing/2014/main" id="{55B3A58B-7A1D-409D-9932-20285CA362F8}"/>
                </a:ext>
              </a:extLst>
            </p:cNvPr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>
              <a:extLst>
                <a:ext uri="{FF2B5EF4-FFF2-40B4-BE49-F238E27FC236}">
                  <a16:creationId xmlns:a16="http://schemas.microsoft.com/office/drawing/2014/main" id="{26133153-151F-4088-8F45-11DB6E4AD213}"/>
                </a:ext>
              </a:extLst>
            </p:cNvPr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C745FA23-BB68-41D8-87F4-256E8903D76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3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AAE00-9D0D-431E-A884-12AEF77BD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46048-9A48-4798-981F-29FED7450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FEF9B5-7C99-43EA-A9EF-4D3F2B710E9A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3190A1-A468-4F39-9668-A2DBF6532A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D03426-EA80-4E0E-BC39-0089C7FC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40492" b="5838"/>
          <a:stretch/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121258-C45D-421D-9B06-C3E96CDA810B}"/>
              </a:ext>
            </a:extLst>
          </p:cNvPr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E41EFD45-700A-498D-974A-BBDC4BDADD4F}"/>
              </a:ext>
            </a:extLst>
          </p:cNvPr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>
            <a:extLst>
              <a:ext uri="{FF2B5EF4-FFF2-40B4-BE49-F238E27FC236}">
                <a16:creationId xmlns:a16="http://schemas.microsoft.com/office/drawing/2014/main" id="{A5E14D75-0D99-4E9F-8E4F-C3E5074739A5}"/>
              </a:ext>
            </a:extLst>
          </p:cNvPr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673D753-283E-44CC-A27B-BFB1B4FC10E2}"/>
              </a:ext>
            </a:extLst>
          </p:cNvPr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96DD612-8A61-476E-8370-4BFEADD90D58}"/>
              </a:ext>
            </a:extLst>
          </p:cNvPr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A5A3806F-9CC9-4FD6-855B-506BD8C0A773}"/>
                </a:ext>
              </a:extLst>
            </p:cNvPr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36919471-9AF5-4347-8851-91EAE09C4622}"/>
                </a:ext>
              </a:extLst>
            </p:cNvPr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>
              <a:extLst>
                <a:ext uri="{FF2B5EF4-FFF2-40B4-BE49-F238E27FC236}">
                  <a16:creationId xmlns:a16="http://schemas.microsoft.com/office/drawing/2014/main" id="{61E2D627-BAC6-40B7-97C2-0143D6BCB5D1}"/>
                </a:ext>
              </a:extLst>
            </p:cNvPr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</a:p>
          </p:txBody>
        </p:sp>
      </p:grpSp>
      <p:pic>
        <p:nvPicPr>
          <p:cNvPr id="15" name="图片 14" descr="97285_765033.jpg">
            <a:extLst>
              <a:ext uri="{FF2B5EF4-FFF2-40B4-BE49-F238E27FC236}">
                <a16:creationId xmlns:a16="http://schemas.microsoft.com/office/drawing/2014/main" id="{8A6C760B-9ED2-40B8-8753-1F425B5606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064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52454-A0B7-402D-8740-848C298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0046B8F-2645-473D-93D8-EBCDA1BD6001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6244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2.2 Verilog HDL</a:t>
            </a:r>
            <a:r>
              <a:rPr lang="zh-CN" altLang="en-US" dirty="0"/>
              <a:t>模块的结构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</a:t>
            </a:r>
            <a:r>
              <a:rPr lang="zh-CN" altLang="en-US" dirty="0"/>
              <a:t>的基本设计单元是“</a:t>
            </a:r>
            <a:r>
              <a:rPr lang="zh-CN" altLang="en-US" dirty="0">
                <a:solidFill>
                  <a:srgbClr val="FF0066"/>
                </a:solidFill>
              </a:rPr>
              <a:t>模块</a:t>
            </a:r>
            <a:r>
              <a:rPr lang="zh-CN" altLang="en-US" dirty="0"/>
              <a:t> </a:t>
            </a:r>
            <a:r>
              <a:rPr lang="en-US" altLang="zh-CN" dirty="0">
                <a:ea typeface="黑体" panose="02010609060101010101" pitchFamily="49" charset="-122"/>
              </a:rPr>
              <a:t>(block) ” </a:t>
            </a:r>
            <a:r>
              <a:rPr lang="zh-CN" altLang="en-US" dirty="0"/>
              <a:t>。</a:t>
            </a: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zh-CN" dirty="0"/>
              <a:t>Verilog 模块的结构由在</a:t>
            </a:r>
            <a:r>
              <a:rPr lang="zh-CN" altLang="zh-CN" dirty="0">
                <a:solidFill>
                  <a:srgbClr val="FF33CC"/>
                </a:solidFill>
              </a:rPr>
              <a:t>module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33CC"/>
                </a:solidFill>
              </a:rPr>
              <a:t>endmodule</a:t>
            </a:r>
            <a:r>
              <a:rPr lang="zh-CN" altLang="zh-CN" dirty="0"/>
              <a:t>关键词之间的</a:t>
            </a:r>
            <a:r>
              <a:rPr lang="en-US" altLang="zh-CN" dirty="0">
                <a:solidFill>
                  <a:srgbClr val="FF33CC"/>
                </a:solidFill>
                <a:ea typeface="黑体" panose="02010609060101010101" pitchFamily="49" charset="-122"/>
              </a:rPr>
              <a:t>4</a:t>
            </a:r>
            <a:r>
              <a:rPr lang="zh-CN" altLang="zh-CN" dirty="0"/>
              <a:t>个主要部分组成：</a:t>
            </a:r>
            <a:endParaRPr lang="zh-CN" altLang="en-US" dirty="0"/>
          </a:p>
        </p:txBody>
      </p:sp>
      <p:sp>
        <p:nvSpPr>
          <p:cNvPr id="4" name="Rectangle 4" descr="75%">
            <a:extLst>
              <a:ext uri="{FF2B5EF4-FFF2-40B4-BE49-F238E27FC236}">
                <a16:creationId xmlns:a16="http://schemas.microsoft.com/office/drawing/2014/main" id="{CA9EA955-A3E4-4948-9C31-7668DE680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493" y="2871580"/>
            <a:ext cx="4627562" cy="318928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module block1(a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 )；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input 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output d；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wire x；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assign d = a | x；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assign x = ( b &amp; ~c )；</a:t>
            </a: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2CE1C69-982A-4F34-B4A7-020F27DAD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38393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说明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6DD059D-7C22-4EA6-B812-706A43EC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322976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端口定义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5A97E80-7BC9-408C-A790-95C0C4773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017" y="5165328"/>
            <a:ext cx="12192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功能描述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66F2D1F-AD33-4F68-8848-94E77682F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566" y="4525168"/>
            <a:ext cx="18288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信号类型声明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AutoShape 13">
            <a:extLst>
              <a:ext uri="{FF2B5EF4-FFF2-40B4-BE49-F238E27FC236}">
                <a16:creationId xmlns:a16="http://schemas.microsoft.com/office/drawing/2014/main" id="{9B31CE3A-FA38-4B6E-BD33-5F1D75AF9E62}"/>
              </a:ext>
            </a:extLst>
          </p:cNvPr>
          <p:cNvSpPr>
            <a:spLocks/>
          </p:cNvSpPr>
          <p:nvPr/>
        </p:nvSpPr>
        <p:spPr bwMode="auto">
          <a:xfrm>
            <a:off x="4554928" y="3752056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Oval 14">
            <a:extLst>
              <a:ext uri="{FF2B5EF4-FFF2-40B4-BE49-F238E27FC236}">
                <a16:creationId xmlns:a16="http://schemas.microsoft.com/office/drawing/2014/main" id="{F4057D07-E67B-4903-99F1-3CEA989C7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216" y="3182143"/>
            <a:ext cx="477837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DEF83965-114E-4335-8324-F8660131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103" y="3748881"/>
            <a:ext cx="477838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863B7DB3-294D-4D93-AC5D-911BD5BD5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853" y="4480718"/>
            <a:ext cx="477838" cy="509588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8293F07A-900C-42EF-B46D-CA6E12D67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741" y="5174456"/>
            <a:ext cx="477837" cy="509587"/>
          </a:xfrm>
          <a:prstGeom prst="ellipse">
            <a:avLst/>
          </a:prstGeom>
          <a:noFill/>
          <a:ln w="508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4" name="AutoShape 18">
            <a:extLst>
              <a:ext uri="{FF2B5EF4-FFF2-40B4-BE49-F238E27FC236}">
                <a16:creationId xmlns:a16="http://schemas.microsoft.com/office/drawing/2014/main" id="{EC01EB67-6887-42B0-84AC-8B298513E6CD}"/>
              </a:ext>
            </a:extLst>
          </p:cNvPr>
          <p:cNvSpPr>
            <a:spLocks/>
          </p:cNvSpPr>
          <p:nvPr/>
        </p:nvSpPr>
        <p:spPr bwMode="auto">
          <a:xfrm>
            <a:off x="4548578" y="5095081"/>
            <a:ext cx="196850" cy="630237"/>
          </a:xfrm>
          <a:prstGeom prst="leftBrace">
            <a:avLst>
              <a:gd name="adj1" fmla="val 26532"/>
              <a:gd name="adj2" fmla="val 50000"/>
            </a:avLst>
          </a:prstGeom>
          <a:noFill/>
          <a:ln w="41275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74179-816C-4AEA-A403-634AE0EAAF10}"/>
              </a:ext>
            </a:extLst>
          </p:cNvPr>
          <p:cNvSpPr txBox="1"/>
          <p:nvPr/>
        </p:nvSpPr>
        <p:spPr>
          <a:xfrm>
            <a:off x="636104" y="6060867"/>
            <a:ext cx="33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区别</a:t>
            </a:r>
            <a:r>
              <a:rPr lang="en-US" altLang="zh-CN" dirty="0"/>
              <a:t>C++ 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</a:p>
        </p:txBody>
      </p:sp>
    </p:spTree>
    <p:extLst>
      <p:ext uri="{BB962C8B-B14F-4D97-AF65-F5344CB8AC3E}">
        <p14:creationId xmlns:p14="http://schemas.microsoft.com/office/powerpoint/2010/main" val="67018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46DB5-394E-44E1-B2EC-E9416D76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DBAA94-B569-463F-BA5A-973447DEF289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程序是由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模块</a:t>
            </a:r>
            <a:r>
              <a:rPr lang="zh-CN" altLang="en-US" sz="2200" dirty="0">
                <a:latin typeface="Times New Roman" panose="02020603050405020304" pitchFamily="18" charset="0"/>
              </a:rPr>
              <a:t>构成的。每个模块嵌套在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声明语句中。模块是可以进行层次嵌套的。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sz="2200" dirty="0">
                <a:latin typeface="Times New Roman" panose="02020603050405020304" pitchFamily="18" charset="0"/>
              </a:rPr>
              <a:t>源文件中只准有一个顶层模块，其他为子模块。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每个模块要进行端口定义，并说明输入输出端口，然后对模块的功能进行行为逻辑描述。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程序书写格式自由，一行可以写几个语句，一个语句也可以分多行写。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除了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zh-CN" altLang="en-US" sz="2200" dirty="0">
                <a:latin typeface="Times New Roman" panose="02020603050405020304" pitchFamily="18" charset="0"/>
              </a:rPr>
              <a:t>语句、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zh-CN" altLang="en-US" sz="2200" dirty="0">
                <a:latin typeface="Times New Roman" panose="02020603050405020304" pitchFamily="18" charset="0"/>
              </a:rPr>
              <a:t>语句和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fork_join</a:t>
            </a:r>
            <a:r>
              <a:rPr lang="zh-CN" altLang="en-US" sz="2200" dirty="0">
                <a:latin typeface="Times New Roman" panose="02020603050405020304" pitchFamily="18" charset="0"/>
              </a:rPr>
              <a:t>语句外，每个语句和数据定义的最后必须有分号。</a:t>
            </a: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anose="02020603050405020304" pitchFamily="18" charset="0"/>
              </a:rPr>
              <a:t>可用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/*.....*/</a:t>
            </a:r>
            <a:r>
              <a:rPr lang="zh-CN" altLang="en-US" sz="2200" dirty="0">
                <a:latin typeface="Times New Roman" panose="02020603050405020304" pitchFamily="18" charset="0"/>
              </a:rPr>
              <a:t>和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//...</a:t>
            </a:r>
            <a:r>
              <a:rPr lang="zh-CN" altLang="en-US" sz="2200" dirty="0">
                <a:latin typeface="Times New Roman" panose="02020603050405020304" pitchFamily="18" charset="0"/>
              </a:rPr>
              <a:t>对程序的任何部分作注释。加上必要的注释，以增强程序的可读性和可维护性。</a:t>
            </a:r>
          </a:p>
        </p:txBody>
      </p:sp>
    </p:spTree>
    <p:extLst>
      <p:ext uri="{BB962C8B-B14F-4D97-AF65-F5344CB8AC3E}">
        <p14:creationId xmlns:p14="http://schemas.microsoft.com/office/powerpoint/2010/main" val="87437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3E771-9B3B-4A7E-92CB-94C58C73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6E74BA0-C1BE-4943-99A4-06F9654F1275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333499"/>
            <a:ext cx="10814049" cy="47525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Quarus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 II +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modelSim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（学习，练习，仿真）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Vivado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（组成原理、体系结构）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</a:rPr>
              <a:t>(20G)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9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9CD1DE79-0574-4880-986D-67B322C342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r>
              <a:rPr lang="zh-CN" altLang="en-US" dirty="0"/>
              <a:t>（不允许超过</a:t>
            </a:r>
            <a:r>
              <a:rPr lang="en-US" altLang="zh-CN" dirty="0"/>
              <a:t>1</a:t>
            </a:r>
            <a:r>
              <a:rPr lang="zh-CN" altLang="en-US" dirty="0"/>
              <a:t>页）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573404F-3F55-4B36-A9D6-1EC0AEA7B83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、补充</a:t>
            </a:r>
            <a:r>
              <a:rPr lang="en-US" altLang="zh-CN" dirty="0"/>
              <a:t>ppt</a:t>
            </a:r>
            <a:r>
              <a:rPr lang="zh-CN" altLang="en-US" dirty="0"/>
              <a:t>中</a:t>
            </a:r>
            <a:r>
              <a:rPr lang="en-US" altLang="zh-CN" dirty="0"/>
              <a:t>P8</a:t>
            </a:r>
            <a:r>
              <a:rPr lang="zh-CN" altLang="en-US" dirty="0"/>
              <a:t>的真值表，并用自己的语言描述二路选择器的功能。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、列出课上强调的需要注意的几点。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、调研</a:t>
            </a:r>
            <a:r>
              <a:rPr lang="en-US" altLang="zh-CN" dirty="0"/>
              <a:t>FPGA</a:t>
            </a:r>
            <a:r>
              <a:rPr lang="zh-CN" altLang="en-US" dirty="0"/>
              <a:t>，总结自己收获。（功能，类型，特点，流行厂商等等都可以）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、自行调研安装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en-US" altLang="zh-CN" dirty="0" err="1"/>
              <a:t>vivado</a:t>
            </a:r>
            <a:r>
              <a:rPr lang="zh-CN" altLang="en-US" dirty="0"/>
              <a:t>，可与同学们交流讨论。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zh-CN" altLang="en-US" dirty="0"/>
              <a:t>文件名：学号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1.doc/pdf</a:t>
            </a:r>
          </a:p>
          <a:p>
            <a:r>
              <a:rPr lang="zh-CN" altLang="en-US" dirty="0"/>
              <a:t>截至时间：下次上课之前（下周三下午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</a:p>
        </p:txBody>
      </p:sp>
    </p:spTree>
    <p:extLst>
      <p:ext uri="{BB962C8B-B14F-4D97-AF65-F5344CB8AC3E}">
        <p14:creationId xmlns:p14="http://schemas.microsoft.com/office/powerpoint/2010/main" val="70358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443C12-A4BB-4C95-8E94-49137CBCAD11}"/>
              </a:ext>
            </a:extLst>
          </p:cNvPr>
          <p:cNvSpPr txBox="1"/>
          <p:nvPr/>
        </p:nvSpPr>
        <p:spPr>
          <a:xfrm>
            <a:off x="744510" y="689547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FC0D054-B865-42AE-B12F-3D630CB7B0C7}"/>
              </a:ext>
            </a:extLst>
          </p:cNvPr>
          <p:cNvSpPr txBox="1"/>
          <p:nvPr/>
        </p:nvSpPr>
        <p:spPr>
          <a:xfrm>
            <a:off x="1336623" y="1720840"/>
            <a:ext cx="95187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上课时间</a:t>
            </a:r>
            <a:endParaRPr lang="en-US" altLang="zh-CN" sz="3200" dirty="0"/>
          </a:p>
          <a:p>
            <a:pPr lvl="1"/>
            <a:r>
              <a:rPr lang="zh-CN" altLang="en-US" sz="3200" dirty="0"/>
              <a:t>周三晚</a:t>
            </a:r>
            <a:r>
              <a:rPr lang="en-US" altLang="zh-CN" sz="3200" dirty="0"/>
              <a:t>6</a:t>
            </a:r>
            <a:r>
              <a:rPr lang="zh-CN" altLang="en-US" sz="3200" dirty="0"/>
              <a:t>：</a:t>
            </a:r>
            <a:r>
              <a:rPr lang="en-US" altLang="zh-CN" sz="3200" dirty="0"/>
              <a:t>30-9</a:t>
            </a:r>
            <a:r>
              <a:rPr lang="zh-CN" altLang="en-US" sz="3200" dirty="0"/>
              <a:t>：</a:t>
            </a:r>
            <a:r>
              <a:rPr lang="en-US" altLang="zh-CN" sz="3200" dirty="0"/>
              <a:t>30</a:t>
            </a:r>
          </a:p>
          <a:p>
            <a:r>
              <a:rPr lang="zh-CN" altLang="en-US" sz="3200" dirty="0"/>
              <a:t>上课地点</a:t>
            </a:r>
            <a:endParaRPr lang="en-US" altLang="zh-CN" sz="3200" dirty="0"/>
          </a:p>
          <a:p>
            <a:pPr lvl="1"/>
            <a:r>
              <a:rPr lang="zh-CN" altLang="en-US" sz="3200" dirty="0"/>
              <a:t>综合实验楼</a:t>
            </a:r>
            <a:r>
              <a:rPr lang="en-US" altLang="zh-CN" sz="3200" dirty="0"/>
              <a:t>A</a:t>
            </a:r>
            <a:r>
              <a:rPr lang="zh-CN" altLang="en-US" sz="3200" dirty="0"/>
              <a:t>区</a:t>
            </a:r>
            <a:r>
              <a:rPr lang="en-US" altLang="zh-CN" sz="3200" dirty="0"/>
              <a:t>306 308</a:t>
            </a:r>
          </a:p>
          <a:p>
            <a:r>
              <a:rPr lang="zh-CN" altLang="en-US" sz="3200" dirty="0"/>
              <a:t>成绩占比</a:t>
            </a:r>
            <a:endParaRPr lang="en-US" altLang="zh-CN" sz="3200" dirty="0"/>
          </a:p>
          <a:p>
            <a:r>
              <a:rPr lang="zh-CN" altLang="en-US" sz="3200" dirty="0"/>
              <a:t>平时作业</a:t>
            </a:r>
            <a:r>
              <a:rPr lang="en-US" altLang="zh-CN" sz="3200" dirty="0"/>
              <a:t>30%</a:t>
            </a:r>
            <a:r>
              <a:rPr lang="zh-CN" altLang="en-US" sz="3200" dirty="0"/>
              <a:t>，签到答题</a:t>
            </a:r>
            <a:r>
              <a:rPr lang="en-US" altLang="zh-CN" sz="3200" dirty="0"/>
              <a:t>20%</a:t>
            </a:r>
            <a:r>
              <a:rPr lang="zh-CN" altLang="en-US" sz="3200" dirty="0"/>
              <a:t>，大作业</a:t>
            </a:r>
            <a:r>
              <a:rPr lang="en-US" altLang="zh-CN" sz="3200" dirty="0"/>
              <a:t>50%</a:t>
            </a:r>
          </a:p>
          <a:p>
            <a:r>
              <a:rPr lang="zh-CN" altLang="en-US" sz="3200" dirty="0"/>
              <a:t>作业要求：源码，报告（思路，仿真截图，收获总结），提交到邮箱。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04752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304668-855B-4F75-B789-68F7C307501D}"/>
              </a:ext>
            </a:extLst>
          </p:cNvPr>
          <p:cNvSpPr txBox="1"/>
          <p:nvPr/>
        </p:nvSpPr>
        <p:spPr>
          <a:xfrm>
            <a:off x="744510" y="689547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课程群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F9AE1-D967-4700-AB01-4D979A0D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679" y="0"/>
            <a:ext cx="3300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816C8-F1BF-434D-80B0-6A3F05F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0" y="365126"/>
            <a:ext cx="10420739" cy="760290"/>
          </a:xfrm>
        </p:spPr>
        <p:txBody>
          <a:bodyPr/>
          <a:lstStyle/>
          <a:p>
            <a:r>
              <a:rPr lang="en-US" altLang="zh-CN" dirty="0"/>
              <a:t>Verilog HDL </a:t>
            </a:r>
            <a:r>
              <a:rPr lang="zh-CN" altLang="en-US" dirty="0"/>
              <a:t>语言</a:t>
            </a:r>
            <a:r>
              <a:rPr lang="en-US" altLang="zh-CN" dirty="0"/>
              <a:t>——</a:t>
            </a:r>
            <a:r>
              <a:rPr lang="zh-CN" altLang="en-US" dirty="0"/>
              <a:t>编程语言？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300B5174-3A6B-4F85-B645-E4A4E985185E}"/>
              </a:ext>
            </a:extLst>
          </p:cNvPr>
          <p:cNvSpPr txBox="1">
            <a:spLocks/>
          </p:cNvSpPr>
          <p:nvPr/>
        </p:nvSpPr>
        <p:spPr>
          <a:xfrm>
            <a:off x="539750" y="1085850"/>
            <a:ext cx="8634230" cy="49851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1  </a:t>
            </a:r>
            <a:r>
              <a:rPr lang="zh-CN" altLang="en-US" noProof="1"/>
              <a:t>引言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2  Verilog HDL</a:t>
            </a:r>
            <a:r>
              <a:rPr lang="zh-CN" altLang="en-US" noProof="1"/>
              <a:t>基本结构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3  </a:t>
            </a:r>
            <a:r>
              <a:rPr lang="zh-CN" altLang="en-US" noProof="1"/>
              <a:t>数据类型及常量、变量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4  </a:t>
            </a:r>
            <a:r>
              <a:rPr lang="zh-CN" altLang="en-US" noProof="1"/>
              <a:t>运算符及表达式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5  </a:t>
            </a:r>
            <a:r>
              <a:rPr lang="zh-CN" altLang="en-US" noProof="1"/>
              <a:t>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6  </a:t>
            </a:r>
            <a:r>
              <a:rPr lang="zh-CN" altLang="en-US" noProof="1"/>
              <a:t>赋值语句和块语句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defRPr/>
            </a:pPr>
            <a:r>
              <a:rPr lang="en-US" altLang="zh-CN" noProof="1"/>
              <a:t>7  </a:t>
            </a:r>
            <a:r>
              <a:rPr lang="zh-CN" altLang="en-US" noProof="1"/>
              <a:t>条件语句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8  </a:t>
            </a:r>
            <a:r>
              <a:rPr lang="zh-CN" altLang="en-US" noProof="1"/>
              <a:t>循环语句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9  </a:t>
            </a:r>
            <a:r>
              <a:rPr lang="zh-CN" altLang="en-US" noProof="1"/>
              <a:t>结构说明语句</a:t>
            </a:r>
          </a:p>
          <a:p>
            <a:pPr>
              <a:lnSpc>
                <a:spcPct val="110000"/>
              </a:lnSpc>
              <a:spcBef>
                <a:spcPct val="5000"/>
              </a:spcBef>
              <a:buClr>
                <a:srgbClr val="3333FF"/>
              </a:buClr>
              <a:defRPr/>
            </a:pPr>
            <a:r>
              <a:rPr lang="en-US" altLang="zh-CN" noProof="1"/>
              <a:t>10 </a:t>
            </a:r>
            <a:r>
              <a:rPr lang="zh-CN" altLang="en-US" noProof="1"/>
              <a:t>编译预处理语句</a:t>
            </a:r>
          </a:p>
          <a:p>
            <a:pPr>
              <a:defRPr/>
            </a:pP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996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DF9D8-CBE8-472F-9E12-11827E6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DDF30EE-CFFF-42E8-BFFE-A4508647855A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16756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5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</a:rPr>
              <a:t>什么是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dirty="0"/>
              <a:t>     Verilog HDL</a:t>
            </a:r>
            <a:r>
              <a:rPr lang="zh-CN" altLang="en-US" dirty="0"/>
              <a:t>是一种用于数字逻辑电路设计的硬件描述语言（</a:t>
            </a:r>
            <a:r>
              <a:rPr lang="en-US" altLang="zh-CN" dirty="0"/>
              <a:t>Hardware Description Language )</a:t>
            </a:r>
            <a:r>
              <a:rPr lang="zh-CN" altLang="en-US" dirty="0"/>
              <a:t>，可以用来进行数字电路的仿真验证、时序分析、逻辑综合。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       用</a:t>
            </a:r>
            <a:r>
              <a:rPr lang="en-US" altLang="zh-CN" dirty="0"/>
              <a:t>Verilog HDL</a:t>
            </a:r>
            <a:r>
              <a:rPr lang="zh-CN" altLang="en-US" dirty="0"/>
              <a:t>描述的电路设计就是该电路的</a:t>
            </a:r>
            <a:r>
              <a:rPr lang="en-US" altLang="zh-CN" dirty="0"/>
              <a:t>Verilog HDL</a:t>
            </a:r>
            <a:r>
              <a:rPr lang="zh-CN" altLang="en-US" dirty="0"/>
              <a:t>模型。       </a:t>
            </a:r>
            <a:r>
              <a:rPr lang="en-US" altLang="zh-CN" dirty="0"/>
              <a:t>Verilog HDL </a:t>
            </a:r>
            <a:r>
              <a:rPr lang="zh-CN" altLang="en-US" dirty="0"/>
              <a:t>既是一种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描述语言也是一种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描述语言。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</a:t>
            </a:r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5000"/>
              </a:spcBef>
              <a:buClr>
                <a:schemeClr val="folHlink"/>
              </a:buClr>
            </a:pPr>
            <a:r>
              <a:rPr lang="zh-CN" altLang="en-US" dirty="0"/>
              <a:t>   既可以用电路的功能描述，也可以用元器件及其之间的连接来建立</a:t>
            </a:r>
            <a:r>
              <a:rPr lang="en-US" altLang="zh-CN" dirty="0"/>
              <a:t>Verilog HDL</a:t>
            </a:r>
            <a:r>
              <a:rPr lang="zh-CN" altLang="en-US" dirty="0"/>
              <a:t>模型。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8D5C9555-9C5F-4A85-A024-A7D5CC947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4785" y="4229491"/>
            <a:ext cx="768350" cy="811212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04B3A66-7CC2-4C9A-8C9A-131EDDB57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3073" y="4143766"/>
            <a:ext cx="698500" cy="8969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94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DA308-0F75-444F-A492-907ECF21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C249AB-4333-4FF9-836E-B72D85FF4A76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422401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ea typeface="黑体" panose="02010609060101010101" pitchFamily="49" charset="-122"/>
              </a:rPr>
              <a:t>1.2 </a:t>
            </a:r>
            <a:r>
              <a:rPr lang="zh-CN" altLang="en-US" dirty="0"/>
              <a:t>不同层次的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抽象</a:t>
            </a:r>
          </a:p>
          <a:p>
            <a:pPr algn="just"/>
            <a:endParaRPr lang="zh-CN" altLang="en-US" dirty="0"/>
          </a:p>
          <a:p>
            <a:pPr algn="just">
              <a:spcBef>
                <a:spcPct val="0"/>
              </a:spcBef>
              <a:buClr>
                <a:schemeClr val="folHlink"/>
              </a:buClr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模型可以是实际电路的不同级别的抽象。抽象级别可分为</a:t>
            </a:r>
            <a:r>
              <a:rPr lang="zh-CN" altLang="en-US" dirty="0">
                <a:solidFill>
                  <a:srgbClr val="FF0066"/>
                </a:solidFill>
              </a:rPr>
              <a:t>五</a:t>
            </a:r>
            <a:r>
              <a:rPr lang="zh-CN" altLang="en-US" dirty="0"/>
              <a:t>级：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系统级</a:t>
            </a:r>
            <a:r>
              <a:rPr lang="en-US" altLang="zh-CN" dirty="0">
                <a:ea typeface="黑体" panose="02010609060101010101" pitchFamily="49" charset="-122"/>
              </a:rPr>
              <a:t>(system level): </a:t>
            </a:r>
            <a:r>
              <a:rPr lang="zh-CN" altLang="en-US" dirty="0"/>
              <a:t>用高级语言结构（如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语句）实现的设计模块外部性能的模型；</a:t>
            </a:r>
          </a:p>
          <a:p>
            <a:pPr lvl="1">
              <a:spcBef>
                <a:spcPct val="50000"/>
              </a:spcBef>
            </a:pPr>
            <a:r>
              <a:rPr lang="zh-CN" altLang="zh-CN" dirty="0">
                <a:solidFill>
                  <a:srgbClr val="FF0000"/>
                </a:solidFill>
              </a:rPr>
              <a:t>算</a:t>
            </a:r>
            <a:r>
              <a:rPr lang="zh-CN" altLang="en-US" dirty="0">
                <a:solidFill>
                  <a:srgbClr val="FF0000"/>
                </a:solidFill>
              </a:rPr>
              <a:t>法级</a:t>
            </a:r>
            <a:r>
              <a:rPr lang="en-US" altLang="zh-CN" dirty="0">
                <a:ea typeface="黑体" panose="02010609060101010101" pitchFamily="49" charset="-122"/>
              </a:rPr>
              <a:t>(algorithmic level): </a:t>
            </a:r>
            <a:r>
              <a:rPr lang="zh-CN" altLang="en-US" dirty="0"/>
              <a:t>用高级语言结构实现的设计算法模型（写出逻辑表达式）；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RTL</a:t>
            </a:r>
            <a:r>
              <a:rPr lang="zh-CN" altLang="en-US" dirty="0">
                <a:solidFill>
                  <a:srgbClr val="FF0000"/>
                </a:solidFill>
              </a:rPr>
              <a:t>级</a:t>
            </a:r>
            <a:r>
              <a:rPr lang="en-US" altLang="zh-CN" dirty="0">
                <a:ea typeface="黑体" panose="02010609060101010101" pitchFamily="49" charset="-122"/>
              </a:rPr>
              <a:t>(register transfer level): </a:t>
            </a:r>
            <a:r>
              <a:rPr lang="zh-CN" altLang="en-US" dirty="0"/>
              <a:t>描述数据在寄存器之间流动和如何处理这些数据的模型； </a:t>
            </a:r>
            <a:r>
              <a:rPr lang="en-US" altLang="zh-CN" dirty="0"/>
              <a:t>						</a:t>
            </a:r>
            <a:r>
              <a:rPr lang="zh-CN" altLang="en-US" dirty="0"/>
              <a:t>触发器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门级</a:t>
            </a:r>
            <a:r>
              <a:rPr lang="en-US" altLang="zh-CN" dirty="0">
                <a:ea typeface="黑体" panose="02010609060101010101" pitchFamily="49" charset="-122"/>
              </a:rPr>
              <a:t>(gate level): </a:t>
            </a:r>
            <a:r>
              <a:rPr lang="zh-CN" altLang="en-US" dirty="0"/>
              <a:t>描述逻辑门（如与门、非门、或门、与非门、三态门等）以及逻辑门之间连接的模型；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开关级</a:t>
            </a:r>
            <a:r>
              <a:rPr lang="en-US" altLang="zh-CN" dirty="0">
                <a:ea typeface="黑体" panose="02010609060101010101" pitchFamily="49" charset="-122"/>
              </a:rPr>
              <a:t>(switch level): </a:t>
            </a:r>
            <a:r>
              <a:rPr lang="zh-CN" altLang="en-US" dirty="0"/>
              <a:t>描述器件中三极管和储存节点及其之间连接的模型。</a:t>
            </a:r>
          </a:p>
        </p:txBody>
      </p:sp>
    </p:spTree>
    <p:extLst>
      <p:ext uri="{BB962C8B-B14F-4D97-AF65-F5344CB8AC3E}">
        <p14:creationId xmlns:p14="http://schemas.microsoft.com/office/powerpoint/2010/main" val="14547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D8C47-11E3-4F3B-8B93-16419A5D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6B27C47-F8EB-4795-85B3-931668272383}"/>
              </a:ext>
            </a:extLst>
          </p:cNvPr>
          <p:cNvSpPr txBox="1">
            <a:spLocks noChangeArrowheads="1"/>
          </p:cNvSpPr>
          <p:nvPr/>
        </p:nvSpPr>
        <p:spPr>
          <a:xfrm>
            <a:off x="539750" y="1085850"/>
            <a:ext cx="11302480" cy="5407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1.3 Verilog HDL</a:t>
            </a:r>
            <a:r>
              <a:rPr lang="zh-CN" altLang="en-US" dirty="0">
                <a:solidFill>
                  <a:srgbClr val="FF0000"/>
                </a:solidFill>
              </a:rPr>
              <a:t>的特点</a:t>
            </a:r>
            <a:endParaRPr lang="zh-CN" altLang="en-US" dirty="0"/>
          </a:p>
          <a:p>
            <a:pPr algn="just">
              <a:lnSpc>
                <a:spcPct val="120000"/>
              </a:lnSpc>
              <a:buClr>
                <a:schemeClr val="folHlink"/>
              </a:buClr>
            </a:pPr>
            <a:r>
              <a:rPr lang="zh-CN" altLang="en-US" dirty="0"/>
              <a:t>语法结构上的主要</a:t>
            </a: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形式化地表示电路的</a:t>
            </a:r>
            <a:r>
              <a:rPr lang="zh-CN" altLang="en-US" dirty="0">
                <a:solidFill>
                  <a:srgbClr val="FF0000"/>
                </a:solidFill>
              </a:rPr>
              <a:t>行为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结构</a:t>
            </a:r>
            <a:r>
              <a:rPr lang="zh-CN" altLang="en-US" dirty="0"/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zh-CN" dirty="0"/>
              <a:t>借用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zh-CN" altLang="en-US" dirty="0"/>
              <a:t>的结构和语句；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可在多个层次上对所设计的系统加以描述，语言对设计规模不加任何限制；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具有混合建模能力：一个设计中的各子模块可用不同级别的抽象模型来描述；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基本逻辑门、开关级结构模型均内置于语言中，可直接调用；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       易学易用，功能强</a:t>
            </a:r>
          </a:p>
        </p:txBody>
      </p:sp>
    </p:spTree>
    <p:extLst>
      <p:ext uri="{BB962C8B-B14F-4D97-AF65-F5344CB8AC3E}">
        <p14:creationId xmlns:p14="http://schemas.microsoft.com/office/powerpoint/2010/main" val="1211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FF61-8D85-4EA7-A49A-904F6D4D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设计方法和流程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6761D5-0F42-44A8-96F9-B55287E3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3" y="1627221"/>
            <a:ext cx="7192943" cy="37542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3D2694-7A84-40A6-8C2A-F67ED068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053" y="0"/>
            <a:ext cx="3149746" cy="687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CD1AE-1996-4439-8D08-206D17DFC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Verilog HDL</a:t>
            </a:r>
            <a:r>
              <a:rPr lang="zh-CN" altLang="en-US" dirty="0"/>
              <a:t>基本结构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6A95D3-7D5E-4D04-850E-CD31B1061D0B}"/>
              </a:ext>
            </a:extLst>
          </p:cNvPr>
          <p:cNvSpPr/>
          <p:nvPr/>
        </p:nvSpPr>
        <p:spPr>
          <a:xfrm>
            <a:off x="717961" y="1438212"/>
            <a:ext cx="91595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简单的</a:t>
            </a:r>
            <a:r>
              <a:rPr lang="en-US" altLang="zh-CN" sz="2400" dirty="0"/>
              <a:t>Verilog HDL</a:t>
            </a:r>
            <a:r>
              <a:rPr lang="zh-CN" altLang="en-US" sz="2400" dirty="0"/>
              <a:t>例子</a:t>
            </a:r>
            <a:endParaRPr lang="en-US" altLang="zh-CN" sz="2400" dirty="0"/>
          </a:p>
          <a:p>
            <a:endParaRPr lang="en-US" altLang="zh-CN" sz="2400" dirty="0"/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module  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(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sel,a,b,out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); 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		     output  out;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输出端口声明</a:t>
            </a:r>
          </a:p>
          <a:p>
            <a:pPr algn="just">
              <a:spcBef>
                <a:spcPct val="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		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input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; 		// </a:t>
            </a:r>
            <a:r>
              <a:rPr lang="zh-CN" altLang="en-US" sz="2400" dirty="0">
                <a:latin typeface="Times New Roman" panose="02020603050405020304" pitchFamily="18" charset="0"/>
              </a:rPr>
              <a:t>输入端口声明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	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		     assign out = 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sel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== 1) ? a : b;</a:t>
            </a:r>
          </a:p>
          <a:p>
            <a:pPr algn="just">
              <a:spcBef>
                <a:spcPct val="0"/>
              </a:spcBef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endmodule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mux2for1.v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028B26-2847-4071-A473-779E6B44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28" y="4610100"/>
            <a:ext cx="2324100" cy="22479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B8166DB-A49C-45D1-AC50-58546CD2C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89173"/>
              </p:ext>
            </p:extLst>
          </p:nvPr>
        </p:nvGraphicFramePr>
        <p:xfrm>
          <a:off x="7035948" y="2054450"/>
          <a:ext cx="3736952" cy="3291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>
                  <a:extLst>
                    <a:ext uri="{9D8B030D-6E8A-4147-A177-3AD203B41FA5}">
                      <a16:colId xmlns:a16="http://schemas.microsoft.com/office/drawing/2014/main" val="1037172163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4173631338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3679279804"/>
                    </a:ext>
                  </a:extLst>
                </a:gridCol>
                <a:gridCol w="934238">
                  <a:extLst>
                    <a:ext uri="{9D8B030D-6E8A-4147-A177-3AD203B41FA5}">
                      <a16:colId xmlns:a16="http://schemas.microsoft.com/office/drawing/2014/main" val="941109084"/>
                    </a:ext>
                  </a:extLst>
                </a:gridCol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14184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20573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52795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1958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33657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504306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90214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256957"/>
                  </a:ext>
                </a:extLst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8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k" id="{98A2AA81-425C-43D0-9AB1-1FBBE566C298}" vid="{1AE1CC38-95A7-481D-9473-DE7AA3B733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205</TotalTime>
  <Words>954</Words>
  <Application>Microsoft Office PowerPoint</Application>
  <PresentationFormat>宽屏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Alibaba PuHuiTi</vt:lpstr>
      <vt:lpstr>BigYoungBoldGB2.0</vt:lpstr>
      <vt:lpstr>黑体</vt:lpstr>
      <vt:lpstr>华文楷体</vt:lpstr>
      <vt:lpstr>宋体</vt:lpstr>
      <vt:lpstr>微软雅黑</vt:lpstr>
      <vt:lpstr>Arial</vt:lpstr>
      <vt:lpstr>Tahoma</vt:lpstr>
      <vt:lpstr>Times New Roman</vt:lpstr>
      <vt:lpstr>Wingdings</vt:lpstr>
      <vt:lpstr>nk</vt:lpstr>
      <vt:lpstr>PowerPoint 演示文稿</vt:lpstr>
      <vt:lpstr>PowerPoint 演示文稿</vt:lpstr>
      <vt:lpstr>PowerPoint 演示文稿</vt:lpstr>
      <vt:lpstr>Verilog HDL 语言——编程语言？ </vt:lpstr>
      <vt:lpstr>引言</vt:lpstr>
      <vt:lpstr>引言</vt:lpstr>
      <vt:lpstr>引言</vt:lpstr>
      <vt:lpstr>设计方法和流程</vt:lpstr>
      <vt:lpstr>2 Verilog HDL基本结构</vt:lpstr>
      <vt:lpstr>结构 </vt:lpstr>
      <vt:lpstr>总结</vt:lpstr>
      <vt:lpstr>环境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QianKun Dong</cp:lastModifiedBy>
  <cp:revision>29</cp:revision>
  <dcterms:created xsi:type="dcterms:W3CDTF">2021-09-09T13:57:20Z</dcterms:created>
  <dcterms:modified xsi:type="dcterms:W3CDTF">2023-11-01T10:14:19Z</dcterms:modified>
</cp:coreProperties>
</file>