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93" r:id="rId28"/>
    <p:sldId id="294" r:id="rId29"/>
    <p:sldId id="295" r:id="rId30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8" autoAdjust="0"/>
    <p:restoredTop sz="94216" autoAdjust="0"/>
  </p:normalViewPr>
  <p:slideViewPr>
    <p:cSldViewPr snapToGrid="0">
      <p:cViewPr varScale="1">
        <p:scale>
          <a:sx n="66" d="100"/>
          <a:sy n="6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8825" y="326561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200"/>
            <a:ext cx="12190412" cy="1695873"/>
            <a:chOff x="1191" y="2720792"/>
            <a:chExt cx="9144000" cy="1272070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dirty="0">
                <a:latin typeface="Times New Roman" panose="02020603050405020304" pitchFamily="18" charset="0"/>
              </a:rPr>
              <a:t>（续）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511800" y="1509713"/>
            <a:ext cx="12795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tri1 vectored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wait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while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wire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wor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xnor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xor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71613" y="1487488"/>
            <a:ext cx="16684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real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realtime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reg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release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repeat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scalared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small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specify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specparam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573463" y="1466850"/>
            <a:ext cx="12350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strength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strong0 strong1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table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task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time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trireg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标识符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229463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305" indent="-281305" algn="just">
              <a:lnSpc>
                <a:spcPct val="110000"/>
              </a:lnSpc>
            </a:pPr>
            <a:r>
              <a:rPr lang="zh-CN" altLang="en-US" dirty="0"/>
              <a:t>标识符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任何用Verilog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en-US" sz="2200" dirty="0"/>
              <a:t>语言描述的“东西”都通过其名字来识别，这个名字被称为</a:t>
            </a:r>
            <a:r>
              <a:rPr lang="zh-CN" altLang="en-US" sz="2200" dirty="0">
                <a:solidFill>
                  <a:srgbClr val="FF0066"/>
                </a:solidFill>
              </a:rPr>
              <a:t>标识符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如源文件名、模块名、端口名、变量名、常量名、实例名等。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标识符可由字母、数字、下划线和</a:t>
            </a:r>
            <a:r>
              <a:rPr lang="en-US" altLang="zh-CN" sz="2200" dirty="0">
                <a:ea typeface="黑体" panose="02010609060101010101" pitchFamily="49" charset="-122"/>
              </a:rPr>
              <a:t>$</a:t>
            </a:r>
            <a:r>
              <a:rPr lang="zh-CN" altLang="en-US" sz="2200" dirty="0"/>
              <a:t>符号构成；</a:t>
            </a:r>
            <a:r>
              <a:rPr lang="zh-CN" altLang="en-US" sz="2200" dirty="0">
                <a:solidFill>
                  <a:srgbClr val="CC0000"/>
                </a:solidFill>
              </a:rPr>
              <a:t>但第一个字符必须是字母或下划线，不能是数字或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$</a:t>
            </a:r>
            <a:r>
              <a:rPr lang="zh-CN" altLang="en-US" sz="2200" dirty="0">
                <a:solidFill>
                  <a:srgbClr val="CC0000"/>
                </a:solidFill>
              </a:rPr>
              <a:t>符号</a:t>
            </a:r>
            <a:r>
              <a:rPr lang="zh-CN" altLang="en-US" sz="2200" dirty="0"/>
              <a:t>！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en-US" sz="2200" dirty="0"/>
              <a:t>在</a:t>
            </a:r>
            <a:r>
              <a:rPr lang="zh-CN" altLang="zh-CN" sz="2200" dirty="0"/>
              <a:t>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zh-CN" sz="2200" dirty="0"/>
              <a:t>中变量名是区分大小写的！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en-US" sz="2200" dirty="0">
                <a:solidFill>
                  <a:srgbClr val="FF33CC"/>
                </a:solidFill>
              </a:rPr>
              <a:t>合法</a:t>
            </a:r>
            <a:r>
              <a:rPr lang="zh-CN" altLang="en-US" sz="2200" dirty="0"/>
              <a:t>的名字：</a:t>
            </a:r>
            <a:endParaRPr lang="zh-CN" altLang="en-US" sz="2200" dirty="0"/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A_99_Z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Reset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_54MHz_Clock$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Module</a:t>
            </a:r>
            <a:r>
              <a:rPr lang="zh-CN" altLang="zh-CN" sz="2200" dirty="0"/>
              <a:t> </a:t>
            </a:r>
            <a:endParaRPr lang="en-US" altLang="zh-CN" sz="2200" dirty="0">
              <a:ea typeface="黑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70350" y="4098925"/>
            <a:ext cx="2667000" cy="2219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805" indent="29400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不合法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的名字：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123a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$data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module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7seg.v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21120300">
            <a:off x="8213017" y="4040393"/>
            <a:ext cx="3490913" cy="1182687"/>
          </a:xfrm>
          <a:prstGeom prst="star16">
            <a:avLst>
              <a:gd name="adj" fmla="val 37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6245" y="1348395"/>
            <a:ext cx="9827342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数据类型是用来表示数字电路中的数据存储和传送单元。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Verilog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HDL</a:t>
            </a:r>
            <a:r>
              <a:rPr lang="zh-CN" altLang="zh-CN" sz="2800" dirty="0">
                <a:latin typeface="Times New Roman" panose="02020603050405020304" pitchFamily="18" charset="0"/>
              </a:rPr>
              <a:t>中共有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sz="2800" dirty="0">
                <a:latin typeface="Times New Roman" panose="02020603050405020304" pitchFamily="18" charset="0"/>
              </a:rPr>
              <a:t>种数据类型；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个最基本的数据类型为：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	 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41311" y="4212229"/>
            <a:ext cx="4280343" cy="17877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其它数据类型：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large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medium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scalared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small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trireg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vectored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型等</a:t>
            </a:r>
            <a:endParaRPr lang="zh-CN" altLang="en-US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9767" y="1425759"/>
            <a:ext cx="10424975" cy="49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在程序运行过程中，其值不能被改变的量，称为</a:t>
            </a: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 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数字（包括整数，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值，负数）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常量（或称符号常量）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整数型常量（常数，整数）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常数中的Ｘ和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负数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indent="-34290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1085850"/>
            <a:ext cx="1096399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11200" y="3303847"/>
          <a:ext cx="10390525" cy="2698603"/>
        </p:xfrm>
        <a:graphic>
          <a:graphicData uri="http://schemas.openxmlformats.org/drawingml/2006/table">
            <a:tbl>
              <a:tblPr/>
              <a:tblGrid>
                <a:gridCol w="3000683"/>
                <a:gridCol w="4778478"/>
                <a:gridCol w="2611364"/>
              </a:tblGrid>
              <a:tr h="53352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表 达 方 式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说  明 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举  例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位宽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’&lt;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rgbClr val="CC0066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完整的表达方式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8’b11000101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或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 ’hc5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8’b1100_0101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20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缺省位宽，则位宽由机器系统决定，至少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hc5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缺省进制为十进制，位宽默认为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197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711131" y="1089027"/>
            <a:ext cx="10621230" cy="19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（即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整常数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种进制表示形式：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十六进制整数（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八进制整数（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1138954" y="5942272"/>
            <a:ext cx="8243867" cy="63658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这里位宽指对应二进制数的宽度。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219" y="1112843"/>
            <a:ext cx="1061419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表示不定值，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表示高阻值；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389955" y="1183694"/>
            <a:ext cx="2348311" cy="685800"/>
          </a:xfrm>
          <a:prstGeom prst="wedgeRoundRectCallout">
            <a:avLst>
              <a:gd name="adj1" fmla="val -52356"/>
              <a:gd name="adj2" fmla="val 84722"/>
              <a:gd name="adj3" fmla="val 16667"/>
            </a:avLst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8’b1001xxxx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’h9x</a:t>
            </a:r>
            <a:endParaRPr lang="en-US" altLang="zh-CN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10538" y="1354143"/>
            <a:ext cx="2348311" cy="685800"/>
          </a:xfrm>
          <a:prstGeom prst="wedgeRoundRectCallout">
            <a:avLst>
              <a:gd name="adj1" fmla="val -71375"/>
              <a:gd name="adj2" fmla="val 8819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8’b1010zzzz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haz</a:t>
            </a:r>
            <a:endParaRPr lang="en-US" altLang="zh-CN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2497143"/>
            <a:ext cx="116586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每个字符代表的二进制数的宽度取决于所用的进制；</a:t>
            </a:r>
            <a:endParaRPr lang="zh-CN" altLang="en-US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当用二进制表示时，已标明位宽的数若用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表示某些位，则只有在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最左边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具有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扩展性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！为清晰可见，最好直接写出每一位的值！</a:t>
            </a:r>
            <a:endParaRPr lang="zh-CN" altLang="en-US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bzx = 8’bzzzz_zzzx 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b1x = 8’b0000_001x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“</a:t>
            </a:r>
            <a:r>
              <a:rPr lang="en-US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en-US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”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是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的另一种表示符号，建议在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case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语句中使用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表示高阻态</a:t>
            </a:r>
            <a:r>
              <a:rPr lang="en-US" altLang="zh-CN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endParaRPr lang="en-US" altLang="zh-CN" sz="2000" noProof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casez (select)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4’b???1: out = a;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4’b??1?: out = b;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4’b?1??: out = c;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4’b1???: out = d;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endcase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620713"/>
            <a:ext cx="11406444" cy="6237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负数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在位宽前加一个减号，即表示负数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-8’d5    //5</a:t>
            </a:r>
            <a:r>
              <a:rPr lang="zh-CN" altLang="en-US" dirty="0">
                <a:latin typeface="Times New Roman" panose="02020603050405020304" pitchFamily="18" charset="0"/>
              </a:rPr>
              <a:t>的补数，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 8‘b11111011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减号不能放在位宽与进制之间，也不能放在进制与数字之间！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 ’ d-5    //</a:t>
            </a:r>
            <a:r>
              <a:rPr lang="zh-CN" altLang="en-US" dirty="0">
                <a:latin typeface="Times New Roman" panose="02020603050405020304" pitchFamily="18" charset="0"/>
              </a:rPr>
              <a:t>非法格式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87413" y="2944367"/>
            <a:ext cx="10610965" cy="3198307"/>
          </a:xfrm>
          <a:prstGeom prst="horizontalScroll">
            <a:avLst>
              <a:gd name="adj" fmla="val 12500"/>
            </a:avLst>
          </a:prstGeom>
          <a:noFill/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287655"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为提高可读性，在较长的数字之间可用下划线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隔开！但不可以用在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进制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数字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之间。</a:t>
            </a:r>
            <a:endParaRPr lang="zh-CN" altLang="en-US" b="1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如：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16‘b1010_1011_1100_1111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合法</a:t>
            </a:r>
            <a:endParaRPr lang="zh-CN" altLang="en-US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    8‘b</a:t>
            </a:r>
            <a:r>
              <a:rPr lang="en-US" altLang="zh-CN" b="1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0011_1010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非法</a:t>
            </a:r>
            <a:endParaRPr lang="zh-CN" altLang="en-US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287655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当常量未指明位宽时，默认为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位。</a:t>
            </a:r>
            <a:endParaRPr lang="zh-CN" altLang="en-US" b="1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10 = 32‘d10 = 32’b1010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-1 = -32’d1 = 32’b1111……1111 = 32’hFFFFFFFF</a:t>
            </a:r>
            <a:endParaRPr lang="en-US" altLang="zh-CN" sz="2000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5" y="326561"/>
            <a:ext cx="10424975" cy="760290"/>
          </a:xfrm>
        </p:spPr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7066" y="1211299"/>
            <a:ext cx="1095410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(4)parameter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常量（符号常量）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dirty="0">
                <a:latin typeface="Times New Roman" panose="02020603050405020304" pitchFamily="18" charset="0"/>
              </a:rPr>
              <a:t>来定义一个标识符，代表一个常量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符号</a:t>
            </a:r>
            <a:r>
              <a:rPr lang="zh-CN" altLang="en-US" dirty="0">
                <a:latin typeface="Times New Roman" panose="02020603050405020304" pitchFamily="18" charset="0"/>
              </a:rPr>
              <a:t>常量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325562" y="3125390"/>
            <a:ext cx="2322023" cy="685800"/>
          </a:xfrm>
          <a:prstGeom prst="wedgeRoundRectCallout">
            <a:avLst>
              <a:gd name="adj1" fmla="val -30153"/>
              <a:gd name="adj2" fmla="val -12035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参数型数据的确认符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562" y="2221743"/>
            <a:ext cx="9746505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4975" y="4008336"/>
            <a:ext cx="11216200" cy="244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880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每个赋值语句的右边必须为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表达式，即只能包含数字或先前定义过的符号常量！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16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          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合法格式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datawidth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*2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非法格式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常用参数来定义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变量宽度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可用字符串表示的任何地方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都可以用定义的参数来代替。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参数是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本地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的，其定义只在本模块内有效。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在模块或实例引用时，可通过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参数传递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改变在被引用模块或实例中已定义的参数！</a:t>
            </a:r>
            <a:endParaRPr lang="zh-CN" altLang="en-US" sz="2000" dirty="0">
              <a:solidFill>
                <a:srgbClr val="FF33CC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2813049" y="2604330"/>
            <a:ext cx="5180577" cy="966788"/>
            <a:chOff x="2082" y="1612"/>
            <a:chExt cx="3092" cy="60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572" y="1981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accent1"/>
              </a:solidFill>
              <a:round/>
            </a:ln>
            <a:effectLst>
              <a:prstShdw prst="shdw17" dist="17961" dir="2700000">
                <a:srgbClr val="995C1F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赋值语句表</a:t>
              </a:r>
              <a:endPara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 rot="5355780">
              <a:off x="3531" y="163"/>
              <a:ext cx="194" cy="3092"/>
            </a:xfrm>
            <a:prstGeom prst="rightBrace">
              <a:avLst>
                <a:gd name="adj1" fmla="val 132080"/>
                <a:gd name="adj2" fmla="val 51616"/>
              </a:avLst>
            </a:prstGeom>
            <a:noFill/>
            <a:ln w="25400" cap="sq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830830" y="2777065"/>
            <a:ext cx="2981907" cy="108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a = 3.14;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2;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b=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* a;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build="p"/>
      <p:bldP spid="4" grpId="0" bldLvl="0" animBg="1"/>
      <p:bldP spid="5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模块实例引用时参数的传递</a:t>
            </a:r>
            <a:r>
              <a:rPr lang="en-US" altLang="zh-CN"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CC0000"/>
                </a:solidFill>
              </a:rPr>
              <a:t>方法之一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323975" y="1928813"/>
            <a:ext cx="4616450" cy="430212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利用</a:t>
            </a: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定义参数声明语句！</a:t>
            </a:r>
            <a:endParaRPr lang="zh-CN" altLang="en-US" sz="2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323975" y="2595563"/>
            <a:ext cx="6745288" cy="8286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defparam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1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2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 ……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35013" y="3768725"/>
            <a:ext cx="772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880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语句在编译时可重新定义参数值。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可综合性问题：一般情况下是不可综合的。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提示：不要使用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语句！在模块的实例引用时可用“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号后跟参数的语法来重新定义参数。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74622" y="1444625"/>
            <a:ext cx="8631237" cy="3968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2.039,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/design/mem_file.dat”;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test;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mod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     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mk.cycle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mk.file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“../my_mem.dat”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;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参数的传递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7815109" y="1852613"/>
            <a:ext cx="2057400" cy="1447800"/>
            <a:chOff x="4128" y="1728"/>
            <a:chExt cx="1296" cy="91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3751109" y="4808538"/>
            <a:ext cx="1492250" cy="1020762"/>
            <a:chOff x="1536" y="3504"/>
            <a:chExt cx="816" cy="64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36" y="3504"/>
              <a:ext cx="413" cy="3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824" y="3897"/>
              <a:ext cx="528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参数名</a:t>
              </a: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077" y="3564"/>
              <a:ext cx="131" cy="33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2"/>
          <p:cNvGrpSpPr/>
          <p:nvPr/>
        </p:nvGrpSpPr>
        <p:grpSpPr bwMode="auto">
          <a:xfrm>
            <a:off x="2481109" y="4808538"/>
            <a:ext cx="1524000" cy="1006475"/>
            <a:chOff x="768" y="3552"/>
            <a:chExt cx="960" cy="63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68" y="3936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例化模块名</a:t>
              </a: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00" y="3552"/>
              <a:ext cx="0" cy="3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49784" y="353645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第二讲内容</a:t>
            </a:r>
            <a:endParaRPr lang="zh-CN" altLang="en-US" sz="32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43474" y="148972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Verilog HDL</a:t>
            </a:r>
            <a:r>
              <a:rPr lang="zh-CN" altLang="en-US" dirty="0"/>
              <a:t>基本结构</a:t>
            </a:r>
            <a:endParaRPr lang="en-US" altLang="zh-CN" dirty="0"/>
          </a:p>
          <a:p>
            <a:pPr lvl="1"/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模块逻辑功能实现的三种方法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关键字和标识符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标识符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04184" y="2454863"/>
            <a:ext cx="88884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2.039,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/design/mem_file.dat”;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test;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mod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(5, 20, “../my_mem.dat”)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148238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模块实例引用时参数的传递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方法之二</a:t>
            </a:r>
            <a:r>
              <a:rPr lang="zh-CN" altLang="en-US" dirty="0">
                <a:latin typeface="Times New Roman" panose="02020603050405020304" pitchFamily="18" charset="0"/>
              </a:rPr>
              <a:t>：利用特殊符号“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7587521" y="2812050"/>
            <a:ext cx="2057400" cy="1447800"/>
            <a:chOff x="4128" y="1728"/>
            <a:chExt cx="1296" cy="91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AutoShape 6"/>
            <p:cNvSpPr/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 bwMode="auto">
          <a:xfrm>
            <a:off x="2253521" y="5539375"/>
            <a:ext cx="2895600" cy="854075"/>
            <a:chOff x="720" y="3360"/>
            <a:chExt cx="1824" cy="53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00" y="3648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参数的传递</a:t>
              </a: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9"/>
            <p:cNvSpPr/>
            <p:nvPr/>
          </p:nvSpPr>
          <p:spPr bwMode="auto">
            <a:xfrm rot="5400000">
              <a:off x="1512" y="2568"/>
              <a:ext cx="240" cy="1824"/>
            </a:xfrm>
            <a:prstGeom prst="rightBrace">
              <a:avLst>
                <a:gd name="adj1" fmla="val 629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615721" y="5996575"/>
            <a:ext cx="4724400" cy="457200"/>
          </a:xfrm>
          <a:prstGeom prst="wedgeRectCallout">
            <a:avLst>
              <a:gd name="adj1" fmla="val -43648"/>
              <a:gd name="adj2" fmla="val -149306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3810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必须与被引用模块中的参数一一对应！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204184" y="1720437"/>
            <a:ext cx="7323137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被引用模块名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例化模块名（端口列表）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11" grpId="0" bldLvl="0" animBg="1"/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在程序运行过程中，其值可以改变的量，称为</a:t>
            </a:r>
            <a:r>
              <a:rPr lang="zh-CN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其数据类型有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dirty="0">
                <a:latin typeface="Times New Roman" panose="02020603050405020304" pitchFamily="18" charset="0"/>
              </a:rPr>
              <a:t>种，常用的有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网络型（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nets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寄存器型（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 type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数组（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memory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750" y="3498915"/>
            <a:ext cx="2374900" cy="467051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nets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824" y="3680866"/>
            <a:ext cx="807692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输出始终随输入的变化而变化的变量。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表示结构实体（如门）之间的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物理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连接。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型变量：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：连线类型（两者功能一致）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：具有线或特性的连线（两者功能一致）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：具有线与特性的连线（两者功能一致）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：上拉电阻和下拉电阻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：电源（逻辑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）和地（逻辑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	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7167" y="1380331"/>
            <a:ext cx="11017666" cy="485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279400" algn="just">
              <a:lnSpc>
                <a:spcPct val="110000"/>
              </a:lnSpc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wire</a:t>
            </a:r>
            <a:r>
              <a:rPr lang="zh-CN" altLang="en-US" dirty="0"/>
              <a:t>型变量</a:t>
            </a:r>
            <a:endParaRPr lang="zh-CN" altLang="en-US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最常用的</a:t>
            </a:r>
            <a:r>
              <a:rPr lang="en-US" altLang="zh-CN" sz="2200" dirty="0">
                <a:ea typeface="黑体" panose="02010609060101010101" pitchFamily="49" charset="-122"/>
              </a:rPr>
              <a:t>nets</a:t>
            </a:r>
            <a:r>
              <a:rPr lang="zh-CN" altLang="en-US" sz="2200" dirty="0"/>
              <a:t>型变量，常用来表示以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assign</a:t>
            </a:r>
            <a:r>
              <a:rPr lang="zh-CN" altLang="en-US" sz="2200" dirty="0"/>
              <a:t>语句赋值的</a:t>
            </a:r>
            <a:r>
              <a:rPr lang="zh-CN" altLang="en-US" sz="2200" dirty="0">
                <a:solidFill>
                  <a:srgbClr val="FF66CC"/>
                </a:solidFill>
              </a:rPr>
              <a:t>组合</a:t>
            </a:r>
            <a:r>
              <a:rPr lang="zh-CN" altLang="en-US" sz="2200" dirty="0"/>
              <a:t>逻辑信号。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模块中的输入</a:t>
            </a:r>
            <a:r>
              <a:rPr lang="en-US" altLang="zh-CN" sz="2200" dirty="0">
                <a:ea typeface="黑体" panose="02010609060101010101" pitchFamily="49" charset="-122"/>
              </a:rPr>
              <a:t>/</a:t>
            </a:r>
            <a:r>
              <a:rPr lang="zh-CN" altLang="en-US" sz="2200" dirty="0"/>
              <a:t>输出信号类型</a:t>
            </a:r>
            <a:r>
              <a:rPr lang="zh-CN" altLang="en-US" sz="2200" dirty="0">
                <a:solidFill>
                  <a:srgbClr val="FF66CC"/>
                </a:solidFill>
              </a:rPr>
              <a:t>缺省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wire</a:t>
            </a:r>
            <a:r>
              <a:rPr lang="zh-CN" altLang="en-US" sz="2200" dirty="0"/>
              <a:t>型。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可用做任何方程式的输入，或“</a:t>
            </a:r>
            <a:r>
              <a:rPr lang="en-US" altLang="zh-CN" sz="2200" dirty="0">
                <a:ea typeface="黑体" panose="02010609060101010101" pitchFamily="49" charset="-122"/>
              </a:rPr>
              <a:t>assign”</a:t>
            </a:r>
            <a:r>
              <a:rPr lang="zh-CN" altLang="en-US" sz="2200" dirty="0"/>
              <a:t>语句和实例元件的输出。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3413125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4860925"/>
            <a:ext cx="5715000" cy="7016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wire[n-1:0]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wire[n:1]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048000" y="579120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每条总线位宽为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FF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5715000"/>
            <a:ext cx="1219200" cy="685800"/>
          </a:xfrm>
          <a:prstGeom prst="wedgeRoundRectCallout">
            <a:avLst>
              <a:gd name="adj1" fmla="val -46616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条总线</a:t>
            </a:r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05000" y="4191000"/>
            <a:ext cx="32766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wire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型向量（总线）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12259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对应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具有状态保持作用</a:t>
            </a:r>
            <a:r>
              <a:rPr lang="zh-CN" altLang="en-US" dirty="0">
                <a:latin typeface="Times New Roman" panose="02020603050405020304" pitchFamily="18" charset="0"/>
              </a:rPr>
              <a:t>的电路元件（如触发器、寄存器等）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常用来表示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过程块</a:t>
            </a:r>
            <a:r>
              <a:rPr lang="zh-CN" altLang="en-US" dirty="0">
                <a:latin typeface="Times New Roman" panose="02020603050405020304" pitchFamily="18" charset="0"/>
              </a:rPr>
              <a:t>语句（如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initial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function</a:t>
            </a:r>
            <a:r>
              <a:rPr lang="zh-CN" altLang="en-US" dirty="0">
                <a:latin typeface="Times New Roman" panose="02020603050405020304" pitchFamily="18" charset="0"/>
              </a:rPr>
              <a:t>）内的指定信号 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</a:t>
            </a:r>
            <a:r>
              <a:rPr lang="zh-CN" altLang="en-US" dirty="0">
                <a:latin typeface="Times New Roman" panose="02020603050405020304" pitchFamily="18" charset="0"/>
              </a:rPr>
              <a:t>型变量：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：常代表触发器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位带符号整数型变量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real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位带符号实数型变量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</a:rPr>
              <a:t>：无符号时间变量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6"/>
          <p:cNvSpPr/>
          <p:nvPr/>
        </p:nvSpPr>
        <p:spPr bwMode="auto">
          <a:xfrm>
            <a:off x="6096000" y="4168463"/>
            <a:ext cx="392300" cy="1111250"/>
          </a:xfrm>
          <a:prstGeom prst="rightBrace">
            <a:avLst>
              <a:gd name="adj1" fmla="val 32960"/>
              <a:gd name="adj2" fmla="val 50000"/>
            </a:avLst>
          </a:prstGeom>
          <a:noFill/>
          <a:ln w="635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89749" y="4479613"/>
            <a:ext cx="1925837" cy="685800"/>
          </a:xfrm>
          <a:prstGeom prst="wedgeRoundRectCallout">
            <a:avLst>
              <a:gd name="adj1" fmla="val -82060"/>
              <a:gd name="adj2" fmla="val -1921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纯数学的抽象描述</a:t>
            </a:r>
            <a:endParaRPr lang="zh-CN" altLang="en-US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9750" y="1364105"/>
            <a:ext cx="2503253" cy="48203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register</a:t>
            </a:r>
            <a:r>
              <a:rPr lang="zh-CN" altLang="en-US" dirty="0"/>
              <a:t>型变量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在过程块中被赋值的信号，</a:t>
            </a:r>
            <a:r>
              <a:rPr lang="zh-CN" altLang="en-US" sz="2200" dirty="0">
                <a:solidFill>
                  <a:srgbClr val="FF33CC"/>
                </a:solidFill>
              </a:rPr>
              <a:t>往往</a:t>
            </a:r>
            <a:r>
              <a:rPr lang="zh-CN" altLang="en-US" sz="2200" dirty="0"/>
              <a:t>代表触发器，但</a:t>
            </a:r>
            <a:r>
              <a:rPr lang="zh-CN" altLang="en-US" sz="2200" dirty="0">
                <a:solidFill>
                  <a:srgbClr val="FF33CC"/>
                </a:solidFill>
              </a:rPr>
              <a:t>不一定</a:t>
            </a:r>
            <a:r>
              <a:rPr lang="zh-CN" altLang="en-US" sz="2200" dirty="0"/>
              <a:t>就是触发器（也可以是组合逻辑信号）！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87513" y="2579688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87513" y="4070350"/>
            <a:ext cx="5715000" cy="7016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754313" y="498475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每个向量位宽为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FF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69113" y="5060950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reg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型向量</a:t>
            </a:r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864225"/>
            <a:ext cx="8915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805" indent="29400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] reg[4:1] regc,regd; /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/regc,regd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位宽的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型向量</a:t>
            </a:r>
            <a:endParaRPr lang="zh-CN" altLang="en-US" sz="22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14400" y="3505200"/>
            <a:ext cx="3089275" cy="466725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型向量（总线）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　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endParaRPr lang="zh-CN" altLang="en-US" b="1" dirty="0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25814" y="1086851"/>
            <a:ext cx="10137124" cy="216503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indent="28765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型变量的根本区别是：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型变量需要被明确地赋值，并且在被重新赋值前一直保持原值。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型变量必须通过</a:t>
            </a:r>
            <a:r>
              <a:rPr lang="zh-CN" altLang="en-US" sz="24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赋值语句赋值！不能通过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语句赋值！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在过程块内被赋值的每个信号必须定义成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型！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AutoShape 23" descr="80%"/>
          <p:cNvSpPr>
            <a:spLocks noChangeArrowheads="1"/>
          </p:cNvSpPr>
          <p:nvPr/>
        </p:nvSpPr>
        <p:spPr bwMode="auto">
          <a:xfrm rot="21466763">
            <a:off x="7041967" y="2705787"/>
            <a:ext cx="5130800" cy="1092200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Verilog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中reg与wire的区别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05145" y="4037477"/>
            <a:ext cx="32004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24"/>
          <p:cNvGrpSpPr/>
          <p:nvPr/>
        </p:nvGrpSpPr>
        <p:grpSpPr bwMode="auto">
          <a:xfrm>
            <a:off x="1092478" y="4066132"/>
            <a:ext cx="2951162" cy="2262187"/>
            <a:chOff x="3480" y="2059"/>
            <a:chExt cx="1859" cy="142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80" y="2059"/>
              <a:ext cx="1859" cy="14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>
              <a:off x="4237" y="2299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791" y="2491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560" y="2491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>
              <a:off x="4237" y="2823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flipV="1">
              <a:off x="4512" y="2971"/>
              <a:ext cx="96" cy="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01" y="3015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608" y="30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18" y="2337"/>
              <a:ext cx="24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819" y="2338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70" y="2099"/>
              <a:ext cx="62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BUFF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6" y="2898"/>
              <a:ext cx="288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138" y="318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INV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08" y="2893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276878" y="5439590"/>
            <a:ext cx="574675" cy="339725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64164" y="3130496"/>
            <a:ext cx="4427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型变量只能生成组合逻辑。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reg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型变量既可生成触发器，也可生成组合逻辑。</a:t>
            </a:r>
            <a:endParaRPr lang="zh-CN" altLang="en-US" dirty="0"/>
          </a:p>
        </p:txBody>
      </p:sp>
      <p:grpSp>
        <p:nvGrpSpPr>
          <p:cNvPr id="24" name="Group 34"/>
          <p:cNvGrpSpPr/>
          <p:nvPr/>
        </p:nvGrpSpPr>
        <p:grpSpPr bwMode="auto">
          <a:xfrm>
            <a:off x="5026639" y="4037476"/>
            <a:ext cx="4007002" cy="2493963"/>
            <a:chOff x="2928" y="2288"/>
            <a:chExt cx="2482" cy="1681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928" y="2288"/>
              <a:ext cx="2482" cy="1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227" y="2742"/>
              <a:ext cx="9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458" y="2782"/>
              <a:ext cx="58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 flipV="1">
              <a:off x="4085" y="2836"/>
              <a:ext cx="96" cy="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3861" y="2865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4507" y="3510"/>
              <a:ext cx="4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86" y="2621"/>
              <a:ext cx="24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4954" y="265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966" y="2355"/>
              <a:ext cx="67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AND2i1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970" y="3159"/>
              <a:ext cx="38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944" y="3386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3874" y="3217"/>
              <a:ext cx="672" cy="466"/>
            </a:xfrm>
            <a:prstGeom prst="rect">
              <a:avLst/>
            </a:prstGeom>
            <a:solidFill>
              <a:srgbClr val="996600"/>
            </a:solidFill>
            <a:ln w="9525">
              <a:solidFill>
                <a:srgbClr val="996600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550" y="3510"/>
              <a:ext cx="35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3475" y="3318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251" y="3318"/>
              <a:ext cx="2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2"/>
            <p:cNvSpPr>
              <a:spLocks noChangeArrowheads="1"/>
            </p:cNvSpPr>
            <p:nvPr/>
          </p:nvSpPr>
          <p:spPr bwMode="auto">
            <a:xfrm flipH="1">
              <a:off x="3498" y="2722"/>
              <a:ext cx="47" cy="792"/>
            </a:xfrm>
            <a:custGeom>
              <a:avLst/>
              <a:gdLst>
                <a:gd name="T0" fmla="*/ 0 w 1"/>
                <a:gd name="T1" fmla="*/ 0 h 792"/>
                <a:gd name="T2" fmla="*/ 0 w 1"/>
                <a:gd name="T3" fmla="*/ 792 h 7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2">
                  <a:moveTo>
                    <a:pt x="0" y="0"/>
                  </a:moveTo>
                  <a:lnTo>
                    <a:pt x="0" y="7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4637" y="3101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97" y="3408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D      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4262" y="3411"/>
              <a:ext cx="193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900" y="3270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H="1">
              <a:off x="3900" y="3318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044" y="368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DFF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4308" y="2691"/>
              <a:ext cx="192" cy="233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4168" y="2691"/>
              <a:ext cx="241" cy="233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3861" y="2865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3864" y="3105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059959" y="5749163"/>
            <a:ext cx="563992" cy="343934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2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750" y="1085849"/>
            <a:ext cx="11410512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由若干个相同宽度的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型向量构成的数组。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通过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型变量建立数组来对</a:t>
            </a:r>
            <a:r>
              <a:rPr lang="zh-CN" altLang="en-US" dirty="0">
                <a:solidFill>
                  <a:srgbClr val="FF33CC"/>
                </a:solidFill>
              </a:rPr>
              <a:t>存储器</a:t>
            </a:r>
            <a:r>
              <a:rPr lang="zh-CN" altLang="en-US" dirty="0"/>
              <a:t>建模。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型变量可描述</a:t>
            </a:r>
            <a:r>
              <a:rPr lang="en-US" altLang="zh-CN" dirty="0">
                <a:ea typeface="黑体" panose="02010609060101010101" pitchFamily="49" charset="-122"/>
              </a:rPr>
              <a:t>RAM</a:t>
            </a:r>
            <a:r>
              <a:rPr lang="zh-CN" altLang="en-US" dirty="0"/>
              <a:t>、</a:t>
            </a:r>
            <a:r>
              <a:rPr lang="en-US" altLang="zh-CN" dirty="0">
                <a:ea typeface="黑体" panose="02010609060101010101" pitchFamily="49" charset="-122"/>
              </a:rPr>
              <a:t>ROM</a:t>
            </a:r>
            <a:r>
              <a:rPr lang="zh-CN" altLang="en-US" dirty="0"/>
              <a:t>和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文件。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型变量通过扩展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型变量的地址范围来生成：</a:t>
            </a:r>
            <a:endParaRPr lang="zh-CN" altLang="en-US" dirty="0"/>
          </a:p>
        </p:txBody>
      </p:sp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706817" y="3965035"/>
            <a:ext cx="3733800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AutoShape 2053"/>
          <p:cNvSpPr>
            <a:spLocks noChangeArrowheads="1"/>
          </p:cNvSpPr>
          <p:nvPr/>
        </p:nvSpPr>
        <p:spPr bwMode="auto">
          <a:xfrm>
            <a:off x="14688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每个存储单元位宽为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2054"/>
          <p:cNvSpPr>
            <a:spLocks noChangeArrowheads="1"/>
          </p:cNvSpPr>
          <p:nvPr/>
        </p:nvSpPr>
        <p:spPr bwMode="auto">
          <a:xfrm>
            <a:off x="37802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个存储单元</a:t>
            </a:r>
            <a:endParaRPr lang="zh-CN" altLang="en-US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2057"/>
          <p:cNvSpPr txBox="1">
            <a:spLocks noChangeArrowheads="1"/>
          </p:cNvSpPr>
          <p:nvPr/>
        </p:nvSpPr>
        <p:spPr bwMode="auto">
          <a:xfrm>
            <a:off x="354013" y="1103372"/>
            <a:ext cx="4445000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memory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2059"/>
          <p:cNvSpPr>
            <a:spLocks noChangeArrowheads="1"/>
          </p:cNvSpPr>
          <p:nvPr/>
        </p:nvSpPr>
        <p:spPr bwMode="auto">
          <a:xfrm>
            <a:off x="5461000" y="5385263"/>
            <a:ext cx="6048375" cy="11461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中的变量名、参数名等标记符是对大小写字母敏感的！</a:t>
            </a:r>
            <a:endParaRPr lang="zh-CN" altLang="en-US" sz="24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77491" y="4022869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reg[31:0] </a:t>
            </a:r>
            <a:r>
              <a:rPr lang="en-US" altLang="zh-CN" dirty="0" err="1"/>
              <a:t>myreg</a:t>
            </a:r>
            <a:r>
              <a:rPr lang="en-US" altLang="zh-CN" dirty="0"/>
              <a:t>[31:0];</a:t>
            </a:r>
            <a:endParaRPr lang="en-US" altLang="zh-CN" dirty="0"/>
          </a:p>
          <a:p>
            <a:r>
              <a:rPr lang="en-US" altLang="zh-CN" dirty="0" err="1"/>
              <a:t>myreg</a:t>
            </a:r>
            <a:r>
              <a:rPr lang="en-US" altLang="zh-CN" dirty="0"/>
              <a:t>[0]// 32</a:t>
            </a:r>
            <a:r>
              <a:rPr lang="zh-CN" altLang="en-US" dirty="0"/>
              <a:t>位位宽的寄存器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959081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zh-CN" altLang="en-US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solidFill>
                  <a:srgbClr val="CC0000"/>
                </a:solidFill>
              </a:rPr>
              <a:t>含义不同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en-US" noProof="1"/>
              <a:t>	</a:t>
            </a:r>
            <a:r>
              <a:rPr lang="en-US" altLang="zh-CN" noProof="1"/>
              <a:t>[</a:t>
            </a:r>
            <a:r>
              <a:rPr lang="zh-CN" altLang="en-US" noProof="1">
                <a:solidFill>
                  <a:srgbClr val="FF0066"/>
                </a:solidFill>
              </a:rPr>
              <a:t>例</a:t>
            </a:r>
            <a:r>
              <a:rPr lang="en-US" altLang="zh-CN" noProof="1"/>
              <a:t>] </a:t>
            </a:r>
            <a:r>
              <a:rPr lang="zh-CN" altLang="zh-CN" noProof="1"/>
              <a:t>reg</a:t>
            </a:r>
            <a:r>
              <a:rPr lang="en-US" altLang="zh-CN" noProof="1"/>
              <a:t>[n-1:0]</a:t>
            </a:r>
            <a:r>
              <a:rPr lang="zh-CN" altLang="zh-CN" noProof="1"/>
              <a:t> </a:t>
            </a:r>
            <a:r>
              <a:rPr lang="en-US" altLang="zh-CN" noProof="1"/>
              <a:t>rega</a:t>
            </a:r>
            <a:r>
              <a:rPr lang="zh-CN" altLang="zh-CN" noProof="1"/>
              <a:t>；</a:t>
            </a:r>
            <a:r>
              <a:rPr lang="en-US" altLang="zh-CN" noProof="1"/>
              <a:t>//</a:t>
            </a:r>
            <a:r>
              <a:rPr lang="zh-CN" altLang="en-US" noProof="1"/>
              <a:t>一个</a:t>
            </a:r>
            <a:r>
              <a:rPr lang="en-US" altLang="zh-CN" noProof="1"/>
              <a:t>n</a:t>
            </a:r>
            <a:r>
              <a:rPr lang="zh-CN" altLang="en-US" noProof="1"/>
              <a:t>位的</a:t>
            </a:r>
            <a:r>
              <a:rPr lang="zh-CN" altLang="en-US" noProof="1">
                <a:solidFill>
                  <a:srgbClr val="FF0066"/>
                </a:solidFill>
              </a:rPr>
              <a:t>寄存器</a:t>
            </a:r>
            <a:endParaRPr lang="zh-CN" altLang="en-US" noProof="1">
              <a:solidFill>
                <a:srgbClr val="FF0066"/>
              </a:solidFill>
            </a:endParaRPr>
          </a:p>
          <a:p>
            <a:pPr>
              <a:defRPr/>
            </a:pPr>
            <a:r>
              <a:rPr lang="zh-CN" altLang="en-US" noProof="1"/>
              <a:t>       </a:t>
            </a:r>
            <a:r>
              <a:rPr lang="en-US" altLang="zh-CN" noProof="1"/>
              <a:t>r</a:t>
            </a:r>
            <a:r>
              <a:rPr lang="zh-CN" altLang="zh-CN" noProof="1"/>
              <a:t>eg</a:t>
            </a:r>
            <a:r>
              <a:rPr lang="en-US" altLang="zh-CN" noProof="1"/>
              <a:t> mema [n-1:0]</a:t>
            </a:r>
            <a:r>
              <a:rPr lang="zh-CN" altLang="zh-CN" noProof="1"/>
              <a:t> ；</a:t>
            </a:r>
            <a:r>
              <a:rPr lang="en-US" altLang="zh-CN" noProof="1"/>
              <a:t>//</a:t>
            </a:r>
            <a:r>
              <a:rPr lang="zh-CN" altLang="en-US" noProof="1"/>
              <a:t>由</a:t>
            </a:r>
            <a:r>
              <a:rPr lang="en-US" altLang="zh-CN" noProof="1"/>
              <a:t>n</a:t>
            </a:r>
            <a:r>
              <a:rPr lang="zh-CN" altLang="en-US" noProof="1"/>
              <a:t>个</a:t>
            </a:r>
            <a:r>
              <a:rPr lang="en-US" altLang="zh-CN" noProof="1"/>
              <a:t>1</a:t>
            </a:r>
            <a:r>
              <a:rPr lang="zh-CN" altLang="en-US" noProof="1"/>
              <a:t>位寄存器组成的</a:t>
            </a:r>
            <a:r>
              <a:rPr lang="zh-CN" altLang="en-US" noProof="1">
                <a:solidFill>
                  <a:srgbClr val="FF0066"/>
                </a:solidFill>
              </a:rPr>
              <a:t>存储器</a:t>
            </a:r>
            <a:r>
              <a:rPr lang="zh-CN" altLang="en-US" noProof="1"/>
              <a:t>  </a:t>
            </a:r>
            <a:r>
              <a:rPr lang="zh-CN" altLang="en-US" noProof="1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lang="zh-CN" altLang="en-US" noProof="1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81600" y="3200400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01321" y="6053124"/>
            <a:ext cx="1981200" cy="685800"/>
          </a:xfrm>
          <a:prstGeom prst="wedgeRoundRectCallout">
            <a:avLst>
              <a:gd name="adj1" fmla="val -72755"/>
              <a:gd name="adj2" fmla="val -69907"/>
              <a:gd name="adj3" fmla="val 16667"/>
            </a:avLst>
          </a:prstGeom>
          <a:solidFill>
            <a:schemeClr val="accent3"/>
          </a:solidFill>
          <a:ln w="9525">
            <a:solidFill>
              <a:schemeClr val="accent1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/>
          <a:lstStyle>
            <a:lvl1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必须指明存储单元的</a:t>
            </a:r>
            <a:r>
              <a:rPr lang="zh-CN" altLang="en-US" sz="20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en-US" sz="2000" b="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9220200" y="1246688"/>
            <a:ext cx="2133600" cy="914400"/>
            <a:chOff x="1728" y="816"/>
            <a:chExt cx="1344" cy="57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28" y="816"/>
              <a:ext cx="1344" cy="5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32" y="8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24" y="816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824" y="110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10282967" y="3932237"/>
            <a:ext cx="1143000" cy="2011363"/>
            <a:chOff x="3312" y="2064"/>
            <a:chExt cx="720" cy="1267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12" y="2064"/>
              <a:ext cx="720" cy="126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56" y="3062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360" y="229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44" y="23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44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4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60" y="254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792" y="2774"/>
              <a:ext cx="144" cy="3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312" y="2064"/>
              <a:ext cx="48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28825" y="3132944"/>
            <a:ext cx="7183438" cy="2892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482600" algn="l"/>
              </a:tabLst>
              <a:defRPr/>
            </a:pPr>
            <a:r>
              <a:rPr lang="zh-CN" altLang="en-US" sz="2400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赋值方式不同</a:t>
            </a:r>
            <a:endParaRPr lang="zh-CN" altLang="en-US" sz="2400" noProof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一个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n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位的寄存器可用一条赋值语句赋值； 一个完整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的存储器则不行！若要对某存储器中的存储单元进行读写操作，必须指明该单元在存储器中的</a:t>
            </a:r>
            <a:r>
              <a:rPr lang="zh-CN" altLang="en-US" sz="22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zh-CN" sz="220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] rega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非法赋值语句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mema[8] = 1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mema[1023:0]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2" name="AutoShape 22" descr="80%"/>
          <p:cNvSpPr>
            <a:spLocks noChangeArrowheads="1"/>
          </p:cNvSpPr>
          <p:nvPr/>
        </p:nvSpPr>
        <p:spPr bwMode="auto">
          <a:xfrm rot="21466763">
            <a:off x="3378673" y="922622"/>
            <a:ext cx="5130800" cy="117792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memory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的区别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21" grpId="0" bldLvl="0" animBg="1"/>
      <p:bldP spid="2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作业２　 （不允许超过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243" y="1069181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１、用自己的话总结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语句和</a:t>
            </a:r>
            <a:r>
              <a:rPr lang="zh-CN" altLang="zh-CN" dirty="0"/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语句的区别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２、请写出下面三个常数的３２位宽的二进制、十进制、八进制、十六进制数的表示。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６５５３４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　　－５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所有１６的倍数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（不用八进制）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３、用自己的话总结</a:t>
            </a:r>
            <a:r>
              <a:rPr lang="zh-CN" altLang="zh-CN" dirty="0">
                <a:latin typeface="Times New Roman" panose="02020603050405020304" pitchFamily="18" charset="0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类型变量和</a:t>
            </a:r>
            <a:r>
              <a:rPr lang="zh-CN" altLang="zh-CN" dirty="0">
                <a:latin typeface="Times New Roman" panose="02020603050405020304" pitchFamily="18" charset="0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类型变量的区别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、完成第三页</a:t>
            </a:r>
            <a:r>
              <a:rPr lang="en-US" altLang="zh-CN" dirty="0">
                <a:latin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</a:rPr>
              <a:t>中的真值表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要求：作业在雨课堂提交，注意截至日期，截至时间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作业２</a:t>
            </a:r>
            <a:r>
              <a:rPr lang="en-US" altLang="zh-CN" dirty="0"/>
              <a:t>.doc/pdf</a:t>
            </a:r>
            <a:endParaRPr lang="en-US" altLang="zh-CN" dirty="0"/>
          </a:p>
          <a:p>
            <a:r>
              <a:rPr lang="zh-CN" altLang="en-US" dirty="0"/>
              <a:t>截至时间：下次上课之前（周三下午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err="1"/>
              <a:t>verilog</a:t>
            </a:r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8825" y="1294436"/>
            <a:ext cx="75137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/>
              <a:t>例１</a:t>
            </a:r>
            <a:r>
              <a:rPr lang="en-US" altLang="zh-CN" sz="2400" dirty="0">
                <a:ea typeface="黑体" panose="02010609060101010101" pitchFamily="49" charset="-122"/>
              </a:rPr>
              <a:t>] 2</a:t>
            </a:r>
            <a:r>
              <a:rPr lang="zh-CN" altLang="en-US" sz="2400" dirty="0"/>
              <a:t>位比较器</a:t>
            </a:r>
            <a:endParaRPr lang="zh-CN" altLang="en-US" sz="2400" dirty="0"/>
          </a:p>
          <a:p>
            <a:pPr algn="just"/>
            <a:r>
              <a:rPr lang="zh-CN" altLang="en-US" sz="2400" dirty="0"/>
              <a:t>		</a:t>
            </a:r>
            <a:r>
              <a:rPr lang="en-US" altLang="zh-CN" sz="2400" dirty="0">
                <a:ea typeface="黑体" panose="02010609060101010101" pitchFamily="49" charset="-122"/>
              </a:rPr>
              <a:t>module  compare2 ( </a:t>
            </a:r>
            <a:r>
              <a:rPr lang="en-US" altLang="zh-CN" sz="2400" dirty="0" err="1">
                <a:ea typeface="黑体" panose="02010609060101010101" pitchFamily="49" charset="-122"/>
              </a:rPr>
              <a:t>equal,a,b</a:t>
            </a:r>
            <a:r>
              <a:rPr lang="en-US" altLang="zh-CN" sz="2400" dirty="0">
                <a:ea typeface="黑体" panose="02010609060101010101" pitchFamily="49" charset="-122"/>
              </a:rPr>
              <a:t>); 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		     output equal;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input [1:0] </a:t>
            </a:r>
            <a:r>
              <a:rPr lang="en-US" altLang="zh-CN" sz="2400" dirty="0" err="1"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ea typeface="黑体" panose="02010609060101010101" pitchFamily="49" charset="-122"/>
              </a:rPr>
              <a:t>; 		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assign equal = ( a = = b ) 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?</a:t>
            </a:r>
            <a:r>
              <a:rPr lang="en-US" altLang="zh-CN" sz="2400" dirty="0">
                <a:ea typeface="黑体" panose="02010609060101010101" pitchFamily="49" charset="-122"/>
              </a:rPr>
              <a:t> 1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ea typeface="黑体" panose="02010609060101010101" pitchFamily="49" charset="-122"/>
              </a:rPr>
              <a:t>0;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               / * </a:t>
            </a:r>
            <a:r>
              <a:rPr lang="zh-CN" altLang="en-US" sz="2400" dirty="0"/>
              <a:t>如果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/>
              <a:t>等于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/>
              <a:t>，则</a:t>
            </a:r>
            <a:r>
              <a:rPr lang="en-US" altLang="zh-CN" sz="2400" dirty="0">
                <a:ea typeface="黑体" panose="02010609060101010101" pitchFamily="49" charset="-122"/>
              </a:rPr>
              <a:t>equal </a:t>
            </a:r>
            <a:r>
              <a:rPr lang="zh-CN" altLang="en-US" sz="2400" dirty="0"/>
              <a:t>为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/>
              <a:t>，否则为</a:t>
            </a:r>
            <a:r>
              <a:rPr lang="en-US" altLang="zh-CN" sz="2400" dirty="0">
                <a:ea typeface="黑体" panose="02010609060101010101" pitchFamily="49" charset="-122"/>
              </a:rPr>
              <a:t>0 * /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  <a:r>
              <a:rPr lang="en-US" altLang="zh-CN" sz="2400" dirty="0" err="1">
                <a:ea typeface="黑体" panose="02010609060101010101" pitchFamily="49" charset="-122"/>
              </a:rPr>
              <a:t>endmodule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08" y="3988264"/>
            <a:ext cx="5295900" cy="25431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93277" y="1600200"/>
          <a:ext cx="280271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/>
                <a:gridCol w="934238"/>
                <a:gridCol w="934238"/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00" y="3734764"/>
            <a:ext cx="3577323" cy="54309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014575" y="4622321"/>
          <a:ext cx="45228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79"/>
                <a:gridCol w="904579"/>
                <a:gridCol w="904579"/>
                <a:gridCol w="904579"/>
                <a:gridCol w="9045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7627" y="1033230"/>
            <a:ext cx="10723425" cy="5699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/>
              <a:t>在Verilog 模块中有</a:t>
            </a:r>
            <a:r>
              <a:rPr lang="en-US" altLang="zh-CN" dirty="0">
                <a:solidFill>
                  <a:srgbClr val="FF66FF"/>
                </a:solidFill>
                <a:ea typeface="黑体" panose="02010609060101010101" pitchFamily="49" charset="-122"/>
              </a:rPr>
              <a:t>3</a:t>
            </a:r>
            <a:r>
              <a:rPr lang="zh-CN" altLang="zh-CN" dirty="0"/>
              <a:t>种方法可以描述电路的逻辑功能：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(1)</a:t>
            </a:r>
            <a:r>
              <a:rPr lang="zh-CN" altLang="zh-CN" dirty="0"/>
              <a:t>用assign 语句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zh-CN" altLang="zh-CN" dirty="0"/>
              <a:t> </a:t>
            </a:r>
            <a:r>
              <a:rPr lang="zh-CN" altLang="en-US" dirty="0"/>
              <a:t>		</a:t>
            </a:r>
            <a:r>
              <a:rPr lang="zh-CN" altLang="zh-CN" dirty="0"/>
              <a:t>assign x = ( b &amp; ~c )；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75580" y="1954880"/>
            <a:ext cx="1828800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连续赋值语句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77442" y="2169192"/>
            <a:ext cx="1498600" cy="685800"/>
          </a:xfrm>
          <a:prstGeom prst="wedgeRoundRectCallout">
            <a:avLst>
              <a:gd name="adj1" fmla="val -73199"/>
              <a:gd name="adj2" fmla="val -47222"/>
              <a:gd name="adj3" fmla="val 16667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常用于描述</a:t>
            </a:r>
            <a:r>
              <a:rPr lang="zh-CN" altLang="en-US" sz="1800">
                <a:ea typeface="宋体" panose="02010600030101010101" pitchFamily="2" charset="-122"/>
              </a:rPr>
              <a:t>组合</a:t>
            </a:r>
            <a:r>
              <a:rPr lang="zh-CN" altLang="en-US" sz="1800" b="0">
                <a:ea typeface="宋体" panose="02010600030101010101" pitchFamily="2" charset="-122"/>
              </a:rPr>
              <a:t>逻辑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53025" y="3486150"/>
            <a:ext cx="1600200" cy="3968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门元件例化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550400" y="5088731"/>
            <a:ext cx="1803400" cy="576263"/>
          </a:xfrm>
          <a:prstGeom prst="actionButtonBlank">
            <a:avLst/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endParaRPr lang="zh-CN" altLang="en-US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743325" y="4152900"/>
            <a:ext cx="1514475" cy="381000"/>
          </a:xfrm>
          <a:prstGeom prst="wedgeRoundRectCallout">
            <a:avLst>
              <a:gd name="adj1" fmla="val -136016"/>
              <a:gd name="adj2" fmla="val -135925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546225" y="4152900"/>
            <a:ext cx="1758950" cy="381000"/>
          </a:xfrm>
          <a:prstGeom prst="wedgeRoundRectCallout">
            <a:avLst>
              <a:gd name="adj1" fmla="val -37132"/>
              <a:gd name="adj2" fmla="val -128932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门元件关键字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92237" y="3486150"/>
            <a:ext cx="3108325" cy="390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6727" y="2911323"/>
            <a:ext cx="67865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28600" indent="-228600" algn="just" defTabSz="914400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</a:rPr>
              <a:t> (2)</a:t>
            </a:r>
            <a:r>
              <a:rPr lang="zh-CN" altLang="zh-CN" sz="2800" dirty="0">
                <a:latin typeface="+mn-lt"/>
              </a:rPr>
              <a:t>用元件例化（</a:t>
            </a:r>
            <a:r>
              <a:rPr lang="en-US" altLang="zh-CN" sz="2800" dirty="0">
                <a:latin typeface="+mn-lt"/>
              </a:rPr>
              <a:t>instantiate</a:t>
            </a:r>
            <a:r>
              <a:rPr lang="zh-CN" altLang="en-US" sz="2800" dirty="0">
                <a:latin typeface="+mn-lt"/>
              </a:rPr>
              <a:t>）</a:t>
            </a:r>
            <a:endParaRPr lang="zh-CN" altLang="zh-CN" sz="2800" dirty="0">
              <a:latin typeface="+mn-lt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zh-CN" b="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</a:t>
            </a:r>
            <a:r>
              <a:rPr lang="zh-CN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,a,b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,c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)；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004219" y="4571027"/>
            <a:ext cx="6507162" cy="2262188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8765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：元件例化即是调用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提供的元件；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：元件例化包括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元件例化和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元件例化；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每个实例元件的名字必须</a:t>
            </a:r>
            <a:r>
              <a:rPr lang="zh-CN" altLang="en-US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！以避免与其它调用元件的实例相混淆。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例化元件名也可以省略！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元件实例化</a:t>
            </a:r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332038" y="1686719"/>
            <a:ext cx="6129337" cy="3908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 trist1(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output  out;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input   in, enable;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tri_inst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output  out;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input   in, enable;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assign out = enable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/ 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enable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 = 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，否则为高阻态 *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en-US" altLang="zh-CN" sz="1800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三态驱动器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913188" y="3008313"/>
            <a:ext cx="1600200" cy="336550"/>
          </a:xfrm>
          <a:prstGeom prst="wedgeRoundRectCallout">
            <a:avLst>
              <a:gd name="adj1" fmla="val -41764"/>
              <a:gd name="adj2" fmla="val -119338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65491" y="2206625"/>
            <a:ext cx="1227138" cy="366712"/>
          </a:xfrm>
          <a:prstGeom prst="wedgeRoundRectCallout">
            <a:avLst>
              <a:gd name="adj1" fmla="val 81306"/>
              <a:gd name="adj2" fmla="val 10497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子模块名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00562" y="1248276"/>
            <a:ext cx="1219200" cy="39846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050" y="3260725"/>
            <a:ext cx="9906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子模块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9" descr="80%"/>
          <p:cNvSpPr>
            <a:spLocks noChangeArrowheads="1"/>
          </p:cNvSpPr>
          <p:nvPr/>
        </p:nvSpPr>
        <p:spPr bwMode="auto">
          <a:xfrm rot="21466763">
            <a:off x="7303293" y="1940352"/>
            <a:ext cx="4503737" cy="98107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6422" y="2730500"/>
            <a:ext cx="3446462" cy="277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176338" y="5732463"/>
            <a:ext cx="6780212" cy="7318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71653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71653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71653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71653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71653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trist1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）调用由某子模块（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mytri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）定义的实例元件（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tri_inst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）来实现某功能。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块语句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16522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(3)</a:t>
            </a:r>
            <a:r>
              <a:rPr lang="zh-CN" altLang="zh-CN" dirty="0">
                <a:latin typeface="宋体" panose="02010600030101010101" pitchFamily="2" charset="-122"/>
              </a:rPr>
              <a:t>用 </a:t>
            </a:r>
            <a:r>
              <a:rPr lang="zh-CN" altLang="zh-CN" dirty="0">
                <a:latin typeface="Times New Roman" panose="02020603050405020304" pitchFamily="18" charset="0"/>
              </a:rPr>
              <a:t>“</a:t>
            </a:r>
            <a:r>
              <a:rPr lang="zh-CN" altLang="zh-CN" dirty="0">
                <a:latin typeface="宋体" panose="02010600030101010101" pitchFamily="2" charset="-122"/>
              </a:rPr>
              <a:t>always</a:t>
            </a:r>
            <a:r>
              <a:rPr lang="zh-CN" altLang="zh-CN" dirty="0">
                <a:latin typeface="Times New Roman" panose="02020603050405020304" pitchFamily="18" charset="0"/>
              </a:rPr>
              <a:t>”</a:t>
            </a:r>
            <a:r>
              <a:rPr lang="zh-CN" altLang="zh-CN" dirty="0">
                <a:latin typeface="宋体" panose="02010600030101010101" pitchFamily="2" charset="-122"/>
              </a:rPr>
              <a:t> 块语句（</a:t>
            </a:r>
            <a:r>
              <a:rPr lang="en-US" altLang="zh-CN" dirty="0">
                <a:latin typeface="宋体" panose="02010600030101010101" pitchFamily="2" charset="-122"/>
              </a:rPr>
              <a:t>@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后面跟的是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敏感信号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ea typeface="黑体" panose="02010609060101010101" pitchFamily="49" charset="-122"/>
              </a:rPr>
              <a:t>always @(</a:t>
            </a:r>
            <a:r>
              <a:rPr lang="en-US" altLang="zh-CN" dirty="0" err="1">
                <a:ea typeface="黑体" panose="02010609060101010101" pitchFamily="49" charset="-122"/>
              </a:rPr>
              <a:t>posedge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clk</a:t>
            </a:r>
            <a:r>
              <a:rPr lang="en-US" altLang="zh-CN" dirty="0">
                <a:ea typeface="黑体" panose="02010609060101010101" pitchFamily="49" charset="-122"/>
              </a:rPr>
              <a:t>) // </a:t>
            </a:r>
            <a:r>
              <a:rPr lang="zh-CN" altLang="en-US" dirty="0"/>
              <a:t>每当时钟上升沿到来时执行一遍块内语句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if(load)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data;      // </a:t>
            </a:r>
            <a:r>
              <a:rPr lang="zh-CN" altLang="en-US" dirty="0"/>
              <a:t>同步预置数据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     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 + 1 + </a:t>
            </a:r>
            <a:r>
              <a:rPr lang="en-US" altLang="zh-CN" dirty="0" err="1">
                <a:ea typeface="黑体" panose="02010609060101010101" pitchFamily="49" charset="-122"/>
              </a:rPr>
              <a:t>cin</a:t>
            </a:r>
            <a:r>
              <a:rPr lang="en-US" altLang="zh-CN" dirty="0">
                <a:ea typeface="黑体" panose="02010609060101010101" pitchFamily="49" charset="-122"/>
              </a:rPr>
              <a:t>;  // </a:t>
            </a:r>
            <a:r>
              <a:rPr lang="zh-CN" altLang="en-US" dirty="0"/>
              <a:t>加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/>
              <a:t>计数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56550" y="1135472"/>
            <a:ext cx="18288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结构说明语句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393226" y="3776336"/>
            <a:ext cx="8135938" cy="3219450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块语句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逻辑，也可描述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可用多种手段来表达逻辑关系，如用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语句或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块语句与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语句是并发执行的， 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语句一定要放在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块语句之外！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r>
              <a:rPr lang="zh-CN" altLang="en-US" dirty="0"/>
              <a:t>完全体模板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8015" y="1086851"/>
            <a:ext cx="10565785" cy="4973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/>
              <a:t>Verilog </a:t>
            </a:r>
            <a:r>
              <a:rPr lang="en-US" altLang="zh-CN" dirty="0">
                <a:ea typeface="黑体" panose="02010609060101010101" pitchFamily="49" charset="-122"/>
              </a:rPr>
              <a:t>HDL</a:t>
            </a:r>
            <a:r>
              <a:rPr lang="zh-CN" altLang="zh-CN" dirty="0"/>
              <a:t>模块的模板</a:t>
            </a:r>
            <a:endParaRPr lang="zh-CN" altLang="zh-CN" dirty="0"/>
          </a:p>
        </p:txBody>
      </p:sp>
      <p:sp>
        <p:nvSpPr>
          <p:cNvPr id="4" name="Rectangle 13" descr="75%"/>
          <p:cNvSpPr>
            <a:spLocks noChangeArrowheads="1"/>
          </p:cNvSpPr>
          <p:nvPr/>
        </p:nvSpPr>
        <p:spPr bwMode="auto">
          <a:xfrm>
            <a:off x="1991340" y="1685339"/>
            <a:ext cx="7544268" cy="50752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顶层模块名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 (&lt;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输入输出端口列表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输出端口列表；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input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输入端口列表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语句定义逻辑功能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 结果信号名；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结果信号名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表达式 ；  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块定义逻辑功能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 @(&lt;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敏感信号表达式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begin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	       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过程赋值语句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//if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case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while,repeat,for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循环语句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task,function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调用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49"/>
            <a:ext cx="10814050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66"/>
                </a:solidFill>
              </a:rPr>
              <a:t>关键字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事先定义好的确认符，用来组织语言结构；或者用于定义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提供的门元件（如</a:t>
            </a:r>
            <a:r>
              <a:rPr lang="en-US" altLang="zh-CN" dirty="0">
                <a:ea typeface="黑体" panose="02010609060101010101" pitchFamily="49" charset="-122"/>
              </a:rPr>
              <a:t>and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not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or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buf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66"/>
                </a:solidFill>
              </a:rPr>
              <a:t>小写</a:t>
            </a:r>
            <a:r>
              <a:rPr lang="zh-CN" altLang="en-US" dirty="0"/>
              <a:t>字母定义！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     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如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assign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casex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for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function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if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input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output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repeat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table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time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while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wire</a:t>
            </a:r>
            <a:endParaRPr lang="zh-CN" altLang="en-US" dirty="0"/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21120300">
            <a:off x="5001802" y="1361973"/>
            <a:ext cx="4071937" cy="1450975"/>
          </a:xfrm>
          <a:prstGeom prst="star16">
            <a:avLst>
              <a:gd name="adj" fmla="val 37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用户程序中的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变量、节点等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名称不能与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>
                <a:ea typeface="黑体" panose="02010609060101010101" pitchFamily="49" charset="-122"/>
              </a:rPr>
              <a:t>Verilog HDL</a:t>
            </a:r>
            <a:r>
              <a:rPr lang="zh-CN" altLang="en-US">
                <a:solidFill>
                  <a:srgbClr val="FF0000"/>
                </a:solidFill>
              </a:rPr>
              <a:t>关键字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638" y="1509713"/>
            <a:ext cx="1782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else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endcase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endfunction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endprimitive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endspecify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endtable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endtask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event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force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forever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fork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81513" y="1516063"/>
            <a:ext cx="1909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function highz0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highz1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if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ifnone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initial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inout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input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integer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join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large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macromodule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medium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nand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72250" y="1519238"/>
            <a:ext cx="15303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negedge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nor not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output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parameter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posedge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primitive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pulldown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pullup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pull1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69950" y="1522413"/>
            <a:ext cx="18732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always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assign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begin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buf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casex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casez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deassign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default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defparam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disable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ags/tag2.xml><?xml version="1.0" encoding="utf-8"?>
<p:tagLst xmlns:p="http://schemas.openxmlformats.org/presentationml/2006/main">
  <p:tag name="commondata" val="eyJoZGlkIjoiNmRjNjIwZjMwZGNjZDE5MGY2OWMxMmM4OThmZDhiMmEifQ==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7273</Words>
  <Application>WPS 演示</Application>
  <PresentationFormat>宽屏</PresentationFormat>
  <Paragraphs>668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华文楷体</vt:lpstr>
      <vt:lpstr>Tahoma</vt:lpstr>
      <vt:lpstr>Times New Roman</vt:lpstr>
      <vt:lpstr>华文新魏</vt:lpstr>
      <vt:lpstr>BigYoungBoldGB2.0</vt:lpstr>
      <vt:lpstr>Segoe Print</vt:lpstr>
      <vt:lpstr>Arial Unicode MS</vt:lpstr>
      <vt:lpstr>Calibri</vt:lpstr>
      <vt:lpstr>方正姚体</vt:lpstr>
      <vt:lpstr>nk</vt:lpstr>
      <vt:lpstr>PowerPoint 演示文稿</vt:lpstr>
      <vt:lpstr>PowerPoint 演示文稿</vt:lpstr>
      <vt:lpstr>回顾verilog基本结构</vt:lpstr>
      <vt:lpstr>逻辑功能定义</vt:lpstr>
      <vt:lpstr>逻辑功能定义——元件实例化</vt:lpstr>
      <vt:lpstr>逻辑功能定义——块语句</vt:lpstr>
      <vt:lpstr>Verilog HDL完全体模板</vt:lpstr>
      <vt:lpstr>Verilog关键字</vt:lpstr>
      <vt:lpstr>Verilog关键字</vt:lpstr>
      <vt:lpstr>Verilog关键字</vt:lpstr>
      <vt:lpstr>Verilog标识符</vt:lpstr>
      <vt:lpstr>Verilog数据类型</vt:lpstr>
      <vt:lpstr>常量</vt:lpstr>
      <vt:lpstr>常量</vt:lpstr>
      <vt:lpstr>常量</vt:lpstr>
      <vt:lpstr>常量</vt:lpstr>
      <vt:lpstr>常量</vt:lpstr>
      <vt:lpstr>参数常量的使用</vt:lpstr>
      <vt:lpstr>参数常量的使用</vt:lpstr>
      <vt:lpstr>参数常量的使用</vt:lpstr>
      <vt:lpstr>变量</vt:lpstr>
      <vt:lpstr>变量</vt:lpstr>
      <vt:lpstr>变量</vt:lpstr>
      <vt:lpstr>变量</vt:lpstr>
      <vt:lpstr>register型变量　nets型变量</vt:lpstr>
      <vt:lpstr>变量</vt:lpstr>
      <vt:lpstr>变量</vt:lpstr>
      <vt:lpstr>作业２　 （不允许超过1页）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WPS_1659665370</cp:lastModifiedBy>
  <cp:revision>50</cp:revision>
  <dcterms:created xsi:type="dcterms:W3CDTF">2021-09-09T13:57:00Z</dcterms:created>
  <dcterms:modified xsi:type="dcterms:W3CDTF">2023-11-08T11:02:46Z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4731DBC30456488F81A19740E1C38A69_12</vt:lpwstr>
  </property>
  <property fmtid="{D5CDD505-2E9C-101B-9397-08002B2CF9AE}" pid="3" name="KSOProductBuildVer">
    <vt:lpwstr>2052-12.1.0.15712</vt:lpwstr>
  </property>
</Properties>
</file>