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1" r:id="rId4"/>
    <p:sldId id="27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A31B-EB6C-487C-8F6B-CCDD14E3D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F44520-001F-4EB7-9883-275BB43CF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ADD1A-D5C4-4029-86D8-6420005D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D56F2-E53A-4015-A700-20BA8C69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08D56-7E3E-456B-AD1A-9E8BD45B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4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69400-3D08-462C-95C2-94341D38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305BE-0EBA-485F-9620-C1F98CE6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90DE5-8494-452C-ADCF-600C3806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BB970-7490-4D76-9936-D7D561CB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7954D-74E9-4D47-97AE-F573F24F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0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476485-D91E-4E8B-9030-C807B3BB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CF24B-CAF1-44F8-A17B-16F8D419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BAECF-B4BD-4E85-AC49-D309AE99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FB8D4-2578-4D9D-8F48-4D066EE4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F737B-317B-4297-9769-76D922EA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4215-5857-499F-BC2D-F2A14EA0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E529B5-988F-4814-9BA2-EEAEF1C959F4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213972-B773-4BC6-BF5F-8B91FD8EE665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06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EC43-398B-4B05-A238-E4234480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7517-C2AB-4B9C-86C5-65F323E7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0CBA8-E927-4BE7-9B6F-4DC5535A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89311-76F4-40EA-88F3-F2F28BE5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5EA00-86C8-48C8-9D8C-4B0EA202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0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6B88A-64A1-4A3E-91E2-1601AEB0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981CD-A309-48EB-B6FF-83AEB489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ACE65-94EF-4946-B7C6-B5098203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3CEDF-7413-4634-B0CC-172041B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C4DE5-310B-4C35-A871-58EFE8C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2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CDA8D-B8DD-4182-90B9-0ED778DC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DA0C0-5991-46B7-89FD-79D3ECD57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BE835F-3AC7-4F6D-8EAE-0BDAD3CC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4CB5A-64DF-4681-B20B-2143F244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1A199-58CB-427D-B245-B513D7FA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37F31-A96D-4F11-ABED-5C7BC1E4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2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084F9-6FA3-49D3-8083-E76B4500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B9F5B-3F2A-4C59-9B59-CE7BA08B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DF44C-B687-435F-A45D-F965C3AC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19CAAE-0878-4185-BFAC-1CE928182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A6C8F-A677-4689-82C5-F5E58EEC4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4C7D6E-6085-411E-85BD-4919DBAC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CE5DB4-1379-46D3-A64E-EAAD6311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F3C9B7-06C0-49C0-978A-DF04D33F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DE588-AB57-4F7A-92A8-97CCE877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B2E01D-D69D-4102-BF9D-FCDA029C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6DBB8-8398-4FAA-8A9E-32F67AE7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7BE523-276B-4ABE-B658-CF0FC514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3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10EE10-DDDD-4FDE-AFCD-066183A1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160468-5164-4899-8AD5-96AF6F9E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41FF8-F9CD-411A-BDD6-6B90D972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F8AE4-FB33-4B39-87ED-DA7D7019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54365-10D2-43EA-806A-1E8C0F473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72CB0-9C45-4D82-B46A-622CF4E90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F4561-05A8-46BB-9EB0-68E105F3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626D5-DF33-441E-960C-E43C8AF5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446F8-2F2A-4F12-9DEE-3A33152E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8C0A-5FA5-49E9-9D6B-C9713498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C7B998-3BBF-4956-815C-9CD6DAE9B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DF7E9-D7A0-437F-848D-04BD6C2F4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36EE1-8E80-4A6F-82E9-06D69F87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A0CF5-112A-4CEA-965B-1CAB3CB4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72FED-5250-482D-BCDE-9F32737A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0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C76558-C05A-4650-92EB-9B72FC31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F1B1F-7C73-43EF-81F8-9C8B0D64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E9E0D-3A56-4F90-A113-D9B33A623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D69E-685A-40E4-BA6F-411772780D5C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AC3C6-E2B8-49E2-A11A-C9FCCF4F7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25614-CEAD-4E73-A6D4-AD1ACAD7F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1F6F-45B9-4D9B-B433-D81445DB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qiankund@nankai.edu.cn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AE00-9D0D-431E-A884-12AEF77B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46048-9A48-4798-981F-29FED745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EF9B5-7C99-43EA-A9EF-4D3F2B710E9A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90A1-A468-4F39-9668-A2DBF653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D03426-EA80-4E0E-BC39-0089C7FC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121258-C45D-421D-9B06-C3E96CDA810B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41EFD45-700A-498D-974A-BBDC4BDADD4F}"/>
              </a:ext>
            </a:extLst>
          </p:cNvPr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5E14D75-0D99-4E9F-8E4F-C3E5074739A5}"/>
              </a:ext>
            </a:extLst>
          </p:cNvPr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673D753-283E-44CC-A27B-BFB1B4FC10E2}"/>
              </a:ext>
            </a:extLst>
          </p:cNvPr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6DD612-8A61-476E-8370-4BFEADD90D58}"/>
              </a:ext>
            </a:extLst>
          </p:cNvPr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A3806F-9CC9-4FD6-855B-506BD8C0A773}"/>
                </a:ext>
              </a:extLst>
            </p:cNvPr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6919471-9AF5-4347-8851-91EAE09C4622}"/>
                </a:ext>
              </a:extLst>
            </p:cNvPr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61E2D627-BAC6-40B7-97C2-0143D6BCB5D1}"/>
                </a:ext>
              </a:extLst>
            </p:cNvPr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</a:p>
          </p:txBody>
        </p:sp>
      </p:grpSp>
      <p:pic>
        <p:nvPicPr>
          <p:cNvPr id="15" name="图片 14" descr="97285_765033.jpg">
            <a:extLst>
              <a:ext uri="{FF2B5EF4-FFF2-40B4-BE49-F238E27FC236}">
                <a16:creationId xmlns:a16="http://schemas.microsoft.com/office/drawing/2014/main" id="{8A6C760B-9ED2-40B8-8753-1F425B560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练习课</a:t>
            </a:r>
            <a:r>
              <a:rPr lang="en-US" altLang="zh-CN" dirty="0"/>
              <a:t>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838199" y="1375719"/>
            <a:ext cx="7935097" cy="5117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练习题：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、实现一个</a:t>
            </a:r>
            <a:r>
              <a:rPr lang="en-US" altLang="zh-CN" dirty="0"/>
              <a:t>1</a:t>
            </a:r>
            <a:r>
              <a:rPr lang="zh-CN" altLang="en-US" dirty="0"/>
              <a:t>位加法器，可用门电路，也可用</a:t>
            </a:r>
            <a:r>
              <a:rPr lang="en-US" altLang="zh-CN" dirty="0"/>
              <a:t>+</a:t>
            </a:r>
            <a:r>
              <a:rPr lang="zh-CN" altLang="en-US" dirty="0"/>
              <a:t>运算符。并进行仿真测试。</a:t>
            </a:r>
            <a:endParaRPr lang="en-US" altLang="zh-CN" dirty="0"/>
          </a:p>
          <a:p>
            <a:pPr lvl="2"/>
            <a:r>
              <a:rPr lang="en-US" altLang="zh-CN" dirty="0"/>
              <a:t>module add1 ( input a, input b, input </a:t>
            </a:r>
            <a:r>
              <a:rPr lang="en-US" altLang="zh-CN" dirty="0" err="1"/>
              <a:t>cin</a:t>
            </a:r>
            <a:r>
              <a:rPr lang="en-US" altLang="zh-CN" dirty="0"/>
              <a:t>, output sum, output </a:t>
            </a:r>
            <a:r>
              <a:rPr lang="en-US" altLang="zh-CN" dirty="0" err="1"/>
              <a:t>cout</a:t>
            </a:r>
            <a:r>
              <a:rPr lang="en-US" altLang="zh-CN" dirty="0"/>
              <a:t> );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、在上述模块基础上，实现一个</a:t>
            </a:r>
            <a:r>
              <a:rPr lang="en-US" altLang="zh-CN" dirty="0"/>
              <a:t>16</a:t>
            </a:r>
            <a:r>
              <a:rPr lang="zh-CN" altLang="en-US" dirty="0"/>
              <a:t>位加法器，要求</a:t>
            </a:r>
            <a:r>
              <a:rPr lang="en-US" altLang="zh-CN" dirty="0"/>
              <a:t>16</a:t>
            </a:r>
            <a:r>
              <a:rPr lang="zh-CN" altLang="en-US" dirty="0"/>
              <a:t>位加法器为顶层模块，实现逻辑图如右图上。并进行仿真测试。</a:t>
            </a:r>
            <a:endParaRPr lang="en-US" altLang="zh-CN" dirty="0"/>
          </a:p>
          <a:p>
            <a:pPr lvl="2"/>
            <a:r>
              <a:rPr lang="en-US" altLang="zh-CN" dirty="0"/>
              <a:t>module add16 ( input[15:0] </a:t>
            </a:r>
            <a:r>
              <a:rPr lang="en-US" altLang="zh-CN" b="1" dirty="0"/>
              <a:t>a</a:t>
            </a:r>
            <a:r>
              <a:rPr lang="en-US" altLang="zh-CN" dirty="0"/>
              <a:t>, input[15:0] </a:t>
            </a:r>
            <a:r>
              <a:rPr lang="en-US" altLang="zh-CN" b="1" dirty="0"/>
              <a:t>b</a:t>
            </a:r>
            <a:r>
              <a:rPr lang="en-US" altLang="zh-CN" dirty="0"/>
              <a:t>, input </a:t>
            </a:r>
            <a:r>
              <a:rPr lang="en-US" altLang="zh-CN" b="1" dirty="0" err="1"/>
              <a:t>cin</a:t>
            </a:r>
            <a:r>
              <a:rPr lang="en-US" altLang="zh-CN" dirty="0"/>
              <a:t>, output[15:0] </a:t>
            </a:r>
            <a:r>
              <a:rPr lang="en-US" altLang="zh-CN" b="1" dirty="0"/>
              <a:t>sum</a:t>
            </a:r>
            <a:r>
              <a:rPr lang="en-US" altLang="zh-CN" dirty="0"/>
              <a:t>, output </a:t>
            </a:r>
            <a:r>
              <a:rPr lang="en-US" altLang="zh-CN" b="1" dirty="0" err="1"/>
              <a:t>cout</a:t>
            </a:r>
            <a:r>
              <a:rPr lang="en-US" altLang="zh-CN" dirty="0"/>
              <a:t> );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、在上述模块基础上，实现一个</a:t>
            </a:r>
            <a:r>
              <a:rPr lang="en-US" altLang="zh-CN" dirty="0"/>
              <a:t>32</a:t>
            </a:r>
            <a:r>
              <a:rPr lang="zh-CN" altLang="en-US" dirty="0"/>
              <a:t>位加法器，要求</a:t>
            </a:r>
            <a:r>
              <a:rPr lang="en-US" altLang="zh-CN" dirty="0"/>
              <a:t>32</a:t>
            </a:r>
            <a:r>
              <a:rPr lang="zh-CN" altLang="en-US" dirty="0"/>
              <a:t>位加法器为顶层模块，实现逻辑如右图下。并进行仿真测试。</a:t>
            </a:r>
            <a:endParaRPr lang="en-US" altLang="zh-CN" dirty="0"/>
          </a:p>
          <a:p>
            <a:pPr lvl="2"/>
            <a:r>
              <a:rPr lang="zh-CN" altLang="zh-CN" dirty="0">
                <a:solidFill>
                  <a:srgbClr val="222222"/>
                </a:solidFill>
                <a:latin typeface="Arial Unicode MS"/>
                <a:ea typeface="Roboto Mono"/>
              </a:rPr>
              <a:t>module </a:t>
            </a:r>
            <a:r>
              <a:rPr lang="en-US" altLang="zh-CN" dirty="0">
                <a:solidFill>
                  <a:srgbClr val="222222"/>
                </a:solidFill>
                <a:latin typeface="Arial Unicode MS"/>
                <a:ea typeface="Roboto Mono"/>
              </a:rPr>
              <a:t>add32</a:t>
            </a:r>
            <a:r>
              <a:rPr lang="zh-CN" altLang="zh-CN" dirty="0">
                <a:solidFill>
                  <a:srgbClr val="222222"/>
                </a:solidFill>
                <a:latin typeface="Arial Unicode MS"/>
                <a:ea typeface="Roboto Mono"/>
              </a:rPr>
              <a:t>( input [31:0] a, input [31:0] b, output [31:0] sum )</a:t>
            </a:r>
            <a:r>
              <a:rPr lang="en-US" altLang="zh-CN" dirty="0">
                <a:solidFill>
                  <a:srgbClr val="222222"/>
                </a:solidFill>
                <a:latin typeface="Arial Unicode MS"/>
                <a:ea typeface="Roboto Mono"/>
              </a:rPr>
              <a:t>;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B9B96D-39E7-408F-B8B2-24FB93F2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248" y="520486"/>
            <a:ext cx="1374024" cy="34138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F60D2E-C732-4CCD-8069-D14DD7C1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296" y="4315226"/>
            <a:ext cx="3167214" cy="20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练习课</a:t>
            </a:r>
            <a:r>
              <a:rPr lang="en-US" altLang="zh-CN" dirty="0"/>
              <a:t>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838199" y="1375719"/>
            <a:ext cx="10703012" cy="5117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说明：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、三个练习题需要每个单独建工程。需要代码复用时可以去代码里面的文本文件中把代码复制出来，避免多个工程使用同一个文件的情况。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、写好子模块之后，另外新建一个文件作为上层模块，注意都在</a:t>
            </a:r>
            <a:r>
              <a:rPr lang="en-US" altLang="zh-CN" dirty="0" err="1"/>
              <a:t>Disgn</a:t>
            </a:r>
            <a:r>
              <a:rPr lang="en-US" altLang="zh-CN" dirty="0"/>
              <a:t> Source</a:t>
            </a:r>
            <a:r>
              <a:rPr lang="zh-CN" altLang="en-US" dirty="0"/>
              <a:t>目录下，然后上层模块直接调用子模块即可，保存时会出现模块关系树。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、三个练习题都需要独立编写</a:t>
            </a:r>
            <a:r>
              <a:rPr lang="en-US" altLang="zh-CN" dirty="0"/>
              <a:t>testbench</a:t>
            </a:r>
            <a:r>
              <a:rPr lang="zh-CN" altLang="en-US" dirty="0"/>
              <a:t>仿真文件，</a:t>
            </a:r>
            <a:r>
              <a:rPr lang="en-US" altLang="zh-CN" dirty="0"/>
              <a:t>1</a:t>
            </a:r>
            <a:r>
              <a:rPr lang="zh-CN" altLang="en-US" dirty="0"/>
              <a:t>位加法器可以一定的延迟后将模拟的输入信号取反，</a:t>
            </a:r>
            <a:r>
              <a:rPr lang="en-US" altLang="zh-CN" dirty="0"/>
              <a:t>16</a:t>
            </a:r>
            <a:r>
              <a:rPr lang="zh-CN" altLang="en-US" dirty="0"/>
              <a:t>位加法器和</a:t>
            </a:r>
            <a:r>
              <a:rPr lang="en-US" altLang="zh-CN" dirty="0"/>
              <a:t>32</a:t>
            </a:r>
            <a:r>
              <a:rPr lang="zh-CN" altLang="en-US" dirty="0"/>
              <a:t>位加法器模拟输入信号请使用</a:t>
            </a:r>
            <a:r>
              <a:rPr lang="en-US" altLang="zh-CN" dirty="0"/>
              <a:t>$random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、在父模块调用子模块过程中，有些信号是需要用临时变量传递的，注意这些变量的类型和名称顺序，避免发生错乱。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、每次写完一个模块，注意都需要运行综合和实现验证是否有错，避免文件和模块过多时不容易定位到错误。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6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练习课</a:t>
            </a:r>
            <a:r>
              <a:rPr lang="en-US" altLang="zh-CN"/>
              <a:t>23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23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533399" y="1248109"/>
            <a:ext cx="7372989" cy="4897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作业题：</a:t>
            </a:r>
            <a:endParaRPr lang="en-US" altLang="zh-CN" dirty="0"/>
          </a:p>
          <a:p>
            <a:pPr lvl="1"/>
            <a:r>
              <a:rPr lang="zh-CN" altLang="en-US" dirty="0"/>
              <a:t>在练习题</a:t>
            </a:r>
            <a:r>
              <a:rPr lang="en-US" altLang="zh-CN" dirty="0"/>
              <a:t>2</a:t>
            </a:r>
            <a:r>
              <a:rPr lang="zh-CN" altLang="en-US" dirty="0"/>
              <a:t>的基础上，完成一个特殊的加法器（进位选择加法器），该加法器实现的功能逻辑如右图。并进行仿真测试。</a:t>
            </a:r>
            <a:endParaRPr lang="en-US" altLang="zh-CN" dirty="0"/>
          </a:p>
          <a:p>
            <a:pPr lvl="2"/>
            <a:r>
              <a:rPr lang="zh-CN" altLang="zh-CN" dirty="0">
                <a:solidFill>
                  <a:srgbClr val="222222"/>
                </a:solidFill>
                <a:latin typeface="Arial Unicode MS"/>
                <a:ea typeface="Roboto Mono"/>
              </a:rPr>
              <a:t>module </a:t>
            </a:r>
            <a:r>
              <a:rPr lang="en-US" altLang="zh-CN" dirty="0">
                <a:solidFill>
                  <a:srgbClr val="222222"/>
                </a:solidFill>
                <a:latin typeface="Arial Unicode MS"/>
                <a:ea typeface="Roboto Mono"/>
              </a:rPr>
              <a:t>cseladd32</a:t>
            </a:r>
            <a:r>
              <a:rPr lang="zh-CN" altLang="zh-CN" dirty="0">
                <a:solidFill>
                  <a:srgbClr val="222222"/>
                </a:solidFill>
                <a:latin typeface="Arial Unicode MS"/>
                <a:ea typeface="Roboto Mono"/>
              </a:rPr>
              <a:t>( input [31:0] a, input [31:0] b, output [31:0] sum )</a:t>
            </a:r>
            <a:r>
              <a:rPr lang="en-US" altLang="zh-CN" dirty="0">
                <a:solidFill>
                  <a:srgbClr val="222222"/>
                </a:solidFill>
                <a:latin typeface="Arial Unicode MS"/>
                <a:ea typeface="Roboto Mono"/>
              </a:rPr>
              <a:t>;</a:t>
            </a:r>
          </a:p>
          <a:p>
            <a:pPr lvl="2"/>
            <a:r>
              <a:rPr lang="zh-CN" altLang="en-US" dirty="0">
                <a:solidFill>
                  <a:srgbClr val="222222"/>
                </a:solidFill>
                <a:latin typeface="Arial Unicode MS"/>
              </a:rPr>
              <a:t>此加法器已经初步具有了提前计算进位的思想，请调研超前进位思想，并在作业中总结应该如何设计一个更好的超前进位加法器。</a:t>
            </a:r>
            <a:endParaRPr lang="en-US" altLang="zh-CN" dirty="0"/>
          </a:p>
          <a:p>
            <a:pPr lvl="1"/>
            <a:r>
              <a:rPr lang="zh-CN" altLang="en-US" dirty="0"/>
              <a:t>要求：发送至邮箱：</a:t>
            </a:r>
            <a:r>
              <a:rPr lang="en-US" altLang="zh-CN" dirty="0">
                <a:hlinkClick r:id="rId2"/>
              </a:rPr>
              <a:t>qiankund@nankai.edu.cn</a:t>
            </a:r>
            <a:endParaRPr lang="en-US" altLang="zh-CN" dirty="0"/>
          </a:p>
          <a:p>
            <a:pPr lvl="1"/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4.doc/pdf</a:t>
            </a:r>
          </a:p>
          <a:p>
            <a:pPr lvl="1"/>
            <a:r>
              <a:rPr lang="zh-CN" altLang="en-US" dirty="0"/>
              <a:t>截至时间：下次上课之前（周五下午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C3F688-3C14-46C1-9BBE-953F316E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89" y="2611395"/>
            <a:ext cx="4141089" cy="29880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4546CD4-B473-4C89-87D4-7BAC916E2746}"/>
              </a:ext>
            </a:extLst>
          </p:cNvPr>
          <p:cNvSpPr txBox="1"/>
          <p:nvPr/>
        </p:nvSpPr>
        <p:spPr>
          <a:xfrm>
            <a:off x="8643551" y="2106243"/>
            <a:ext cx="27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Carry Select Adder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子字并行执行逻辑</Template>
  <TotalTime>121</TotalTime>
  <Words>551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Alibaba PuHuiTi</vt:lpstr>
      <vt:lpstr>Arial Unicode MS</vt:lpstr>
      <vt:lpstr>Roboto Mono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QianKun Dong</cp:lastModifiedBy>
  <cp:revision>19</cp:revision>
  <dcterms:created xsi:type="dcterms:W3CDTF">2022-03-17T10:48:07Z</dcterms:created>
  <dcterms:modified xsi:type="dcterms:W3CDTF">2023-11-22T08:28:11Z</dcterms:modified>
</cp:coreProperties>
</file>