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66" r:id="rId4"/>
    <p:sldId id="273" r:id="rId6"/>
    <p:sldId id="260" r:id="rId7"/>
    <p:sldId id="265" r:id="rId8"/>
    <p:sldId id="274" r:id="rId9"/>
    <p:sldId id="258" r:id="rId10"/>
    <p:sldId id="281" r:id="rId11"/>
    <p:sldId id="259" r:id="rId12"/>
    <p:sldId id="261" r:id="rId13"/>
    <p:sldId id="263" r:id="rId14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4" autoAdjust="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DC36-C686-4B8C-A318-05C61A4C4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56880-68C6-488E-9F6B-D0A60CAEFC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56880-68C6-488E-9F6B-D0A60CAEFC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56880-68C6-488E-9F6B-D0A60CAEFC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845D-3744-4B69-9AA1-72A4D0E7F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E041-B24D-4E9F-B41E-8AE9975B32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  <a:r>
              <a:rPr lang="zh-CN" altLang="en-US" dirty="0"/>
              <a:t>中期汇报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暴力铃兰队</a:t>
            </a:r>
            <a:endParaRPr lang="en-US" altLang="zh-CN" dirty="0"/>
          </a:p>
          <a:p>
            <a:r>
              <a:rPr lang="zh-CN" altLang="en-US" sz="2000" dirty="0"/>
              <a:t>苏胤华</a:t>
            </a:r>
            <a:endParaRPr lang="zh-CN" altLang="en-US" sz="2000" dirty="0"/>
          </a:p>
          <a:p>
            <a:r>
              <a:rPr lang="zh-CN" altLang="en-US" sz="2000" dirty="0"/>
              <a:t>姚知言</a:t>
            </a:r>
            <a:endParaRPr lang="zh-CN" altLang="en-US" sz="2000" dirty="0"/>
          </a:p>
          <a:p>
            <a:r>
              <a:rPr lang="zh-CN" altLang="en-US" sz="2000" dirty="0"/>
              <a:t>赵元鸣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视图</a:t>
            </a:r>
            <a:r>
              <a:rPr lang="en-US" altLang="zh-CN" dirty="0">
                <a:solidFill>
                  <a:schemeClr val="tx1"/>
                </a:solidFill>
              </a:rPr>
              <a:t>A:</a:t>
            </a:r>
            <a:r>
              <a:rPr lang="zh-CN" altLang="en-US" dirty="0">
                <a:solidFill>
                  <a:schemeClr val="tx1"/>
                </a:solidFill>
              </a:rPr>
              <a:t>基于时间数据的雷达图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宏观分析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项总体属性近年来的变化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视图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：基于地理数据的热力图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各项数据与地理位置的关系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视图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：有代表性</a:t>
            </a:r>
            <a:r>
              <a:rPr lang="en-US" altLang="zh-CN" dirty="0">
                <a:solidFill>
                  <a:schemeClr val="tx1"/>
                </a:solidFill>
              </a:rPr>
              <a:t>up</a:t>
            </a:r>
            <a:r>
              <a:rPr lang="zh-CN" altLang="en-US" dirty="0">
                <a:solidFill>
                  <a:schemeClr val="tx1"/>
                </a:solidFill>
              </a:rPr>
              <a:t>主的统计数据散点图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youtuber</a:t>
            </a:r>
            <a:r>
              <a:rPr lang="zh-CN" altLang="en-US" dirty="0">
                <a:sym typeface="+mn-ea"/>
              </a:rPr>
              <a:t>的收入、浏览量、订阅数等数据的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dirty="0">
                <a:sym typeface="+mn-ea"/>
              </a:rPr>
              <a:t>内在关系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设置按钮选择不同的数据集，可以在图中映射不同的数据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641"/>
          <a:stretch>
            <a:fillRect/>
          </a:stretch>
        </p:blipFill>
        <p:spPr>
          <a:xfrm>
            <a:off x="342900" y="3334385"/>
            <a:ext cx="8661400" cy="1458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描述：</a:t>
            </a:r>
            <a:r>
              <a:rPr lang="en-US" altLang="zh-CN" dirty="0">
                <a:solidFill>
                  <a:schemeClr val="tx1"/>
                </a:solidFill>
              </a:rPr>
              <a:t>2019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-2022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总体属性变化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构成：</a:t>
            </a:r>
            <a:r>
              <a:rPr lang="en-US" dirty="0">
                <a:solidFill>
                  <a:schemeClr val="tx1"/>
                </a:solidFill>
              </a:rPr>
              <a:t>2019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-2022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项总体属性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lt"/>
              </a:rPr>
              <a:t>活跃用户数量</a:t>
            </a:r>
            <a:r>
              <a:rPr lang="zh-CN" sz="2000" dirty="0">
                <a:solidFill>
                  <a:schemeClr val="tx1"/>
                </a:solidFill>
                <a:cs typeface="+mn-lt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lt"/>
              </a:rPr>
              <a:t>activeusersm</a:t>
            </a:r>
            <a:r>
              <a:rPr lang="zh-CN" altLang="en-US" sz="2000" dirty="0">
                <a:solidFill>
                  <a:schemeClr val="tx1"/>
                </a:solidFill>
                <a:cs typeface="+mn-lt"/>
              </a:rPr>
              <a:t>）</a:t>
            </a:r>
            <a:r>
              <a:rPr lang="zh-CN" sz="2000" dirty="0">
                <a:solidFill>
                  <a:schemeClr val="tx1"/>
                </a:solidFill>
                <a:cs typeface="+mn-lt"/>
              </a:rPr>
              <a:t>：在该年份</a:t>
            </a:r>
            <a:r>
              <a:rPr lang="en-US" altLang="zh-CN" sz="2000" dirty="0">
                <a:solidFill>
                  <a:schemeClr val="tx1"/>
                </a:solidFill>
                <a:cs typeface="+mn-lt"/>
              </a:rPr>
              <a:t>YouTube</a:t>
            </a:r>
            <a:r>
              <a:rPr lang="zh-CN" altLang="en-US" sz="2000" dirty="0">
                <a:solidFill>
                  <a:schemeClr val="tx1"/>
                </a:solidFill>
                <a:cs typeface="+mn-lt"/>
              </a:rPr>
              <a:t>的活跃用户数量（单位：百万人）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谷歌搜索指数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googleindex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：在该年份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”YouTube“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一词在谷歌浏览器的周搜索指数均值（搜索指数为取当时搜索次数最高词条为满分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核算）</a:t>
            </a:r>
            <a:endParaRPr lang="zh-CN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估值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valuationb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）：在该年份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YouTube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的估值（单位：十亿美元）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雇员数量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（employeek）：在该年份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YouTube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的雇员数量（单位：千人）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付费会员数量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payingsubscribersm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）：在该年份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YouTube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的付费会员数量（单位：百万人）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视频数量</a:t>
            </a:r>
            <a:r>
              <a:rPr 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（videosm）：截至该年份平台视频累计总量（单位：百万个）</a:t>
            </a:r>
            <a:endParaRPr lang="zh-CN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来源：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https://trends.google.com/trends/（谷歌搜索指数）</a:t>
            </a:r>
            <a:endParaRPr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https://www.usesignhouse.com/blog/youtube-stats（其余数据）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数据集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550" y="2188210"/>
            <a:ext cx="80670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描述：</a:t>
            </a:r>
            <a:r>
              <a:rPr lang="en-US" altLang="zh-CN"/>
              <a:t>TOP1000</a:t>
            </a:r>
            <a:r>
              <a:rPr lang="zh-CN" altLang="en-US"/>
              <a:t>的</a:t>
            </a:r>
            <a:r>
              <a:rPr lang="en-US" altLang="zh-CN"/>
              <a:t>YOUTUBER</a:t>
            </a:r>
            <a:r>
              <a:rPr lang="zh-CN" altLang="en-US"/>
              <a:t>的信息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构成：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基本信息：包括频道名称、订阅者数量、视频观看次数等。</a:t>
            </a:r>
            <a:endParaRPr lang="zh-CN" altLang="en-US"/>
          </a:p>
          <a:p>
            <a:r>
              <a:rPr lang="zh-CN" altLang="en-US"/>
              <a:t>2. 排名信息：包括视频观看排名、国家排名、频道类型排名等。</a:t>
            </a:r>
            <a:endParaRPr lang="zh-CN" altLang="en-US"/>
          </a:p>
          <a:p>
            <a:r>
              <a:rPr lang="zh-CN" altLang="en-US"/>
              <a:t>3. 最近30天的数据（统计数据时）：最近30天的视频观看次数和订阅者增长情况。</a:t>
            </a:r>
            <a:endParaRPr lang="zh-CN" altLang="en-US"/>
          </a:p>
          <a:p>
            <a:r>
              <a:rPr lang="zh-CN" altLang="en-US"/>
              <a:t>4. 收入信息：最低和最高的月收入和年收入范围。</a:t>
            </a:r>
            <a:endParaRPr lang="zh-CN" altLang="en-US"/>
          </a:p>
          <a:p>
            <a:r>
              <a:rPr lang="zh-CN" altLang="en-US"/>
              <a:t>5. 其他信息：频道创建日期、总体高等教育入学率、人口数量、失业率、城市人口数量以及地理坐标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来源：https://www.kaggle.com/datasets/nelgiriyewithana/global-youtube-statistics-2023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图一：基于时间数据的雷达图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可视映射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颜色映射年份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长度映射各类别的相对大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小（取类别内最大值为</a:t>
            </a:r>
            <a:r>
              <a:rPr lang="en-US" altLang="zh-CN" dirty="0">
                <a:solidFill>
                  <a:schemeClr val="tx1"/>
                </a:solidFill>
              </a:rPr>
              <a:t>max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下一步提升方向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对年份实现交互部分显示，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便于对比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为每个结点增加详细属性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显示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5855" y="2588260"/>
            <a:ext cx="3434080" cy="3319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图二：基于地理数据的热力图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leaflet</a:t>
            </a:r>
            <a:r>
              <a:rPr lang="zh-CN" altLang="en-US" dirty="0">
                <a:solidFill>
                  <a:schemeClr val="tx1"/>
                </a:solidFill>
              </a:rPr>
              <a:t>进行地图的绘制，再将数据映射到地图上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900" y="2632710"/>
            <a:ext cx="6812915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110"/>
              <a:t>图三：通过散点图分析典型</a:t>
            </a:r>
            <a:r>
              <a:rPr lang="en-US" altLang="zh-CN" sz="3110"/>
              <a:t>up</a:t>
            </a:r>
            <a:r>
              <a:rPr lang="zh-CN" altLang="en-US" sz="3110"/>
              <a:t>主的数据特征</a:t>
            </a:r>
            <a:br>
              <a:rPr lang="zh-CN" altLang="en-US" sz="3110"/>
            </a:br>
            <a:br>
              <a:rPr lang="zh-CN" altLang="en-US" sz="2220"/>
            </a:br>
            <a:r>
              <a:rPr lang="zh-CN" altLang="en-US" sz="2220"/>
              <a:t>可视映射：</a:t>
            </a:r>
            <a:r>
              <a:rPr lang="en-US" altLang="zh-CN" sz="2220"/>
              <a:t>	</a:t>
            </a:r>
            <a:r>
              <a:rPr lang="zh-CN" altLang="en-US" sz="2220"/>
              <a:t>横坐标：</a:t>
            </a:r>
            <a:r>
              <a:rPr lang="en-US" altLang="zh-CN" sz="2220"/>
              <a:t>up</a:t>
            </a:r>
            <a:r>
              <a:rPr lang="zh-CN" altLang="en-US" sz="2220"/>
              <a:t>主年收入</a:t>
            </a:r>
            <a:br>
              <a:rPr lang="zh-CN" altLang="en-US" sz="2220"/>
            </a:br>
            <a:r>
              <a:rPr lang="en-US" altLang="zh-CN" sz="2220"/>
              <a:t>             		</a:t>
            </a:r>
            <a:r>
              <a:rPr lang="zh-CN" altLang="en-US" sz="2220"/>
              <a:t>纵坐标：</a:t>
            </a:r>
            <a:r>
              <a:rPr lang="en-US" altLang="zh-CN" sz="2220"/>
              <a:t>up</a:t>
            </a:r>
            <a:r>
              <a:rPr lang="zh-CN" altLang="en-US" sz="2220"/>
              <a:t>主订阅数</a:t>
            </a:r>
            <a:br>
              <a:rPr lang="zh-CN" altLang="en-US" sz="2220"/>
            </a:br>
            <a:r>
              <a:rPr lang="zh-CN" altLang="en-US" sz="2220"/>
              <a:t> </a:t>
            </a:r>
            <a:r>
              <a:rPr lang="en-US" altLang="zh-CN" sz="2220"/>
              <a:t>            		</a:t>
            </a:r>
            <a:r>
              <a:rPr lang="zh-CN" altLang="en-US" sz="2220"/>
              <a:t>图例：</a:t>
            </a:r>
            <a:r>
              <a:rPr lang="en-US" altLang="zh-CN" sz="2220"/>
              <a:t>up</a:t>
            </a:r>
            <a:r>
              <a:rPr lang="zh-CN" altLang="en-US" sz="2220"/>
              <a:t>主所属分区、所属大洲等</a:t>
            </a:r>
            <a:endParaRPr lang="zh-CN" altLang="en-US" sz="2220"/>
          </a:p>
        </p:txBody>
      </p:sp>
      <p:pic>
        <p:nvPicPr>
          <p:cNvPr id="4" name="内容占位符 3" descr="微信图片_202312111513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" y="2550160"/>
            <a:ext cx="4478655" cy="2870835"/>
          </a:xfrm>
          <a:prstGeom prst="rect">
            <a:avLst/>
          </a:prstGeom>
        </p:spPr>
      </p:pic>
      <p:pic>
        <p:nvPicPr>
          <p:cNvPr id="3" name="图片 2" descr="微信图片_202312111629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3079750"/>
            <a:ext cx="4939665" cy="2341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1395" y="1993900"/>
            <a:ext cx="636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有趣的结论：做不同内容的</a:t>
            </a:r>
            <a:r>
              <a:rPr lang="en-US" altLang="zh-CN"/>
              <a:t>up</a:t>
            </a:r>
            <a:r>
              <a:rPr lang="zh-CN" altLang="en-US"/>
              <a:t>主、不同地区的</a:t>
            </a:r>
            <a:r>
              <a:rPr lang="en-US" altLang="zh-CN"/>
              <a:t>up</a:t>
            </a:r>
            <a:r>
              <a:rPr lang="zh-CN" altLang="en-US"/>
              <a:t>主的收益、人气情况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90" y="1885950"/>
            <a:ext cx="8214360" cy="429133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综合评估</a:t>
            </a:r>
            <a:r>
              <a:rPr lang="en-US" altLang="zh-CN" sz="2400" dirty="0">
                <a:solidFill>
                  <a:schemeClr val="tx1"/>
                </a:solidFill>
              </a:rPr>
              <a:t>YouTube</a:t>
            </a:r>
            <a:r>
              <a:rPr lang="zh-CN" altLang="en-US" sz="2400" dirty="0">
                <a:solidFill>
                  <a:schemeClr val="tx1"/>
                </a:solidFill>
              </a:rPr>
              <a:t>的运营情况以及代表性博主的突出特征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的运营模式及核心竞争力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各项数据在不同地理位置的分布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youtuber</a:t>
            </a:r>
            <a:r>
              <a:rPr lang="zh-CN" altLang="en-US" dirty="0">
                <a:solidFill>
                  <a:schemeClr val="tx1"/>
                </a:solidFill>
              </a:rPr>
              <a:t>的收入、浏览量、订阅数等数据的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dirty="0">
                <a:solidFill>
                  <a:schemeClr val="tx1"/>
                </a:solidFill>
              </a:rPr>
              <a:t>内在关系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实用价值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8180" y="2089150"/>
            <a:ext cx="77704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从</a:t>
            </a:r>
            <a:r>
              <a:rPr lang="en-US" altLang="zh-CN" sz="2800"/>
              <a:t>youtube</a:t>
            </a:r>
            <a:r>
              <a:rPr lang="zh-CN" altLang="en-US" sz="2800"/>
              <a:t>以管窥豹，总结互联网企业的特点以及从</a:t>
            </a:r>
            <a:r>
              <a:rPr lang="en-US" altLang="zh-CN" sz="2800"/>
              <a:t>19</a:t>
            </a:r>
            <a:r>
              <a:rPr lang="zh-CN" altLang="en-US" sz="2800"/>
              <a:t>年至今的价值走向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了解一个成功</a:t>
            </a:r>
            <a:r>
              <a:rPr lang="en-US" altLang="zh-CN" sz="2800"/>
              <a:t>Up</a:t>
            </a:r>
            <a:r>
              <a:rPr lang="zh-CN" altLang="en-US" sz="2800"/>
              <a:t>主的主要特征，对自身发展形成启发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图二：数据集中的地理位置是字符串类型，使用 Leaflet 的 Geocoding API 将字符串地址转换为经纬度坐标，然后再进行映射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2162"/>
          <a:stretch>
            <a:fillRect/>
          </a:stretch>
        </p:blipFill>
        <p:spPr>
          <a:xfrm>
            <a:off x="1098550" y="3180080"/>
            <a:ext cx="3473450" cy="548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100" y="4114165"/>
            <a:ext cx="7289165" cy="1666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28"/>
  <p:tag name="KSO_WM_UNIT_ID" val="custom20232128_1*a*1"/>
</p:tagLst>
</file>

<file path=ppt/tags/tag10.xml><?xml version="1.0" encoding="utf-8"?>
<p:tagLst xmlns:p="http://schemas.openxmlformats.org/presentationml/2006/main">
  <p:tag name="commondata" val="eyJoZGlkIjoiNmRjNjIwZjMwZGNjZDE5MGY2OWMxMmM4OThmZDhiMmEifQ=="/>
</p:tagLst>
</file>

<file path=ppt/tags/tag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21.25*320.05"/>
  <p:tag name="KSO_WM_SLIDE_POSITION" val="69*168.8"/>
  <p:tag name="KSO_WM_SLIDE_LAYOUT" val="a_f_i"/>
  <p:tag name="KSO_WM_SLIDE_LAYOUT_CNT" val="2_1_1"/>
  <p:tag name="KSO_WM_SPECIAL_SOURCE" val="bdnull"/>
  <p:tag name="KSO_WM_TEMPLATE_INDEX" val="20232128"/>
  <p:tag name="KSO_WM_TEMPLATE_SUBCATEGORY" val="0"/>
  <p:tag name="KSO_WM_SLIDE_INDEX" val="1"/>
  <p:tag name="KSO_WM_TAG_VERSION" val="3.0"/>
  <p:tag name="KSO_WM_SLIDE_ID" val="custom20232128_1"/>
  <p:tag name="KSO_WM_SLIDE_ITEM_CNT" val="3"/>
  <p:tag name="KSO_WM_DIAGRAM_GROUP_CODE" val="n1-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29"/>
  <p:tag name="KSO_WM_UNIT_ID" val="custom20232129_1*a*1"/>
</p:tagLst>
</file>

<file path=ppt/tags/tag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79.552*294.95"/>
  <p:tag name="KSO_WM_SLIDE_POSITION" val="36.8*177.55"/>
  <p:tag name="KSO_WM_SLIDE_LAYOUT" val="a_f_i"/>
  <p:tag name="KSO_WM_SLIDE_LAYOUT_CNT" val="2_1_1"/>
  <p:tag name="KSO_WM_SPECIAL_SOURCE" val="bdnull"/>
  <p:tag name="KSO_WM_TEMPLATE_INDEX" val="20232129"/>
  <p:tag name="KSO_WM_TEMPLATE_SUBCATEGORY" val="0"/>
  <p:tag name="KSO_WM_SLIDE_INDEX" val="1"/>
  <p:tag name="KSO_WM_TAG_VERSION" val="3.0"/>
  <p:tag name="KSO_WM_SLIDE_ID" val="custom20232129_1"/>
  <p:tag name="KSO_WM_SLIDE_ITEM_CNT" val="3"/>
  <p:tag name="KSO_WM_DIAGRAM_GROUP_CODE" val="n1-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1402</Words>
  <Application>WPS 演示</Application>
  <PresentationFormat>全屏显示(4:3)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等线</vt:lpstr>
      <vt:lpstr>等线 Light</vt:lpstr>
      <vt:lpstr>Calibri Light</vt:lpstr>
      <vt:lpstr>Calibri</vt:lpstr>
      <vt:lpstr>微软雅黑</vt:lpstr>
      <vt:lpstr>Arial Unicode MS</vt:lpstr>
      <vt:lpstr>Office 主题​​</vt:lpstr>
      <vt:lpstr>数据可视化中期汇报</vt:lpstr>
      <vt:lpstr>数据集1：</vt:lpstr>
      <vt:lpstr>数据集2：</vt:lpstr>
      <vt:lpstr>图一：基于时间数据的雷达图</vt:lpstr>
      <vt:lpstr>图二：基于地理数据的热力图</vt:lpstr>
      <vt:lpstr>图三：通过散点图分析典型up主的数据特征  例如：横坐标：up主年收入              纵坐标：up主订阅数              图例：up主所属分区、所属大洲等</vt:lpstr>
      <vt:lpstr>分析目标</vt:lpstr>
      <vt:lpstr>单击此处添加标题</vt:lpstr>
      <vt:lpstr>数据转换</vt:lpstr>
      <vt:lpstr>可视设计</vt:lpstr>
      <vt:lpstr>交互设计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项目标题</dc:title>
  <dc:creator>Xumeng Wang</dc:creator>
  <cp:lastModifiedBy>WPS_1659665370</cp:lastModifiedBy>
  <cp:revision>18</cp:revision>
  <dcterms:created xsi:type="dcterms:W3CDTF">2023-10-26T07:38:00Z</dcterms:created>
  <dcterms:modified xsi:type="dcterms:W3CDTF">2023-12-11T08:44:49Z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88EE6DC48F6040C1B2D9941A30E47434_13</vt:lpwstr>
  </property>
  <property fmtid="{D5CDD505-2E9C-101B-9397-08002B2CF9AE}" pid="3" name="KSOProductBuildVer">
    <vt:lpwstr>2052-12.1.0.15990</vt:lpwstr>
  </property>
</Properties>
</file>