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609" r:id="rId3"/>
    <p:sldId id="461" r:id="rId5"/>
    <p:sldId id="583" r:id="rId6"/>
    <p:sldId id="610" r:id="rId7"/>
    <p:sldId id="614" r:id="rId8"/>
    <p:sldId id="637" r:id="rId9"/>
    <p:sldId id="616" r:id="rId10"/>
    <p:sldId id="658" r:id="rId11"/>
    <p:sldId id="659" r:id="rId12"/>
    <p:sldId id="642" r:id="rId13"/>
    <p:sldId id="621" r:id="rId14"/>
    <p:sldId id="622" r:id="rId15"/>
    <p:sldId id="623" r:id="rId16"/>
    <p:sldId id="643" r:id="rId17"/>
    <p:sldId id="625" r:id="rId18"/>
    <p:sldId id="665" r:id="rId19"/>
    <p:sldId id="662" r:id="rId20"/>
    <p:sldId id="669" r:id="rId21"/>
    <p:sldId id="670" r:id="rId22"/>
    <p:sldId id="663" r:id="rId23"/>
    <p:sldId id="664" r:id="rId24"/>
    <p:sldId id="645" r:id="rId25"/>
  </p:sldIdLst>
  <p:sldSz cx="12198350" cy="6858000"/>
  <p:notesSz cx="6858000" cy="9144000"/>
  <p:custDataLst>
    <p:tags r:id="rId3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userDrawn="1">
          <p15:clr>
            <a:srgbClr val="A4A3A4"/>
          </p15:clr>
        </p15:guide>
        <p15:guide id="2" pos="3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8" autoAdjust="0"/>
    <p:restoredTop sz="94438" autoAdjust="0"/>
  </p:normalViewPr>
  <p:slideViewPr>
    <p:cSldViewPr snapToObjects="1" showGuides="1">
      <p:cViewPr varScale="1">
        <p:scale>
          <a:sx n="58" d="100"/>
          <a:sy n="58" d="100"/>
        </p:scale>
        <p:origin x="750" y="60"/>
      </p:cViewPr>
      <p:guideLst>
        <p:guide orient="horz" pos="2168"/>
        <p:guide pos="384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81" d="100"/>
          <a:sy n="81" d="100"/>
        </p:scale>
        <p:origin x="-2088" y="-102"/>
      </p:cViewPr>
      <p:guideLst>
        <p:guide orient="horz" pos="289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endParaRPr lang="zh-CN" noProof="0"/>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endParaRPr 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2355215" y="2757805"/>
            <a:ext cx="7642225" cy="1325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zh-CN" altLang="en-US" sz="5400" b="1" dirty="0">
                <a:solidFill>
                  <a:schemeClr val="accent1"/>
                </a:solidFill>
                <a:latin typeface="+mn-ea"/>
                <a:ea typeface="+mn-ea"/>
              </a:rPr>
              <a:t>人口特征与网红产生</a:t>
            </a:r>
            <a:endParaRPr lang="zh-CN" altLang="en-US" sz="5400" b="1" dirty="0">
              <a:solidFill>
                <a:schemeClr val="accent1"/>
              </a:solidFill>
              <a:latin typeface="+mn-ea"/>
              <a:ea typeface="+mn-ea"/>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18890" y="458079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426835" y="4580890"/>
            <a:ext cx="3883660"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zh-CN" b="0" dirty="0">
                <a:solidFill>
                  <a:schemeClr val="accent1"/>
                </a:solidFill>
                <a:latin typeface="+mn-ea"/>
                <a:ea typeface="+mn-ea"/>
              </a:rPr>
              <a:t>作者：赵元鸣</a:t>
            </a:r>
            <a:endParaRPr lang="zh-CN" altLang="zh-CN" b="0" dirty="0">
              <a:solidFill>
                <a:schemeClr val="accent1"/>
              </a:solidFill>
              <a:latin typeface="+mn-ea"/>
              <a:ea typeface="+mn-ea"/>
            </a:endParaRPr>
          </a:p>
        </p:txBody>
      </p:sp>
      <p:sp>
        <p:nvSpPr>
          <p:cNvPr id="38" name="TextBox 82"/>
          <p:cNvSpPr txBox="1"/>
          <p:nvPr/>
        </p:nvSpPr>
        <p:spPr>
          <a:xfrm>
            <a:off x="8763373" y="585568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指导老师：高裴裴</a:t>
            </a:r>
            <a:endParaRPr lang="zh-CN" altLang="en-US" sz="2000" dirty="0">
              <a:solidFill>
                <a:schemeClr val="accent1"/>
              </a:solidFill>
              <a:latin typeface="+mj-ea"/>
              <a:ea typeface="+mj-ea"/>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440" y="965560"/>
            <a:ext cx="1440749" cy="14310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数据转换</a:t>
            </a:r>
            <a:endParaRPr lang="zh-CN" altLang="en-US" sz="6600" dirty="0">
              <a:solidFill>
                <a:schemeClr val="bg1"/>
              </a:solidFill>
              <a:latin typeface="+mj-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endParaRPr lang="en-US" sz="3600" dirty="0">
              <a:solidFill>
                <a:schemeClr val="bg2"/>
              </a:solidFill>
              <a:latin typeface="Lifeline JL" panose="00000400000000000000" pitchFamily="2" charset="0"/>
              <a:ea typeface="微软雅黑" panose="020B0503020204020204" pitchFamily="34" charset="-122"/>
            </a:endParaRP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endParaRPr lang="zh-CN" altLang="en-US" dirty="0">
              <a:solidFill>
                <a:schemeClr val="bg1"/>
              </a:solidFill>
              <a:latin typeface="+mj-ea"/>
              <a:ea typeface="+mj-ea"/>
            </a:endParaRP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endParaRPr lang="zh-CN" altLang="en-US" sz="2000" b="1" dirty="0">
              <a:solidFill>
                <a:schemeClr val="bg1"/>
              </a:solidFill>
              <a:latin typeface="+mj-ea"/>
              <a:ea typeface="+mj-ea"/>
            </a:endParaRP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endParaRPr lang="zh-CN" altLang="en-US" sz="2000" b="1" dirty="0">
              <a:solidFill>
                <a:schemeClr val="bg1"/>
              </a:solidFill>
              <a:latin typeface="+mj-ea"/>
              <a:ea typeface="+mj-ea"/>
            </a:endParaRP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endParaRPr lang="zh-CN" altLang="en-US" sz="2000" b="1" dirty="0">
              <a:solidFill>
                <a:schemeClr val="bg1"/>
              </a:solidFill>
              <a:latin typeface="+mj-ea"/>
              <a:ea typeface="+mj-ea"/>
            </a:endParaRP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endParaRPr lang="zh-CN" altLang="en-US" sz="2000" b="1" dirty="0">
              <a:solidFill>
                <a:schemeClr val="bg1"/>
              </a:solidFill>
              <a:latin typeface="+mj-ea"/>
              <a:ea typeface="+mj-ea"/>
            </a:endParaRP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endParaRPr lang="zh-CN" altLang="en-US" sz="2000" b="1" dirty="0">
              <a:solidFill>
                <a:schemeClr val="bg1"/>
              </a:solidFill>
              <a:latin typeface="+mj-ea"/>
              <a:ea typeface="+mj-ea"/>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3.1 </a:t>
            </a:r>
            <a:r>
              <a:rPr lang="zh-CN" altLang="en-US" dirty="0"/>
              <a:t>关键技术</a:t>
            </a:r>
            <a:endParaRPr lang="zh-CN" altLang="en-US" dirty="0"/>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endParaRPr lang="zh-CN" altLang="en-US" dirty="0">
              <a:solidFill>
                <a:schemeClr val="bg1"/>
              </a:solidFill>
              <a:latin typeface="+mn-ea"/>
              <a:ea typeface="+mn-ea"/>
              <a:sym typeface="Arial" panose="020B0604020202020204" pitchFamily="34" charset="0"/>
            </a:endParaRP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endParaRPr lang="zh-CN" altLang="en-US" dirty="0">
              <a:solidFill>
                <a:schemeClr val="bg1"/>
              </a:solidFill>
              <a:latin typeface="+mn-ea"/>
              <a:ea typeface="+mn-ea"/>
              <a:sym typeface="Arial" panose="020B0604020202020204" pitchFamily="34" charset="0"/>
            </a:endParaRP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endParaRPr lang="zh-CN" altLang="en-US" dirty="0">
              <a:solidFill>
                <a:schemeClr val="bg1"/>
              </a:solidFill>
              <a:latin typeface="+mn-ea"/>
              <a:ea typeface="+mn-ea"/>
              <a:sym typeface="Arial" panose="020B0604020202020204" pitchFamily="34" charset="0"/>
            </a:endParaRP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endParaRPr lang="zh-CN" altLang="en-US" sz="1600" dirty="0">
              <a:solidFill>
                <a:schemeClr val="bg1"/>
              </a:solidFill>
              <a:latin typeface="+mj-ea"/>
              <a:ea typeface="+mj-ea"/>
            </a:endParaRPr>
          </a:p>
        </p:txBody>
      </p:sp>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3.2 </a:t>
            </a:r>
            <a:r>
              <a:rPr lang="zh-CN" altLang="en-US" dirty="0"/>
              <a:t>实践难点</a:t>
            </a:r>
            <a:endParaRPr lang="zh-CN" altLang="en-US" dirty="0"/>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endParaRPr lang="zh-CN" altLang="en-US" sz="1400" b="1" dirty="0">
              <a:solidFill>
                <a:schemeClr val="bg1"/>
              </a:solidFill>
              <a:latin typeface="Lifeline JL" panose="00000400000000000000" pitchFamily="2" charset="0"/>
              <a:ea typeface="+mj-ea"/>
            </a:endParaRP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endParaRPr lang="zh-CN" altLang="en-US" sz="1400" b="1" dirty="0">
              <a:solidFill>
                <a:schemeClr val="bg1"/>
              </a:solidFill>
              <a:latin typeface="Lifeline JL" panose="00000400000000000000" pitchFamily="2" charset="0"/>
              <a:ea typeface="+mj-ea"/>
            </a:endParaRP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endParaRPr lang="zh-CN" altLang="en-US" sz="1400" b="1" dirty="0">
              <a:solidFill>
                <a:schemeClr val="bg1"/>
              </a:solidFill>
              <a:latin typeface="Lifeline JL" panose="00000400000000000000" pitchFamily="2" charset="0"/>
              <a:ea typeface="+mj-ea"/>
            </a:endParaRP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endParaRPr lang="zh-CN" altLang="en-US" sz="1400" b="1" dirty="0">
              <a:solidFill>
                <a:schemeClr val="bg1"/>
              </a:solidFill>
              <a:latin typeface="Lifeline JL" panose="00000400000000000000" pitchFamily="2" charset="0"/>
              <a:ea typeface="+mj-ea"/>
            </a:endParaRP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3.3 </a:t>
            </a:r>
            <a:r>
              <a:rPr lang="zh-CN" altLang="en-US" dirty="0"/>
              <a:t>案例对比分析</a:t>
            </a:r>
            <a:endParaRPr lang="zh-CN" altLang="en-US" dirty="0"/>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可视分析</a:t>
            </a:r>
            <a:endParaRPr lang="zh-CN" altLang="en-US" sz="6600" dirty="0">
              <a:solidFill>
                <a:schemeClr val="bg1"/>
              </a:solidFill>
              <a:latin typeface="+mn-ea"/>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562735" y="612140"/>
            <a:ext cx="9023985" cy="368935"/>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400" dirty="0"/>
              <a:t> </a:t>
            </a:r>
            <a:r>
              <a:rPr lang="zh-CN" altLang="en-US" sz="2400" dirty="0"/>
              <a:t>视图一：雷达图</a:t>
            </a:r>
            <a:r>
              <a:rPr lang="en-US" altLang="zh-CN" sz="2400" dirty="0"/>
              <a:t>——</a:t>
            </a:r>
            <a:r>
              <a:rPr lang="zh-CN" altLang="en-US" sz="2400" dirty="0"/>
              <a:t>顶流网红与所在地区人口特征</a:t>
            </a:r>
            <a:endParaRPr lang="zh-CN" altLang="en-US" sz="24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5" name="图片 4" descr="微信图片_20231225124213"/>
          <p:cNvPicPr>
            <a:picLocks noChangeAspect="1"/>
          </p:cNvPicPr>
          <p:nvPr/>
        </p:nvPicPr>
        <p:blipFill>
          <a:blip r:embed="rId1"/>
          <a:stretch>
            <a:fillRect/>
          </a:stretch>
        </p:blipFill>
        <p:spPr>
          <a:xfrm>
            <a:off x="3579495" y="1124585"/>
            <a:ext cx="5203190" cy="5124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3795629" y="507690"/>
            <a:ext cx="4236586" cy="43053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 </a:t>
            </a:r>
            <a:r>
              <a:rPr lang="zh-CN" altLang="en-US" dirty="0"/>
              <a:t>视图一：</a:t>
            </a:r>
            <a:endParaRPr lang="zh-CN" altLang="en-US"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5" name="图片 4" descr="微信图片_20231225124213"/>
          <p:cNvPicPr>
            <a:picLocks noChangeAspect="1"/>
          </p:cNvPicPr>
          <p:nvPr/>
        </p:nvPicPr>
        <p:blipFill>
          <a:blip r:embed="rId1"/>
          <a:stretch>
            <a:fillRect/>
          </a:stretch>
        </p:blipFill>
        <p:spPr>
          <a:xfrm>
            <a:off x="699135" y="1412875"/>
            <a:ext cx="3333115" cy="32829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059180" y="643890"/>
            <a:ext cx="9613900" cy="368935"/>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400" dirty="0"/>
              <a:t> </a:t>
            </a:r>
            <a:r>
              <a:rPr lang="zh-CN" altLang="en-US" sz="2400" dirty="0"/>
              <a:t>视图二：热力地理图</a:t>
            </a:r>
            <a:r>
              <a:rPr lang="en-US" altLang="zh-CN" sz="2400" dirty="0"/>
              <a:t>——TOP1000YOUTUBER</a:t>
            </a:r>
            <a:r>
              <a:rPr lang="zh-CN" altLang="en-US" sz="2400" dirty="0"/>
              <a:t>的分布</a:t>
            </a:r>
            <a:endParaRPr lang="zh-CN" altLang="en-US" sz="24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微信图片_20231225124328"/>
          <p:cNvPicPr>
            <a:picLocks noChangeAspect="1"/>
          </p:cNvPicPr>
          <p:nvPr/>
        </p:nvPicPr>
        <p:blipFill>
          <a:blip r:embed="rId1"/>
          <a:stretch>
            <a:fillRect/>
          </a:stretch>
        </p:blipFill>
        <p:spPr>
          <a:xfrm>
            <a:off x="1351915" y="1196975"/>
            <a:ext cx="9491345" cy="5095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059180" y="643890"/>
            <a:ext cx="9613900" cy="368935"/>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400" dirty="0"/>
              <a:t> </a:t>
            </a:r>
            <a:r>
              <a:rPr lang="zh-CN" altLang="en-US" sz="2400" dirty="0"/>
              <a:t>视图二：热力地理图</a:t>
            </a:r>
            <a:r>
              <a:rPr lang="en-US" altLang="zh-CN" sz="2400" dirty="0"/>
              <a:t>——TOP1000YOUTUBER</a:t>
            </a:r>
            <a:r>
              <a:rPr lang="zh-CN" altLang="en-US" sz="2400" dirty="0"/>
              <a:t>的分布</a:t>
            </a:r>
            <a:endParaRPr lang="zh-CN" altLang="en-US" sz="24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descr="GDP"/>
          <p:cNvPicPr>
            <a:picLocks noChangeAspect="1"/>
          </p:cNvPicPr>
          <p:nvPr/>
        </p:nvPicPr>
        <p:blipFill>
          <a:blip r:embed="rId1"/>
          <a:stretch>
            <a:fillRect/>
          </a:stretch>
        </p:blipFill>
        <p:spPr>
          <a:xfrm>
            <a:off x="1562735" y="1201420"/>
            <a:ext cx="9387205" cy="4941570"/>
          </a:xfrm>
          <a:prstGeom prst="rect">
            <a:avLst/>
          </a:prstGeom>
        </p:spPr>
      </p:pic>
      <p:sp>
        <p:nvSpPr>
          <p:cNvPr id="5" name="文本框 4"/>
          <p:cNvSpPr txBox="1"/>
          <p:nvPr/>
        </p:nvSpPr>
        <p:spPr>
          <a:xfrm>
            <a:off x="8609965" y="1368425"/>
            <a:ext cx="2962275" cy="1198880"/>
          </a:xfrm>
          <a:prstGeom prst="rect">
            <a:avLst/>
          </a:prstGeom>
          <a:noFill/>
          <a:ln w="38100">
            <a:solidFill>
              <a:srgbClr val="7030A0"/>
            </a:solidFill>
          </a:ln>
        </p:spPr>
        <p:txBody>
          <a:bodyPr wrap="square" rtlCol="0">
            <a:spAutoFit/>
          </a:bodyPr>
          <a:p>
            <a:r>
              <a:rPr lang="zh-CN" altLang="en-US" sz="3600">
                <a:solidFill>
                  <a:srgbClr val="7030A0"/>
                </a:solidFill>
                <a:latin typeface="华文琥珀" panose="02010800040101010101" charset="-122"/>
                <a:ea typeface="华文琥珀" panose="02010800040101010101" charset="-122"/>
                <a:cs typeface="华文琥珀" panose="02010800040101010101" charset="-122"/>
              </a:rPr>
              <a:t>对比世界各国</a:t>
            </a:r>
            <a:r>
              <a:rPr lang="en-US" altLang="zh-CN" sz="3600">
                <a:solidFill>
                  <a:srgbClr val="7030A0"/>
                </a:solidFill>
                <a:latin typeface="华文琥珀" panose="02010800040101010101" charset="-122"/>
                <a:ea typeface="华文琥珀" panose="02010800040101010101" charset="-122"/>
                <a:cs typeface="华文琥珀" panose="02010800040101010101" charset="-122"/>
              </a:rPr>
              <a:t>GDP</a:t>
            </a:r>
            <a:r>
              <a:rPr lang="zh-CN" altLang="en-US" sz="3600">
                <a:solidFill>
                  <a:srgbClr val="7030A0"/>
                </a:solidFill>
                <a:latin typeface="华文琥珀" panose="02010800040101010101" charset="-122"/>
                <a:ea typeface="华文琥珀" panose="02010800040101010101" charset="-122"/>
                <a:cs typeface="华文琥珀" panose="02010800040101010101" charset="-122"/>
              </a:rPr>
              <a:t>热力图</a:t>
            </a:r>
            <a:endParaRPr lang="zh-CN" altLang="en-US" sz="3600">
              <a:solidFill>
                <a:srgbClr val="7030A0"/>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059180" y="643890"/>
            <a:ext cx="9613900" cy="368935"/>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400" dirty="0"/>
              <a:t> </a:t>
            </a:r>
            <a:r>
              <a:rPr lang="zh-CN" altLang="en-US" sz="2400" dirty="0"/>
              <a:t>视图二：热力地理图</a:t>
            </a:r>
            <a:r>
              <a:rPr lang="en-US" altLang="zh-CN" sz="2400" dirty="0"/>
              <a:t>——TOP1000YOUTUBER</a:t>
            </a:r>
            <a:r>
              <a:rPr lang="zh-CN" altLang="en-US" sz="2400" dirty="0"/>
              <a:t>的分布</a:t>
            </a:r>
            <a:endParaRPr lang="zh-CN" altLang="en-US" sz="24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2132690"/>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154" y="300880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235332" y="2258713"/>
            <a:ext cx="4364884" cy="58356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研究目标</a:t>
            </a:r>
            <a:endParaRPr lang="zh-CN" altLang="en-US" sz="3200" dirty="0"/>
          </a:p>
        </p:txBody>
      </p:sp>
      <p:sp>
        <p:nvSpPr>
          <p:cNvPr id="41" name="TextBox 48"/>
          <p:cNvSpPr txBox="1"/>
          <p:nvPr/>
        </p:nvSpPr>
        <p:spPr>
          <a:xfrm>
            <a:off x="5379477" y="3068743"/>
            <a:ext cx="5112568" cy="58356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数据</a:t>
            </a:r>
            <a:endParaRPr lang="zh-CN" altLang="en-US" dirty="0">
              <a:solidFill>
                <a:schemeClr val="accent1"/>
              </a:solidFill>
            </a:endParaRPr>
          </a:p>
        </p:txBody>
      </p:sp>
      <p:sp>
        <p:nvSpPr>
          <p:cNvPr id="68" name="TextBox 56"/>
          <p:cNvSpPr txBox="1"/>
          <p:nvPr/>
        </p:nvSpPr>
        <p:spPr>
          <a:xfrm>
            <a:off x="5293117" y="3984723"/>
            <a:ext cx="5112568" cy="58356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数据转换</a:t>
            </a:r>
            <a:endParaRPr lang="zh-CN" altLang="en-US" dirty="0">
              <a:solidFill>
                <a:schemeClr val="accent1"/>
              </a:solidFill>
            </a:endParaRPr>
          </a:p>
        </p:txBody>
      </p:sp>
      <p:sp>
        <p:nvSpPr>
          <p:cNvPr id="69" name="TextBox 57"/>
          <p:cNvSpPr txBox="1"/>
          <p:nvPr/>
        </p:nvSpPr>
        <p:spPr>
          <a:xfrm>
            <a:off x="5307087" y="4816042"/>
            <a:ext cx="5112568" cy="58356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可视设计</a:t>
            </a:r>
            <a:endParaRPr lang="zh-CN" altLang="en-US" dirty="0">
              <a:solidFill>
                <a:schemeClr val="accent1"/>
              </a:solidFill>
            </a:endParaRPr>
          </a:p>
        </p:txBody>
      </p:sp>
      <p:sp>
        <p:nvSpPr>
          <p:cNvPr id="75" name="Freeform 21"/>
          <p:cNvSpPr>
            <a:spLocks noEditPoints="1"/>
          </p:cNvSpPr>
          <p:nvPr/>
        </p:nvSpPr>
        <p:spPr bwMode="auto">
          <a:xfrm>
            <a:off x="4587135" y="22768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87081" y="315116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35" y="2420620"/>
            <a:ext cx="2776635" cy="2184516"/>
          </a:xfrm>
          <a:prstGeom prst="rect">
            <a:avLst/>
          </a:prstGeom>
        </p:spPr>
      </p:pic>
      <p:cxnSp>
        <p:nvCxnSpPr>
          <p:cNvPr id="5" name="直接连接符 4"/>
          <p:cNvCxnSpPr/>
          <p:nvPr/>
        </p:nvCxnSpPr>
        <p:spPr bwMode="auto">
          <a:xfrm>
            <a:off x="5162947" y="2925227"/>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35337" y="375898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922780" y="673735"/>
            <a:ext cx="8432800" cy="30734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000" dirty="0"/>
              <a:t> </a:t>
            </a:r>
            <a:r>
              <a:rPr lang="zh-CN" altLang="en-US" sz="2000" dirty="0"/>
              <a:t>视图三：代表性分区的网红所在地区的失业率与播放量的关系</a:t>
            </a:r>
            <a:endParaRPr lang="zh-CN" altLang="en-US" sz="20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5" name="图片 4" descr="微信图片_20231225123340"/>
          <p:cNvPicPr>
            <a:picLocks noChangeAspect="1"/>
          </p:cNvPicPr>
          <p:nvPr>
            <p:custDataLst>
              <p:tags r:id="rId1"/>
            </p:custDataLst>
          </p:nvPr>
        </p:nvPicPr>
        <p:blipFill>
          <a:blip r:embed="rId2"/>
          <a:stretch>
            <a:fillRect/>
          </a:stretch>
        </p:blipFill>
        <p:spPr>
          <a:xfrm>
            <a:off x="1376045" y="1268730"/>
            <a:ext cx="9441815" cy="5038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42"/>
          <p:cNvSpPr txBox="1"/>
          <p:nvPr/>
        </p:nvSpPr>
        <p:spPr>
          <a:xfrm>
            <a:off x="1922780" y="673735"/>
            <a:ext cx="8432800" cy="30734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000" dirty="0"/>
              <a:t> </a:t>
            </a:r>
            <a:r>
              <a:rPr lang="zh-CN" altLang="en-US" sz="2000" dirty="0"/>
              <a:t>视图三：散点图</a:t>
            </a:r>
            <a:r>
              <a:rPr lang="en-US" altLang="zh-CN" sz="2000" dirty="0"/>
              <a:t>——</a:t>
            </a:r>
            <a:r>
              <a:rPr lang="zh-CN" altLang="en-US" sz="2000" dirty="0"/>
              <a:t>代表性分区的网红所在地区的失业率与播放量的关系</a:t>
            </a:r>
            <a:endParaRPr lang="zh-CN" altLang="en-US" sz="2000" dirty="0"/>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descr="微信图片_20231225123340"/>
          <p:cNvPicPr>
            <a:picLocks noChangeAspect="1"/>
          </p:cNvPicPr>
          <p:nvPr/>
        </p:nvPicPr>
        <p:blipFill>
          <a:blip r:embed="rId1"/>
          <a:stretch>
            <a:fillRect/>
          </a:stretch>
        </p:blipFill>
        <p:spPr>
          <a:xfrm>
            <a:off x="770890" y="1844675"/>
            <a:ext cx="4523740" cy="2414270"/>
          </a:xfrm>
          <a:prstGeom prst="rect">
            <a:avLst/>
          </a:prstGeom>
        </p:spPr>
      </p:pic>
      <p:sp>
        <p:nvSpPr>
          <p:cNvPr id="2" name="文本框 1"/>
          <p:cNvSpPr txBox="1"/>
          <p:nvPr/>
        </p:nvSpPr>
        <p:spPr>
          <a:xfrm>
            <a:off x="5759450" y="1242060"/>
            <a:ext cx="5812790" cy="5015865"/>
          </a:xfrm>
          <a:prstGeom prst="rect">
            <a:avLst/>
          </a:prstGeom>
          <a:noFill/>
        </p:spPr>
        <p:txBody>
          <a:bodyPr wrap="square" rtlCol="0">
            <a:spAutoFit/>
          </a:bodyPr>
          <a:p>
            <a:pPr marL="0" indent="457200" eaLnBrk="1" latinLnBrk="0" hangingPunct="1">
              <a:lnSpc>
                <a:spcPct val="150000"/>
              </a:lnSpc>
            </a:pPr>
            <a:r>
              <a:rPr lang="zh-CN" altLang="en-US" sz="2000" b="1" i="1">
                <a:solidFill>
                  <a:srgbClr val="7030A0"/>
                </a:solidFill>
                <a:latin typeface="华文中宋" panose="02010600040101010101" charset="-122"/>
                <a:ea typeface="华文中宋" panose="02010600040101010101" charset="-122"/>
              </a:rPr>
              <a:t>对象：</a:t>
            </a:r>
            <a:endParaRPr lang="zh-CN" altLang="en-US" sz="2000" b="1" i="1">
              <a:solidFill>
                <a:srgbClr val="7030A0"/>
              </a:solidFill>
              <a:latin typeface="华文中宋" panose="02010600040101010101" charset="-122"/>
              <a:ea typeface="华文中宋" panose="02010600040101010101" charset="-122"/>
            </a:endParaRPr>
          </a:p>
          <a:p>
            <a:pPr marL="0" indent="457200" eaLnBrk="1" latinLnBrk="0" hangingPunct="1">
              <a:lnSpc>
                <a:spcPct val="150000"/>
              </a:lnSpc>
            </a:pPr>
            <a:r>
              <a:rPr lang="zh-CN" altLang="en-US" sz="2000">
                <a:solidFill>
                  <a:srgbClr val="7030A0"/>
                </a:solidFill>
              </a:rPr>
              <a:t>四个在</a:t>
            </a:r>
            <a:r>
              <a:rPr lang="en-US" altLang="zh-CN" sz="2000">
                <a:solidFill>
                  <a:srgbClr val="7030A0"/>
                </a:solidFill>
              </a:rPr>
              <a:t>TOP1000YOUTUBER</a:t>
            </a:r>
            <a:r>
              <a:rPr lang="zh-CN" altLang="en-US" sz="2000">
                <a:solidFill>
                  <a:srgbClr val="7030A0"/>
                </a:solidFill>
              </a:rPr>
              <a:t>所属分区中占比最多的分区</a:t>
            </a:r>
            <a:endParaRPr lang="zh-CN" altLang="en-US" sz="2000">
              <a:solidFill>
                <a:srgbClr val="7030A0"/>
              </a:solidFill>
            </a:endParaRPr>
          </a:p>
          <a:p>
            <a:pPr marL="0" indent="457200" eaLnBrk="1" latinLnBrk="0" hangingPunct="1">
              <a:lnSpc>
                <a:spcPct val="150000"/>
              </a:lnSpc>
            </a:pPr>
            <a:endParaRPr lang="zh-CN" altLang="en-US" sz="2000">
              <a:solidFill>
                <a:srgbClr val="7030A0"/>
              </a:solidFill>
            </a:endParaRPr>
          </a:p>
          <a:p>
            <a:pPr marL="0" indent="457200" eaLnBrk="1" latinLnBrk="0" hangingPunct="1">
              <a:lnSpc>
                <a:spcPct val="150000"/>
              </a:lnSpc>
            </a:pPr>
            <a:r>
              <a:rPr lang="zh-CN" altLang="en-US" sz="2000" b="1" i="1">
                <a:solidFill>
                  <a:srgbClr val="7030A0"/>
                </a:solidFill>
                <a:latin typeface="华文中宋" panose="02010600040101010101" charset="-122"/>
                <a:ea typeface="华文中宋" panose="02010600040101010101" charset="-122"/>
              </a:rPr>
              <a:t>分析结果：</a:t>
            </a:r>
            <a:endParaRPr lang="zh-CN" altLang="en-US" sz="2000" b="1" i="1">
              <a:solidFill>
                <a:srgbClr val="7030A0"/>
              </a:solidFill>
              <a:latin typeface="华文中宋" panose="02010600040101010101" charset="-122"/>
              <a:ea typeface="华文中宋" panose="02010600040101010101" charset="-122"/>
            </a:endParaRPr>
          </a:p>
          <a:p>
            <a:pPr marL="0" indent="457200" eaLnBrk="1" latinLnBrk="0" hangingPunct="1">
              <a:lnSpc>
                <a:spcPct val="150000"/>
              </a:lnSpc>
            </a:pPr>
            <a:r>
              <a:rPr lang="zh-CN" altLang="en-US" sz="2000">
                <a:solidFill>
                  <a:srgbClr val="7030A0"/>
                </a:solidFill>
                <a:sym typeface="+mn-ea"/>
              </a:rPr>
              <a:t>总体而言，这四个区的地区失业率统计并没有明显的倾向性，</a:t>
            </a:r>
            <a:r>
              <a:rPr lang="zh-CN" altLang="en-US" sz="2000">
                <a:solidFill>
                  <a:srgbClr val="7030A0"/>
                </a:solidFill>
              </a:rPr>
              <a:t>从中可以发现教育区的网红产生地区失业率略低于其他分区而音乐区的失业率是四个分区中稍高的，娱乐区和游戏区的失业率分布较为平均。</a:t>
            </a:r>
            <a:endParaRPr lang="zh-CN" altLang="en-US" sz="2000">
              <a:solidFill>
                <a:srgbClr val="7030A0"/>
              </a:solidFill>
            </a:endParaRPr>
          </a:p>
          <a:p>
            <a:endParaRPr lang="zh-CN" altLang="en-US" sz="2000">
              <a:solidFill>
                <a:srgbClr val="7030A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1440" y="965560"/>
            <a:ext cx="1440749" cy="1431032"/>
          </a:xfrm>
          <a:prstGeom prst="rect">
            <a:avLst/>
          </a:prstGeom>
        </p:spPr>
      </p:pic>
      <p:sp>
        <p:nvSpPr>
          <p:cNvPr id="2" name="文本框 1"/>
          <p:cNvSpPr txBox="1"/>
          <p:nvPr/>
        </p:nvSpPr>
        <p:spPr>
          <a:xfrm>
            <a:off x="2211070" y="2420620"/>
            <a:ext cx="8094980" cy="2584450"/>
          </a:xfrm>
          <a:prstGeom prst="rect">
            <a:avLst/>
          </a:prstGeom>
          <a:noFill/>
        </p:spPr>
        <p:txBody>
          <a:bodyPr wrap="square" rtlCol="0">
            <a:spAutoFit/>
            <a:scene3d>
              <a:camera prst="orthographicFront"/>
              <a:lightRig rig="threePt" dir="t"/>
            </a:scene3d>
          </a:bodyPr>
          <a:p>
            <a:pPr algn="ctr"/>
            <a:r>
              <a:rPr lang="zh-CN" altLang="en-US" sz="5400">
                <a:ln w="22225">
                  <a:solidFill>
                    <a:srgbClr val="7030A0"/>
                  </a:solidFill>
                  <a:prstDash val="solid"/>
                </a:ln>
                <a:solidFill>
                  <a:srgbClr val="7030A0"/>
                </a:solidFill>
                <a:effectLst/>
              </a:rPr>
              <a:t>感谢老师一个学期的指导！</a:t>
            </a:r>
            <a:endParaRPr lang="zh-CN" altLang="en-US" sz="5400">
              <a:ln w="22225">
                <a:solidFill>
                  <a:srgbClr val="7030A0"/>
                </a:solidFill>
                <a:prstDash val="solid"/>
              </a:ln>
              <a:solidFill>
                <a:srgbClr val="7030A0"/>
              </a:solidFill>
              <a:effectLst/>
            </a:endParaRPr>
          </a:p>
          <a:p>
            <a:pPr algn="ctr"/>
            <a:r>
              <a:rPr lang="zh-CN" altLang="en-US" sz="5400">
                <a:ln w="22225">
                  <a:solidFill>
                    <a:srgbClr val="7030A0"/>
                  </a:solidFill>
                  <a:prstDash val="solid"/>
                </a:ln>
                <a:solidFill>
                  <a:srgbClr val="7030A0"/>
                </a:solidFill>
                <a:effectLst/>
                <a:sym typeface="+mn-ea"/>
              </a:rPr>
              <a:t>感谢大家的聆听</a:t>
            </a:r>
            <a:endParaRPr lang="zh-CN" altLang="en-US" sz="5400">
              <a:ln w="22225">
                <a:solidFill>
                  <a:srgbClr val="7030A0"/>
                </a:solidFill>
                <a:prstDash val="solid"/>
              </a:ln>
              <a:solidFill>
                <a:srgbClr val="7030A0"/>
              </a:solidFill>
              <a:effectLst/>
            </a:endParaRPr>
          </a:p>
          <a:p>
            <a:pPr algn="ctr"/>
            <a:endParaRPr lang="zh-CN" altLang="en-US" sz="5400">
              <a:ln w="22225">
                <a:solidFill>
                  <a:srgbClr val="7030A0"/>
                </a:solidFill>
                <a:prstDash val="solid"/>
              </a:ln>
              <a:solidFill>
                <a:srgbClr val="7030A0"/>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endParaRPr lang="zh-CN" altLang="en-US" sz="9600" b="1" dirty="0">
              <a:solidFill>
                <a:schemeClr val="bg1"/>
              </a:solidFill>
              <a:latin typeface="+mj-ea"/>
              <a:ea typeface="+mj-ea"/>
            </a:endParaRPr>
          </a:p>
        </p:txBody>
      </p:sp>
      <p:sp>
        <p:nvSpPr>
          <p:cNvPr id="20" name="TextBox 12"/>
          <p:cNvSpPr txBox="1"/>
          <p:nvPr/>
        </p:nvSpPr>
        <p:spPr>
          <a:xfrm>
            <a:off x="2970190" y="3198437"/>
            <a:ext cx="625797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研究目标</a:t>
            </a:r>
            <a:endParaRPr lang="zh-CN" altLang="en-US" sz="6600" dirty="0">
              <a:solidFill>
                <a:schemeClr val="bg1"/>
              </a:solidFill>
            </a:endParaRP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530"/>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 </a:t>
            </a:r>
            <a:r>
              <a:rPr lang="zh-CN" altLang="en-US" b="0" dirty="0">
                <a:solidFill>
                  <a:schemeClr val="bg1"/>
                </a:solidFill>
              </a:rPr>
              <a:t>研究背景</a:t>
            </a:r>
            <a:endParaRPr lang="zh-CN" altLang="en-US" b="0" dirty="0">
              <a:solidFill>
                <a:schemeClr val="bg1"/>
              </a:solidFill>
            </a:endParaRP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850710" y="181679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037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探索价值</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253381" y="3012259"/>
            <a:ext cx="2748638" cy="175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pPr indent="457200"/>
            <a:r>
              <a:rPr lang="zh-CN" altLang="en-US" dirty="0"/>
              <a:t>互联网经济是当前世界经济基本盘中的一个十分重要的版面，</a:t>
            </a:r>
            <a:r>
              <a:rPr lang="en-US" altLang="zh-CN" dirty="0"/>
              <a:t>youtube</a:t>
            </a:r>
            <a:r>
              <a:rPr lang="zh-CN" altLang="en-US" dirty="0"/>
              <a:t>作为互联网行业的老牌巨头，他的用户构成了世界人民的万生像</a:t>
            </a:r>
            <a:endParaRPr lang="zh-CN" altLang="en-US" dirty="0"/>
          </a:p>
        </p:txBody>
      </p:sp>
      <p:sp>
        <p:nvSpPr>
          <p:cNvPr id="60" name="TextBox 10"/>
          <p:cNvSpPr txBox="1"/>
          <p:nvPr/>
        </p:nvSpPr>
        <p:spPr>
          <a:xfrm>
            <a:off x="5018348" y="2982842"/>
            <a:ext cx="2559300" cy="368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endParaRPr lang="zh-CN" altLang="en-US" dirty="0"/>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66" name="TextBox 10"/>
          <p:cNvSpPr txBox="1"/>
          <p:nvPr/>
        </p:nvSpPr>
        <p:spPr>
          <a:xfrm>
            <a:off x="8583669" y="2982842"/>
            <a:ext cx="2559300" cy="203009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pPr indent="457200"/>
            <a:r>
              <a:rPr lang="zh-CN" altLang="en-US" dirty="0"/>
              <a:t>对网红产生地区的内在特征的分析可以用于政策制定的指导，用于指导经济发展和商品设计，以及我们更好地审视互联网时代下人们的形态和性格</a:t>
            </a:r>
            <a:endParaRPr lang="zh-CN" altLang="en-US" dirty="0"/>
          </a:p>
        </p:txBody>
      </p:sp>
      <p:sp>
        <p:nvSpPr>
          <p:cNvPr id="69" name="文本框 68"/>
          <p:cNvSpPr txBox="1"/>
          <p:nvPr/>
        </p:nvSpPr>
        <p:spPr>
          <a:xfrm>
            <a:off x="2263140" y="1595755"/>
            <a:ext cx="778510" cy="52197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
        <p:nvSpPr>
          <p:cNvPr id="2" name="文本框 1"/>
          <p:cNvSpPr txBox="1"/>
          <p:nvPr/>
        </p:nvSpPr>
        <p:spPr>
          <a:xfrm>
            <a:off x="5031740" y="3065145"/>
            <a:ext cx="2545715" cy="1198880"/>
          </a:xfrm>
          <a:prstGeom prst="rect">
            <a:avLst/>
          </a:prstGeom>
          <a:solidFill>
            <a:schemeClr val="bg2"/>
          </a:solidFill>
        </p:spPr>
        <p:txBody>
          <a:bodyPr wrap="square" rtlCol="0">
            <a:spAutoFit/>
          </a:bodyPr>
          <a:p>
            <a:pPr indent="457200"/>
            <a:r>
              <a:rPr lang="zh-CN" altLang="en-US">
                <a:solidFill>
                  <a:schemeClr val="bg1"/>
                </a:solidFill>
                <a:latin typeface="黑体" panose="02010609060101010101" charset="-122"/>
                <a:ea typeface="黑体" panose="02010609060101010101" charset="-122"/>
              </a:rPr>
              <a:t>探索在什么条件下更容易产生网红，以及网红所在地区的各种人文特征</a:t>
            </a:r>
            <a:endParaRPr lang="zh-CN" altLang="en-US">
              <a:solidFill>
                <a:schemeClr val="bg1"/>
              </a:solidFill>
              <a:latin typeface="黑体" panose="02010609060101010101" charset="-122"/>
              <a:ea typeface="黑体" panose="02010609060101010101" charset="-122"/>
            </a:endParaRPr>
          </a:p>
        </p:txBody>
      </p:sp>
      <p:sp>
        <p:nvSpPr>
          <p:cNvPr id="3" name="文本框 2"/>
          <p:cNvSpPr txBox="1"/>
          <p:nvPr/>
        </p:nvSpPr>
        <p:spPr>
          <a:xfrm>
            <a:off x="1960880" y="2223770"/>
            <a:ext cx="1626870" cy="460375"/>
          </a:xfrm>
          <a:prstGeom prst="rect">
            <a:avLst/>
          </a:prstGeom>
          <a:noFill/>
        </p:spPr>
        <p:txBody>
          <a:bodyPr wrap="square" rtlCol="0">
            <a:spAutoFit/>
          </a:bodyPr>
          <a:p>
            <a:r>
              <a:rPr lang="zh-CN" altLang="en-US" sz="2400">
                <a:solidFill>
                  <a:schemeClr val="bg2"/>
                </a:solidFill>
                <a:latin typeface="黑体" panose="02010609060101010101" charset="-122"/>
                <a:ea typeface="黑体" panose="02010609060101010101" charset="-122"/>
              </a:rPr>
              <a:t>背景介绍</a:t>
            </a:r>
            <a:endParaRPr lang="zh-CN" altLang="en-US" sz="2400">
              <a:solidFill>
                <a:schemeClr val="bg2"/>
              </a:solidFill>
              <a:latin typeface="黑体" panose="02010609060101010101" charset="-122"/>
              <a:ea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6290" y="3442335"/>
            <a:ext cx="2566670" cy="39878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网红产生与经济发展</a:t>
            </a:r>
            <a:endParaRPr lang="zh-CN" altLang="en-US" sz="2000" b="1" dirty="0">
              <a:solidFill>
                <a:schemeClr val="bg1"/>
              </a:solidFill>
              <a:ea typeface="微软雅黑" panose="020B0503020204020204" pitchFamily="34" charset="-122"/>
            </a:endParaRPr>
          </a:p>
        </p:txBody>
      </p:sp>
      <p:sp>
        <p:nvSpPr>
          <p:cNvPr id="13" name="矩形 12"/>
          <p:cNvSpPr/>
          <p:nvPr/>
        </p:nvSpPr>
        <p:spPr>
          <a:xfrm>
            <a:off x="699135" y="1329055"/>
            <a:ext cx="3362325" cy="39878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视频内容与人口素质发展</a:t>
            </a:r>
            <a:endParaRPr lang="zh-CN" altLang="en-US" sz="2000" b="1" dirty="0">
              <a:solidFill>
                <a:schemeClr val="bg1"/>
              </a:solidFill>
              <a:ea typeface="微软雅黑" panose="020B0503020204020204" pitchFamily="34" charset="-122"/>
            </a:endParaRPr>
          </a:p>
        </p:txBody>
      </p:sp>
      <p:sp>
        <p:nvSpPr>
          <p:cNvPr id="14" name="矩形 13"/>
          <p:cNvSpPr/>
          <p:nvPr/>
        </p:nvSpPr>
        <p:spPr>
          <a:xfrm>
            <a:off x="8029575" y="1450975"/>
            <a:ext cx="2755265" cy="398780"/>
          </a:xfrm>
          <a:prstGeom prst="rect">
            <a:avLst/>
          </a:prstGeom>
        </p:spPr>
        <p:txBody>
          <a:bodyPr wrap="square">
            <a:spAutoFit/>
          </a:bodyPr>
          <a:lstStyle/>
          <a:p>
            <a:r>
              <a:rPr lang="zh-CN" altLang="en-US" sz="2000" b="1" dirty="0">
                <a:solidFill>
                  <a:schemeClr val="bg1"/>
                </a:solidFill>
                <a:ea typeface="微软雅黑" panose="020B0503020204020204" pitchFamily="34" charset="-122"/>
              </a:rPr>
              <a:t>浏览量与就业情况</a:t>
            </a:r>
            <a:endParaRPr lang="zh-CN" altLang="en-US" sz="2000" b="1" dirty="0">
              <a:solidFill>
                <a:schemeClr val="bg1"/>
              </a:solidFill>
              <a:ea typeface="微软雅黑" panose="020B0503020204020204" pitchFamily="34" charset="-122"/>
            </a:endParaRPr>
          </a:p>
        </p:txBody>
      </p:sp>
      <p:sp>
        <p:nvSpPr>
          <p:cNvPr id="17" name="矩形 25"/>
          <p:cNvSpPr>
            <a:spLocks noChangeArrowheads="1"/>
          </p:cNvSpPr>
          <p:nvPr/>
        </p:nvSpPr>
        <p:spPr bwMode="auto">
          <a:xfrm>
            <a:off x="769789" y="1727677"/>
            <a:ext cx="3389333" cy="829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生产不同视频内容的博主们，他们所在地区的教育程度，就业情况，城镇化率都是什么情况呢？</a:t>
            </a:r>
            <a:endParaRPr lang="zh-CN" altLang="en-US" sz="1600" dirty="0">
              <a:solidFill>
                <a:schemeClr val="bg1"/>
              </a:solidFill>
              <a:latin typeface="+mj-ea"/>
              <a:ea typeface="+mj-ea"/>
            </a:endParaRPr>
          </a:p>
        </p:txBody>
      </p:sp>
      <p:sp>
        <p:nvSpPr>
          <p:cNvPr id="18" name="矩形 25"/>
          <p:cNvSpPr>
            <a:spLocks noChangeArrowheads="1"/>
          </p:cNvSpPr>
          <p:nvPr/>
        </p:nvSpPr>
        <p:spPr bwMode="auto">
          <a:xfrm>
            <a:off x="8029541" y="1756092"/>
            <a:ext cx="3397431" cy="829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solidFill>
                  <a:schemeClr val="bg1"/>
                </a:solidFill>
                <a:latin typeface="+mj-ea"/>
                <a:ea typeface="+mj-ea"/>
                <a:sym typeface="Arial" panose="020B0604020202020204" pitchFamily="34" charset="0"/>
              </a:rPr>
              <a:t>TOP1000</a:t>
            </a:r>
            <a:r>
              <a:rPr lang="zh-CN" altLang="en-US" sz="1600" dirty="0">
                <a:solidFill>
                  <a:schemeClr val="bg1"/>
                </a:solidFill>
                <a:latin typeface="+mj-ea"/>
                <a:ea typeface="+mj-ea"/>
                <a:sym typeface="Arial" panose="020B0604020202020204" pitchFamily="34" charset="0"/>
              </a:rPr>
              <a:t>中不同分区的</a:t>
            </a:r>
            <a:r>
              <a:rPr lang="en-US" altLang="zh-CN" sz="1600" dirty="0">
                <a:solidFill>
                  <a:schemeClr val="bg1"/>
                </a:solidFill>
                <a:latin typeface="+mj-ea"/>
                <a:ea typeface="+mj-ea"/>
                <a:sym typeface="Arial" panose="020B0604020202020204" pitchFamily="34" charset="0"/>
              </a:rPr>
              <a:t>YOUTUBER</a:t>
            </a:r>
            <a:endParaRPr lang="en-US" altLang="zh-CN" sz="1600" dirty="0">
              <a:solidFill>
                <a:schemeClr val="bg1"/>
              </a:solidFill>
              <a:latin typeface="+mj-ea"/>
              <a:ea typeface="+mj-ea"/>
              <a:sym typeface="Arial" panose="020B0604020202020204" pitchFamily="34" charset="0"/>
            </a:endParaRPr>
          </a:p>
          <a:p>
            <a:pPr algn="just"/>
            <a:r>
              <a:rPr lang="zh-CN" altLang="en-US" sz="1600" dirty="0">
                <a:solidFill>
                  <a:schemeClr val="bg1"/>
                </a:solidFill>
                <a:latin typeface="+mj-ea"/>
                <a:ea typeface="+mj-ea"/>
                <a:sym typeface="Arial" panose="020B0604020202020204" pitchFamily="34" charset="0"/>
              </a:rPr>
              <a:t>的观看量与他的产生地区（所在地区）的就业情况有什么关系呢？</a:t>
            </a:r>
            <a:endParaRPr lang="zh-CN" altLang="en-US" sz="1600" dirty="0">
              <a:solidFill>
                <a:schemeClr val="bg1"/>
              </a:solidFill>
              <a:latin typeface="+mj-ea"/>
              <a:ea typeface="+mj-ea"/>
              <a:sym typeface="Arial" panose="020B0604020202020204" pitchFamily="34" charset="0"/>
            </a:endParaRP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645160"/>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三个方向</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53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总体思路</a:t>
            </a:r>
            <a:endParaRPr lang="zh-CN" altLang="en-US" dirty="0"/>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796290" y="3841115"/>
            <a:ext cx="2593340" cy="645160"/>
          </a:xfrm>
          <a:prstGeom prst="rect">
            <a:avLst/>
          </a:prstGeom>
          <a:noFill/>
        </p:spPr>
        <p:txBody>
          <a:bodyPr wrap="square" rtlCol="0">
            <a:spAutoFit/>
          </a:bodyPr>
          <a:p>
            <a:r>
              <a:rPr lang="zh-CN" altLang="en-US">
                <a:solidFill>
                  <a:schemeClr val="bg1"/>
                </a:solidFill>
              </a:rPr>
              <a:t>在什么样的经济条件下</a:t>
            </a:r>
            <a:endParaRPr lang="zh-CN" altLang="en-US">
              <a:solidFill>
                <a:schemeClr val="bg1"/>
              </a:solidFill>
            </a:endParaRPr>
          </a:p>
          <a:p>
            <a:r>
              <a:rPr lang="zh-CN" altLang="en-US">
                <a:solidFill>
                  <a:schemeClr val="bg1"/>
                </a:solidFill>
              </a:rPr>
              <a:t>更容易产生网红呢？</a:t>
            </a:r>
            <a:endParaRPr lang="zh-CN"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3003210" y="3217487"/>
            <a:ext cx="6257970" cy="1106805"/>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ctr"/>
            <a:r>
              <a:rPr lang="zh-CN" altLang="en-US" sz="6600" dirty="0">
                <a:solidFill>
                  <a:schemeClr val="bg1"/>
                </a:solidFill>
              </a:rPr>
              <a:t>数据</a:t>
            </a:r>
            <a:endParaRPr lang="zh-CN" altLang="en-US" sz="6600" dirty="0">
              <a:solidFill>
                <a:schemeClr val="bg1"/>
              </a:solidFill>
            </a:endParaRP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53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dirty="0">
                <a:latin typeface="华文琥珀" panose="02010800040101010101" charset="-122"/>
                <a:ea typeface="华文琥珀" panose="02010800040101010101" charset="-122"/>
                <a:cs typeface="华文琥珀" panose="02010800040101010101" charset="-122"/>
              </a:rPr>
              <a:t>数据集</a:t>
            </a:r>
            <a:r>
              <a:rPr lang="en-US" altLang="zh-CN" dirty="0">
                <a:latin typeface="华文琥珀" panose="02010800040101010101" charset="-122"/>
                <a:ea typeface="华文琥珀" panose="02010800040101010101" charset="-122"/>
                <a:cs typeface="华文琥珀" panose="02010800040101010101" charset="-122"/>
              </a:rPr>
              <a:t>1</a:t>
            </a:r>
            <a:endParaRPr lang="en-US" altLang="zh-CN" dirty="0">
              <a:latin typeface="华文琥珀" panose="02010800040101010101" charset="-122"/>
              <a:ea typeface="华文琥珀" panose="02010800040101010101" charset="-122"/>
              <a:cs typeface="华文琥珀" panose="02010800040101010101" charset="-122"/>
            </a:endParaRP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931160" y="1175385"/>
            <a:ext cx="6682105" cy="6000750"/>
          </a:xfrm>
          <a:prstGeom prst="rect">
            <a:avLst/>
          </a:prstGeom>
          <a:noFill/>
        </p:spPr>
        <p:txBody>
          <a:bodyPr wrap="square" rtlCol="0">
            <a:spAutoFit/>
          </a:bodyPr>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描述：</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TOP1000</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YOUTUBER</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的有关信息</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构成：</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频道名称</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总播放量</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内容分区</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所在地区高等教育毛入学率</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所在国家人口</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所在城市人口</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所在地区失业率</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博主收入</a:t>
            </a:r>
            <a:endParaRPr lang="en-US" altLang="zh-CN"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来源：https://www.kaggle.com/datasets/nelgiriyewithana/global-youtube-statistics-2023</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53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dirty="0">
                <a:latin typeface="华文琥珀" panose="02010800040101010101" charset="-122"/>
                <a:ea typeface="华文琥珀" panose="02010800040101010101" charset="-122"/>
                <a:cs typeface="华文琥珀" panose="02010800040101010101" charset="-122"/>
              </a:rPr>
              <a:t>数据集</a:t>
            </a:r>
            <a:r>
              <a:rPr lang="en-US" altLang="zh-CN" dirty="0">
                <a:latin typeface="华文琥珀" panose="02010800040101010101" charset="-122"/>
                <a:ea typeface="华文琥珀" panose="02010800040101010101" charset="-122"/>
                <a:cs typeface="华文琥珀" panose="02010800040101010101" charset="-122"/>
              </a:rPr>
              <a:t>1</a:t>
            </a:r>
            <a:endParaRPr lang="en-US" altLang="zh-CN" dirty="0">
              <a:latin typeface="华文琥珀" panose="02010800040101010101" charset="-122"/>
              <a:ea typeface="华文琥珀" panose="02010800040101010101" charset="-122"/>
              <a:cs typeface="华文琥珀" panose="02010800040101010101" charset="-122"/>
            </a:endParaRP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931160" y="1175385"/>
            <a:ext cx="6682105" cy="5631180"/>
          </a:xfrm>
          <a:prstGeom prst="rect">
            <a:avLst/>
          </a:prstGeom>
          <a:noFill/>
        </p:spPr>
        <p:txBody>
          <a:bodyPr wrap="square" rtlCol="0">
            <a:spAutoFit/>
          </a:bodyPr>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描述：</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TOP1000</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YOUTUBER</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的信息</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构成：</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频道名称</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总播放量</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内容分区</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高等教育毛入学率</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人口（国家）</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城市人口</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博主收入</a:t>
            </a:r>
            <a:endParaRPr lang="en-US" altLang="zh-CN"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来源：https://www.kaggle.com/datasets/nelgiriyewithana/global-youtube-statistics-2023</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530"/>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dirty="0">
                <a:latin typeface="华文琥珀" panose="02010800040101010101" charset="-122"/>
                <a:ea typeface="华文琥珀" panose="02010800040101010101" charset="-122"/>
                <a:cs typeface="华文琥珀" panose="02010800040101010101" charset="-122"/>
              </a:rPr>
              <a:t>数据集</a:t>
            </a:r>
            <a:r>
              <a:rPr lang="en-US" altLang="zh-CN" dirty="0">
                <a:latin typeface="华文琥珀" panose="02010800040101010101" charset="-122"/>
                <a:ea typeface="华文琥珀" panose="02010800040101010101" charset="-122"/>
                <a:cs typeface="华文琥珀" panose="02010800040101010101" charset="-122"/>
              </a:rPr>
              <a:t>1</a:t>
            </a:r>
            <a:endParaRPr lang="en-US" altLang="zh-CN" dirty="0">
              <a:latin typeface="华文琥珀" panose="02010800040101010101" charset="-122"/>
              <a:ea typeface="华文琥珀" panose="02010800040101010101" charset="-122"/>
              <a:cs typeface="华文琥珀" panose="02010800040101010101" charset="-122"/>
            </a:endParaRP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931160" y="1175385"/>
            <a:ext cx="6682105" cy="5631180"/>
          </a:xfrm>
          <a:prstGeom prst="rect">
            <a:avLst/>
          </a:prstGeom>
          <a:noFill/>
        </p:spPr>
        <p:txBody>
          <a:bodyPr wrap="square" rtlCol="0">
            <a:spAutoFit/>
          </a:bodyPr>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描述：</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TOP1000</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a:t>
            </a:r>
            <a:r>
              <a:rPr lang="en-US" altLang="zh-CN" sz="2400">
                <a:solidFill>
                  <a:schemeClr val="bg1"/>
                </a:solidFill>
                <a:latin typeface="华文琥珀" panose="02010800040101010101" charset="-122"/>
                <a:ea typeface="华文琥珀" panose="02010800040101010101" charset="-122"/>
                <a:cs typeface="华文琥珀" panose="02010800040101010101" charset="-122"/>
                <a:sym typeface="+mn-ea"/>
              </a:rPr>
              <a:t>YOUTUBER</a:t>
            </a:r>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的信息</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构成：</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频道名称</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总播放量</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内容分区</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高等教育毛入学率</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人口（国家）</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城市人口</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pPr indent="457200"/>
            <a:r>
              <a:rPr lang="zh-CN" altLang="en-US" sz="2400">
                <a:solidFill>
                  <a:schemeClr val="bg1"/>
                </a:solidFill>
                <a:latin typeface="华文琥珀" panose="02010800040101010101" charset="-122"/>
                <a:ea typeface="华文琥珀" panose="02010800040101010101" charset="-122"/>
                <a:cs typeface="华文琥珀" panose="02010800040101010101" charset="-122"/>
              </a:rPr>
              <a:t>博主收入</a:t>
            </a:r>
            <a:endParaRPr lang="en-US" altLang="zh-CN"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r>
              <a:rPr lang="zh-CN" altLang="en-US" sz="2400">
                <a:solidFill>
                  <a:schemeClr val="bg1"/>
                </a:solidFill>
                <a:latin typeface="华文琥珀" panose="02010800040101010101" charset="-122"/>
                <a:ea typeface="华文琥珀" panose="02010800040101010101" charset="-122"/>
                <a:cs typeface="华文琥珀" panose="02010800040101010101" charset="-122"/>
                <a:sym typeface="+mn-ea"/>
              </a:rPr>
              <a:t> 来源：https://www.kaggle.com/datasets/nelgiriyewithana/global-youtube-statistics-2023</a:t>
            </a:r>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a:p>
            <a:endParaRPr lang="zh-CN" altLang="en-US" sz="2400">
              <a:solidFill>
                <a:schemeClr val="bg1"/>
              </a:solidFill>
              <a:latin typeface="华文琥珀" panose="02010800040101010101" charset="-122"/>
              <a:ea typeface="华文琥珀" panose="02010800040101010101" charset="-122"/>
              <a:cs typeface="华文琥珀" panose="02010800040101010101"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mRjNjIwZjMwZGNjZDE5MGY2OWMxMmM4OThmZDhiMmEifQ=="/>
  <p:tag name="resource_record_key" val="{&quot;13&quot;:[4721932]}"/>
</p:tagLst>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1627</Words>
  <Application>WPS 演示</Application>
  <PresentationFormat>自定义</PresentationFormat>
  <Paragraphs>236</Paragraphs>
  <Slides>22</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微软雅黑</vt:lpstr>
      <vt:lpstr>仿宋_GB2312</vt:lpstr>
      <vt:lpstr>仿宋</vt:lpstr>
      <vt:lpstr>Calibri</vt:lpstr>
      <vt:lpstr>Lifeline JL</vt:lpstr>
      <vt:lpstr>Segoe Print</vt:lpstr>
      <vt:lpstr>黑体</vt:lpstr>
      <vt:lpstr>华文琥珀</vt:lpstr>
      <vt:lpstr>Arial Unicode MS</vt:lpstr>
      <vt:lpstr>Open Sans</vt:lpstr>
      <vt:lpstr>华文中宋</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Lenovo</cp:lastModifiedBy>
  <cp:revision>601</cp:revision>
  <dcterms:created xsi:type="dcterms:W3CDTF">2013-01-25T01:44:00Z</dcterms:created>
  <dcterms:modified xsi:type="dcterms:W3CDTF">2024-04-22T07:24:54Z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19DF77F10BB64C75AC8C23799DC264E2_13</vt:lpwstr>
  </property>
</Properties>
</file>