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handoutMasterIdLst>
    <p:handoutMasterId r:id="rId26"/>
  </p:handoutMasterIdLst>
  <p:sldIdLst>
    <p:sldId id="334" r:id="rId3"/>
    <p:sldId id="257" r:id="rId4"/>
    <p:sldId id="295" r:id="rId6"/>
    <p:sldId id="290" r:id="rId7"/>
    <p:sldId id="292" r:id="rId8"/>
    <p:sldId id="259" r:id="rId9"/>
    <p:sldId id="293" r:id="rId10"/>
    <p:sldId id="296" r:id="rId11"/>
    <p:sldId id="378" r:id="rId12"/>
    <p:sldId id="377" r:id="rId13"/>
    <p:sldId id="375" r:id="rId14"/>
    <p:sldId id="379" r:id="rId15"/>
    <p:sldId id="376" r:id="rId16"/>
    <p:sldId id="368" r:id="rId17"/>
    <p:sldId id="265" r:id="rId18"/>
    <p:sldId id="263" r:id="rId19"/>
    <p:sldId id="367" r:id="rId20"/>
    <p:sldId id="370" r:id="rId21"/>
    <p:sldId id="294" r:id="rId22"/>
    <p:sldId id="366" r:id="rId23"/>
    <p:sldId id="371" r:id="rId24"/>
    <p:sldId id="289" r:id="rId25"/>
  </p:sldIdLst>
  <p:sldSz cx="9144000" cy="5143500" type="screen16x9"/>
  <p:notesSz cx="6858000" cy="9144000"/>
  <p:embeddedFontLst>
    <p:embeddedFont>
      <p:font typeface="微软雅黑" panose="020B0503020204020204" pitchFamily="34" charset="-122"/>
      <p:regular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Franklin Gothic Medium" panose="020B0603020102020204" charset="0"/>
      <p:regular r:id="rId36"/>
      <p:italic r:id="rId37"/>
    </p:embeddedFont>
    <p:embeddedFont>
      <p:font typeface="Impact" panose="020B0806030902050204" pitchFamily="34" charset="0"/>
      <p:regular r:id="rId38"/>
    </p:embeddedFont>
    <p:embeddedFont>
      <p:font typeface="华文中宋" panose="02010600040101010101" charset="-122"/>
      <p:regular r:id="rId39"/>
    </p:embeddedFont>
    <p:embeddedFont>
      <p:font typeface="华文彩云" panose="02010800040101010101" charset="-122"/>
      <p:regular r:id="rId40"/>
    </p:embeddedFont>
  </p:embeddedFontLst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6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87D6"/>
    <a:srgbClr val="F8F8F8"/>
    <a:srgbClr val="F9F9F9"/>
    <a:srgbClr val="F5F5F5"/>
    <a:srgbClr val="F2F2F2"/>
    <a:srgbClr val="7BAA3C"/>
    <a:srgbClr val="64A640"/>
    <a:srgbClr val="1A3F6C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21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732" y="60"/>
      </p:cViewPr>
      <p:guideLst>
        <p:guide orient="horz" pos="156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1" Type="http://schemas.openxmlformats.org/officeDocument/2006/relationships/tags" Target="tags/tag6.xml"/><Relationship Id="rId40" Type="http://schemas.openxmlformats.org/officeDocument/2006/relationships/font" Target="fonts/font10.fntdata"/><Relationship Id="rId4" Type="http://schemas.openxmlformats.org/officeDocument/2006/relationships/slide" Target="slides/slide2.xml"/><Relationship Id="rId39" Type="http://schemas.openxmlformats.org/officeDocument/2006/relationships/font" Target="fonts/font9.fntdata"/><Relationship Id="rId38" Type="http://schemas.openxmlformats.org/officeDocument/2006/relationships/font" Target="fonts/font8.fntdata"/><Relationship Id="rId37" Type="http://schemas.openxmlformats.org/officeDocument/2006/relationships/font" Target="fonts/font7.fntdata"/><Relationship Id="rId36" Type="http://schemas.openxmlformats.org/officeDocument/2006/relationships/font" Target="fonts/font6.fntdata"/><Relationship Id="rId35" Type="http://schemas.openxmlformats.org/officeDocument/2006/relationships/font" Target="fonts/font5.fntdata"/><Relationship Id="rId34" Type="http://schemas.openxmlformats.org/officeDocument/2006/relationships/font" Target="fonts/font4.fntdata"/><Relationship Id="rId33" Type="http://schemas.openxmlformats.org/officeDocument/2006/relationships/font" Target="fonts/font3.fntdata"/><Relationship Id="rId32" Type="http://schemas.openxmlformats.org/officeDocument/2006/relationships/font" Target="fonts/font2.fntdata"/><Relationship Id="rId31" Type="http://schemas.openxmlformats.org/officeDocument/2006/relationships/font" Target="fonts/font1.fntdata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14T22:31:34.745" idx="1">
    <p:pos x="1415" y="1768"/>
    <p:text>以“六老汉”为代表的八步沙林场三代职工，矢志不渝、拼搏奉献，科学治沙、绿色发展，持之以恒推进治沙造林事业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624114"/>
            <a:ext cx="3192647" cy="5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629351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思源黑体 CN Normal" panose="020B0400000000000000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-20538"/>
            <a:ext cx="1704311" cy="720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55229" y="600054"/>
            <a:ext cx="8221227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369582" y="4196470"/>
            <a:ext cx="774418" cy="94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 descr="11"/>
          <p:cNvPicPr>
            <a:picLocks noChangeAspect="1"/>
          </p:cNvPicPr>
          <p:nvPr userDrawn="1"/>
        </p:nvPicPr>
        <p:blipFill>
          <a:blip r:embed="rId3"/>
          <a:srcRect r="59298"/>
          <a:stretch>
            <a:fillRect/>
          </a:stretch>
        </p:blipFill>
        <p:spPr>
          <a:xfrm>
            <a:off x="-53340" y="-20320"/>
            <a:ext cx="1024255" cy="786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思源黑体 CN Normal" panose="020B0400000000000000" charset="-122"/>
              </a:defRPr>
            </a:lvl1pPr>
          </a:lstStyle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思源黑体 CN Normal" panose="020B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思源黑体 CN Normal" panose="020B0400000000000000" charset="-122"/>
              </a:defRPr>
            </a:lvl1pPr>
          </a:lstStyle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思源黑体 CN Normal" panose="020B0400000000000000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思源黑体 CN Normal" panose="020B0400000000000000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思源黑体 CN Normal" panose="020B0400000000000000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思源黑体 CN Normal" panose="020B0400000000000000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思源黑体 CN Normal" panose="020B0400000000000000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思源黑体 CN Normal" panose="020B0400000000000000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.xml"/><Relationship Id="rId2" Type="http://schemas.openxmlformats.org/officeDocument/2006/relationships/image" Target="../media/image8.jpe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1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.xml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jpe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11"/>
          <p:cNvPicPr>
            <a:picLocks noChangeAspect="1"/>
          </p:cNvPicPr>
          <p:nvPr/>
        </p:nvPicPr>
        <p:blipFill>
          <a:blip r:embed="rId2"/>
          <a:srcRect r="59298"/>
          <a:stretch>
            <a:fillRect/>
          </a:stretch>
        </p:blipFill>
        <p:spPr>
          <a:xfrm>
            <a:off x="4445" y="-20320"/>
            <a:ext cx="4512471" cy="3464671"/>
          </a:xfrm>
          <a:prstGeom prst="rect">
            <a:avLst/>
          </a:prstGeom>
        </p:spPr>
      </p:pic>
      <p:sp>
        <p:nvSpPr>
          <p:cNvPr id="9" name="TextBox 1"/>
          <p:cNvSpPr txBox="1"/>
          <p:nvPr/>
        </p:nvSpPr>
        <p:spPr>
          <a:xfrm>
            <a:off x="1490345" y="492125"/>
            <a:ext cx="7284085" cy="2237740"/>
          </a:xfrm>
          <a:prstGeom prst="rect">
            <a:avLst/>
          </a:prstGeom>
          <a:noFill/>
        </p:spPr>
        <p:txBody>
          <a:bodyPr wrap="square" lIns="91413" tIns="45706" rIns="91413" bIns="45706" rtlCol="0">
            <a:noAutofit/>
          </a:bodyPr>
          <a:lstStyle/>
          <a:p>
            <a:pPr algn="ctr"/>
            <a:r>
              <a:rPr lang="zh-CN" sz="6000" b="1" dirty="0">
                <a:ln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地球的</a:t>
            </a:r>
            <a:r>
              <a:rPr lang="en-US" altLang="zh-CN" sz="6000" b="1" dirty="0">
                <a:ln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“</a:t>
            </a:r>
            <a:r>
              <a:rPr lang="zh-CN" sz="6000" b="1" dirty="0">
                <a:ln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卫士</a:t>
            </a:r>
            <a:r>
              <a:rPr lang="en-US" altLang="zh-CN" sz="6000" b="1" dirty="0">
                <a:ln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”	</a:t>
            </a:r>
            <a:r>
              <a:rPr lang="en-US" altLang="zh-CN" sz="6600" b="1" dirty="0">
                <a:ln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	</a:t>
            </a:r>
            <a:endParaRPr lang="en-US" altLang="zh-CN" sz="6600" b="1" dirty="0">
              <a:ln/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</a:endParaRPr>
          </a:p>
          <a:p>
            <a:pPr algn="ctr"/>
            <a:endParaRPr lang="en-US" altLang="zh-CN" b="1" dirty="0">
              <a:ln/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</a:endParaRPr>
          </a:p>
          <a:p>
            <a:pPr algn="ctr"/>
            <a:endParaRPr lang="en-US" altLang="zh-CN" b="1" dirty="0">
              <a:ln/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</a:endParaRPr>
          </a:p>
          <a:p>
            <a:pPr marL="2743200" lvl="6" indent="457200" algn="ctr"/>
            <a:r>
              <a:rPr lang="en-US" altLang="zh-CN" b="1" dirty="0">
                <a:ln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——</a:t>
            </a:r>
            <a:r>
              <a:rPr lang="zh-CN" altLang="en-US" b="1" dirty="0">
                <a:ln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生态文明期末展示</a:t>
            </a:r>
            <a:endParaRPr lang="zh-CN" altLang="en-US" b="1" dirty="0">
              <a:ln/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585460" y="4612005"/>
            <a:ext cx="1692275" cy="215900"/>
          </a:xfrm>
          <a:prstGeom prst="roundRect">
            <a:avLst/>
          </a:prstGeom>
          <a:solidFill>
            <a:srgbClr val="3F87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汇报人：赵元鸣</a:t>
            </a:r>
            <a:endParaRPr lang="zh-CN" altLang="en-US" sz="120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26" grpId="0" animBg="1"/>
      <p:bldP spid="26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b7003af33a87e95037e792d018385343faf2b49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425" y="917575"/>
            <a:ext cx="3649345" cy="27406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19905" y="742950"/>
            <a:ext cx="436118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50000"/>
              </a:lnSpc>
            </a:pPr>
            <a:r>
              <a:rPr lang="zh-CN" altLang="en-US" sz="16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梁从诫先生是国内首个民间环保组织“自然之友”主要发起人。自1993年成立以来，“自然之友”开展的重大行动有：保护川西洪雅天然林；保护滇西北德钦县原始森林滇金丝猴；开展藏羚羊保护工作与可可西里地区反盗猎行动等。</a:t>
            </a:r>
            <a:endParaRPr lang="zh-CN" altLang="en-US" sz="16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sz="16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1995年，梁从诫了解到云南德钦县为了经济利益大量砍伐原始森林，破坏了濒危动物滇金丝猴的栖息地，为了制止当地政府对原始森林的破坏。他通过媒体朋友报道这件事实，又利用自己全国政协委员的身份上书中央领导。 </a:t>
            </a:r>
            <a:endParaRPr lang="zh-CN" altLang="en-US" sz="16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indent="457200" fontAlgn="auto">
              <a:lnSpc>
                <a:spcPct val="150000"/>
              </a:lnSpc>
            </a:pPr>
            <a:endParaRPr lang="zh-CN" altLang="en-US" sz="16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8240" y="3888105"/>
            <a:ext cx="15646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i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梁从诫在会议上讲话</a:t>
            </a:r>
            <a:endParaRPr lang="zh-CN" altLang="en-US" sz="1200" i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2605" y="1334770"/>
            <a:ext cx="8098790" cy="3646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50000"/>
              </a:lnSpc>
            </a:pPr>
            <a:r>
              <a:rPr lang="zh-CN" altLang="en-US" sz="1400"/>
              <a:t>有一次，梁从诫出差坐火车，车厢里有两个女人嗑完瓜子，随地扔壳。这让他坐立不安。随行的工作人员赶快劝他“别生事”。但梁从诫说：“看到不环保的事，我就压抑不住管一管的冲动。”</a:t>
            </a:r>
            <a:endParaRPr lang="zh-CN" altLang="en-US" sz="1400"/>
          </a:p>
          <a:p>
            <a:pPr indent="457200" fontAlgn="auto">
              <a:lnSpc>
                <a:spcPct val="150000"/>
              </a:lnSpc>
            </a:pPr>
            <a:endParaRPr lang="zh-CN" altLang="en-US" sz="1400"/>
          </a:p>
          <a:p>
            <a:pPr indent="457200" fontAlgn="auto">
              <a:lnSpc>
                <a:spcPct val="150000"/>
              </a:lnSpc>
            </a:pPr>
            <a:r>
              <a:rPr lang="zh-CN" altLang="en-US" sz="1400"/>
              <a:t>工作人员了解会长的性格，于是赶快上前劝阻了两个女人。那两位也感觉不好意思，立刻主动清扫。梁从诫这才彻底踏实。</a:t>
            </a:r>
            <a:endParaRPr lang="zh-CN" altLang="en-US" sz="1400"/>
          </a:p>
          <a:p>
            <a:pPr indent="457200" fontAlgn="auto">
              <a:lnSpc>
                <a:spcPct val="150000"/>
              </a:lnSpc>
            </a:pPr>
            <a:r>
              <a:rPr lang="zh-CN" altLang="en-US" sz="1400"/>
              <a:t>可过了一会，他又闻见有人抽烟。就在他四处张望时，工作人员赶快又把抽烟的男人劝到了过道。但梁从诫还是没有罢休，在见到列车长的时候，提醒道：“既然车厢不许抽烟，那就一定要落实好。”</a:t>
            </a:r>
            <a:endParaRPr lang="zh-CN" altLang="en-US" sz="1400"/>
          </a:p>
          <a:p>
            <a:pPr indent="457200" fontAlgn="auto">
              <a:lnSpc>
                <a:spcPct val="150000"/>
              </a:lnSpc>
            </a:pPr>
            <a:endParaRPr lang="zh-CN" altLang="en-US" sz="1400"/>
          </a:p>
          <a:p>
            <a:pPr indent="457200" fontAlgn="auto">
              <a:lnSpc>
                <a:spcPct val="150000"/>
              </a:lnSpc>
            </a:pPr>
            <a:r>
              <a:rPr lang="zh-CN" altLang="en-US" sz="1400"/>
              <a:t>列车长连连称是，可梁从诫还是依不饶，道：“车厢里放的音乐太吵了，打扰旅客休息。”列车长苦笑道：“本来音量能调节，但是坏了。”梁从诫则建议道：“那就换成柔和一些的音乐吧。”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3455035" y="676275"/>
            <a:ext cx="18954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i="1">
                <a:solidFill>
                  <a:schemeClr val="tx2"/>
                </a:solidFill>
              </a:rPr>
              <a:t>人物事迹</a:t>
            </a:r>
            <a:endParaRPr lang="zh-CN" altLang="en-US" sz="3200" i="1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f636afc379310a55af80af12eaeb7ea4802610e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3070" y="855980"/>
            <a:ext cx="3198495" cy="21291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1050" y="3227705"/>
            <a:ext cx="7431405" cy="2353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50000"/>
              </a:lnSpc>
            </a:pPr>
            <a:r>
              <a:rPr lang="zh-CN" altLang="en-US" sz="1400"/>
              <a:t>2001年，在北京市一次关于城市河道治理的对话会上，他因为河床干涸的问题，和一位市领导争执得面红耳赤，并当面厉声斥责：“你这是睁眼说瞎话！”这让领导很是下不来台。</a:t>
            </a:r>
            <a:endParaRPr lang="zh-CN" altLang="en-US" sz="1400"/>
          </a:p>
          <a:p>
            <a:pPr indent="457200" fontAlgn="auto">
              <a:lnSpc>
                <a:spcPct val="150000"/>
              </a:lnSpc>
            </a:pPr>
            <a:r>
              <a:rPr lang="zh-CN" altLang="en-US" sz="1400"/>
              <a:t>而在四川西部的一个小县城，他则用手指着向他敬酒的县长，大声呵斥道：“你们这的水污染得像酱油一样，你还好意思喝酒？！”</a:t>
            </a:r>
            <a:endParaRPr lang="zh-CN" altLang="en-US" sz="1400"/>
          </a:p>
          <a:p>
            <a:pPr indent="457200" fontAlgn="auto">
              <a:lnSpc>
                <a:spcPct val="150000"/>
              </a:lnSpc>
            </a:pPr>
            <a:endParaRPr lang="zh-CN" altLang="en-US" sz="1400"/>
          </a:p>
          <a:p>
            <a:pPr indent="457200" fontAlgn="auto">
              <a:lnSpc>
                <a:spcPct val="150000"/>
              </a:lnSpc>
            </a:pP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87705" y="920750"/>
            <a:ext cx="801497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50000"/>
              </a:lnSpc>
            </a:pPr>
            <a:r>
              <a:rPr lang="zh-CN" altLang="en-US" sz="1400"/>
              <a:t>他的祖辈志存高远、变法图强，为的是救国家于水火；他的父辈投身建筑、保护遗迹，为的是救古城于水火；而他躬行节俭、奔走呼号，为的是救万物生灵于水火。</a:t>
            </a:r>
            <a:endParaRPr lang="zh-CN" altLang="en-US" sz="1400"/>
          </a:p>
          <a:p>
            <a:pPr indent="457200" fontAlgn="auto">
              <a:lnSpc>
                <a:spcPct val="150000"/>
              </a:lnSpc>
            </a:pPr>
            <a:endParaRPr lang="zh-CN" altLang="en-US" sz="1400"/>
          </a:p>
          <a:p>
            <a:pPr indent="457200" fontAlgn="auto">
              <a:lnSpc>
                <a:spcPct val="150000"/>
              </a:lnSpc>
            </a:pPr>
            <a:r>
              <a:rPr lang="zh-CN" altLang="en-US" sz="1400"/>
              <a:t>梁从诫的身上既有父亲梁思成忧国忧民的担当，亦有母亲林徽因贞松劲柏的品格。出身名门的他，甘做草根行者，怀着一颗赤子之心，在守护自然的路上一往无前。</a:t>
            </a:r>
            <a:endParaRPr lang="zh-CN" altLang="en-US" sz="1400"/>
          </a:p>
          <a:p>
            <a:pPr indent="457200" fontAlgn="auto">
              <a:lnSpc>
                <a:spcPct val="150000"/>
              </a:lnSpc>
            </a:pPr>
            <a:endParaRPr lang="zh-CN" altLang="en-US" sz="1400"/>
          </a:p>
          <a:p>
            <a:pPr indent="457200" fontAlgn="auto">
              <a:lnSpc>
                <a:spcPct val="150000"/>
              </a:lnSpc>
            </a:pPr>
            <a:r>
              <a:rPr lang="zh-CN" altLang="en-US" sz="1400"/>
              <a:t>他从不用纸巾，随身携带一条发黄的旧手帕，却为保护藏羚羊筹款40万元。他常常骑着自行车去政协开会，却为宣传环保接受了国内外媒体上百次的采访。他以身作则，躬行实践，只为做国家的“扫地工”。</a:t>
            </a:r>
            <a:endParaRPr lang="zh-CN" altLang="en-US" sz="1400"/>
          </a:p>
          <a:p>
            <a:pPr indent="457200" fontAlgn="auto">
              <a:lnSpc>
                <a:spcPct val="150000"/>
              </a:lnSpc>
            </a:pPr>
            <a:endParaRPr lang="zh-CN" altLang="en-US" sz="1400"/>
          </a:p>
          <a:p>
            <a:pPr indent="457200" fontAlgn="auto">
              <a:lnSpc>
                <a:spcPct val="150000"/>
              </a:lnSpc>
            </a:pPr>
            <a:r>
              <a:rPr lang="zh-CN" altLang="en-US" sz="1400"/>
              <a:t>2005年12月，梁从诫获得我国首个环保人物大奖“绿色中国年度人物”。他表示，自己最希望的是：看到一个绿色中国。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578356" y="1823431"/>
            <a:ext cx="3294380" cy="629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500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格蕾塔·桑伯格</a:t>
            </a:r>
            <a:endParaRPr lang="zh-CN" altLang="en-US" sz="3500" dirty="0">
              <a:solidFill>
                <a:schemeClr val="accent2">
                  <a:lumMod val="7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369582" y="4196470"/>
            <a:ext cx="774418" cy="94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组合 40"/>
          <p:cNvGrpSpPr/>
          <p:nvPr/>
        </p:nvGrpSpPr>
        <p:grpSpPr>
          <a:xfrm>
            <a:off x="1520825" y="1622425"/>
            <a:ext cx="2059940" cy="1616710"/>
            <a:chOff x="4272487" y="985295"/>
            <a:chExt cx="530249" cy="407976"/>
          </a:xfrm>
        </p:grpSpPr>
        <p:grpSp>
          <p:nvGrpSpPr>
            <p:cNvPr id="2" name="组合 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3" name="任意多边形 2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rgbClr val="4BACC6">
                    <a:lumMod val="60000"/>
                    <a:lumOff val="40000"/>
                  </a:srgb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思源黑体 CN Normal" panose="020B0400000000000000" charset="-122"/>
                </a:endParaRPr>
              </a:p>
            </p:txBody>
          </p:sp>
          <p:sp>
            <p:nvSpPr>
              <p:cNvPr id="4" name="任意多边形 3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rgbClr val="4F81BD">
                    <a:lumMod val="75000"/>
                  </a:srgb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思源黑体 CN Normal" panose="020B0400000000000000" charset="-122"/>
                </a:endParaRPr>
              </a:p>
            </p:txBody>
          </p:sp>
        </p:grpSp>
        <p:sp>
          <p:nvSpPr>
            <p:cNvPr id="5" name="TextBox 42"/>
            <p:cNvSpPr txBox="1"/>
            <p:nvPr/>
          </p:nvSpPr>
          <p:spPr>
            <a:xfrm>
              <a:off x="4454739" y="1082557"/>
              <a:ext cx="299614" cy="19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accent2">
                      <a:lumMod val="7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03</a:t>
              </a:r>
              <a:endParaRPr lang="en-US" altLang="zh-CN" sz="4400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pic>
        <p:nvPicPr>
          <p:cNvPr id="6" name="图片 5" descr="11"/>
          <p:cNvPicPr>
            <a:picLocks noChangeAspect="1"/>
          </p:cNvPicPr>
          <p:nvPr/>
        </p:nvPicPr>
        <p:blipFill>
          <a:blip r:embed="rId2"/>
          <a:srcRect l="71319" t="21332"/>
          <a:stretch>
            <a:fillRect/>
          </a:stretch>
        </p:blipFill>
        <p:spPr>
          <a:xfrm>
            <a:off x="5360035" y="2275840"/>
            <a:ext cx="3783965" cy="2852420"/>
          </a:xfrm>
          <a:prstGeom prst="rect">
            <a:avLst/>
          </a:prstGeom>
          <a:effectLst/>
        </p:spPr>
      </p:pic>
      <p:pic>
        <p:nvPicPr>
          <p:cNvPr id="12" name="图片 11" descr="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" y="3690620"/>
            <a:ext cx="2744470" cy="14547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90820" y="2571750"/>
            <a:ext cx="1885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2"/>
                </a:solidFill>
              </a:rPr>
              <a:t>Greta Thunberg</a:t>
            </a:r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4b52-ipzreiv92052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1890" y="633095"/>
            <a:ext cx="4514215" cy="30118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02410" y="3853180"/>
            <a:ext cx="63538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50000"/>
              </a:lnSpc>
            </a:pP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瑞典青年活动人士、政治活动家和激进环保主义者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indent="457200" fontAlgn="auto">
              <a:lnSpc>
                <a:spcPct val="150000"/>
              </a:lnSpc>
            </a:pP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14700" y="651510"/>
            <a:ext cx="2453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获奖记录</a:t>
            </a:r>
            <a:endParaRPr lang="zh-CN" altLang="en-US" sz="36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41755" y="1296670"/>
            <a:ext cx="657606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1200">
                <a:solidFill>
                  <a:schemeClr val="tx2"/>
                </a:solidFill>
              </a:rPr>
              <a:t>2019年，获得诺贝尔和平奖的提名。选入《时代》周刊“影响世界的一百位名人”，进入名单上的“领袖”行列，与一贯积极诋毁和破坏全球环保事业的美国前任总统并立。 </a:t>
            </a:r>
            <a:endParaRPr lang="zh-CN" altLang="en-US" sz="1200">
              <a:solidFill>
                <a:schemeClr val="tx2"/>
              </a:solidFill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1200">
              <a:solidFill>
                <a:schemeClr val="tx2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200">
                <a:solidFill>
                  <a:schemeClr val="tx2"/>
                </a:solidFill>
              </a:rPr>
              <a:t>2019年11月，获得2019年度大本钟奖全球十大杰出青年。 </a:t>
            </a:r>
            <a:endParaRPr lang="zh-CN" altLang="en-US" sz="1200">
              <a:solidFill>
                <a:schemeClr val="tx2"/>
              </a:solidFill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1200">
              <a:solidFill>
                <a:schemeClr val="tx2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200">
                <a:solidFill>
                  <a:schemeClr val="tx2"/>
                </a:solidFill>
              </a:rPr>
              <a:t>2019年12月11日，美国《时代》周刊宣布，格蕾塔·通贝里获评《时代》2019年度人物。 </a:t>
            </a:r>
            <a:endParaRPr lang="zh-CN" altLang="en-US" sz="1200">
              <a:solidFill>
                <a:schemeClr val="tx2"/>
              </a:solidFill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1200">
              <a:solidFill>
                <a:schemeClr val="tx2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200">
                <a:solidFill>
                  <a:schemeClr val="tx2"/>
                </a:solidFill>
              </a:rPr>
              <a:t>2019年12月13日，环保女孩格蕾塔·通贝里入选2019全球最具影响力女性榜。 </a:t>
            </a:r>
            <a:endParaRPr lang="zh-CN" altLang="en-US" sz="1200">
              <a:solidFill>
                <a:schemeClr val="tx2"/>
              </a:solidFill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1200">
              <a:solidFill>
                <a:schemeClr val="tx2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200">
                <a:solidFill>
                  <a:schemeClr val="tx2"/>
                </a:solidFill>
              </a:rPr>
              <a:t>2019年，获得比利时蒙斯大学的荣誉博士学位，该大学称赞她“思想开放、具有创造力和思想自由”。 </a:t>
            </a:r>
            <a:endParaRPr lang="zh-CN" altLang="en-US" sz="1200">
              <a:solidFill>
                <a:schemeClr val="tx2"/>
              </a:solidFill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1200">
              <a:solidFill>
                <a:schemeClr val="tx2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200">
                <a:solidFill>
                  <a:schemeClr val="tx2"/>
                </a:solidFill>
              </a:rPr>
              <a:t>2021年，获得不列颠哥伦比亚大学的法学荣誉博士学位。 </a:t>
            </a:r>
            <a:endParaRPr lang="zh-CN" altLang="en-US" sz="1200">
              <a:solidFill>
                <a:schemeClr val="tx2"/>
              </a:solidFill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1200">
              <a:solidFill>
                <a:schemeClr val="tx2"/>
              </a:solidFill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1200">
              <a:solidFill>
                <a:schemeClr val="tx2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68625" y="692785"/>
            <a:ext cx="2946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人物事件</a:t>
            </a:r>
            <a:endParaRPr lang="zh-CN" altLang="en-US" sz="32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3" name="图片 2" descr="微信图片_202312142124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405" y="1332865"/>
            <a:ext cx="2395220" cy="33413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18540" y="4730750"/>
            <a:ext cx="12185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 i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摘自腾讯新闻网</a:t>
            </a:r>
            <a:endParaRPr lang="zh-CN" altLang="en-US" sz="900" i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19805" y="1276350"/>
            <a:ext cx="50952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50000"/>
              </a:lnSpc>
            </a:pPr>
            <a:r>
              <a:rPr lang="zh-CN" altLang="en-US">
                <a:solidFill>
                  <a:schemeClr val="tx2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据观察者网5月9日报道，外媒相继援引数据大肆渲染，称中国温室气体排放量在2019年超过所有发达国家的总和。紧接着，瑞典“环保少女”通贝里也发文附和此言论，“除非中国彻底改变路线，否则无法解决气候危机”，并且还质疑是否应该将中国视为发展中国家。</a:t>
            </a:r>
            <a:endParaRPr lang="zh-CN" altLang="en-US">
              <a:solidFill>
                <a:schemeClr val="tx2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69970" y="4001770"/>
            <a:ext cx="53155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还有比这更“双标”的操作吗？ </a:t>
            </a:r>
            <a:endParaRPr lang="zh-CN" altLang="en-US" sz="2800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  <p:bldP spid="5" grpId="1"/>
      <p:bldP spid="6" grpId="0"/>
      <p:bldP spid="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68625" y="692785"/>
            <a:ext cx="2946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人物事件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69335" y="1276350"/>
            <a:ext cx="5095240" cy="3392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50000"/>
              </a:lnSpc>
            </a:pPr>
            <a:r>
              <a:rPr lang="en-US" altLang="zh-CN" sz="1300">
                <a:solidFill>
                  <a:schemeClr val="tx2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10</a:t>
            </a:r>
            <a:r>
              <a:rPr lang="zh-CN" altLang="en-US" sz="1300">
                <a:solidFill>
                  <a:schemeClr val="tx2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月20日，格蕾塔·桑伯格在社交媒体平台公开发帖声援巴勒斯坦，但这则网帖在发布不久后，就因为照片中的一个章鱼玩偶引发了巨大争议。</a:t>
            </a:r>
            <a:endParaRPr lang="zh-CN" altLang="en-US" sz="1300">
              <a:solidFill>
                <a:schemeClr val="tx2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sz="1300">
                <a:solidFill>
                  <a:schemeClr val="tx2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不少网民却指出，照片中桑伯格旁边放了一只章鱼形象的玩偶，而章鱼在历史上曾被纳粹德国用以指代“邪恶的犹太人”。这些网民认为，桑伯格这次声援巴勒斯坦是基于“反犹太人”的种族主义立场。</a:t>
            </a:r>
            <a:endParaRPr lang="zh-CN" altLang="en-US" sz="1300">
              <a:solidFill>
                <a:schemeClr val="tx2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sz="1300">
                <a:solidFill>
                  <a:schemeClr val="tx2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在网民的质疑下，桑伯格最终还是选择删除了原帖文，随后在移除章鱼玩偶后，和自己的朋友重拍了一张照片，继续表达自己声援巴勒斯坦民众的立场。</a:t>
            </a:r>
            <a:endParaRPr lang="zh-CN" altLang="en-US" sz="1300">
              <a:solidFill>
                <a:schemeClr val="tx2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indent="457200" fontAlgn="auto">
              <a:lnSpc>
                <a:spcPct val="150000"/>
              </a:lnSpc>
            </a:pPr>
            <a:endParaRPr lang="zh-CN" altLang="en-US" sz="1300">
              <a:solidFill>
                <a:schemeClr val="tx2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8" name="图片 7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285" y="1177290"/>
            <a:ext cx="2780665" cy="3754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  <p:bldP spid="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4170680" y="1304925"/>
            <a:ext cx="3449320" cy="3507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50000"/>
              </a:lnSpc>
            </a:pPr>
            <a:r>
              <a:rPr lang="zh-CN" altLang="en-US" sz="2000">
                <a:solidFill>
                  <a:schemeClr val="tx2"/>
                </a:solidFill>
              </a:rPr>
              <a:t>肯定：</a:t>
            </a:r>
            <a:r>
              <a:rPr lang="zh-CN" altLang="en-US" sz="1600"/>
              <a:t>格蕾塔·通贝里的勇气和献身精神得到了一众名流的赞扬，其中包括美国前总统巴拉克·奥巴马、美国前国务卿希拉里·克林顿、加拿大作家和环保分子内奥米·克莱因、加拿大小说家玛格丽特·阿特伍德和英国自然电视节目主持人大卫·阿滕伯勒爵士。</a:t>
            </a:r>
            <a:endParaRPr lang="zh-CN" altLang="en-US" sz="1600"/>
          </a:p>
          <a:p>
            <a:pPr indent="457200" fontAlgn="auto">
              <a:lnSpc>
                <a:spcPct val="150000"/>
              </a:lnSpc>
            </a:pPr>
            <a:endParaRPr lang="zh-CN" altLang="en-US" sz="1600"/>
          </a:p>
        </p:txBody>
      </p:sp>
      <p:sp>
        <p:nvSpPr>
          <p:cNvPr id="34" name="文本框 33"/>
          <p:cNvSpPr txBox="1"/>
          <p:nvPr/>
        </p:nvSpPr>
        <p:spPr>
          <a:xfrm>
            <a:off x="2954655" y="659765"/>
            <a:ext cx="3234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人物评价</a:t>
            </a:r>
            <a:endParaRPr lang="zh-CN" altLang="en-US" sz="36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5" name="图片 34" descr="241f95cad1c8a786a54e40676809c93d70cf507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990" y="1410970"/>
            <a:ext cx="2404745" cy="3202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33" grpId="0"/>
      <p:bldP spid="3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11"/>
          <p:cNvPicPr>
            <a:picLocks noChangeAspect="1"/>
          </p:cNvPicPr>
          <p:nvPr/>
        </p:nvPicPr>
        <p:blipFill>
          <a:blip r:embed="rId1"/>
          <a:srcRect r="59298"/>
          <a:stretch>
            <a:fillRect/>
          </a:stretch>
        </p:blipFill>
        <p:spPr>
          <a:xfrm>
            <a:off x="-53340" y="-20320"/>
            <a:ext cx="4696460" cy="360616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472570" y="2305870"/>
            <a:ext cx="1605280" cy="508532"/>
            <a:chOff x="4787614" y="2771736"/>
            <a:chExt cx="1605280" cy="508532"/>
          </a:xfrm>
        </p:grpSpPr>
        <p:sp>
          <p:nvSpPr>
            <p:cNvPr id="102" name="TextBox 101"/>
            <p:cNvSpPr txBox="1"/>
            <p:nvPr/>
          </p:nvSpPr>
          <p:spPr>
            <a:xfrm>
              <a:off x="4787614" y="3035158"/>
              <a:ext cx="1325880" cy="245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>
                  <a:latin typeface="思源黑体 CN Normal" panose="020B0400000000000000" charset="-122"/>
                  <a:ea typeface="思源黑体 CN Normal" panose="020B0400000000000000" charset="-122"/>
                  <a:sym typeface="+mn-ea"/>
                </a:rPr>
                <a:t>颇具争议的环保少女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787614" y="2771736"/>
              <a:ext cx="16052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chemeClr val="accent2">
                      <a:lumMod val="7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  <a:sym typeface="+mn-ea"/>
                </a:rPr>
                <a:t>格蕾塔·桑伯格</a:t>
              </a:r>
              <a:endParaRPr lang="zh-CN" altLang="en-US" sz="1600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467490" y="905981"/>
            <a:ext cx="2849880" cy="494019"/>
            <a:chOff x="4782534" y="952085"/>
            <a:chExt cx="2849880" cy="494019"/>
          </a:xfrm>
        </p:grpSpPr>
        <p:sp>
          <p:nvSpPr>
            <p:cNvPr id="144" name="TextBox 143"/>
            <p:cNvSpPr txBox="1"/>
            <p:nvPr/>
          </p:nvSpPr>
          <p:spPr>
            <a:xfrm>
              <a:off x="4782534" y="952085"/>
              <a:ext cx="22148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chemeClr val="accent2">
                      <a:lumMod val="7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八步沙林场“六老汉”</a:t>
              </a:r>
              <a:endParaRPr lang="zh-CN" altLang="en-US" sz="1600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782534" y="1200994"/>
              <a:ext cx="2849880" cy="245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三代愚公矢志治沙退沙 六人成林奋写时代壮歌 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467490" y="1634114"/>
            <a:ext cx="1579880" cy="525272"/>
            <a:chOff x="4782534" y="1822584"/>
            <a:chExt cx="1579880" cy="525272"/>
          </a:xfrm>
        </p:grpSpPr>
        <p:sp>
          <p:nvSpPr>
            <p:cNvPr id="145" name="TextBox 144"/>
            <p:cNvSpPr txBox="1"/>
            <p:nvPr/>
          </p:nvSpPr>
          <p:spPr>
            <a:xfrm>
              <a:off x="4782534" y="1822584"/>
              <a:ext cx="7924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chemeClr val="accent2">
                      <a:lumMod val="7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梁从诫</a:t>
              </a:r>
              <a:endParaRPr lang="zh-CN" altLang="en-US" sz="1600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4782534" y="2102746"/>
              <a:ext cx="1579880" cy="245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>
                  <a:solidFill>
                    <a:schemeClr val="tx1"/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梁思成之子，民间环保家</a:t>
              </a:r>
              <a:endParaRPr lang="zh-CN" altLang="en-US" sz="1000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871965" y="923823"/>
            <a:ext cx="600360" cy="461920"/>
            <a:chOff x="4272487" y="985295"/>
            <a:chExt cx="530249" cy="407976"/>
          </a:xfrm>
        </p:grpSpPr>
        <p:grpSp>
          <p:nvGrpSpPr>
            <p:cNvPr id="2" name="组合 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46" name="任意多边形 45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思源黑体 CN Normal" panose="020B0400000000000000" charset="-122"/>
                </a:endParaRPr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思源黑体 CN Normal" panose="020B0400000000000000" charset="-122"/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4461816" y="102288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1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909883" y="1111621"/>
            <a:ext cx="1000922" cy="1328304"/>
            <a:chOff x="946982" y="2536200"/>
            <a:chExt cx="1000922" cy="1328304"/>
          </a:xfrm>
        </p:grpSpPr>
        <p:sp>
          <p:nvSpPr>
            <p:cNvPr id="106" name="TextBox 105"/>
            <p:cNvSpPr txBox="1"/>
            <p:nvPr/>
          </p:nvSpPr>
          <p:spPr>
            <a:xfrm>
              <a:off x="946982" y="2536200"/>
              <a:ext cx="728980" cy="13220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b="1" spc="300" dirty="0">
                  <a:solidFill>
                    <a:schemeClr val="accent2">
                      <a:lumMod val="7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目</a:t>
              </a:r>
              <a:endParaRPr lang="en-US" altLang="zh-CN" sz="4000" b="1" spc="300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  <a:p>
              <a:r>
                <a:rPr lang="zh-CN" altLang="en-US" sz="4000" b="1" spc="300" dirty="0">
                  <a:solidFill>
                    <a:schemeClr val="accent2">
                      <a:lumMod val="7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录</a:t>
              </a:r>
              <a:endParaRPr lang="zh-CN" altLang="en-US" sz="4000" b="1" spc="300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 rot="5400000">
              <a:off x="1136303" y="3052903"/>
              <a:ext cx="128464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accent2">
                      <a:lumMod val="7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CONTENTS</a:t>
              </a:r>
              <a:endParaRPr lang="zh-CN" altLang="en-US" sz="1600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3871965" y="1683316"/>
            <a:ext cx="600360" cy="461920"/>
            <a:chOff x="4272487" y="985295"/>
            <a:chExt cx="530249" cy="407976"/>
          </a:xfrm>
        </p:grpSpPr>
        <p:grpSp>
          <p:nvGrpSpPr>
            <p:cNvPr id="88" name="组合 87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90" name="任意多边形 89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思源黑体 CN Normal" panose="020B0400000000000000" charset="-122"/>
                </a:endParaRPr>
              </a:p>
            </p:txBody>
          </p:sp>
          <p:sp>
            <p:nvSpPr>
              <p:cNvPr id="91" name="任意多边形 90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思源黑体 CN Normal" panose="020B0400000000000000" charset="-122"/>
                </a:endParaRPr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4461816" y="1022886"/>
              <a:ext cx="282028" cy="326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2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3871965" y="2403867"/>
            <a:ext cx="600360" cy="461920"/>
            <a:chOff x="4272487" y="985295"/>
            <a:chExt cx="530249" cy="407976"/>
          </a:xfrm>
        </p:grpSpPr>
        <p:grpSp>
          <p:nvGrpSpPr>
            <p:cNvPr id="93" name="组合 92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96" name="任意多边形 95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思源黑体 CN Normal" panose="020B0400000000000000" charset="-122"/>
                </a:endParaRPr>
              </a:p>
            </p:txBody>
          </p:sp>
          <p:sp>
            <p:nvSpPr>
              <p:cNvPr id="97" name="任意多边形 96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思源黑体 CN Normal" panose="020B0400000000000000" charset="-122"/>
                </a:endParaRPr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4461816" y="1022886"/>
              <a:ext cx="282028" cy="326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3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pic>
        <p:nvPicPr>
          <p:cNvPr id="12" name="图片 11" descr="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" y="3690620"/>
            <a:ext cx="2744470" cy="14547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1060450" y="1304925"/>
            <a:ext cx="655955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50000"/>
              </a:lnSpc>
            </a:pPr>
            <a:r>
              <a:rPr lang="zh-CN" altLang="en-US" sz="2400">
                <a:solidFill>
                  <a:schemeClr val="tx2"/>
                </a:solidFill>
              </a:rPr>
              <a:t>质疑：</a:t>
            </a:r>
            <a:r>
              <a:rPr lang="zh-CN" altLang="en-US" sz="1200"/>
              <a:t>普京在莫斯科举行的“能源周”能源论坛上批评格蕾塔·通贝里，称她是被成年人利用的无知青年。尽管如此，普京依旧表示，他相信格蕾塔是一个善良且非常真诚的女孩，“但如果有人为了个人利益而利用儿童和青少年，就应受到谴责。成年人必须竭尽所能，不要让青少年和儿童陷入极端的境地。” </a:t>
            </a:r>
            <a:endParaRPr lang="zh-CN" altLang="en-US" sz="1200"/>
          </a:p>
          <a:p>
            <a:pPr indent="457200" fontAlgn="auto">
              <a:lnSpc>
                <a:spcPct val="150000"/>
              </a:lnSpc>
            </a:pPr>
            <a:endParaRPr lang="zh-CN" altLang="en-US" sz="1200"/>
          </a:p>
          <a:p>
            <a:pPr indent="457200" fontAlgn="auto">
              <a:lnSpc>
                <a:spcPct val="150000"/>
              </a:lnSpc>
            </a:pPr>
            <a:r>
              <a:rPr lang="zh-CN" altLang="en-US" sz="1200"/>
              <a:t>巴西总统博尔索纳罗公开驳斥通贝里是个令人讨厌的“小屁孩”。2019年12月10日，博尔索纳罗在周二用“pirralha”（葡萄牙语，小屁孩意思）来形容通贝里。他对记者说：“通贝里称印第安人之所以死是因为他们捍卫了亚马孙。媒体怎么可以给这样的小屁孩那么多版位（大肆报道）。</a:t>
            </a:r>
            <a:endParaRPr lang="zh-CN" altLang="en-US" sz="1200"/>
          </a:p>
          <a:p>
            <a:pPr indent="457200" fontAlgn="auto">
              <a:lnSpc>
                <a:spcPct val="150000"/>
              </a:lnSpc>
            </a:pPr>
            <a:endParaRPr lang="zh-CN" altLang="en-US" sz="1200"/>
          </a:p>
          <a:p>
            <a:pPr indent="457200" fontAlgn="auto">
              <a:lnSpc>
                <a:spcPct val="150000"/>
              </a:lnSpc>
            </a:pPr>
            <a:r>
              <a:rPr lang="zh-CN" altLang="en-US" sz="1200"/>
              <a:t>美国总统特朗普在年度“保守派政治行动大会”（CPAC）上发表讲话，抨击了瑞典“环保少女”格蕾塔·通贝里，再次对格蕾塔当选《时代》周刊“年度人物”表达了不满。 </a:t>
            </a:r>
            <a:endParaRPr lang="zh-CN" altLang="en-US" sz="1200"/>
          </a:p>
          <a:p>
            <a:pPr indent="457200" fontAlgn="auto">
              <a:lnSpc>
                <a:spcPct val="150000"/>
              </a:lnSpc>
            </a:pPr>
            <a:endParaRPr lang="zh-CN" altLang="en-US" sz="1200"/>
          </a:p>
        </p:txBody>
      </p:sp>
      <p:sp>
        <p:nvSpPr>
          <p:cNvPr id="34" name="文本框 33"/>
          <p:cNvSpPr txBox="1"/>
          <p:nvPr/>
        </p:nvSpPr>
        <p:spPr>
          <a:xfrm>
            <a:off x="2954655" y="659765"/>
            <a:ext cx="3234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人物评价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33" grpId="0"/>
      <p:bldP spid="3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58850" y="973455"/>
            <a:ext cx="7225665" cy="1755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 fontAlgn="auto">
              <a:lnSpc>
                <a:spcPct val="150000"/>
              </a:lnSpc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对一名环保人物的评价要客观。不可否认的是，这位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“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环保少女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”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的横空出世促进了生态环境保护运动在世界范围的影响力和进行，但是她本人的某些言论和作为却是与她倡导的观念相违背的，并且也是不客观理性的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7265" y="3194685"/>
            <a:ext cx="74485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i="1">
                <a:latin typeface="华文彩云" panose="02010800040101010101" charset="-122"/>
                <a:ea typeface="华文彩云" panose="02010800040101010101" charset="-122"/>
              </a:rPr>
              <a:t>对待环境保护，更重要的不是声音，而是行动！</a:t>
            </a:r>
            <a:endParaRPr lang="zh-CN" altLang="en-US" sz="4800" i="1">
              <a:latin typeface="华文彩云" panose="02010800040101010101" charset="-122"/>
              <a:ea typeface="华文彩云" panose="020108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915816" y="466515"/>
            <a:ext cx="3552056" cy="1410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6600" dirty="0">
                <a:solidFill>
                  <a:schemeClr val="accent2">
                    <a:lumMod val="75000"/>
                  </a:schemeClr>
                </a:solidFill>
                <a:latin typeface="Impact" panose="020B0806030902050204" pitchFamily="34" charset="0"/>
                <a:ea typeface="思源黑体 CN Normal" panose="020B0400000000000000" charset="-122"/>
              </a:rPr>
              <a:t>THANKS!</a:t>
            </a:r>
            <a:endParaRPr lang="zh-CN" altLang="en-US" sz="6600" b="0" dirty="0">
              <a:solidFill>
                <a:schemeClr val="accent2">
                  <a:lumMod val="75000"/>
                </a:schemeClr>
              </a:solidFill>
              <a:latin typeface="Impact" panose="020B0806030902050204" pitchFamily="34" charset="0"/>
              <a:ea typeface="思源黑体 CN Normal" panose="020B0400000000000000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31640" y="1809570"/>
            <a:ext cx="6436704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    </a:t>
            </a:r>
            <a:r>
              <a:rPr lang="zh-CN" alt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    </a:t>
            </a:r>
            <a:r>
              <a:rPr 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一学期的精彩课程即将结束，感谢两位老师和助教老师的付出和指导。同时也感谢见面课到来的专业的老师们，为我们带来了精彩的演讲，让我们了解到了环境工作者们的真实想法和一腔热忱，懂得了环境保护的门道和缘由。希望日后我们都能为环境贡献自己的力量，也祝愿本课程越办越好！</a:t>
            </a:r>
            <a:endParaRPr lang="zh-CN" sz="1600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992245" y="3837305"/>
            <a:ext cx="150114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谢谢大家！</a:t>
            </a:r>
            <a:endParaRPr lang="zh-CN" altLang="en-US" sz="2000" b="0" dirty="0">
              <a:solidFill>
                <a:schemeClr val="accent2">
                  <a:lumMod val="7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19" y="22672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感谢语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8419" y="290645"/>
            <a:ext cx="1401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THANK YOU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324354" y="332969"/>
            <a:ext cx="0" cy="20859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5" grpId="0"/>
      <p:bldP spid="25" grpId="1"/>
      <p:bldP spid="26" grpId="0"/>
      <p:bldP spid="2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6350" y="1958051"/>
            <a:ext cx="4627880" cy="629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500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八步沙林场“六老汉”</a:t>
            </a:r>
            <a:endParaRPr lang="zh-CN" altLang="en-US" sz="3500" dirty="0">
              <a:solidFill>
                <a:schemeClr val="accent2">
                  <a:lumMod val="7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520825" y="1622425"/>
            <a:ext cx="2059940" cy="1616710"/>
            <a:chOff x="4272487" y="985295"/>
            <a:chExt cx="530249" cy="407976"/>
          </a:xfrm>
        </p:grpSpPr>
        <p:grpSp>
          <p:nvGrpSpPr>
            <p:cNvPr id="42" name="组合 4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44" name="任意多边形 43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思源黑体 CN Normal" panose="020B0400000000000000" charset="-122"/>
                </a:endParaRPr>
              </a:p>
            </p:txBody>
          </p:sp>
          <p:sp>
            <p:nvSpPr>
              <p:cNvPr id="45" name="任意多边形 44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思源黑体 CN Normal" panose="020B0400000000000000" charset="-122"/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4454739" y="1082557"/>
              <a:ext cx="299614" cy="19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accent2">
                      <a:lumMod val="7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01</a:t>
              </a:r>
              <a:endParaRPr lang="en-US" altLang="zh-CN" sz="4400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pic>
        <p:nvPicPr>
          <p:cNvPr id="6" name="图片 5" descr="11"/>
          <p:cNvPicPr>
            <a:picLocks noChangeAspect="1"/>
          </p:cNvPicPr>
          <p:nvPr/>
        </p:nvPicPr>
        <p:blipFill>
          <a:blip r:embed="rId1"/>
          <a:srcRect l="71319" t="21332"/>
          <a:stretch>
            <a:fillRect/>
          </a:stretch>
        </p:blipFill>
        <p:spPr>
          <a:xfrm>
            <a:off x="5374640" y="2287270"/>
            <a:ext cx="3783965" cy="2852420"/>
          </a:xfrm>
          <a:prstGeom prst="rect">
            <a:avLst/>
          </a:prstGeom>
          <a:effectLst/>
        </p:spPr>
      </p:pic>
      <p:pic>
        <p:nvPicPr>
          <p:cNvPr id="12" name="图片 11" descr="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" y="3690620"/>
            <a:ext cx="2744470" cy="14547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82085" y="2851785"/>
            <a:ext cx="4098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三代愚公矢志治沙退沙 六人成林奋写时代壮歌 </a:t>
            </a:r>
            <a:endParaRPr lang="zh-CN" altLang="en-US" sz="1400">
              <a:solidFill>
                <a:schemeClr val="accent2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778" y="13775"/>
            <a:ext cx="617221" cy="613059"/>
          </a:xfrm>
          <a:prstGeom prst="rect">
            <a:avLst/>
          </a:prstGeom>
        </p:spPr>
      </p:pic>
      <p:pic>
        <p:nvPicPr>
          <p:cNvPr id="4" name="图片 3" descr="640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633" y="1638935"/>
            <a:ext cx="2578735" cy="34207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3300095" y="626745"/>
            <a:ext cx="2691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八步沙林场“六老汉”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rPr>
              <a:t>三代愚公矢志治沙退沙</a:t>
            </a:r>
            <a:endParaRPr lang="zh-CN" altLang="en-US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rPr>
              <a:t>六人成林奋写时代壮歌</a:t>
            </a:r>
            <a:endParaRPr lang="zh-CN" altLang="en-US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778" y="13775"/>
            <a:ext cx="617221" cy="61305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51940" y="3402965"/>
            <a:ext cx="655129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 sz="16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八步沙林场地处河西走廊东端、腾格里沙漠南缘的甘肃省古浪县。昔日这里风沙肆虐，侵蚀周围村庄和农田，严重影响群众生产生活。为保护家园，上世纪80年代初，郭朝明、贺发林、石满、罗元奎、程海、张润元6位村民，义无反顾挺进八步沙，以联产承包形式组建集体林场，承包治理7.5万亩流沙。</a:t>
            </a:r>
            <a:endParaRPr lang="zh-CN" altLang="en-US" sz="16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endParaRPr lang="zh-CN" altLang="en-US" sz="16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endParaRPr lang="zh-CN" altLang="en-US" sz="16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3" name="图片 2" descr="6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640" y="916305"/>
            <a:ext cx="3590925" cy="23901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4451837" y="643484"/>
            <a:ext cx="57150" cy="449389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778" y="13775"/>
            <a:ext cx="617221" cy="613059"/>
          </a:xfrm>
          <a:prstGeom prst="rect">
            <a:avLst/>
          </a:prstGeom>
        </p:spPr>
      </p:pic>
      <p:pic>
        <p:nvPicPr>
          <p:cNvPr id="2" name="图片 1" descr="6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590" y="772795"/>
            <a:ext cx="2630170" cy="17462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0840" y="2750185"/>
            <a:ext cx="3716655" cy="1977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40多年来，完成治沙造林21.7万亩，管护封沙育林草面积37.6万亩，以愚公移山精神生动书写了一曲从“沙逼人退”到“人进沙退”的时代壮歌，为当地的生态环境治理作出了重要贡献，为任重道远的防沙治沙工作镌刻下无畏无私的人性光泽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82565" y="2519045"/>
            <a:ext cx="34239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 i="1"/>
              <a:t>2019年3月27日，甘肃省武威市古浪县八步沙林场的三代治沙人。前排为：第一代治沙人张润元（中）、第二代治沙人郭万刚（右）、石银山（左）；后排从左至右依次为：第二代治沙人王志鹏、程生学、罗兴全、贺中强，第三代治沙人郭玺    新华社记者  范培珅摄</a:t>
            </a:r>
            <a:endParaRPr lang="zh-CN" altLang="en-US" sz="800" i="1"/>
          </a:p>
        </p:txBody>
      </p:sp>
      <p:pic>
        <p:nvPicPr>
          <p:cNvPr id="8" name="图片 7" descr="6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660" y="772795"/>
            <a:ext cx="2665730" cy="15944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09210" y="3102610"/>
            <a:ext cx="36461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2019年3月29日，中央宣传部向全社会发布甘肃省古浪县八步沙林场“六老汉”三代人治沙造林先进群体的感人事迹，授予他们“时代楷模”称号。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  <p:bldP spid="7" grpId="1"/>
      <p:bldP spid="9" grpId="0"/>
      <p:bldP spid="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778" y="13775"/>
            <a:ext cx="617221" cy="61305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96745" y="3063240"/>
            <a:ext cx="56629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50000"/>
              </a:lnSpc>
            </a:pPr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38年来，从第一代治沙人“一棵树、一把草，压住沙子防风掏”，到第二代治沙人主动扩大父一辈的治沙范围，创新应用“网格状双眉式”沙障结构，实行造林管护网格化管理，再到第三代治沙人全面尝试“打草方格、细水滴灌、地膜覆盖”等新技术，八步沙林场的发展与变迁，始终坚持因地制宜、运用科学方法支撑绿色成长，始终着眼尊崇自然、构筑绿色发展的生态体系，真正做到了传承与创新并重、环境与效益兼得，为时代书写出一篇昂扬无畏的生态壮歌。 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indent="457200" fontAlgn="auto">
              <a:lnSpc>
                <a:spcPct val="150000"/>
              </a:lnSpc>
            </a:pPr>
            <a:endParaRPr lang="zh-CN" altLang="en-US" sz="12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indent="457200" fontAlgn="auto">
              <a:lnSpc>
                <a:spcPct val="150000"/>
              </a:lnSpc>
            </a:pPr>
            <a:endParaRPr lang="zh-CN" altLang="en-US" sz="12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12" name="图片 11" descr="640"/>
          <p:cNvPicPr>
            <a:picLocks noChangeAspect="1"/>
          </p:cNvPicPr>
          <p:nvPr/>
        </p:nvPicPr>
        <p:blipFill>
          <a:blip r:embed="rId2"/>
          <a:srcRect r="8249" b="30997"/>
          <a:stretch>
            <a:fillRect/>
          </a:stretch>
        </p:blipFill>
        <p:spPr>
          <a:xfrm>
            <a:off x="2900680" y="699135"/>
            <a:ext cx="3749675" cy="187261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806700" y="2726055"/>
            <a:ext cx="38436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 i="1"/>
              <a:t>2019年3月26日，在古浪县境内的黑岗沙风沙口，八步沙第二代治沙人程生学在压沙治沙  范培珅摄</a:t>
            </a:r>
            <a:endParaRPr lang="zh-CN" altLang="en-US" sz="800"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9" grpId="0"/>
      <p:bldP spid="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5467356" y="1823431"/>
            <a:ext cx="1516380" cy="629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500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梁从诫</a:t>
            </a:r>
            <a:endParaRPr lang="zh-CN" altLang="en-US" sz="3500" dirty="0">
              <a:solidFill>
                <a:schemeClr val="accent2">
                  <a:lumMod val="7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369582" y="4196470"/>
            <a:ext cx="774418" cy="94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组合 40"/>
          <p:cNvGrpSpPr/>
          <p:nvPr/>
        </p:nvGrpSpPr>
        <p:grpSpPr>
          <a:xfrm>
            <a:off x="1520825" y="1622425"/>
            <a:ext cx="2059940" cy="1616710"/>
            <a:chOff x="4272487" y="985295"/>
            <a:chExt cx="530249" cy="407976"/>
          </a:xfrm>
        </p:grpSpPr>
        <p:grpSp>
          <p:nvGrpSpPr>
            <p:cNvPr id="2" name="组合 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3" name="任意多边形 2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rgbClr val="4BACC6">
                    <a:lumMod val="60000"/>
                    <a:lumOff val="40000"/>
                  </a:srgb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思源黑体 CN Normal" panose="020B0400000000000000" charset="-122"/>
                </a:endParaRPr>
              </a:p>
            </p:txBody>
          </p:sp>
          <p:sp>
            <p:nvSpPr>
              <p:cNvPr id="4" name="任意多边形 3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rgbClr val="4F81BD">
                    <a:lumMod val="75000"/>
                  </a:srgb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思源黑体 CN Normal" panose="020B0400000000000000" charset="-122"/>
                </a:endParaRPr>
              </a:p>
            </p:txBody>
          </p:sp>
        </p:grpSp>
        <p:sp>
          <p:nvSpPr>
            <p:cNvPr id="5" name="TextBox 42"/>
            <p:cNvSpPr txBox="1"/>
            <p:nvPr/>
          </p:nvSpPr>
          <p:spPr>
            <a:xfrm>
              <a:off x="4454739" y="1082557"/>
              <a:ext cx="299614" cy="19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accent2">
                      <a:lumMod val="7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02</a:t>
              </a:r>
              <a:endParaRPr lang="en-US" altLang="zh-CN" sz="4400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pic>
        <p:nvPicPr>
          <p:cNvPr id="6" name="图片 5" descr="11"/>
          <p:cNvPicPr>
            <a:picLocks noChangeAspect="1"/>
          </p:cNvPicPr>
          <p:nvPr/>
        </p:nvPicPr>
        <p:blipFill>
          <a:blip r:embed="rId2"/>
          <a:srcRect l="71319" t="21332"/>
          <a:stretch>
            <a:fillRect/>
          </a:stretch>
        </p:blipFill>
        <p:spPr>
          <a:xfrm>
            <a:off x="5360035" y="2275840"/>
            <a:ext cx="3783965" cy="2852420"/>
          </a:xfrm>
          <a:prstGeom prst="rect">
            <a:avLst/>
          </a:prstGeom>
          <a:effectLst/>
        </p:spPr>
      </p:pic>
      <p:pic>
        <p:nvPicPr>
          <p:cNvPr id="12" name="图片 11" descr="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" y="3690620"/>
            <a:ext cx="2744470" cy="14547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90820" y="2571750"/>
            <a:ext cx="1885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2"/>
                </a:solidFill>
              </a:rPr>
              <a:t>梁思成之子，民间环保家</a:t>
            </a:r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046855" y="996950"/>
            <a:ext cx="3924935" cy="31292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 fontAlgn="auto">
              <a:lnSpc>
                <a:spcPct val="150000"/>
              </a:lnSpc>
            </a:pPr>
            <a:r>
              <a:rPr lang="zh-CN" altLang="en-US" sz="1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梁从诫（1932年—2010年10月28日），男，祖籍广东新会，出生于北京市。祖父梁启超，父亲梁思成，母亲林徽因。曾任全国政协委员、全国政协常委，全国政协人口、资源、环境委员会委员，民间环保组织“自然之友”（中国文化书院·绿色文化分院）创办人、会长。</a:t>
            </a:r>
            <a:endParaRPr lang="zh-CN" altLang="en-US" sz="14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indent="457200" fontAlgn="auto">
              <a:lnSpc>
                <a:spcPct val="150000"/>
              </a:lnSpc>
            </a:pPr>
            <a:endParaRPr lang="zh-CN" altLang="en-US" sz="14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sz="1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1954年，毕业于北京大学历史系。 1993年开始关注民间环境保护活动。领导创建了中国第一家完全民办环境保护组织“自然之友”。 2010年10月28日下午4时，在北京病逝，享年79岁。</a:t>
            </a:r>
            <a:endParaRPr lang="zh-CN" altLang="en-US" sz="14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4" name="图片 3" descr="dcc451da81cb39dbb6fd36648d591e24ab18972b9af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3625" y="996950"/>
            <a:ext cx="2380615" cy="3554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ags/tag1.xml><?xml version="1.0" encoding="utf-8"?>
<p:tagLst xmlns:p="http://schemas.openxmlformats.org/presentationml/2006/main">
  <p:tag name="SELECTED" val="True"/>
</p:tagLst>
</file>

<file path=ppt/tags/tag2.xml><?xml version="1.0" encoding="utf-8"?>
<p:tagLst xmlns:p="http://schemas.openxmlformats.org/presentationml/2006/main">
  <p:tag name="SELECTED" val="True"/>
</p:tagLst>
</file>

<file path=ppt/tags/tag3.xml><?xml version="1.0" encoding="utf-8"?>
<p:tagLst xmlns:p="http://schemas.openxmlformats.org/presentationml/2006/main">
  <p:tag name="SELECTED" val="True"/>
</p:tagLst>
</file>

<file path=ppt/tags/tag4.xml><?xml version="1.0" encoding="utf-8"?>
<p:tagLst xmlns:p="http://schemas.openxmlformats.org/presentationml/2006/main">
  <p:tag name="SELECTED" val="True"/>
</p:tagLst>
</file>

<file path=ppt/tags/tag5.xml><?xml version="1.0" encoding="utf-8"?>
<p:tagLst xmlns:p="http://schemas.openxmlformats.org/presentationml/2006/main">
  <p:tag name="SELECTED" val="True"/>
</p:tagLst>
</file>

<file path=ppt/tags/tag6.xml><?xml version="1.0" encoding="utf-8"?>
<p:tagLst xmlns:p="http://schemas.openxmlformats.org/presentationml/2006/main">
  <p:tag name="ISPRING_PRESENTATION_TITLE" val="简约实用毕业论文答辩动态PPT模板"/>
  <p:tag name="KSO_WM_DOC_GUID" val="{b60618a0-2922-4db3-9ff6-689f9a7529f1}"/>
  <p:tag name="commondata" val="eyJoZGlkIjoiNmRjNjIwZjMwZGNjZDE5MGY2OWMxMmM4OThmZDhiMmEifQ=="/>
</p:tagLst>
</file>

<file path=ppt/theme/theme1.xml><?xml version="1.0" encoding="utf-8"?>
<a:theme xmlns:a="http://schemas.openxmlformats.org/drawingml/2006/main" name="111">
  <a:themeElements>
    <a:clrScheme name="自定义 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4F81B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5">
      <a:majorFont>
        <a:latin typeface="Franklin Gothic Medium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3499</Words>
  <Application>WPS 演示</Application>
  <PresentationFormat>全屏显示(16:9)</PresentationFormat>
  <Paragraphs>164</Paragraphs>
  <Slides>22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宋体</vt:lpstr>
      <vt:lpstr>Wingdings</vt:lpstr>
      <vt:lpstr>思源黑体 CN Normal</vt:lpstr>
      <vt:lpstr>黑体</vt:lpstr>
      <vt:lpstr>微软雅黑</vt:lpstr>
      <vt:lpstr>Calibri</vt:lpstr>
      <vt:lpstr>方正兰亭细黑_GBK_M</vt:lpstr>
      <vt:lpstr>Arial Unicode MS</vt:lpstr>
      <vt:lpstr>Franklin Gothic Medium</vt:lpstr>
      <vt:lpstr>Impact</vt:lpstr>
      <vt:lpstr>华文中宋</vt:lpstr>
      <vt:lpstr>华文彩云</vt:lpstr>
      <vt:lpstr>华文琥珀</vt:lpstr>
      <vt:lpstr>111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www.microsoft.com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简约实用毕业论文答辩动态PPT模板</dc:title>
  <dc:creator>清风素材;User</dc:creator>
  <cp:keywords>12sc.taobao.com</cp:keywords>
  <dc:description>12sc.taobao.com</dc:description>
  <dc:subject>12sc.taobao.com</dc:subject>
  <cp:category>12sc.taobao.com</cp:category>
  <cp:lastModifiedBy>WPS_1659665370</cp:lastModifiedBy>
  <cp:revision>118</cp:revision>
  <dcterms:created xsi:type="dcterms:W3CDTF">2015-01-23T04:02:00Z</dcterms:created>
  <dcterms:modified xsi:type="dcterms:W3CDTF">2023-12-14T15:22:21Z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C11A62DDE466494DB2661B3D63BD1C24_12</vt:lpwstr>
  </property>
</Properties>
</file>