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2918400" cy="219456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userDrawn="1">
          <p15:clr>
            <a:srgbClr val="A4A3A4"/>
          </p15:clr>
        </p15:guide>
        <p15:guide id="3" pos="720" userDrawn="1">
          <p15:clr>
            <a:srgbClr val="A4A3A4"/>
          </p15:clr>
        </p15:guide>
        <p15:guide id="4" pos="20016" userDrawn="1">
          <p15:clr>
            <a:srgbClr val="A4A3A4"/>
          </p15:clr>
        </p15:guide>
        <p15:guide id="5" orient="horz" pos="13104" userDrawn="1">
          <p15:clr>
            <a:srgbClr val="A4A3A4"/>
          </p15:clr>
        </p15:guide>
        <p15:guide id="6" pos="5112" userDrawn="1">
          <p15:clr>
            <a:srgbClr val="A4A3A4"/>
          </p15:clr>
        </p15:guide>
        <p15:guide id="7" pos="5688" userDrawn="1">
          <p15:clr>
            <a:srgbClr val="A4A3A4"/>
          </p15:clr>
        </p15:guide>
        <p15:guide id="8" pos="10080" userDrawn="1">
          <p15:clr>
            <a:srgbClr val="A4A3A4"/>
          </p15:clr>
        </p15:guide>
        <p15:guide id="9" pos="10656" userDrawn="1">
          <p15:clr>
            <a:srgbClr val="A4A3A4"/>
          </p15:clr>
        </p15:guide>
        <p15:guide id="10" pos="15048" userDrawn="1">
          <p15:clr>
            <a:srgbClr val="A4A3A4"/>
          </p15:clr>
        </p15:guide>
        <p15:guide id="11" pos="156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79"/>
  </p:normalViewPr>
  <p:slideViewPr>
    <p:cSldViewPr snapToGrid="0" snapToObjects="1" showGuides="1">
      <p:cViewPr varScale="1">
        <p:scale>
          <a:sx n="32" d="100"/>
          <a:sy n="32" d="100"/>
        </p:scale>
        <p:origin x="1288" y="208"/>
      </p:cViewPr>
      <p:guideLst>
        <p:guide orient="horz" pos="720"/>
        <p:guide pos="720"/>
        <p:guide pos="20016"/>
        <p:guide orient="horz" pos="13104"/>
        <p:guide pos="5112"/>
        <p:guide pos="5688"/>
        <p:guide pos="10080"/>
        <p:guide pos="10656"/>
        <p:guide pos="15048"/>
        <p:guide pos="156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3/9/20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3/9/20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3/9/20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280EEA-D0D3-8B4B-92D4-DEB51ACFF84E}" type="datetimeFigureOut">
              <a:rPr lang="en-US" smtClean="0"/>
              <a:t>3/9/20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280EEA-D0D3-8B4B-92D4-DEB51ACFF84E}" type="datetimeFigureOut">
              <a:rPr lang="en-US" smtClean="0"/>
              <a:t>3/9/20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280EEA-D0D3-8B4B-92D4-DEB51ACFF84E}" type="datetimeFigureOut">
              <a:rPr lang="en-US" smtClean="0"/>
              <a:t>3/9/20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280EEA-D0D3-8B4B-92D4-DEB51ACFF84E}" type="datetimeFigureOut">
              <a:rPr lang="en-US" smtClean="0"/>
              <a:t>3/9/20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280EEA-D0D3-8B4B-92D4-DEB51ACFF84E}" type="datetimeFigureOut">
              <a:rPr lang="en-US" smtClean="0"/>
              <a:t>3/9/20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80EEA-D0D3-8B4B-92D4-DEB51ACFF84E}" type="datetimeFigureOut">
              <a:rPr lang="en-US" smtClean="0"/>
              <a:t>3/9/20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4280EEA-D0D3-8B4B-92D4-DEB51ACFF84E}" type="datetimeFigureOut">
              <a:rPr lang="en-US" smtClean="0"/>
              <a:t>3/9/20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64280EEA-D0D3-8B4B-92D4-DEB51ACFF84E}" type="datetimeFigureOut">
              <a:rPr lang="en-US" smtClean="0"/>
              <a:t>3/9/20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B81AB-2AEA-4F43-9A67-F95394B0E48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64280EEA-D0D3-8B4B-92D4-DEB51ACFF84E}" type="datetimeFigureOut">
              <a:rPr lang="en-US" smtClean="0"/>
              <a:t>3/9/20</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D9BB81AB-2AEA-4F43-9A67-F95394B0E480}" type="slidenum">
              <a:rPr lang="en-US" smtClean="0"/>
              <a:t>‹#›</a:t>
            </a:fld>
            <a:endParaRPr lang="en-US"/>
          </a:p>
        </p:txBody>
      </p:sp>
    </p:spTree>
    <p:extLst>
      <p:ext uri="{BB962C8B-B14F-4D97-AF65-F5344CB8AC3E}">
        <p14:creationId xmlns:p14="http://schemas.microsoft.com/office/powerpoint/2010/main" val="682498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descr="Purple Header Bar"/>
          <p:cNvSpPr/>
          <p:nvPr/>
        </p:nvSpPr>
        <p:spPr>
          <a:xfrm>
            <a:off x="0" y="0"/>
            <a:ext cx="32918400" cy="3260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04925" y="321351"/>
            <a:ext cx="26652071" cy="1219808"/>
          </a:xfrm>
        </p:spPr>
        <p:txBody>
          <a:bodyPr anchor="b">
            <a:noAutofit/>
          </a:bodyPr>
          <a:lstStyle/>
          <a:p>
            <a:pPr algn="l"/>
            <a:r>
              <a:rPr lang="en-US" sz="8800" b="1" dirty="0">
                <a:solidFill>
                  <a:srgbClr val="FFFFFF"/>
                </a:solidFill>
                <a:latin typeface="Encode Sans Normal Black" charset="0"/>
                <a:ea typeface="Encode Sans Normal Black" charset="0"/>
                <a:cs typeface="Encode Sans Normal Black" charset="0"/>
              </a:rPr>
              <a:t>World Economic Freedom &amp; Its Factors</a:t>
            </a:r>
          </a:p>
        </p:txBody>
      </p:sp>
      <p:sp>
        <p:nvSpPr>
          <p:cNvPr id="10" name="TextBox 9"/>
          <p:cNvSpPr txBox="1"/>
          <p:nvPr/>
        </p:nvSpPr>
        <p:spPr>
          <a:xfrm>
            <a:off x="904925" y="2159073"/>
            <a:ext cx="20922343" cy="1015663"/>
          </a:xfrm>
          <a:prstGeom prst="rect">
            <a:avLst/>
          </a:prstGeom>
          <a:noFill/>
        </p:spPr>
        <p:txBody>
          <a:bodyPr wrap="square" rtlCol="0">
            <a:spAutoFit/>
          </a:bodyPr>
          <a:lstStyle/>
          <a:p>
            <a:r>
              <a:rPr lang="en-US" sz="3000" dirty="0">
                <a:solidFill>
                  <a:srgbClr val="FFFFFF"/>
                </a:solidFill>
                <a:latin typeface="Open Sans" charset="0"/>
                <a:ea typeface="Open Sans" charset="0"/>
                <a:cs typeface="Open Sans" charset="0"/>
              </a:rPr>
              <a:t>Nan Tang, University of Washington Department of Statistics</a:t>
            </a:r>
          </a:p>
          <a:p>
            <a:endParaRPr lang="en-US" sz="3000" dirty="0">
              <a:solidFill>
                <a:srgbClr val="FFFFFF"/>
              </a:solidFill>
              <a:latin typeface="Open Sans" charset="0"/>
              <a:ea typeface="Open Sans" charset="0"/>
              <a:cs typeface="Open Sans" charset="0"/>
            </a:endParaRPr>
          </a:p>
        </p:txBody>
      </p:sp>
      <p:sp>
        <p:nvSpPr>
          <p:cNvPr id="16" name="TextBox 15" descr="Section Header and gold boundless bar"/>
          <p:cNvSpPr txBox="1"/>
          <p:nvPr/>
        </p:nvSpPr>
        <p:spPr>
          <a:xfrm>
            <a:off x="1057333" y="9769896"/>
            <a:ext cx="6972300" cy="584775"/>
          </a:xfrm>
          <a:prstGeom prst="rect">
            <a:avLst/>
          </a:prstGeom>
          <a:noFill/>
        </p:spPr>
        <p:txBody>
          <a:bodyPr wrap="square" rtlCol="0">
            <a:spAutoFit/>
          </a:bodyPr>
          <a:lstStyle/>
          <a:p>
            <a:r>
              <a:rPr lang="en-US" sz="3200" b="1" dirty="0">
                <a:latin typeface="Encode Sans Normal Black" charset="0"/>
                <a:ea typeface="Encode Sans Normal Black" charset="0"/>
                <a:cs typeface="Encode Sans Normal Black" charset="0"/>
              </a:rPr>
              <a:t>Background Info &amp; EDA</a:t>
            </a:r>
          </a:p>
        </p:txBody>
      </p:sp>
      <p:pic>
        <p:nvPicPr>
          <p:cNvPr id="47" name="Picture 46" descr="Gold Boundless Bar" title="Gold Boundless Ba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333" y="1447097"/>
            <a:ext cx="3877056" cy="415413"/>
          </a:xfrm>
          <a:prstGeom prst="rect">
            <a:avLst/>
          </a:prstGeom>
        </p:spPr>
      </p:pic>
      <p:pic>
        <p:nvPicPr>
          <p:cNvPr id="3" name="Picture 2" descr="White Block W"/>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81054" y="434422"/>
            <a:ext cx="3657084" cy="2471411"/>
          </a:xfrm>
          <a:prstGeom prst="rect">
            <a:avLst/>
          </a:prstGeom>
        </p:spPr>
      </p:pic>
      <p:pic>
        <p:nvPicPr>
          <p:cNvPr id="12" name="Picture 11" descr="A close up of a map&#10;&#10;Description automatically generated">
            <a:extLst>
              <a:ext uri="{FF2B5EF4-FFF2-40B4-BE49-F238E27FC236}">
                <a16:creationId xmlns:a16="http://schemas.microsoft.com/office/drawing/2014/main" id="{0170A469-C9CE-B34D-9B6E-5197CAAF39BA}"/>
              </a:ext>
            </a:extLst>
          </p:cNvPr>
          <p:cNvPicPr>
            <a:picLocks noChangeAspect="1"/>
          </p:cNvPicPr>
          <p:nvPr/>
        </p:nvPicPr>
        <p:blipFill>
          <a:blip r:embed="rId4"/>
          <a:stretch>
            <a:fillRect/>
          </a:stretch>
        </p:blipFill>
        <p:spPr>
          <a:xfrm>
            <a:off x="930137" y="3581881"/>
            <a:ext cx="11434141" cy="6240067"/>
          </a:xfrm>
          <a:prstGeom prst="rect">
            <a:avLst/>
          </a:prstGeom>
        </p:spPr>
      </p:pic>
      <p:pic>
        <p:nvPicPr>
          <p:cNvPr id="37" name="Picture 36" descr="A screenshot of a cell phone&#10;&#10;Description automatically generated">
            <a:extLst>
              <a:ext uri="{FF2B5EF4-FFF2-40B4-BE49-F238E27FC236}">
                <a16:creationId xmlns:a16="http://schemas.microsoft.com/office/drawing/2014/main" id="{9CE695E1-1951-E243-AB00-28FC53EA28BE}"/>
              </a:ext>
            </a:extLst>
          </p:cNvPr>
          <p:cNvPicPr>
            <a:picLocks noChangeAspect="1"/>
          </p:cNvPicPr>
          <p:nvPr/>
        </p:nvPicPr>
        <p:blipFill>
          <a:blip r:embed="rId5"/>
          <a:stretch>
            <a:fillRect/>
          </a:stretch>
        </p:blipFill>
        <p:spPr>
          <a:xfrm>
            <a:off x="904924" y="13480310"/>
            <a:ext cx="11044375" cy="7426507"/>
          </a:xfrm>
          <a:prstGeom prst="rect">
            <a:avLst/>
          </a:prstGeom>
        </p:spPr>
      </p:pic>
      <p:sp>
        <p:nvSpPr>
          <p:cNvPr id="42" name="TextBox 41">
            <a:extLst>
              <a:ext uri="{FF2B5EF4-FFF2-40B4-BE49-F238E27FC236}">
                <a16:creationId xmlns:a16="http://schemas.microsoft.com/office/drawing/2014/main" id="{5C108BD7-0C1A-CD44-81C1-23150B2EC0A0}"/>
              </a:ext>
            </a:extLst>
          </p:cNvPr>
          <p:cNvSpPr txBox="1"/>
          <p:nvPr/>
        </p:nvSpPr>
        <p:spPr>
          <a:xfrm>
            <a:off x="1313464" y="10880701"/>
            <a:ext cx="184731" cy="400110"/>
          </a:xfrm>
          <a:prstGeom prst="rect">
            <a:avLst/>
          </a:prstGeom>
          <a:noFill/>
        </p:spPr>
        <p:txBody>
          <a:bodyPr wrap="none" rtlCol="0">
            <a:spAutoFit/>
          </a:bodyPr>
          <a:lstStyle/>
          <a:p>
            <a:endParaRPr lang="en-US" sz="2000" dirty="0"/>
          </a:p>
        </p:txBody>
      </p:sp>
      <p:sp>
        <p:nvSpPr>
          <p:cNvPr id="44" name="TextBox 43">
            <a:extLst>
              <a:ext uri="{FF2B5EF4-FFF2-40B4-BE49-F238E27FC236}">
                <a16:creationId xmlns:a16="http://schemas.microsoft.com/office/drawing/2014/main" id="{01F1E247-DBEC-EC43-9CBF-9034B47419ED}"/>
              </a:ext>
            </a:extLst>
          </p:cNvPr>
          <p:cNvSpPr txBox="1"/>
          <p:nvPr/>
        </p:nvSpPr>
        <p:spPr>
          <a:xfrm>
            <a:off x="1057334" y="10413416"/>
            <a:ext cx="10313031" cy="3170099"/>
          </a:xfrm>
          <a:prstGeom prst="rect">
            <a:avLst/>
          </a:prstGeom>
          <a:noFill/>
        </p:spPr>
        <p:txBody>
          <a:bodyPr wrap="square" rtlCol="0">
            <a:spAutoFit/>
          </a:bodyPr>
          <a:lstStyle/>
          <a:p>
            <a:r>
              <a:rPr lang="en-US" sz="2000" dirty="0"/>
              <a:t>This analysis is based on the data of ‘2018 Index of Economic Freedom’, world’s premier measurement of economic freedom, ranking countries based on five areas,: size of government, legal structure, security of property rights, access to sound money, freedom to trade internationally, and regulation of credit. </a:t>
            </a:r>
          </a:p>
          <a:p>
            <a:endParaRPr lang="en-US" sz="2000" dirty="0"/>
          </a:p>
          <a:p>
            <a:r>
              <a:rPr lang="en-US" sz="2000" dirty="0"/>
              <a:t>Economic Freedom is the basic right of every individual, where every person is free to use their income, property &amp; resources and invest according to their will, without much intervention from the Governmental Policies. This is very important for overall prosperity of the society, democracy and the fundamental right to make economic decisions.</a:t>
            </a:r>
          </a:p>
          <a:p>
            <a:endParaRPr lang="en-US" sz="2000" dirty="0"/>
          </a:p>
        </p:txBody>
      </p:sp>
      <p:sp>
        <p:nvSpPr>
          <p:cNvPr id="45" name="TextBox 44">
            <a:extLst>
              <a:ext uri="{FF2B5EF4-FFF2-40B4-BE49-F238E27FC236}">
                <a16:creationId xmlns:a16="http://schemas.microsoft.com/office/drawing/2014/main" id="{B99EE33B-AD53-7345-9A41-C468E9FE8301}"/>
              </a:ext>
            </a:extLst>
          </p:cNvPr>
          <p:cNvSpPr txBox="1"/>
          <p:nvPr/>
        </p:nvSpPr>
        <p:spPr>
          <a:xfrm>
            <a:off x="12761842" y="4266385"/>
            <a:ext cx="8332685"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Area 1: Size of Government - As government spending, taxation, and the size of government-controlled enterprises increase, government decision-making is substituted for individual choice and economic freedom is reduced.</a:t>
            </a:r>
          </a:p>
          <a:p>
            <a:pPr marL="342900" indent="-342900">
              <a:buFont typeface="Arial" panose="020B0604020202020204" pitchFamily="34" charset="0"/>
              <a:buChar char="•"/>
            </a:pPr>
            <a:r>
              <a:rPr lang="en-US" sz="2000" dirty="0"/>
              <a:t>Area 2: Legal System and Property Rights - Protection of persons and their rightfully acquired property is a central element of both economic freedom and civil society. Indeed, it is the most important function of government.</a:t>
            </a:r>
          </a:p>
          <a:p>
            <a:endParaRPr lang="en-US" sz="2000" dirty="0"/>
          </a:p>
        </p:txBody>
      </p:sp>
      <p:pic>
        <p:nvPicPr>
          <p:cNvPr id="17" name="Picture 16">
            <a:extLst>
              <a:ext uri="{FF2B5EF4-FFF2-40B4-BE49-F238E27FC236}">
                <a16:creationId xmlns:a16="http://schemas.microsoft.com/office/drawing/2014/main" id="{42A662DE-EC5F-8648-993B-D5EB4FC7E441}"/>
              </a:ext>
            </a:extLst>
          </p:cNvPr>
          <p:cNvPicPr>
            <a:picLocks noChangeAspect="1"/>
          </p:cNvPicPr>
          <p:nvPr/>
        </p:nvPicPr>
        <p:blipFill>
          <a:blip r:embed="rId6"/>
          <a:stretch>
            <a:fillRect/>
          </a:stretch>
        </p:blipFill>
        <p:spPr>
          <a:xfrm>
            <a:off x="12761842" y="6820930"/>
            <a:ext cx="18452754" cy="8639852"/>
          </a:xfrm>
          <a:prstGeom prst="rect">
            <a:avLst/>
          </a:prstGeom>
        </p:spPr>
      </p:pic>
      <p:sp>
        <p:nvSpPr>
          <p:cNvPr id="26" name="TextBox 25">
            <a:extLst>
              <a:ext uri="{FF2B5EF4-FFF2-40B4-BE49-F238E27FC236}">
                <a16:creationId xmlns:a16="http://schemas.microsoft.com/office/drawing/2014/main" id="{34BFF322-540A-6249-B12B-9C5A0B76259D}"/>
              </a:ext>
            </a:extLst>
          </p:cNvPr>
          <p:cNvSpPr txBox="1"/>
          <p:nvPr/>
        </p:nvSpPr>
        <p:spPr>
          <a:xfrm>
            <a:off x="12761842" y="16276389"/>
            <a:ext cx="8207262" cy="5324535"/>
          </a:xfrm>
          <a:prstGeom prst="rect">
            <a:avLst/>
          </a:prstGeom>
          <a:noFill/>
        </p:spPr>
        <p:txBody>
          <a:bodyPr wrap="square" rtlCol="0">
            <a:spAutoFit/>
          </a:bodyPr>
          <a:lstStyle/>
          <a:p>
            <a:endParaRPr lang="en-US" sz="2000" dirty="0"/>
          </a:p>
          <a:p>
            <a:pPr marL="342900" indent="-342900">
              <a:buFont typeface="Arial" panose="020B0604020202020204" pitchFamily="34" charset="0"/>
              <a:buChar char="•"/>
            </a:pPr>
            <a:r>
              <a:rPr lang="en-US" sz="2000" dirty="0"/>
              <a:t>The dataset contains over thirty variables, and majority of them are measurable indices, i.e. continuous variables. Multicollinearity has been an issue within each area. Using BIC as criterion and applying forward and backward stepwise selection, I selected totally eleven variables and reached to a good balance between accuracy and over-fitting. </a:t>
            </a:r>
          </a:p>
          <a:p>
            <a:pPr marL="342900" indent="-342900">
              <a:buFont typeface="Arial" panose="020B0604020202020204" pitchFamily="34" charset="0"/>
              <a:buChar char="•"/>
            </a:pPr>
            <a:r>
              <a:rPr lang="en-US" sz="2000" dirty="0"/>
              <a:t>More than one-years data, I was trying to build a prediction model on all available data. The dataset is large enough to support an accurate OLS model, therefore, I fitted it with selected predictors from previous step, and tried all two-way interactions.  Outcomes of OLS residuals turned out model that exclude any interactions has better fitness (adjusted R square = 0.93) than two-way interaction model. </a:t>
            </a:r>
          </a:p>
          <a:p>
            <a:pPr marL="342900" indent="-342900">
              <a:buFont typeface="Arial" panose="020B0604020202020204" pitchFamily="34" charset="0"/>
              <a:buChar char="•"/>
            </a:pPr>
            <a:r>
              <a:rPr lang="en-US" sz="2000" dirty="0"/>
              <a:t>Robustness analysis shows increasing dependence on judicial is one of the most efficient approaches to make improvement on economic freedom. While government consumption is the only factor that negatively impact the index. </a:t>
            </a:r>
          </a:p>
          <a:p>
            <a:endParaRPr lang="en-US" sz="2000" dirty="0"/>
          </a:p>
        </p:txBody>
      </p:sp>
      <p:sp>
        <p:nvSpPr>
          <p:cNvPr id="27" name="TextBox 26">
            <a:extLst>
              <a:ext uri="{FF2B5EF4-FFF2-40B4-BE49-F238E27FC236}">
                <a16:creationId xmlns:a16="http://schemas.microsoft.com/office/drawing/2014/main" id="{DE69C718-62A7-DE4B-BAD7-FE1C78F36A13}"/>
              </a:ext>
            </a:extLst>
          </p:cNvPr>
          <p:cNvSpPr txBox="1"/>
          <p:nvPr/>
        </p:nvSpPr>
        <p:spPr>
          <a:xfrm>
            <a:off x="25131050" y="11587484"/>
            <a:ext cx="6278716"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From this set of scatter plots with fitted OLS regression, we know that government consumption has negative impact on its ranking in economic freedom. Color scales indicates another dimension of information from  the same area as x-axis, darker the color, the higher score it is. </a:t>
            </a:r>
          </a:p>
          <a:p>
            <a:pPr marL="342900" indent="-342900">
              <a:buFont typeface="Arial" panose="020B0604020202020204" pitchFamily="34" charset="0"/>
              <a:buChar char="•"/>
            </a:pPr>
            <a:r>
              <a:rPr lang="en-US" sz="2000" dirty="0"/>
              <a:t>Bas on color scale, we can perceive that government consumption, freedom to own foreign currency, freedom in movement of personal capital, protection on property right and credit market regulations all have positive impact on indices of economic freedom. </a:t>
            </a:r>
          </a:p>
          <a:p>
            <a:endParaRPr lang="en-US" sz="2000" dirty="0"/>
          </a:p>
        </p:txBody>
      </p:sp>
      <p:pic>
        <p:nvPicPr>
          <p:cNvPr id="6" name="Picture 5">
            <a:extLst>
              <a:ext uri="{FF2B5EF4-FFF2-40B4-BE49-F238E27FC236}">
                <a16:creationId xmlns:a16="http://schemas.microsoft.com/office/drawing/2014/main" id="{220BB809-B976-3F44-B85C-9DEF90333D48}"/>
              </a:ext>
            </a:extLst>
          </p:cNvPr>
          <p:cNvPicPr>
            <a:picLocks noChangeAspect="1"/>
          </p:cNvPicPr>
          <p:nvPr/>
        </p:nvPicPr>
        <p:blipFill>
          <a:blip r:embed="rId7"/>
          <a:stretch>
            <a:fillRect/>
          </a:stretch>
        </p:blipFill>
        <p:spPr>
          <a:xfrm>
            <a:off x="20593762" y="14870970"/>
            <a:ext cx="11044376" cy="6595947"/>
          </a:xfrm>
          <a:prstGeom prst="rect">
            <a:avLst/>
          </a:prstGeom>
        </p:spPr>
      </p:pic>
      <p:sp>
        <p:nvSpPr>
          <p:cNvPr id="7" name="TextBox 6">
            <a:extLst>
              <a:ext uri="{FF2B5EF4-FFF2-40B4-BE49-F238E27FC236}">
                <a16:creationId xmlns:a16="http://schemas.microsoft.com/office/drawing/2014/main" id="{DD3A1808-EFB0-FD41-8F23-2ADD6514CBE0}"/>
              </a:ext>
            </a:extLst>
          </p:cNvPr>
          <p:cNvSpPr txBox="1"/>
          <p:nvPr/>
        </p:nvSpPr>
        <p:spPr>
          <a:xfrm>
            <a:off x="21827268" y="3650831"/>
            <a:ext cx="9777667"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Area 3: Sound Money - Inflation erodes the value of rightfully earned wages and savings. Sound money is thus essential to protect property rights</a:t>
            </a:r>
          </a:p>
          <a:p>
            <a:pPr marL="342900" indent="-342900">
              <a:buFont typeface="Arial" panose="020B0604020202020204" pitchFamily="34" charset="0"/>
              <a:buChar char="•"/>
            </a:pPr>
            <a:r>
              <a:rPr lang="en-US" sz="2000" dirty="0"/>
              <a:t>Area 4: Freedom to Trade Internationally - Freedom to exchange—in its broadest sense, buying, selling, making contracts, and so on—is essential to economic freedom, which is reduced when freedom to exchange does not </a:t>
            </a:r>
            <a:r>
              <a:rPr lang="en-US" sz="2000" dirty="0" err="1"/>
              <a:t>ianclude</a:t>
            </a:r>
            <a:r>
              <a:rPr lang="en-US" sz="2000" dirty="0"/>
              <a:t> businesses and individuals in other nations.</a:t>
            </a:r>
          </a:p>
          <a:p>
            <a:pPr marL="342900" indent="-342900">
              <a:buFont typeface="Arial" panose="020B0604020202020204" pitchFamily="34" charset="0"/>
              <a:buChar char="•"/>
            </a:pPr>
            <a:r>
              <a:rPr lang="en-US" sz="2000" dirty="0"/>
              <a:t>Area 5: Regulation - Governments not only use a number of tools to limit the right to exchange internationally, they may also develop onerous regulations that limit the right to exchange, gain credit, hire or work for whom you wish, or freely operate your business.</a:t>
            </a:r>
          </a:p>
          <a:p>
            <a:endParaRPr lang="en-US" sz="2000" dirty="0"/>
          </a:p>
        </p:txBody>
      </p:sp>
      <p:sp>
        <p:nvSpPr>
          <p:cNvPr id="20" name="TextBox 19" descr="Section Header and gold boundless bar">
            <a:extLst>
              <a:ext uri="{FF2B5EF4-FFF2-40B4-BE49-F238E27FC236}">
                <a16:creationId xmlns:a16="http://schemas.microsoft.com/office/drawing/2014/main" id="{5A0DFAA4-57D6-6748-975A-30291E40FBAA}"/>
              </a:ext>
            </a:extLst>
          </p:cNvPr>
          <p:cNvSpPr txBox="1"/>
          <p:nvPr/>
        </p:nvSpPr>
        <p:spPr>
          <a:xfrm>
            <a:off x="13097018" y="3581881"/>
            <a:ext cx="7997509" cy="584775"/>
          </a:xfrm>
          <a:prstGeom prst="rect">
            <a:avLst/>
          </a:prstGeom>
          <a:noFill/>
        </p:spPr>
        <p:txBody>
          <a:bodyPr wrap="square" rtlCol="0">
            <a:spAutoFit/>
          </a:bodyPr>
          <a:lstStyle/>
          <a:p>
            <a:r>
              <a:rPr lang="en-US" sz="3200" b="1" dirty="0">
                <a:latin typeface="Encode Sans Normal Black" charset="0"/>
                <a:ea typeface="Encode Sans Normal Black" charset="0"/>
                <a:cs typeface="Encode Sans Normal Black" charset="0"/>
              </a:rPr>
              <a:t>What would affect Economic Freedom</a:t>
            </a:r>
          </a:p>
        </p:txBody>
      </p:sp>
      <p:sp>
        <p:nvSpPr>
          <p:cNvPr id="21" name="TextBox 20" descr="Section Header and gold boundless bar">
            <a:extLst>
              <a:ext uri="{FF2B5EF4-FFF2-40B4-BE49-F238E27FC236}">
                <a16:creationId xmlns:a16="http://schemas.microsoft.com/office/drawing/2014/main" id="{0F7BC5D1-4A5C-B14E-8329-4E92224D639C}"/>
              </a:ext>
            </a:extLst>
          </p:cNvPr>
          <p:cNvSpPr txBox="1"/>
          <p:nvPr/>
        </p:nvSpPr>
        <p:spPr>
          <a:xfrm>
            <a:off x="13097018" y="15876461"/>
            <a:ext cx="7997509" cy="584775"/>
          </a:xfrm>
          <a:prstGeom prst="rect">
            <a:avLst/>
          </a:prstGeom>
          <a:noFill/>
        </p:spPr>
        <p:txBody>
          <a:bodyPr wrap="square" rtlCol="0">
            <a:spAutoFit/>
          </a:bodyPr>
          <a:lstStyle/>
          <a:p>
            <a:r>
              <a:rPr lang="en-US" sz="3200" b="1" dirty="0">
                <a:latin typeface="Encode Sans Normal Black" charset="0"/>
                <a:ea typeface="Encode Sans Normal Black" charset="0"/>
                <a:cs typeface="Encode Sans Normal Black" charset="0"/>
              </a:rPr>
              <a:t>Model Selection &amp; Analysis</a:t>
            </a:r>
          </a:p>
        </p:txBody>
      </p:sp>
    </p:spTree>
    <p:extLst>
      <p:ext uri="{BB962C8B-B14F-4D97-AF65-F5344CB8AC3E}">
        <p14:creationId xmlns:p14="http://schemas.microsoft.com/office/powerpoint/2010/main" val="1069967497"/>
      </p:ext>
    </p:extLst>
  </p:cSld>
  <p:clrMapOvr>
    <a:masterClrMapping/>
  </p:clrMapOvr>
</p:sld>
</file>

<file path=ppt/theme/theme1.xml><?xml version="1.0" encoding="utf-8"?>
<a:theme xmlns:a="http://schemas.openxmlformats.org/drawingml/2006/main" name="Office Theme">
  <a:themeElements>
    <a:clrScheme name="Custom 11">
      <a:dk1>
        <a:srgbClr val="33006F"/>
      </a:dk1>
      <a:lt1>
        <a:srgbClr val="E8D3A2"/>
      </a:lt1>
      <a:dk2>
        <a:srgbClr val="797979"/>
      </a:dk2>
      <a:lt2>
        <a:srgbClr val="917B4C"/>
      </a:lt2>
      <a:accent1>
        <a:srgbClr val="33016F"/>
      </a:accent1>
      <a:accent2>
        <a:srgbClr val="E8D3A2"/>
      </a:accent2>
      <a:accent3>
        <a:srgbClr val="797979"/>
      </a:accent3>
      <a:accent4>
        <a:srgbClr val="917B43"/>
      </a:accent4>
      <a:accent5>
        <a:srgbClr val="424242"/>
      </a:accent5>
      <a:accent6>
        <a:srgbClr val="797979"/>
      </a:accent6>
      <a:hlink>
        <a:srgbClr val="A9A9A9"/>
      </a:hlink>
      <a:folHlink>
        <a:srgbClr val="D5D5D5"/>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1740</TotalTime>
  <Words>605</Words>
  <Application>Microsoft Macintosh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Encode Sans Normal Black</vt:lpstr>
      <vt:lpstr>Open Sans</vt:lpstr>
      <vt:lpstr>Arial</vt:lpstr>
      <vt:lpstr>Calibri</vt:lpstr>
      <vt:lpstr>Calibri Light</vt:lpstr>
      <vt:lpstr>Office Theme</vt:lpstr>
      <vt:lpstr>World Economic Freedom &amp; Its Factors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HERE</dc:title>
  <dc:creator>Sydney Brown</dc:creator>
  <cp:lastModifiedBy>Nan Tang</cp:lastModifiedBy>
  <cp:revision>43</cp:revision>
  <dcterms:created xsi:type="dcterms:W3CDTF">2018-02-06T21:34:11Z</dcterms:created>
  <dcterms:modified xsi:type="dcterms:W3CDTF">2020-03-10T04:52:14Z</dcterms:modified>
</cp:coreProperties>
</file>