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
      <p:font typeface="PT Sans Narrow"/>
      <p:regular r:id="rId15"/>
      <p:bold r:id="rId16"/>
    </p:embeddedFont>
    <p:embeddedFont>
      <p:font typeface="Open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Italic.fntdata"/><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TSansNarrow-regular.fntdata"/><Relationship Id="rId14" Type="http://schemas.openxmlformats.org/officeDocument/2006/relationships/font" Target="fonts/Roboto-boldItalic.fntdata"/><Relationship Id="rId17" Type="http://schemas.openxmlformats.org/officeDocument/2006/relationships/font" Target="fonts/OpenSans-regular.fntdata"/><Relationship Id="rId16" Type="http://schemas.openxmlformats.org/officeDocument/2006/relationships/font" Target="fonts/PTSansNarrow-bold.fntdata"/><Relationship Id="rId5" Type="http://schemas.openxmlformats.org/officeDocument/2006/relationships/notesMaster" Target="notesMasters/notesMaster1.xml"/><Relationship Id="rId19" Type="http://schemas.openxmlformats.org/officeDocument/2006/relationships/font" Target="fonts/OpenSans-italic.fntdata"/><Relationship Id="rId6" Type="http://schemas.openxmlformats.org/officeDocument/2006/relationships/slide" Target="slides/slide1.xml"/><Relationship Id="rId18"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074c45aa8_0_1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074c45aa8_0_1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Hana studied in computer science in her master degree.</a:t>
            </a:r>
            <a:endParaRPr/>
          </a:p>
          <a:p>
            <a:pPr indent="0" lvl="0" marL="0" rtl="0" algn="l">
              <a:spcBef>
                <a:spcPts val="0"/>
              </a:spcBef>
              <a:spcAft>
                <a:spcPts val="0"/>
              </a:spcAft>
              <a:buNone/>
            </a:pPr>
            <a:r>
              <a:rPr lang="en"/>
              <a:t>During that time she worked as a research assistant at statistics department, the research experience motivated her enthusiasm in Statistis, </a:t>
            </a:r>
            <a:endParaRPr/>
          </a:p>
          <a:p>
            <a:pPr indent="0" lvl="0" marL="0" rtl="0" algn="l">
              <a:spcBef>
                <a:spcPts val="0"/>
              </a:spcBef>
              <a:spcAft>
                <a:spcPts val="0"/>
              </a:spcAft>
              <a:buClr>
                <a:srgbClr val="000000"/>
              </a:buClr>
              <a:buSzPts val="1100"/>
              <a:buFont typeface="Arial"/>
              <a:buNone/>
            </a:pPr>
            <a:r>
              <a:rPr lang="en"/>
              <a:t>Therefore, she started to learn computational statistics at her Ph.D. stage, in Helmut Schmidt University, </a:t>
            </a:r>
            <a:endParaRPr/>
          </a:p>
          <a:p>
            <a:pPr indent="0" lvl="0" marL="0" rtl="0" algn="l">
              <a:spcBef>
                <a:spcPts val="0"/>
              </a:spcBef>
              <a:spcAft>
                <a:spcPts val="0"/>
              </a:spcAft>
              <a:buClr>
                <a:srgbClr val="000000"/>
              </a:buClr>
              <a:buSzPts val="1100"/>
              <a:buFont typeface="Arial"/>
              <a:buNone/>
            </a:pPr>
            <a:r>
              <a:rPr lang="en"/>
              <a:t>After that,  she came to UW and became a postdoctoral fellow in Statistics department.</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074c45aa8_0_2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074c45aa8_0_2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333333"/>
                </a:solidFill>
                <a:latin typeface="Open Sans"/>
                <a:ea typeface="Open Sans"/>
                <a:cs typeface="Open Sans"/>
                <a:sym typeface="Open Sans"/>
              </a:rPr>
              <a:t>Hana is one of the first statisticians to study demographic statistics. She has been working in this area for eight years, resulting in various publications, including a paper </a:t>
            </a:r>
            <a:r>
              <a:rPr lang="en" sz="1400">
                <a:solidFill>
                  <a:srgbClr val="333333"/>
                </a:solidFill>
                <a:latin typeface="Open Sans"/>
                <a:ea typeface="Open Sans"/>
                <a:cs typeface="Open Sans"/>
                <a:sym typeface="Open Sans"/>
              </a:rPr>
              <a:t>co-authored</a:t>
            </a:r>
            <a:r>
              <a:rPr lang="en" sz="1400">
                <a:solidFill>
                  <a:srgbClr val="333333"/>
                </a:solidFill>
                <a:latin typeface="Open Sans"/>
                <a:ea typeface="Open Sans"/>
                <a:cs typeface="Open Sans"/>
                <a:sym typeface="Open Sans"/>
              </a:rPr>
              <a:t> with professor Raftery, “Bayesian Probabilistic Population </a:t>
            </a:r>
            <a:r>
              <a:rPr lang="en" sz="1400">
                <a:solidFill>
                  <a:srgbClr val="333333"/>
                </a:solidFill>
                <a:latin typeface="Open Sans"/>
                <a:ea typeface="Open Sans"/>
                <a:cs typeface="Open Sans"/>
                <a:sym typeface="Open Sans"/>
              </a:rPr>
              <a:t>Projections</a:t>
            </a:r>
            <a:r>
              <a:rPr lang="en" sz="1400">
                <a:solidFill>
                  <a:srgbClr val="333333"/>
                </a:solidFill>
                <a:latin typeface="Open Sans"/>
                <a:ea typeface="Open Sans"/>
                <a:cs typeface="Open Sans"/>
                <a:sym typeface="Open Sans"/>
              </a:rPr>
              <a:t> for all countries” in 2012. In the paper, they introduced their new dynamic projection model. Compared to the traditional </a:t>
            </a:r>
            <a:r>
              <a:rPr lang="en" sz="1400">
                <a:solidFill>
                  <a:srgbClr val="333333"/>
                </a:solidFill>
                <a:latin typeface="Open Sans"/>
                <a:ea typeface="Open Sans"/>
                <a:cs typeface="Open Sans"/>
                <a:sym typeface="Open Sans"/>
              </a:rPr>
              <a:t>population</a:t>
            </a:r>
            <a:r>
              <a:rPr lang="en" sz="1400">
                <a:solidFill>
                  <a:srgbClr val="333333"/>
                </a:solidFill>
                <a:latin typeface="Open Sans"/>
                <a:ea typeface="Open Sans"/>
                <a:cs typeface="Open Sans"/>
                <a:sym typeface="Open Sans"/>
              </a:rPr>
              <a:t> projection model, the probabilistic model developed by Hana and her group takes into account uncertainty about fertility, mortality and migration pattern, which is more precisely in control of the projection uncertainty. </a:t>
            </a:r>
            <a:endParaRPr sz="1400">
              <a:solidFill>
                <a:srgbClr val="333333"/>
              </a:solidFill>
              <a:latin typeface="Open Sans"/>
              <a:ea typeface="Open Sans"/>
              <a:cs typeface="Open Sans"/>
              <a:sym typeface="Open Sans"/>
            </a:endParaRPr>
          </a:p>
          <a:p>
            <a:pPr indent="0" lvl="0" marL="0" rtl="0" algn="l">
              <a:spcBef>
                <a:spcPts val="0"/>
              </a:spcBef>
              <a:spcAft>
                <a:spcPts val="0"/>
              </a:spcAft>
              <a:buNone/>
            </a:pPr>
            <a:r>
              <a:rPr lang="en" sz="1400">
                <a:solidFill>
                  <a:srgbClr val="333333"/>
                </a:solidFill>
                <a:latin typeface="Open Sans"/>
                <a:ea typeface="Open Sans"/>
                <a:cs typeface="Open Sans"/>
                <a:sym typeface="Open Sans"/>
              </a:rPr>
              <a:t>In last year, Hana and her group came out with a more sophisticated model that can be utilized into </a:t>
            </a:r>
            <a:r>
              <a:rPr lang="en" sz="1400">
                <a:solidFill>
                  <a:srgbClr val="333333"/>
                </a:solidFill>
                <a:latin typeface="Open Sans"/>
                <a:ea typeface="Open Sans"/>
                <a:cs typeface="Open Sans"/>
                <a:sym typeface="Open Sans"/>
              </a:rPr>
              <a:t>subnational</a:t>
            </a:r>
            <a:r>
              <a:rPr lang="en" sz="1400">
                <a:solidFill>
                  <a:srgbClr val="333333"/>
                </a:solidFill>
                <a:latin typeface="Open Sans"/>
                <a:ea typeface="Open Sans"/>
                <a:cs typeface="Open Sans"/>
                <a:sym typeface="Open Sans"/>
              </a:rPr>
              <a:t>-level of population prediction, which she said is much more challenge than projections in country level.</a:t>
            </a:r>
            <a:endParaRPr sz="1400">
              <a:solidFill>
                <a:srgbClr val="333333"/>
              </a:solidFill>
              <a:latin typeface="Open Sans"/>
              <a:ea typeface="Open Sans"/>
              <a:cs typeface="Open Sans"/>
              <a:sym typeface="Open Sans"/>
            </a:endParaRPr>
          </a:p>
          <a:p>
            <a:pPr indent="0" lvl="0" marL="0" rtl="0" algn="l">
              <a:spcBef>
                <a:spcPts val="0"/>
              </a:spcBef>
              <a:spcAft>
                <a:spcPts val="0"/>
              </a:spcAft>
              <a:buNone/>
            </a:pPr>
            <a:r>
              <a:t/>
            </a:r>
            <a:endParaRPr sz="1400">
              <a:solidFill>
                <a:srgbClr val="333333"/>
              </a:solidFill>
              <a:latin typeface="Open Sans"/>
              <a:ea typeface="Open Sans"/>
              <a:cs typeface="Open Sans"/>
              <a:sym typeface="Open Sans"/>
            </a:endParaRPr>
          </a:p>
          <a:p>
            <a:pPr indent="0" lvl="0" marL="0" rtl="0" algn="l">
              <a:spcBef>
                <a:spcPts val="0"/>
              </a:spcBef>
              <a:spcAft>
                <a:spcPts val="0"/>
              </a:spcAft>
              <a:buClr>
                <a:srgbClr val="000000"/>
              </a:buClr>
              <a:buSzPts val="1100"/>
              <a:buFont typeface="Arial"/>
              <a:buNone/>
            </a:pPr>
            <a:r>
              <a:rPr lang="en" sz="1400">
                <a:latin typeface="Open Sans"/>
                <a:ea typeface="Open Sans"/>
                <a:cs typeface="Open Sans"/>
                <a:sym typeface="Open Sans"/>
              </a:rPr>
              <a:t>Their population projection model has been widely accepted. The United Nations official population projection in 2015 based in part on their models. Since then, Hana and her group have been collaborating with the UN in optimization of the projection model and developing R packages. </a:t>
            </a:r>
            <a:endParaRPr sz="1400">
              <a:latin typeface="Open Sans"/>
              <a:ea typeface="Open Sans"/>
              <a:cs typeface="Open Sans"/>
              <a:sym typeface="Open Sans"/>
            </a:endParaRPr>
          </a:p>
          <a:p>
            <a:pPr indent="0" lvl="0" marL="0" rtl="0" algn="l">
              <a:spcBef>
                <a:spcPts val="0"/>
              </a:spcBef>
              <a:spcAft>
                <a:spcPts val="0"/>
              </a:spcAft>
              <a:buClr>
                <a:srgbClr val="000000"/>
              </a:buClr>
              <a:buSzPts val="1100"/>
              <a:buFont typeface="Arial"/>
              <a:buNone/>
            </a:pPr>
            <a:r>
              <a:t/>
            </a:r>
            <a:endParaRPr sz="1400">
              <a:latin typeface="Open Sans"/>
              <a:ea typeface="Open Sans"/>
              <a:cs typeface="Open Sans"/>
              <a:sym typeface="Open Sans"/>
            </a:endParaRPr>
          </a:p>
          <a:p>
            <a:pPr indent="0" lvl="0" marL="0" rtl="0" algn="l">
              <a:spcBef>
                <a:spcPts val="0"/>
              </a:spcBef>
              <a:spcAft>
                <a:spcPts val="0"/>
              </a:spcAft>
              <a:buClr>
                <a:srgbClr val="000000"/>
              </a:buClr>
              <a:buSzPts val="1100"/>
              <a:buFont typeface="Arial"/>
              <a:buNone/>
            </a:pPr>
            <a:r>
              <a:rPr lang="en" sz="1400">
                <a:latin typeface="Open Sans"/>
                <a:ea typeface="Open Sans"/>
                <a:cs typeface="Open Sans"/>
                <a:sym typeface="Open Sans"/>
              </a:rPr>
              <a:t>You can find amazing graphs and outcomes on the website of UN population division. All the computation and graphing are based on Hana’s R code in the backstage. </a:t>
            </a:r>
            <a:endParaRPr sz="1400">
              <a:solidFill>
                <a:srgbClr val="333333"/>
              </a:solidFill>
              <a:latin typeface="Open Sans"/>
              <a:ea typeface="Open Sans"/>
              <a:cs typeface="Open Sans"/>
              <a:sym typeface="Open Sans"/>
            </a:endParaRPr>
          </a:p>
          <a:p>
            <a:pPr indent="0" lvl="0" marL="0" rtl="0" algn="l">
              <a:spcBef>
                <a:spcPts val="0"/>
              </a:spcBef>
              <a:spcAft>
                <a:spcPts val="0"/>
              </a:spcAft>
              <a:buNone/>
            </a:pPr>
            <a:r>
              <a:t/>
            </a:r>
            <a:endParaRPr sz="1400">
              <a:solidFill>
                <a:srgbClr val="333333"/>
              </a:solidFill>
              <a:latin typeface="Open Sans"/>
              <a:ea typeface="Open Sans"/>
              <a:cs typeface="Open Sans"/>
              <a:sym typeface="Open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074c45aa8_0_2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074c45aa8_0_2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Open Sans"/>
                <a:ea typeface="Open Sans"/>
                <a:cs typeface="Open Sans"/>
                <a:sym typeface="Open Sans"/>
              </a:rPr>
              <a:t>These are the recent publications displayed on her website from 2012 to 2018.</a:t>
            </a:r>
            <a:endParaRPr sz="1400">
              <a:latin typeface="Open Sans"/>
              <a:ea typeface="Open Sans"/>
              <a:cs typeface="Open Sans"/>
              <a:sym typeface="Open Sans"/>
            </a:endParaRPr>
          </a:p>
          <a:p>
            <a:pPr indent="0" lvl="0" marL="0" rtl="0" algn="l">
              <a:spcBef>
                <a:spcPts val="0"/>
              </a:spcBef>
              <a:spcAft>
                <a:spcPts val="0"/>
              </a:spcAft>
              <a:buNone/>
            </a:pPr>
            <a:r>
              <a:rPr lang="en" sz="1400">
                <a:latin typeface="Open Sans"/>
                <a:ea typeface="Open Sans"/>
                <a:cs typeface="Open Sans"/>
                <a:sym typeface="Open Sans"/>
              </a:rPr>
              <a:t>We can see most of her work is on population projection.</a:t>
            </a:r>
            <a:endParaRPr sz="1400">
              <a:latin typeface="Open Sans"/>
              <a:ea typeface="Open Sans"/>
              <a:cs typeface="Open Sans"/>
              <a:sym typeface="Open Sans"/>
            </a:endParaRPr>
          </a:p>
          <a:p>
            <a:pPr indent="0" lvl="0" marL="0" rtl="0" algn="l">
              <a:spcBef>
                <a:spcPts val="0"/>
              </a:spcBef>
              <a:spcAft>
                <a:spcPts val="0"/>
              </a:spcAft>
              <a:buNone/>
            </a:pPr>
            <a:r>
              <a:t/>
            </a:r>
            <a:endParaRPr sz="1400">
              <a:latin typeface="Open Sans"/>
              <a:ea typeface="Open Sans"/>
              <a:cs typeface="Open Sans"/>
              <a:sym typeface="Open Sans"/>
            </a:endParaRPr>
          </a:p>
          <a:p>
            <a:pPr indent="0" lvl="0" marL="0" rtl="0" algn="l">
              <a:spcBef>
                <a:spcPts val="0"/>
              </a:spcBef>
              <a:spcAft>
                <a:spcPts val="0"/>
              </a:spcAft>
              <a:buNone/>
            </a:pPr>
            <a:r>
              <a:rPr lang="en" sz="1400">
                <a:latin typeface="Open Sans"/>
                <a:ea typeface="Open Sans"/>
                <a:cs typeface="Open Sans"/>
                <a:sym typeface="Open Sans"/>
              </a:rPr>
              <a:t>There are also a few publications about urbanization and land-use forecasting, these are part of the work she did in puget sound regional council. </a:t>
            </a:r>
            <a:endParaRPr sz="1400">
              <a:latin typeface="Open Sans"/>
              <a:ea typeface="Open Sans"/>
              <a:cs typeface="Open Sans"/>
              <a:sym typeface="Open Sans"/>
            </a:endParaRPr>
          </a:p>
          <a:p>
            <a:pPr indent="0" lvl="0" marL="0" rtl="0" algn="l">
              <a:spcBef>
                <a:spcPts val="0"/>
              </a:spcBef>
              <a:spcAft>
                <a:spcPts val="0"/>
              </a:spcAft>
              <a:buNone/>
            </a:pPr>
            <a:r>
              <a:t/>
            </a:r>
            <a:endParaRPr sz="1400">
              <a:latin typeface="Open Sans"/>
              <a:ea typeface="Open Sans"/>
              <a:cs typeface="Open Sans"/>
              <a:sym typeface="Open Sans"/>
            </a:endParaRPr>
          </a:p>
          <a:p>
            <a:pPr indent="0" lvl="0" marL="0" rtl="0" algn="l">
              <a:spcBef>
                <a:spcPts val="0"/>
              </a:spcBef>
              <a:spcAft>
                <a:spcPts val="0"/>
              </a:spcAft>
              <a:buNone/>
            </a:pPr>
            <a:r>
              <a:rPr lang="en" sz="1400">
                <a:latin typeface="Open Sans"/>
                <a:ea typeface="Open Sans"/>
                <a:cs typeface="Open Sans"/>
                <a:sym typeface="Open Sans"/>
              </a:rPr>
              <a:t>Hana’s knowledge on computer programming helps her group implement their statistical </a:t>
            </a:r>
            <a:r>
              <a:rPr lang="en" sz="1400">
                <a:latin typeface="Open Sans"/>
                <a:ea typeface="Open Sans"/>
                <a:cs typeface="Open Sans"/>
                <a:sym typeface="Open Sans"/>
              </a:rPr>
              <a:t>methodologies</a:t>
            </a:r>
            <a:r>
              <a:rPr lang="en" sz="1400">
                <a:latin typeface="Open Sans"/>
                <a:ea typeface="Open Sans"/>
                <a:cs typeface="Open Sans"/>
                <a:sym typeface="Open Sans"/>
              </a:rPr>
              <a:t> and models into R packages. </a:t>
            </a:r>
            <a:endParaRPr sz="1400">
              <a:latin typeface="Open Sans"/>
              <a:ea typeface="Open Sans"/>
              <a:cs typeface="Open Sans"/>
              <a:sym typeface="Open Sans"/>
            </a:endParaRPr>
          </a:p>
          <a:p>
            <a:pPr indent="0" lvl="0" marL="0" rtl="0" algn="l">
              <a:lnSpc>
                <a:spcPct val="200000"/>
              </a:lnSpc>
              <a:spcBef>
                <a:spcPts val="0"/>
              </a:spcBef>
              <a:spcAft>
                <a:spcPts val="0"/>
              </a:spcAft>
              <a:buClr>
                <a:srgbClr val="000000"/>
              </a:buClr>
              <a:buSzPts val="1100"/>
              <a:buFont typeface="Arial"/>
              <a:buNone/>
            </a:pPr>
            <a:r>
              <a:rPr lang="en" sz="1400">
                <a:solidFill>
                  <a:srgbClr val="333333"/>
                </a:solidFill>
                <a:latin typeface="Open Sans"/>
                <a:ea typeface="Open Sans"/>
                <a:cs typeface="Open Sans"/>
                <a:sym typeface="Open Sans"/>
              </a:rPr>
              <a:t>She has published on CRAN with R packages of population projections, mortality projection, and snow package, which all have become part of R core package parallel. </a:t>
            </a:r>
            <a:endParaRPr sz="1400">
              <a:solidFill>
                <a:srgbClr val="333333"/>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074c45aa8_0_2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074c45aa8_0_2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jp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population.un.org/wpp/" TargetMode="External"/><Relationship Id="rId4" Type="http://schemas.openxmlformats.org/officeDocument/2006/relationships/hyperlink" Target="https://population.un.org/wp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80525" y="1290625"/>
            <a:ext cx="48024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Hana </a:t>
            </a:r>
            <a:r>
              <a:rPr lang="en"/>
              <a:t>Ševčíková</a:t>
            </a:r>
            <a:endParaRPr/>
          </a:p>
        </p:txBody>
      </p:sp>
      <p:sp>
        <p:nvSpPr>
          <p:cNvPr id="67" name="Google Shape;67;p13"/>
          <p:cNvSpPr txBox="1"/>
          <p:nvPr/>
        </p:nvSpPr>
        <p:spPr>
          <a:xfrm>
            <a:off x="1388425" y="2423450"/>
            <a:ext cx="3183600" cy="11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68" name="Google Shape;68;p13"/>
          <p:cNvSpPr txBox="1"/>
          <p:nvPr>
            <p:ph idx="1" type="subTitle"/>
          </p:nvPr>
        </p:nvSpPr>
        <p:spPr>
          <a:xfrm>
            <a:off x="1470575" y="2313014"/>
            <a:ext cx="48705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Senior Research Scientist</a:t>
            </a:r>
            <a:endParaRPr sz="1400"/>
          </a:p>
          <a:p>
            <a:pPr indent="0" lvl="0" marL="0" rtl="0" algn="l">
              <a:spcBef>
                <a:spcPts val="0"/>
              </a:spcBef>
              <a:spcAft>
                <a:spcPts val="0"/>
              </a:spcAft>
              <a:buNone/>
            </a:pPr>
            <a:r>
              <a:rPr lang="en" sz="1400"/>
              <a:t>Center for Statistics and Social Scie</a:t>
            </a:r>
            <a:r>
              <a:rPr lang="en" sz="1400"/>
              <a:t>nces </a:t>
            </a:r>
            <a:endParaRPr sz="1400"/>
          </a:p>
          <a:p>
            <a:pPr indent="0" lvl="0" marL="0" rtl="0" algn="l">
              <a:spcBef>
                <a:spcPts val="0"/>
              </a:spcBef>
              <a:spcAft>
                <a:spcPts val="0"/>
              </a:spcAft>
              <a:buClr>
                <a:srgbClr val="000000"/>
              </a:buClr>
              <a:buSzPts val="1100"/>
              <a:buFont typeface="Arial"/>
              <a:buNone/>
            </a:pPr>
            <a:r>
              <a:rPr lang="en" sz="1400"/>
              <a:t>University of Washington</a:t>
            </a:r>
            <a:endParaRPr sz="1400"/>
          </a:p>
          <a:p>
            <a:pPr indent="0" lvl="0" marL="0" rtl="0" algn="l">
              <a:spcBef>
                <a:spcPts val="0"/>
              </a:spcBef>
              <a:spcAft>
                <a:spcPts val="0"/>
              </a:spcAft>
              <a:buClr>
                <a:srgbClr val="000000"/>
              </a:buClr>
              <a:buSzPts val="1100"/>
              <a:buFont typeface="Arial"/>
              <a:buNone/>
            </a:pPr>
            <a:r>
              <a:t/>
            </a:r>
            <a:endParaRPr sz="1400"/>
          </a:p>
          <a:p>
            <a:pPr indent="0" lvl="0" marL="0" rtl="0" algn="l">
              <a:spcBef>
                <a:spcPts val="0"/>
              </a:spcBef>
              <a:spcAft>
                <a:spcPts val="0"/>
              </a:spcAft>
              <a:buClr>
                <a:srgbClr val="000000"/>
              </a:buClr>
              <a:buSzPts val="1100"/>
              <a:buFont typeface="Arial"/>
              <a:buNone/>
            </a:pPr>
            <a:r>
              <a:rPr lang="en" sz="1400"/>
              <a:t>Data Scientist </a:t>
            </a:r>
            <a:endParaRPr sz="1400"/>
          </a:p>
          <a:p>
            <a:pPr indent="0" lvl="0" marL="0" rtl="0" algn="l">
              <a:spcBef>
                <a:spcPts val="0"/>
              </a:spcBef>
              <a:spcAft>
                <a:spcPts val="0"/>
              </a:spcAft>
              <a:buNone/>
            </a:pPr>
            <a:r>
              <a:rPr lang="en" sz="1400"/>
              <a:t>Puget Sound Regi</a:t>
            </a:r>
            <a:r>
              <a:rPr lang="en" sz="1400"/>
              <a:t>onal Council</a:t>
            </a:r>
            <a:endParaRPr sz="1400"/>
          </a:p>
        </p:txBody>
      </p:sp>
      <p:pic>
        <p:nvPicPr>
          <p:cNvPr id="69" name="Google Shape;69;p13"/>
          <p:cNvPicPr preferRelativeResize="0"/>
          <p:nvPr/>
        </p:nvPicPr>
        <p:blipFill>
          <a:blip r:embed="rId3">
            <a:alphaModFix/>
          </a:blip>
          <a:stretch>
            <a:fillRect/>
          </a:stretch>
        </p:blipFill>
        <p:spPr>
          <a:xfrm>
            <a:off x="5971375" y="1352650"/>
            <a:ext cx="1625477" cy="243820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5589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Education</a:t>
            </a:r>
            <a:endParaRPr/>
          </a:p>
        </p:txBody>
      </p:sp>
      <p:sp>
        <p:nvSpPr>
          <p:cNvPr id="75" name="Google Shape;75;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Postdoctoral Fellow, UW Statistics Department </a:t>
            </a:r>
            <a:endParaRPr/>
          </a:p>
          <a:p>
            <a:pPr indent="0" lvl="0" marL="0" rtl="0" algn="l">
              <a:spcBef>
                <a:spcPts val="1600"/>
              </a:spcBef>
              <a:spcAft>
                <a:spcPts val="0"/>
              </a:spcAft>
              <a:buNone/>
            </a:pPr>
            <a:r>
              <a:rPr lang="en"/>
              <a:t>Ph.D in Statistics at Helmut-Schmidt University, Hamburg</a:t>
            </a:r>
            <a:endParaRPr/>
          </a:p>
          <a:p>
            <a:pPr indent="0" lvl="0" marL="0" rtl="0" algn="l">
              <a:spcBef>
                <a:spcPts val="1600"/>
              </a:spcBef>
              <a:spcAft>
                <a:spcPts val="1600"/>
              </a:spcAft>
              <a:buNone/>
            </a:pPr>
            <a:r>
              <a:rPr lang="en"/>
              <a:t>Master in Computer Science at University Hamburg</a:t>
            </a:r>
            <a:endParaRPr/>
          </a:p>
        </p:txBody>
      </p:sp>
      <p:pic>
        <p:nvPicPr>
          <p:cNvPr id="76" name="Google Shape;76;p14"/>
          <p:cNvPicPr preferRelativeResize="0"/>
          <p:nvPr/>
        </p:nvPicPr>
        <p:blipFill>
          <a:blip r:embed="rId3">
            <a:alphaModFix/>
          </a:blip>
          <a:stretch>
            <a:fillRect/>
          </a:stretch>
        </p:blipFill>
        <p:spPr>
          <a:xfrm>
            <a:off x="3168475" y="3157226"/>
            <a:ext cx="1624352" cy="1624352"/>
          </a:xfrm>
          <a:prstGeom prst="rect">
            <a:avLst/>
          </a:prstGeom>
          <a:noFill/>
          <a:ln>
            <a:noFill/>
          </a:ln>
        </p:spPr>
      </p:pic>
      <p:pic>
        <p:nvPicPr>
          <p:cNvPr id="77" name="Google Shape;77;p14"/>
          <p:cNvPicPr preferRelativeResize="0"/>
          <p:nvPr/>
        </p:nvPicPr>
        <p:blipFill>
          <a:blip r:embed="rId4">
            <a:alphaModFix/>
          </a:blip>
          <a:stretch>
            <a:fillRect/>
          </a:stretch>
        </p:blipFill>
        <p:spPr>
          <a:xfrm>
            <a:off x="644775" y="3160826"/>
            <a:ext cx="1624350" cy="1617149"/>
          </a:xfrm>
          <a:prstGeom prst="rect">
            <a:avLst/>
          </a:prstGeom>
          <a:noFill/>
          <a:ln>
            <a:noFill/>
          </a:ln>
        </p:spPr>
      </p:pic>
      <p:pic>
        <p:nvPicPr>
          <p:cNvPr id="78" name="Google Shape;78;p14"/>
          <p:cNvPicPr preferRelativeResize="0"/>
          <p:nvPr/>
        </p:nvPicPr>
        <p:blipFill>
          <a:blip r:embed="rId5">
            <a:alphaModFix/>
          </a:blip>
          <a:stretch>
            <a:fillRect/>
          </a:stretch>
        </p:blipFill>
        <p:spPr>
          <a:xfrm>
            <a:off x="5577075" y="3252240"/>
            <a:ext cx="2505925" cy="143431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Work &amp; </a:t>
            </a:r>
            <a:r>
              <a:rPr lang="en"/>
              <a:t>Collaboration with the UN </a:t>
            </a:r>
            <a:endParaRPr/>
          </a:p>
        </p:txBody>
      </p:sp>
      <p:sp>
        <p:nvSpPr>
          <p:cNvPr id="84" name="Google Shape;84;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Probabilistic population </a:t>
            </a:r>
            <a:r>
              <a:rPr lang="en"/>
              <a:t>projections for all countries</a:t>
            </a:r>
            <a:endParaRPr/>
          </a:p>
          <a:p>
            <a:pPr indent="-342900" lvl="0" marL="457200" rtl="0" algn="l">
              <a:spcBef>
                <a:spcPts val="0"/>
              </a:spcBef>
              <a:spcAft>
                <a:spcPts val="0"/>
              </a:spcAft>
              <a:buSzPts val="1800"/>
              <a:buChar char="●"/>
            </a:pPr>
            <a:r>
              <a:rPr lang="en"/>
              <a:t>Bayesian probabilistic </a:t>
            </a:r>
            <a:r>
              <a:rPr lang="en"/>
              <a:t> projections of life expectancy, fertility rate, migration for all countries, as well as sub-national level. </a:t>
            </a:r>
            <a:endParaRPr/>
          </a:p>
          <a:p>
            <a:pPr indent="-342900" lvl="0" marL="457200" rtl="0" algn="l">
              <a:spcBef>
                <a:spcPts val="0"/>
              </a:spcBef>
              <a:spcAft>
                <a:spcPts val="0"/>
              </a:spcAft>
              <a:buSzPts val="1800"/>
              <a:buChar char="●"/>
            </a:pPr>
            <a:r>
              <a:rPr lang="en"/>
              <a:t>Land-Use </a:t>
            </a:r>
            <a:r>
              <a:rPr lang="en"/>
              <a:t>forecasting</a:t>
            </a:r>
            <a:endParaRPr/>
          </a:p>
          <a:p>
            <a:pPr indent="0" lvl="0" marL="0" rtl="0" algn="l">
              <a:spcBef>
                <a:spcPts val="1600"/>
              </a:spcBef>
              <a:spcAft>
                <a:spcPts val="0"/>
              </a:spcAft>
              <a:buNone/>
            </a:pPr>
            <a:r>
              <a:rPr lang="en"/>
              <a:t>With the UN</a:t>
            </a:r>
            <a:endParaRPr/>
          </a:p>
          <a:p>
            <a:pPr indent="-342900" lvl="0" marL="457200" rtl="0" algn="l">
              <a:spcBef>
                <a:spcPts val="1600"/>
              </a:spcBef>
              <a:spcAft>
                <a:spcPts val="0"/>
              </a:spcAft>
              <a:buSzPts val="1800"/>
              <a:buChar char="●"/>
            </a:pPr>
            <a:r>
              <a:rPr lang="en"/>
              <a:t>The United Nations’ official population projection since 2015 has based in part on Hana and her group’s models. </a:t>
            </a:r>
            <a:endParaRPr/>
          </a:p>
          <a:p>
            <a:pPr indent="-342900" lvl="0" marL="457200" rtl="0" algn="l">
              <a:spcBef>
                <a:spcPts val="0"/>
              </a:spcBef>
              <a:spcAft>
                <a:spcPts val="0"/>
              </a:spcAft>
              <a:buSzPts val="1800"/>
              <a:buChar char="●"/>
            </a:pPr>
            <a:r>
              <a:rPr lang="en">
                <a:highlight>
                  <a:schemeClr val="lt1"/>
                </a:highlight>
                <a:uFill>
                  <a:noFill/>
                </a:uFill>
                <a:latin typeface="Roboto"/>
                <a:ea typeface="Roboto"/>
                <a:cs typeface="Roboto"/>
                <a:sym typeface="Roboto"/>
                <a:hlinkClick r:id="rId3"/>
              </a:rPr>
              <a:t>World Population Prospects - Population Division - the United Nations</a:t>
            </a:r>
            <a:endParaRPr/>
          </a:p>
          <a:p>
            <a:pPr indent="0" lvl="0" marL="457200" rtl="0" algn="l">
              <a:spcBef>
                <a:spcPts val="0"/>
              </a:spcBef>
              <a:spcAft>
                <a:spcPts val="0"/>
              </a:spcAft>
              <a:buNone/>
            </a:pPr>
            <a:r>
              <a:rPr lang="en">
                <a:solidFill>
                  <a:srgbClr val="434343"/>
                </a:solidFill>
                <a:uFill>
                  <a:noFill/>
                </a:uFill>
                <a:hlinkClick r:id="rId4"/>
              </a:rPr>
              <a:t>https://population.un.org/wpp</a:t>
            </a:r>
            <a:endParaRPr>
              <a:solidFill>
                <a:srgbClr val="434343"/>
              </a:solidFill>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Publications </a:t>
            </a:r>
            <a:endParaRPr/>
          </a:p>
        </p:txBody>
      </p:sp>
      <p:sp>
        <p:nvSpPr>
          <p:cNvPr id="90" name="Google Shape;90;p16"/>
          <p:cNvSpPr txBox="1"/>
          <p:nvPr>
            <p:ph idx="1" type="body"/>
          </p:nvPr>
        </p:nvSpPr>
        <p:spPr>
          <a:xfrm>
            <a:off x="311700" y="1104500"/>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1" name="Google Shape;91;p16"/>
          <p:cNvPicPr preferRelativeResize="0"/>
          <p:nvPr/>
        </p:nvPicPr>
        <p:blipFill>
          <a:blip r:embed="rId3">
            <a:alphaModFix/>
          </a:blip>
          <a:stretch>
            <a:fillRect/>
          </a:stretch>
        </p:blipFill>
        <p:spPr>
          <a:xfrm>
            <a:off x="0" y="1152436"/>
            <a:ext cx="9144000" cy="2559427"/>
          </a:xfrm>
          <a:prstGeom prst="rect">
            <a:avLst/>
          </a:prstGeom>
          <a:noFill/>
          <a:ln>
            <a:noFill/>
          </a:ln>
        </p:spPr>
      </p:pic>
      <p:pic>
        <p:nvPicPr>
          <p:cNvPr id="92" name="Google Shape;92;p16"/>
          <p:cNvPicPr preferRelativeResize="0"/>
          <p:nvPr/>
        </p:nvPicPr>
        <p:blipFill>
          <a:blip r:embed="rId4">
            <a:alphaModFix/>
          </a:blip>
          <a:stretch>
            <a:fillRect/>
          </a:stretch>
        </p:blipFill>
        <p:spPr>
          <a:xfrm>
            <a:off x="311700" y="3906650"/>
            <a:ext cx="7763142" cy="875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 Life Balance &amp; </a:t>
            </a:r>
            <a:r>
              <a:rPr lang="en"/>
              <a:t>Advice for us</a:t>
            </a:r>
            <a:endParaRPr/>
          </a:p>
        </p:txBody>
      </p:sp>
      <p:sp>
        <p:nvSpPr>
          <p:cNvPr id="98" name="Google Shape;98;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Loves hiking, camping</a:t>
            </a:r>
            <a:endParaRPr/>
          </a:p>
          <a:p>
            <a:pPr indent="-342900" lvl="0" marL="457200" rtl="0" algn="l">
              <a:spcBef>
                <a:spcPts val="0"/>
              </a:spcBef>
              <a:spcAft>
                <a:spcPts val="0"/>
              </a:spcAft>
              <a:buSzPts val="1800"/>
              <a:buChar char="●"/>
            </a:pPr>
            <a:r>
              <a:rPr lang="en"/>
              <a:t>Ping-pong, pickleball </a:t>
            </a:r>
            <a:endParaRPr/>
          </a:p>
          <a:p>
            <a:pPr indent="-342900" lvl="0" marL="457200" rtl="0" algn="l">
              <a:spcBef>
                <a:spcPts val="0"/>
              </a:spcBef>
              <a:spcAft>
                <a:spcPts val="0"/>
              </a:spcAft>
              <a:buSzPts val="1800"/>
              <a:buChar char="●"/>
            </a:pPr>
            <a:r>
              <a:rPr lang="en"/>
              <a:t>Playing with her dog</a:t>
            </a:r>
            <a:endParaRPr/>
          </a:p>
          <a:p>
            <a:pPr indent="0" lvl="0" marL="0" rtl="0" algn="l">
              <a:spcBef>
                <a:spcPts val="1600"/>
              </a:spcBef>
              <a:spcAft>
                <a:spcPts val="0"/>
              </a:spcAft>
              <a:buNone/>
            </a:pPr>
            <a:r>
              <a:t/>
            </a:r>
            <a:endParaRPr/>
          </a:p>
          <a:p>
            <a:pPr indent="0" lvl="0" marL="0" rtl="0" algn="l">
              <a:spcBef>
                <a:spcPts val="1600"/>
              </a:spcBef>
              <a:spcAft>
                <a:spcPts val="0"/>
              </a:spcAft>
              <a:buClr>
                <a:srgbClr val="000000"/>
              </a:buClr>
              <a:buSzPts val="1100"/>
              <a:buFont typeface="Arial"/>
              <a:buNone/>
            </a:pPr>
            <a:r>
              <a:rPr lang="en"/>
              <a:t>Hana: Once you find out what you like working on, insist on doing it, because it is blissful to spend everyday working in areas that you like.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