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Merriweather"/>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Merriweather-bold.fntdata"/><Relationship Id="rId12" Type="http://schemas.openxmlformats.org/officeDocument/2006/relationships/slide" Target="slides/slide7.xml"/><Relationship Id="rId56" Type="http://schemas.openxmlformats.org/officeDocument/2006/relationships/font" Target="fonts/Merriweather-regular.fntdata"/><Relationship Id="rId15" Type="http://schemas.openxmlformats.org/officeDocument/2006/relationships/slide" Target="slides/slide10.xml"/><Relationship Id="rId59" Type="http://schemas.openxmlformats.org/officeDocument/2006/relationships/font" Target="fonts/Merriweather-boldItalic.fntdata"/><Relationship Id="rId14" Type="http://schemas.openxmlformats.org/officeDocument/2006/relationships/slide" Target="slides/slide9.xml"/><Relationship Id="rId58"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Use or not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split the precipitation time series into three components: the underlying trend(by smoothing the time series used “centred moving average”), seasonality and random(the residual of the original data after seasonality and trend are removed)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use ARIMA Model, we need to first examine whether the series is stationary. We use ADF, aka Augmented Dickey-Fuller Test, to determine that.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split the precipitation time series into three components: the underlying trend(by smoothing the time series used “centred moving average”), seasonality and random(the residual of the original data after seasonality and trend are removed)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use ARIMA Model, we need to first examine whether the series is stationary. We use ADF, aka Augmented Dickey-Fuller Test, to determine that.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 precipitation in WA, we get (2, 0, 0) arima model, which means the precipitation in each month depends on last month and the month before last month.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 method for fitting a smooth curve between two variables versus year.The fitted points and their standard errors represent are estimated with respect to the whole curve rather than a particular estimate. So, the overall uncertainty is measured as how well the estimated curve fits the population curve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Pearson correlation: strength of the linear relationship between two variables</a:t>
            </a:r>
            <a:endParaRPr/>
          </a:p>
          <a:p>
            <a:pPr indent="0" lvl="0" marL="0">
              <a:spcBef>
                <a:spcPts val="0"/>
              </a:spcBef>
              <a:spcAft>
                <a:spcPts val="0"/>
              </a:spcAft>
              <a:buNone/>
            </a:pPr>
            <a:r>
              <a:rPr lang="en"/>
              <a:t>Distance correlation: distance correlation measures both linear and nonlinear association between two random variables or random vectors. Distance correlation coefficient is zero if and only if the random vectors are independent.</a:t>
            </a:r>
            <a:endParaRPr/>
          </a:p>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Auto Regressive(p) refer to the use of past values in the regression equation for series. (d) represents degree of differencing in integrated component, subtracting its current value and precious values (d) times. Moving average(q) represents error of model a combination of previous error terms.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Use or not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7.png"/><Relationship Id="rId6"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20.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hyperlink" Target="http://www.ncdc.noaa.gov/temp-and-precip/" TargetMode="External"/><Relationship Id="rId4" Type="http://schemas.openxmlformats.org/officeDocument/2006/relationships/hyperlink" Target="http://www.sfgate.com/bayarea/article/California-drought-monitor-map-dry-storms-12738517.php" TargetMode="External"/><Relationship Id="rId5" Type="http://schemas.openxmlformats.org/officeDocument/2006/relationships/hyperlink" Target="http://www.datascience.com/blog/introduction-to-forecasting-with-arima-in-r-learn-data-science-tutori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Drought Analysis</a:t>
            </a:r>
            <a:endParaRPr/>
          </a:p>
          <a:p>
            <a:pPr indent="0" lvl="0" marL="0">
              <a:spcBef>
                <a:spcPts val="0"/>
              </a:spcBef>
              <a:spcAft>
                <a:spcPts val="0"/>
              </a:spcAft>
              <a:buNone/>
            </a:pPr>
            <a:r>
              <a:rPr lang="en" sz="2400"/>
              <a:t>In </a:t>
            </a:r>
            <a:r>
              <a:rPr lang="en" sz="2400"/>
              <a:t>West Coast (California, Washington)</a:t>
            </a:r>
            <a:endParaRPr sz="2400"/>
          </a:p>
        </p:txBody>
      </p:sp>
      <p:sp>
        <p:nvSpPr>
          <p:cNvPr id="65" name="Shape 65"/>
          <p:cNvSpPr txBox="1"/>
          <p:nvPr>
            <p:ph idx="1" type="subTitle"/>
          </p:nvPr>
        </p:nvSpPr>
        <p:spPr>
          <a:xfrm>
            <a:off x="311700" y="1878543"/>
            <a:ext cx="4242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Ann Polyakov</a:t>
            </a:r>
            <a:endParaRPr sz="1800"/>
          </a:p>
          <a:p>
            <a:pPr indent="0" lvl="0" marL="0">
              <a:spcBef>
                <a:spcPts val="0"/>
              </a:spcBef>
              <a:spcAft>
                <a:spcPts val="0"/>
              </a:spcAft>
              <a:buNone/>
            </a:pPr>
            <a:r>
              <a:rPr lang="en" sz="1800"/>
              <a:t>Chenxi Di</a:t>
            </a:r>
            <a:endParaRPr sz="1800"/>
          </a:p>
          <a:p>
            <a:pPr indent="0" lvl="0" marL="0">
              <a:spcBef>
                <a:spcPts val="0"/>
              </a:spcBef>
              <a:spcAft>
                <a:spcPts val="0"/>
              </a:spcAft>
              <a:buNone/>
            </a:pPr>
            <a:r>
              <a:rPr lang="en" sz="1800"/>
              <a:t>Nan Tang</a:t>
            </a:r>
            <a:endParaRPr sz="1800"/>
          </a:p>
          <a:p>
            <a:pPr indent="0" lvl="0" marL="0">
              <a:spcBef>
                <a:spcPts val="0"/>
              </a:spcBef>
              <a:spcAft>
                <a:spcPts val="0"/>
              </a:spcAft>
              <a:buNone/>
            </a:pPr>
            <a:r>
              <a:rPr lang="en" sz="1800"/>
              <a:t>Yusha Wang</a:t>
            </a:r>
            <a:endParaRPr sz="1800"/>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78900"/>
            <a:ext cx="8520600" cy="1092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4: Fit ARIMA model yields ARIMA(0,0,1) or MA(1) (one year lag error term)</a:t>
            </a:r>
            <a:endParaRPr/>
          </a:p>
        </p:txBody>
      </p:sp>
      <p:sp>
        <p:nvSpPr>
          <p:cNvPr id="126" name="Shape 126"/>
          <p:cNvSpPr txBox="1"/>
          <p:nvPr/>
        </p:nvSpPr>
        <p:spPr>
          <a:xfrm>
            <a:off x="1055100" y="1424350"/>
            <a:ext cx="6660300" cy="3531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&gt; # fit an arima model </a:t>
            </a:r>
            <a:endParaRPr sz="1800"/>
          </a:p>
          <a:p>
            <a:pPr indent="0" lvl="0" marL="0" rtl="0">
              <a:spcBef>
                <a:spcPts val="0"/>
              </a:spcBef>
              <a:spcAft>
                <a:spcPts val="0"/>
              </a:spcAft>
              <a:buNone/>
            </a:pPr>
            <a:r>
              <a:rPr lang="en" sz="1800"/>
              <a:t>&gt; fit &lt;- auto.arima(drought$CA.drought,xreg=drought$Date)</a:t>
            </a:r>
            <a:endParaRPr sz="1800"/>
          </a:p>
          <a:p>
            <a:pPr indent="0" lvl="0" marL="0" rtl="0">
              <a:spcBef>
                <a:spcPts val="0"/>
              </a:spcBef>
              <a:spcAft>
                <a:spcPts val="0"/>
              </a:spcAft>
              <a:buNone/>
            </a:pPr>
            <a:r>
              <a:rPr lang="en" sz="1800"/>
              <a:t>&gt; fit</a:t>
            </a:r>
            <a:endParaRPr sz="1800"/>
          </a:p>
          <a:p>
            <a:pPr indent="0" lvl="0" marL="0" rtl="0">
              <a:spcBef>
                <a:spcPts val="0"/>
              </a:spcBef>
              <a:spcAft>
                <a:spcPts val="0"/>
              </a:spcAft>
              <a:buNone/>
            </a:pPr>
            <a:r>
              <a:rPr lang="en" sz="1800"/>
              <a:t>Series: drought$CA.drought </a:t>
            </a:r>
            <a:endParaRPr sz="1800"/>
          </a:p>
          <a:p>
            <a:pPr indent="0" lvl="0" marL="0" rtl="0">
              <a:spcBef>
                <a:spcPts val="0"/>
              </a:spcBef>
              <a:spcAft>
                <a:spcPts val="0"/>
              </a:spcAft>
              <a:buNone/>
            </a:pPr>
            <a:r>
              <a:rPr lang="en" sz="1800"/>
              <a:t>Regression with ARIMA(0,0,1) errors </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sz="1800"/>
              <a:t>Coefficients:</a:t>
            </a:r>
            <a:endParaRPr sz="1800"/>
          </a:p>
          <a:p>
            <a:pPr indent="0" lvl="0" marL="0" rtl="0">
              <a:spcBef>
                <a:spcPts val="0"/>
              </a:spcBef>
              <a:spcAft>
                <a:spcPts val="0"/>
              </a:spcAft>
              <a:buNone/>
            </a:pPr>
            <a:r>
              <a:rPr lang="en" sz="1800"/>
              <a:t>            </a:t>
            </a:r>
            <a:r>
              <a:rPr lang="en" sz="1800" u="sng"/>
              <a:t>ma1</a:t>
            </a:r>
            <a:r>
              <a:rPr lang="en" sz="1800"/>
              <a:t>          </a:t>
            </a:r>
            <a:r>
              <a:rPr lang="en" sz="1800" u="sng"/>
              <a:t>xreg</a:t>
            </a:r>
            <a:r>
              <a:rPr lang="en" sz="1800"/>
              <a:t>             </a:t>
            </a:r>
            <a:r>
              <a:rPr lang="en" sz="1800" u="sng"/>
              <a:t>Pr(&gt;|z|)</a:t>
            </a:r>
            <a:endParaRPr sz="1800" u="sng"/>
          </a:p>
          <a:p>
            <a:pPr indent="0" lvl="0" marL="0" rtl="0">
              <a:spcBef>
                <a:spcPts val="0"/>
              </a:spcBef>
              <a:spcAft>
                <a:spcPts val="0"/>
              </a:spcAft>
              <a:buNone/>
            </a:pPr>
            <a:r>
              <a:rPr lang="en" sz="1800"/>
              <a:t>         0.3033        -0.0124         0.0003752</a:t>
            </a:r>
            <a:endParaRPr sz="1800"/>
          </a:p>
          <a:p>
            <a:pPr indent="0" lvl="0" marL="0" rtl="0">
              <a:spcBef>
                <a:spcPts val="0"/>
              </a:spcBef>
              <a:spcAft>
                <a:spcPts val="0"/>
              </a:spcAft>
              <a:buNone/>
            </a:pPr>
            <a:r>
              <a:rPr lang="en" sz="1800"/>
              <a:t>s.e.   0.0853         0.0061          0.051</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sz="1800"/>
              <a:t>sigma^2 estimated as 3.436:  log likelihood=-249.48</a:t>
            </a:r>
            <a:endParaRPr sz="1800"/>
          </a:p>
          <a:p>
            <a:pPr indent="0" lvl="0" marL="0" rtl="0">
              <a:spcBef>
                <a:spcPts val="0"/>
              </a:spcBef>
              <a:spcAft>
                <a:spcPts val="0"/>
              </a:spcAft>
              <a:buNone/>
            </a:pPr>
            <a:r>
              <a:rPr lang="en" sz="1800"/>
              <a:t>AIC=504.96   AICc=505.16   BIC=513.39</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Check model goodness of fit</a:t>
            </a:r>
            <a:endParaRPr/>
          </a:p>
        </p:txBody>
      </p:sp>
      <p:pic>
        <p:nvPicPr>
          <p:cNvPr id="132" name="Shape 132"/>
          <p:cNvPicPr preferRelativeResize="0"/>
          <p:nvPr/>
        </p:nvPicPr>
        <p:blipFill>
          <a:blip r:embed="rId3">
            <a:alphaModFix/>
          </a:blip>
          <a:stretch>
            <a:fillRect/>
          </a:stretch>
        </p:blipFill>
        <p:spPr>
          <a:xfrm>
            <a:off x="1269025" y="1326850"/>
            <a:ext cx="6022824"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Drought Getting Worse over time? (CA)</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38" name="Shape 138"/>
          <p:cNvSpPr txBox="1"/>
          <p:nvPr>
            <p:ph idx="1" type="body"/>
          </p:nvPr>
        </p:nvSpPr>
        <p:spPr>
          <a:xfrm>
            <a:off x="252675" y="156775"/>
            <a:ext cx="8280300" cy="942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solidFill>
                  <a:schemeClr val="lt1"/>
                </a:solidFill>
                <a:latin typeface="Merriweather"/>
                <a:ea typeface="Merriweather"/>
                <a:cs typeface="Merriweather"/>
                <a:sym typeface="Merriweather"/>
              </a:rPr>
              <a:t>Drought Getting Worse Over Time? (WA）</a:t>
            </a:r>
            <a:endParaRPr sz="3000">
              <a:solidFill>
                <a:schemeClr val="lt1"/>
              </a:solidFill>
              <a:latin typeface="Merriweather"/>
              <a:ea typeface="Merriweather"/>
              <a:cs typeface="Merriweather"/>
              <a:sym typeface="Merriweather"/>
            </a:endParaRPr>
          </a:p>
        </p:txBody>
      </p:sp>
      <p:sp>
        <p:nvSpPr>
          <p:cNvPr id="139" name="Shape 139"/>
          <p:cNvSpPr txBox="1"/>
          <p:nvPr/>
        </p:nvSpPr>
        <p:spPr>
          <a:xfrm>
            <a:off x="168675" y="1259400"/>
            <a:ext cx="2774100" cy="262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1"/>
                </a:solidFill>
              </a:rPr>
              <a:t>The Palmer Drought Severity Index (PDSI) uses available temperature and precipitation to estimate relative dryness.</a:t>
            </a:r>
            <a:endParaRPr sz="1800">
              <a:solidFill>
                <a:schemeClr val="lt1"/>
              </a:solidFill>
            </a:endParaRPr>
          </a:p>
          <a:p>
            <a:pPr indent="0" lvl="0" marL="0" rtl="0">
              <a:spcBef>
                <a:spcPts val="0"/>
              </a:spcBef>
              <a:spcAft>
                <a:spcPts val="0"/>
              </a:spcAft>
              <a:buNone/>
            </a:pPr>
            <a:r>
              <a:t/>
            </a:r>
            <a:endParaRPr sz="1800">
              <a:solidFill>
                <a:schemeClr val="lt1"/>
              </a:solidFill>
            </a:endParaRPr>
          </a:p>
          <a:p>
            <a:pPr indent="0" lvl="0" marL="0" rtl="0">
              <a:spcBef>
                <a:spcPts val="0"/>
              </a:spcBef>
              <a:spcAft>
                <a:spcPts val="0"/>
              </a:spcAft>
              <a:buNone/>
            </a:pPr>
            <a:r>
              <a:rPr lang="en" sz="1800">
                <a:solidFill>
                  <a:schemeClr val="lt1"/>
                </a:solidFill>
              </a:rPr>
              <a:t>-10 (driest) ~ 10 (wettest)</a:t>
            </a:r>
            <a:endParaRPr sz="1800">
              <a:solidFill>
                <a:schemeClr val="lt1"/>
              </a:solidFill>
            </a:endParaRPr>
          </a:p>
        </p:txBody>
      </p:sp>
      <p:pic>
        <p:nvPicPr>
          <p:cNvPr id="140" name="Shape 140"/>
          <p:cNvPicPr preferRelativeResize="0"/>
          <p:nvPr/>
        </p:nvPicPr>
        <p:blipFill>
          <a:blip r:embed="rId3">
            <a:alphaModFix/>
          </a:blip>
          <a:stretch>
            <a:fillRect/>
          </a:stretch>
        </p:blipFill>
        <p:spPr>
          <a:xfrm>
            <a:off x="3066425" y="1259400"/>
            <a:ext cx="5967375" cy="348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1: Looking at distribution of data</a:t>
            </a:r>
            <a:endParaRPr/>
          </a:p>
        </p:txBody>
      </p:sp>
      <p:sp>
        <p:nvSpPr>
          <p:cNvPr id="146" name="Shape 146"/>
          <p:cNvSpPr txBox="1"/>
          <p:nvPr/>
        </p:nvSpPr>
        <p:spPr>
          <a:xfrm>
            <a:off x="441325" y="1287325"/>
            <a:ext cx="6195900" cy="6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Merriweather"/>
                <a:ea typeface="Merriweather"/>
                <a:cs typeface="Merriweather"/>
                <a:sym typeface="Merriweather"/>
              </a:rPr>
              <a:t>Data collected from NOAA, Palmer drought severity index in WA (1895 - 2017)</a:t>
            </a:r>
            <a:endParaRPr sz="1800">
              <a:latin typeface="Merriweather"/>
              <a:ea typeface="Merriweather"/>
              <a:cs typeface="Merriweather"/>
              <a:sym typeface="Merriweather"/>
            </a:endParaRPr>
          </a:p>
        </p:txBody>
      </p:sp>
      <p:pic>
        <p:nvPicPr>
          <p:cNvPr id="147" name="Shape 147"/>
          <p:cNvPicPr preferRelativeResize="0"/>
          <p:nvPr/>
        </p:nvPicPr>
        <p:blipFill>
          <a:blip r:embed="rId3">
            <a:alphaModFix/>
          </a:blip>
          <a:stretch>
            <a:fillRect/>
          </a:stretch>
        </p:blipFill>
        <p:spPr>
          <a:xfrm>
            <a:off x="1563550" y="1932325"/>
            <a:ext cx="5207322" cy="3211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Step 2: Use ts() to replace outlier by series smoothing </a:t>
            </a:r>
            <a:endParaRPr sz="2400"/>
          </a:p>
        </p:txBody>
      </p:sp>
      <p:pic>
        <p:nvPicPr>
          <p:cNvPr id="153" name="Shape 153"/>
          <p:cNvPicPr preferRelativeResize="0"/>
          <p:nvPr/>
        </p:nvPicPr>
        <p:blipFill>
          <a:blip r:embed="rId3">
            <a:alphaModFix/>
          </a:blip>
          <a:stretch>
            <a:fillRect/>
          </a:stretch>
        </p:blipFill>
        <p:spPr>
          <a:xfrm>
            <a:off x="1301250" y="1303400"/>
            <a:ext cx="6227190" cy="3840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131650"/>
            <a:ext cx="8520600" cy="93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Step 3: Check model stationary and detect seasonality or trend</a:t>
            </a:r>
            <a:endParaRPr sz="2400"/>
          </a:p>
        </p:txBody>
      </p:sp>
      <p:pic>
        <p:nvPicPr>
          <p:cNvPr id="159" name="Shape 159"/>
          <p:cNvPicPr preferRelativeResize="0"/>
          <p:nvPr/>
        </p:nvPicPr>
        <p:blipFill>
          <a:blip r:embed="rId3">
            <a:alphaModFix/>
          </a:blip>
          <a:stretch>
            <a:fillRect/>
          </a:stretch>
        </p:blipFill>
        <p:spPr>
          <a:xfrm>
            <a:off x="311725" y="1323575"/>
            <a:ext cx="7155074" cy="1636650"/>
          </a:xfrm>
          <a:prstGeom prst="rect">
            <a:avLst/>
          </a:prstGeom>
          <a:noFill/>
          <a:ln>
            <a:noFill/>
          </a:ln>
        </p:spPr>
      </p:pic>
      <p:sp>
        <p:nvSpPr>
          <p:cNvPr id="160" name="Shape 160"/>
          <p:cNvSpPr txBox="1"/>
          <p:nvPr/>
        </p:nvSpPr>
        <p:spPr>
          <a:xfrm>
            <a:off x="311725" y="2960225"/>
            <a:ext cx="7978500" cy="212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latin typeface="Merriweather"/>
                <a:ea typeface="Merriweather"/>
                <a:cs typeface="Merriweather"/>
                <a:sym typeface="Merriweather"/>
              </a:rPr>
              <a:t>ADF test:</a:t>
            </a:r>
            <a:r>
              <a:rPr lang="en" sz="1800">
                <a:latin typeface="Merriweather"/>
                <a:ea typeface="Merriweather"/>
                <a:cs typeface="Merriweather"/>
                <a:sym typeface="Merriweather"/>
              </a:rPr>
              <a:t> null = not stationary, p-value &lt; 0.01, reject null. </a:t>
            </a:r>
            <a:endParaRPr sz="1800">
              <a:latin typeface="Merriweather"/>
              <a:ea typeface="Merriweather"/>
              <a:cs typeface="Merriweather"/>
              <a:sym typeface="Merriweather"/>
            </a:endParaRPr>
          </a:p>
          <a:p>
            <a:pPr indent="0" lvl="0" marL="0" rtl="0">
              <a:spcBef>
                <a:spcPts val="0"/>
              </a:spcBef>
              <a:spcAft>
                <a:spcPts val="0"/>
              </a:spcAft>
              <a:buNone/>
            </a:pPr>
            <a:r>
              <a:t/>
            </a:r>
            <a:endParaRPr sz="1800">
              <a:latin typeface="Merriweather"/>
              <a:ea typeface="Merriweather"/>
              <a:cs typeface="Merriweather"/>
              <a:sym typeface="Merriweather"/>
            </a:endParaRPr>
          </a:p>
          <a:p>
            <a:pPr indent="0" lvl="0" marL="0" rtl="0">
              <a:spcBef>
                <a:spcPts val="0"/>
              </a:spcBef>
              <a:spcAft>
                <a:spcPts val="0"/>
              </a:spcAft>
              <a:buNone/>
            </a:pPr>
            <a:r>
              <a:rPr b="1" lang="en" sz="1800">
                <a:latin typeface="Merriweather"/>
                <a:ea typeface="Merriweather"/>
                <a:cs typeface="Merriweather"/>
                <a:sym typeface="Merriweather"/>
              </a:rPr>
              <a:t>KPSS test:</a:t>
            </a:r>
            <a:r>
              <a:rPr lang="en" sz="1800">
                <a:latin typeface="Merriweather"/>
                <a:ea typeface="Merriweather"/>
                <a:cs typeface="Merriweather"/>
                <a:sym typeface="Merriweather"/>
              </a:rPr>
              <a:t> null = stationary, p-value = 0.1, unable to reject null.</a:t>
            </a:r>
            <a:endParaRPr sz="1800">
              <a:latin typeface="Merriweather"/>
              <a:ea typeface="Merriweather"/>
              <a:cs typeface="Merriweather"/>
              <a:sym typeface="Merriweather"/>
            </a:endParaRPr>
          </a:p>
          <a:p>
            <a:pPr indent="0" lvl="0" marL="0" rtl="0">
              <a:spcBef>
                <a:spcPts val="0"/>
              </a:spcBef>
              <a:spcAft>
                <a:spcPts val="0"/>
              </a:spcAft>
              <a:buNone/>
            </a:pPr>
            <a:r>
              <a:t/>
            </a:r>
            <a:endParaRPr sz="1800">
              <a:latin typeface="Merriweather"/>
              <a:ea typeface="Merriweather"/>
              <a:cs typeface="Merriweather"/>
              <a:sym typeface="Merriweather"/>
            </a:endParaRPr>
          </a:p>
          <a:p>
            <a:pPr indent="0" lvl="0" marL="0" rtl="0">
              <a:spcBef>
                <a:spcPts val="0"/>
              </a:spcBef>
              <a:spcAft>
                <a:spcPts val="0"/>
              </a:spcAft>
              <a:buNone/>
            </a:pPr>
            <a:r>
              <a:rPr b="1" lang="en" sz="1800">
                <a:latin typeface="Merriweather"/>
                <a:ea typeface="Merriweather"/>
                <a:cs typeface="Merriweather"/>
                <a:sym typeface="Merriweather"/>
              </a:rPr>
              <a:t>STL test:</a:t>
            </a:r>
            <a:r>
              <a:rPr lang="en" sz="1800">
                <a:latin typeface="Merriweather"/>
                <a:ea typeface="Merriweather"/>
                <a:cs typeface="Merriweather"/>
                <a:sym typeface="Merriweather"/>
              </a:rPr>
              <a:t> #error, no detected seasonality.</a:t>
            </a:r>
            <a:endParaRPr sz="1800">
              <a:latin typeface="Merriweather"/>
              <a:ea typeface="Merriweather"/>
              <a:cs typeface="Merriweather"/>
              <a:sym typeface="Merriweather"/>
            </a:endParaRPr>
          </a:p>
          <a:p>
            <a:pPr indent="0" lvl="0" marL="0" rtl="0">
              <a:spcBef>
                <a:spcPts val="0"/>
              </a:spcBef>
              <a:spcAft>
                <a:spcPts val="0"/>
              </a:spcAft>
              <a:buNone/>
            </a:pPr>
            <a:r>
              <a:t/>
            </a:r>
            <a:endParaRPr sz="1800">
              <a:latin typeface="Merriweather"/>
              <a:ea typeface="Merriweather"/>
              <a:cs typeface="Merriweather"/>
              <a:sym typeface="Merriweather"/>
            </a:endParaRPr>
          </a:p>
          <a:p>
            <a:pPr indent="0" lvl="0" marL="0" rtl="0">
              <a:spcBef>
                <a:spcPts val="0"/>
              </a:spcBef>
              <a:spcAft>
                <a:spcPts val="0"/>
              </a:spcAft>
              <a:buNone/>
            </a:pPr>
            <a:r>
              <a:rPr b="1" lang="en" sz="1800">
                <a:latin typeface="Merriweather"/>
                <a:ea typeface="Merriweather"/>
                <a:cs typeface="Merriweather"/>
                <a:sym typeface="Merriweather"/>
              </a:rPr>
              <a:t>Stationarity: </a:t>
            </a:r>
            <a:r>
              <a:rPr lang="en" sz="1800">
                <a:latin typeface="Merriweather"/>
                <a:ea typeface="Merriweather"/>
                <a:cs typeface="Merriweather"/>
                <a:sym typeface="Merriweather"/>
              </a:rPr>
              <a:t>This time series is stationary. </a:t>
            </a:r>
            <a:endParaRPr sz="1800">
              <a:latin typeface="Merriweather"/>
              <a:ea typeface="Merriweather"/>
              <a:cs typeface="Merriweather"/>
              <a:sym typeface="Merriweather"/>
            </a:endParaRPr>
          </a:p>
          <a:p>
            <a:pPr indent="0" lvl="0" marL="0" rtl="0">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78900"/>
            <a:ext cx="8520600" cy="109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4: Fit ARIMA model yields ARIMA(1,0,0) or AR(1) (negative lag 1 autocorrelation)</a:t>
            </a:r>
            <a:endParaRPr/>
          </a:p>
        </p:txBody>
      </p:sp>
      <p:sp>
        <p:nvSpPr>
          <p:cNvPr id="166" name="Shape 166"/>
          <p:cNvSpPr txBox="1"/>
          <p:nvPr/>
        </p:nvSpPr>
        <p:spPr>
          <a:xfrm>
            <a:off x="1055100" y="1355775"/>
            <a:ext cx="6660300" cy="3653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800"/>
              <a:t>&gt; # fit an arima model </a:t>
            </a:r>
            <a:endParaRPr sz="1800"/>
          </a:p>
          <a:p>
            <a:pPr indent="0" lvl="0" marL="0">
              <a:spcBef>
                <a:spcPts val="0"/>
              </a:spcBef>
              <a:spcAft>
                <a:spcPts val="0"/>
              </a:spcAft>
              <a:buNone/>
            </a:pPr>
            <a:r>
              <a:rPr lang="en" sz="1800"/>
              <a:t>&gt; fit &lt;- auto.arima(drought$WA.drought,xreg=drought$Date)</a:t>
            </a:r>
            <a:endParaRPr sz="1800"/>
          </a:p>
          <a:p>
            <a:pPr indent="0" lvl="0" marL="0">
              <a:spcBef>
                <a:spcPts val="0"/>
              </a:spcBef>
              <a:spcAft>
                <a:spcPts val="0"/>
              </a:spcAft>
              <a:buNone/>
            </a:pPr>
            <a:r>
              <a:rPr lang="en" sz="1800"/>
              <a:t>&gt; fit</a:t>
            </a:r>
            <a:endParaRPr sz="1800"/>
          </a:p>
          <a:p>
            <a:pPr indent="0" lvl="0" marL="0">
              <a:spcBef>
                <a:spcPts val="0"/>
              </a:spcBef>
              <a:spcAft>
                <a:spcPts val="0"/>
              </a:spcAft>
              <a:buNone/>
            </a:pPr>
            <a:r>
              <a:rPr lang="en" sz="1800"/>
              <a:t>Series: drought$WA.drought </a:t>
            </a:r>
            <a:endParaRPr sz="1800"/>
          </a:p>
          <a:p>
            <a:pPr indent="0" lvl="0" marL="0">
              <a:spcBef>
                <a:spcPts val="0"/>
              </a:spcBef>
              <a:spcAft>
                <a:spcPts val="0"/>
              </a:spcAft>
              <a:buNone/>
            </a:pPr>
            <a:r>
              <a:rPr lang="en" sz="1800"/>
              <a:t>Regression with ARIMA(1,0,0) errors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Coefficients:</a:t>
            </a:r>
            <a:endParaRPr sz="1800"/>
          </a:p>
          <a:p>
            <a:pPr indent="0" lvl="0" marL="0">
              <a:spcBef>
                <a:spcPts val="0"/>
              </a:spcBef>
              <a:spcAft>
                <a:spcPts val="0"/>
              </a:spcAft>
              <a:buNone/>
            </a:pPr>
            <a:r>
              <a:rPr lang="en" sz="1800"/>
              <a:t>         </a:t>
            </a:r>
            <a:r>
              <a:rPr lang="en" sz="1800" u="sng"/>
              <a:t>ar1</a:t>
            </a:r>
            <a:r>
              <a:rPr lang="en" sz="1800"/>
              <a:t>                 </a:t>
            </a:r>
            <a:r>
              <a:rPr lang="en" sz="1800" u="sng"/>
              <a:t>xreg</a:t>
            </a:r>
            <a:r>
              <a:rPr lang="en" sz="1800"/>
              <a:t>                 </a:t>
            </a:r>
            <a:r>
              <a:rPr lang="en" sz="1800" u="sng"/>
              <a:t>Pr(&gt;|z|)</a:t>
            </a:r>
            <a:endParaRPr sz="1800" u="sng"/>
          </a:p>
          <a:p>
            <a:pPr indent="0" lvl="0" marL="0">
              <a:spcBef>
                <a:spcPts val="0"/>
              </a:spcBef>
              <a:spcAft>
                <a:spcPts val="0"/>
              </a:spcAft>
              <a:buNone/>
            </a:pPr>
            <a:r>
              <a:rPr lang="en" sz="1800"/>
              <a:t>        0.3421          0.0015                4.92e-05</a:t>
            </a:r>
            <a:endParaRPr sz="1800"/>
          </a:p>
          <a:p>
            <a:pPr indent="0" lvl="0" marL="0">
              <a:spcBef>
                <a:spcPts val="0"/>
              </a:spcBef>
              <a:spcAft>
                <a:spcPts val="0"/>
              </a:spcAft>
              <a:buNone/>
            </a:pPr>
            <a:r>
              <a:rPr lang="en" sz="1800"/>
              <a:t>s.e.  0.0843          0.0051                0.77</a:t>
            </a:r>
            <a:endParaRPr sz="1800"/>
          </a:p>
          <a:p>
            <a:pPr indent="0" lvl="0" marL="0">
              <a:spcBef>
                <a:spcPts val="0"/>
              </a:spcBef>
              <a:spcAft>
                <a:spcPts val="0"/>
              </a:spcAft>
              <a:buNone/>
            </a:pPr>
            <a:r>
              <a:t/>
            </a:r>
            <a:endParaRPr sz="1800"/>
          </a:p>
          <a:p>
            <a:pPr indent="0" lvl="0" marL="0">
              <a:spcBef>
                <a:spcPts val="0"/>
              </a:spcBef>
              <a:spcAft>
                <a:spcPts val="0"/>
              </a:spcAft>
              <a:buNone/>
            </a:pPr>
            <a:r>
              <a:rPr lang="en" sz="1800"/>
              <a:t>sigma^2 estimated as 1.846:  log likelihood=-211.28</a:t>
            </a:r>
            <a:endParaRPr sz="1800"/>
          </a:p>
          <a:p>
            <a:pPr indent="0" lvl="0" marL="0">
              <a:spcBef>
                <a:spcPts val="0"/>
              </a:spcBef>
              <a:spcAft>
                <a:spcPts val="0"/>
              </a:spcAft>
              <a:buNone/>
            </a:pPr>
            <a:r>
              <a:rPr lang="en" sz="1800"/>
              <a:t>AIC=428.55   AICc=428.76   BIC=436.99</a:t>
            </a:r>
            <a:endParaRPr sz="1800"/>
          </a:p>
          <a:p>
            <a:pPr indent="0" lvl="0" marL="0" rtl="0">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Check model goodness of fit</a:t>
            </a:r>
            <a:endParaRPr/>
          </a:p>
        </p:txBody>
      </p:sp>
      <p:pic>
        <p:nvPicPr>
          <p:cNvPr id="172" name="Shape 172"/>
          <p:cNvPicPr preferRelativeResize="0"/>
          <p:nvPr/>
        </p:nvPicPr>
        <p:blipFill>
          <a:blip r:embed="rId3">
            <a:alphaModFix/>
          </a:blip>
          <a:stretch>
            <a:fillRect/>
          </a:stretch>
        </p:blipFill>
        <p:spPr>
          <a:xfrm>
            <a:off x="1548900" y="1290200"/>
            <a:ext cx="6248595" cy="385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 there </a:t>
            </a:r>
            <a:r>
              <a:rPr lang="en"/>
              <a:t>substantial precipitation </a:t>
            </a:r>
            <a:r>
              <a:rPr lang="en"/>
              <a:t>change in CA?</a:t>
            </a:r>
            <a:endParaRPr/>
          </a:p>
        </p:txBody>
      </p:sp>
      <p:pic>
        <p:nvPicPr>
          <p:cNvPr id="178" name="Shape 178"/>
          <p:cNvPicPr preferRelativeResize="0"/>
          <p:nvPr/>
        </p:nvPicPr>
        <p:blipFill>
          <a:blip r:embed="rId3">
            <a:alphaModFix/>
          </a:blip>
          <a:stretch>
            <a:fillRect/>
          </a:stretch>
        </p:blipFill>
        <p:spPr>
          <a:xfrm>
            <a:off x="1533650" y="1547000"/>
            <a:ext cx="6635449" cy="3356000"/>
          </a:xfrm>
          <a:prstGeom prst="rect">
            <a:avLst/>
          </a:prstGeom>
          <a:noFill/>
          <a:ln>
            <a:noFill/>
          </a:ln>
        </p:spPr>
      </p:pic>
      <p:sp>
        <p:nvSpPr>
          <p:cNvPr id="179" name="Shape 179"/>
          <p:cNvSpPr txBox="1"/>
          <p:nvPr/>
        </p:nvSpPr>
        <p:spPr>
          <a:xfrm>
            <a:off x="1773625" y="1304463"/>
            <a:ext cx="4715700" cy="6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CA Precipitation Change from 1895 to 2017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25" y="500925"/>
            <a:ext cx="92553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De-seasonalized Precipitation in CA     </a:t>
            </a:r>
            <a:r>
              <a:rPr lang="en" sz="1800"/>
              <a:t>stl() seasdj()</a:t>
            </a:r>
            <a:endParaRPr sz="1800"/>
          </a:p>
        </p:txBody>
      </p:sp>
      <p:pic>
        <p:nvPicPr>
          <p:cNvPr id="185" name="Shape 185"/>
          <p:cNvPicPr preferRelativeResize="0"/>
          <p:nvPr/>
        </p:nvPicPr>
        <p:blipFill>
          <a:blip r:embed="rId3">
            <a:alphaModFix/>
          </a:blip>
          <a:stretch>
            <a:fillRect/>
          </a:stretch>
        </p:blipFill>
        <p:spPr>
          <a:xfrm>
            <a:off x="2076200" y="1315375"/>
            <a:ext cx="7266024" cy="3767951"/>
          </a:xfrm>
          <a:prstGeom prst="rect">
            <a:avLst/>
          </a:prstGeom>
          <a:noFill/>
          <a:ln>
            <a:noFill/>
          </a:ln>
        </p:spPr>
      </p:pic>
      <p:sp>
        <p:nvSpPr>
          <p:cNvPr id="186" name="Shape 186"/>
          <p:cNvSpPr txBox="1"/>
          <p:nvPr>
            <p:ph idx="1" type="body"/>
          </p:nvPr>
        </p:nvSpPr>
        <p:spPr>
          <a:xfrm>
            <a:off x="0" y="1870900"/>
            <a:ext cx="2399700" cy="102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676767"/>
                </a:solidFill>
                <a:latin typeface="Arial"/>
                <a:ea typeface="Arial"/>
                <a:cs typeface="Arial"/>
                <a:sym typeface="Arial"/>
              </a:rPr>
              <a:t>Time Series Decomposition</a:t>
            </a:r>
            <a:endParaRPr sz="1200">
              <a:solidFill>
                <a:srgbClr val="676767"/>
              </a:solidFill>
              <a:latin typeface="Arial"/>
              <a:ea typeface="Arial"/>
              <a:cs typeface="Arial"/>
              <a:sym typeface="Arial"/>
            </a:endParaRPr>
          </a:p>
          <a:p>
            <a:pPr indent="0" lvl="0" marL="0" rtl="0">
              <a:spcBef>
                <a:spcPts val="0"/>
              </a:spcBef>
              <a:spcAft>
                <a:spcPts val="0"/>
              </a:spcAft>
              <a:buNone/>
            </a:pPr>
            <a:r>
              <a:t/>
            </a:r>
            <a:endParaRPr sz="1200">
              <a:solidFill>
                <a:srgbClr val="676767"/>
              </a:solidFill>
              <a:latin typeface="Arial"/>
              <a:ea typeface="Arial"/>
              <a:cs typeface="Arial"/>
              <a:sym typeface="Arial"/>
            </a:endParaRPr>
          </a:p>
          <a:p>
            <a:pPr indent="0" lvl="0" marL="0" rtl="0">
              <a:spcBef>
                <a:spcPts val="0"/>
              </a:spcBef>
              <a:spcAft>
                <a:spcPts val="0"/>
              </a:spcAft>
              <a:buNone/>
            </a:pPr>
            <a:r>
              <a:rPr lang="en" sz="1200">
                <a:solidFill>
                  <a:srgbClr val="676767"/>
                </a:solidFill>
                <a:latin typeface="Arial"/>
                <a:ea typeface="Arial"/>
                <a:cs typeface="Arial"/>
                <a:sym typeface="Arial"/>
              </a:rPr>
              <a:t>Additive Model = Seasonal +Trend + reminder </a:t>
            </a:r>
            <a:endParaRPr sz="1200">
              <a:solidFill>
                <a:srgbClr val="676767"/>
              </a:solidFill>
              <a:latin typeface="Arial"/>
              <a:ea typeface="Arial"/>
              <a:cs typeface="Arial"/>
              <a:sym typeface="Arial"/>
            </a:endParaRPr>
          </a:p>
          <a:p>
            <a:pPr indent="0" lvl="0" marL="0" rtl="0">
              <a:spcBef>
                <a:spcPts val="0"/>
              </a:spcBef>
              <a:spcAft>
                <a:spcPts val="0"/>
              </a:spcAft>
              <a:buNone/>
            </a:pPr>
            <a:r>
              <a:t/>
            </a:r>
            <a:endParaRPr sz="1200">
              <a:solidFill>
                <a:srgbClr val="676767"/>
              </a:solidFill>
              <a:latin typeface="Arial"/>
              <a:ea typeface="Arial"/>
              <a:cs typeface="Arial"/>
              <a:sym typeface="Arial"/>
            </a:endParaRPr>
          </a:p>
          <a:p>
            <a:pPr indent="0" lvl="0" marL="0" rtl="0">
              <a:spcBef>
                <a:spcPts val="0"/>
              </a:spcBef>
              <a:spcAft>
                <a:spcPts val="0"/>
              </a:spcAft>
              <a:buNone/>
            </a:pPr>
            <a:r>
              <a:t/>
            </a:r>
            <a:endParaRPr sz="1200">
              <a:solidFill>
                <a:srgbClr val="676767"/>
              </a:solidFill>
              <a:latin typeface="Arial"/>
              <a:ea typeface="Arial"/>
              <a:cs typeface="Arial"/>
              <a:sym typeface="Arial"/>
            </a:endParaRPr>
          </a:p>
          <a:p>
            <a:pPr indent="0" lvl="0" marL="0">
              <a:spcBef>
                <a:spcPts val="0"/>
              </a:spcBef>
              <a:spcAft>
                <a:spcPts val="1600"/>
              </a:spcAft>
              <a:buNone/>
            </a:pPr>
            <a:r>
              <a:t/>
            </a:r>
            <a:endParaRPr/>
          </a:p>
        </p:txBody>
      </p:sp>
      <p:sp>
        <p:nvSpPr>
          <p:cNvPr id="187" name="Shape 187"/>
          <p:cNvSpPr txBox="1"/>
          <p:nvPr/>
        </p:nvSpPr>
        <p:spPr>
          <a:xfrm>
            <a:off x="1596350" y="1637975"/>
            <a:ext cx="740700" cy="29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data</a:t>
            </a:r>
            <a:endParaRPr/>
          </a:p>
        </p:txBody>
      </p:sp>
      <p:sp>
        <p:nvSpPr>
          <p:cNvPr id="188" name="Shape 188"/>
          <p:cNvSpPr txBox="1"/>
          <p:nvPr/>
        </p:nvSpPr>
        <p:spPr>
          <a:xfrm>
            <a:off x="1596350" y="2530000"/>
            <a:ext cx="740700" cy="1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trend</a:t>
            </a:r>
            <a:endParaRPr/>
          </a:p>
        </p:txBody>
      </p:sp>
      <p:sp>
        <p:nvSpPr>
          <p:cNvPr id="189" name="Shape 189"/>
          <p:cNvSpPr txBox="1"/>
          <p:nvPr/>
        </p:nvSpPr>
        <p:spPr>
          <a:xfrm>
            <a:off x="1064175" y="3453175"/>
            <a:ext cx="1690200" cy="22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seasonality</a:t>
            </a:r>
            <a:endParaRPr/>
          </a:p>
        </p:txBody>
      </p:sp>
      <p:sp>
        <p:nvSpPr>
          <p:cNvPr id="190" name="Shape 190"/>
          <p:cNvSpPr txBox="1"/>
          <p:nvPr/>
        </p:nvSpPr>
        <p:spPr>
          <a:xfrm>
            <a:off x="1210250" y="4240750"/>
            <a:ext cx="1126800" cy="22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reminder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1" name="Shape 71"/>
          <p:cNvSpPr txBox="1"/>
          <p:nvPr/>
        </p:nvSpPr>
        <p:spPr>
          <a:xfrm>
            <a:off x="344825" y="1463550"/>
            <a:ext cx="7854000" cy="340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434343"/>
                </a:solidFill>
                <a:highlight>
                  <a:srgbClr val="FFFFFF"/>
                </a:highlight>
                <a:latin typeface="Roboto"/>
                <a:ea typeface="Roboto"/>
                <a:cs typeface="Roboto"/>
                <a:sym typeface="Roboto"/>
              </a:rPr>
              <a:t>Definition of Drought:</a:t>
            </a:r>
            <a:endParaRPr sz="2400">
              <a:solidFill>
                <a:srgbClr val="434343"/>
              </a:solidFill>
              <a:highlight>
                <a:srgbClr val="FFFFFF"/>
              </a:highlight>
              <a:latin typeface="Roboto"/>
              <a:ea typeface="Roboto"/>
              <a:cs typeface="Roboto"/>
              <a:sym typeface="Roboto"/>
            </a:endParaRPr>
          </a:p>
          <a:p>
            <a:pPr indent="0" lvl="0" marL="0">
              <a:spcBef>
                <a:spcPts val="0"/>
              </a:spcBef>
              <a:spcAft>
                <a:spcPts val="0"/>
              </a:spcAft>
              <a:buNone/>
            </a:pPr>
            <a:r>
              <a:rPr lang="en" sz="2000">
                <a:solidFill>
                  <a:srgbClr val="545454"/>
                </a:solidFill>
                <a:highlight>
                  <a:srgbClr val="FFFFFF"/>
                </a:highlight>
                <a:latin typeface="Roboto"/>
                <a:ea typeface="Roboto"/>
                <a:cs typeface="Roboto"/>
                <a:sym typeface="Roboto"/>
              </a:rPr>
              <a:t>A prolonged period of abnormally low rainfall, leading to a shortage of water.</a:t>
            </a:r>
            <a:endParaRPr sz="2000">
              <a:solidFill>
                <a:srgbClr val="545454"/>
              </a:solidFill>
              <a:highlight>
                <a:srgbClr val="FFFFFF"/>
              </a:highlight>
              <a:latin typeface="Roboto"/>
              <a:ea typeface="Roboto"/>
              <a:cs typeface="Roboto"/>
              <a:sym typeface="Roboto"/>
            </a:endParaRPr>
          </a:p>
          <a:p>
            <a:pPr indent="0" lvl="0" marL="0">
              <a:spcBef>
                <a:spcPts val="0"/>
              </a:spcBef>
              <a:spcAft>
                <a:spcPts val="0"/>
              </a:spcAft>
              <a:buNone/>
            </a:pPr>
            <a:r>
              <a:t/>
            </a:r>
            <a:endParaRPr sz="1800">
              <a:solidFill>
                <a:srgbClr val="545454"/>
              </a:solidFill>
              <a:highlight>
                <a:srgbClr val="FFFFFF"/>
              </a:highlight>
              <a:latin typeface="Roboto"/>
              <a:ea typeface="Roboto"/>
              <a:cs typeface="Roboto"/>
              <a:sym typeface="Roboto"/>
            </a:endParaRPr>
          </a:p>
          <a:p>
            <a:pPr indent="0" lvl="0" marL="0">
              <a:spcBef>
                <a:spcPts val="0"/>
              </a:spcBef>
              <a:spcAft>
                <a:spcPts val="0"/>
              </a:spcAft>
              <a:buNone/>
            </a:pPr>
            <a:r>
              <a:rPr b="1" lang="en" sz="2400">
                <a:solidFill>
                  <a:srgbClr val="434343"/>
                </a:solidFill>
                <a:highlight>
                  <a:srgbClr val="FFFFFF"/>
                </a:highlight>
                <a:latin typeface="Roboto"/>
                <a:ea typeface="Roboto"/>
                <a:cs typeface="Roboto"/>
                <a:sym typeface="Roboto"/>
              </a:rPr>
              <a:t>Current Status:</a:t>
            </a:r>
            <a:endParaRPr b="1" sz="2400">
              <a:solidFill>
                <a:srgbClr val="434343"/>
              </a:solidFill>
              <a:highlight>
                <a:srgbClr val="FFFFFF"/>
              </a:highlight>
              <a:latin typeface="Roboto"/>
              <a:ea typeface="Roboto"/>
              <a:cs typeface="Roboto"/>
              <a:sym typeface="Roboto"/>
            </a:endParaRPr>
          </a:p>
          <a:p>
            <a:pPr indent="0" lvl="0" marL="0" rtl="0">
              <a:lnSpc>
                <a:spcPct val="115000"/>
              </a:lnSpc>
              <a:spcBef>
                <a:spcPts val="0"/>
              </a:spcBef>
              <a:spcAft>
                <a:spcPts val="0"/>
              </a:spcAft>
              <a:buNone/>
            </a:pPr>
            <a:r>
              <a:rPr lang="en" sz="2000">
                <a:solidFill>
                  <a:srgbClr val="666666"/>
                </a:solidFill>
                <a:latin typeface="Roboto"/>
                <a:ea typeface="Roboto"/>
                <a:cs typeface="Roboto"/>
                <a:sym typeface="Roboto"/>
              </a:rPr>
              <a:t>California has been subject to substantial drought, leading to increased risk of forest fires and additional need for agricultural water. (conclusions from many articles)</a:t>
            </a:r>
            <a:endParaRPr sz="2000">
              <a:solidFill>
                <a:srgbClr val="666666"/>
              </a:solidFill>
              <a:latin typeface="Roboto"/>
              <a:ea typeface="Roboto"/>
              <a:cs typeface="Roboto"/>
              <a:sym typeface="Roboto"/>
            </a:endParaRPr>
          </a:p>
          <a:p>
            <a:pPr indent="0" lvl="0" marL="0" rtl="0">
              <a:spcBef>
                <a:spcPts val="0"/>
              </a:spcBef>
              <a:spcAft>
                <a:spcPts val="0"/>
              </a:spcAft>
              <a:buNone/>
            </a:pPr>
            <a:r>
              <a:t/>
            </a:r>
            <a:endParaRPr sz="800">
              <a:solidFill>
                <a:srgbClr val="222222"/>
              </a:solidFill>
            </a:endParaRPr>
          </a:p>
          <a:p>
            <a:pPr indent="0" lvl="0" marL="0" rtl="0">
              <a:lnSpc>
                <a:spcPct val="115000"/>
              </a:lnSpc>
              <a:spcBef>
                <a:spcPts val="0"/>
              </a:spcBef>
              <a:spcAft>
                <a:spcPts val="0"/>
              </a:spcAft>
              <a:buNone/>
            </a:pPr>
            <a:r>
              <a:rPr lang="en" sz="1800">
                <a:solidFill>
                  <a:srgbClr val="666666"/>
                </a:solidFill>
              </a:rPr>
              <a:t> </a:t>
            </a:r>
            <a:endParaRPr b="1" sz="1800">
              <a:solidFill>
                <a:srgbClr val="666666"/>
              </a:solidFill>
              <a:highlight>
                <a:srgbClr val="FFFFFF"/>
              </a:highlight>
              <a:latin typeface="Roboto"/>
              <a:ea typeface="Roboto"/>
              <a:cs typeface="Roboto"/>
              <a:sym typeface="Roboto"/>
            </a:endParaRPr>
          </a:p>
          <a:p>
            <a:pPr indent="0" lvl="0" marL="0">
              <a:spcBef>
                <a:spcPts val="0"/>
              </a:spcBef>
              <a:spcAft>
                <a:spcPts val="0"/>
              </a:spcAft>
              <a:buNone/>
            </a:pPr>
            <a:r>
              <a:t/>
            </a:r>
            <a:endParaRPr sz="1800">
              <a:solidFill>
                <a:srgbClr val="545454"/>
              </a:solidFill>
              <a:highlight>
                <a:srgbClr val="FFFFFF"/>
              </a:highlight>
              <a:latin typeface="Roboto"/>
              <a:ea typeface="Roboto"/>
              <a:cs typeface="Roboto"/>
              <a:sym typeface="Roboto"/>
            </a:endParaRPr>
          </a:p>
          <a:p>
            <a:pPr indent="0" lvl="0" marL="0">
              <a:spcBef>
                <a:spcPts val="0"/>
              </a:spcBef>
              <a:spcAft>
                <a:spcPts val="0"/>
              </a:spcAft>
              <a:buNone/>
            </a:pPr>
            <a:r>
              <a:t/>
            </a:r>
            <a:endParaRPr sz="1800">
              <a:solidFill>
                <a:srgbClr val="545454"/>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0" y="396600"/>
            <a:ext cx="97665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ADF Test: determine whether time series stationary</a:t>
            </a:r>
            <a:endParaRPr/>
          </a:p>
        </p:txBody>
      </p:sp>
      <p:sp>
        <p:nvSpPr>
          <p:cNvPr id="196" name="Shape 196"/>
          <p:cNvSpPr txBox="1"/>
          <p:nvPr>
            <p:ph idx="1" type="body"/>
          </p:nvPr>
        </p:nvSpPr>
        <p:spPr>
          <a:xfrm>
            <a:off x="311700" y="1505700"/>
            <a:ext cx="4445700" cy="307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Null Hypothesis: “T</a:t>
            </a:r>
            <a:r>
              <a:rPr lang="en"/>
              <a:t>he time series is not stationary”</a:t>
            </a:r>
            <a:endParaRPr/>
          </a:p>
          <a:p>
            <a:pPr indent="0" lvl="0" marL="0">
              <a:spcBef>
                <a:spcPts val="1600"/>
              </a:spcBef>
              <a:spcAft>
                <a:spcPts val="0"/>
              </a:spcAft>
              <a:buNone/>
            </a:pPr>
            <a:r>
              <a:rPr lang="en"/>
              <a:t>Alternative Hypothesis: “the time series is stationary”</a:t>
            </a:r>
            <a:endParaRPr/>
          </a:p>
          <a:p>
            <a:pPr indent="0" lvl="0" marL="0">
              <a:spcBef>
                <a:spcPts val="1600"/>
              </a:spcBef>
              <a:spcAft>
                <a:spcPts val="0"/>
              </a:spcAft>
              <a:buNone/>
            </a:pPr>
            <a:r>
              <a:rPr lang="en"/>
              <a:t>Stationary Time Series:  Precipitation </a:t>
            </a:r>
            <a:r>
              <a:rPr lang="en" sz="1350">
                <a:solidFill>
                  <a:srgbClr val="404B5A"/>
                </a:solidFill>
                <a:latin typeface="Arial"/>
                <a:ea typeface="Arial"/>
                <a:cs typeface="Arial"/>
                <a:sym typeface="Arial"/>
              </a:rPr>
              <a:t>mean, variance are time invariant.</a:t>
            </a:r>
            <a:endParaRPr sz="1350">
              <a:solidFill>
                <a:srgbClr val="404B5A"/>
              </a:solidFill>
              <a:latin typeface="Arial"/>
              <a:ea typeface="Arial"/>
              <a:cs typeface="Arial"/>
              <a:sym typeface="Arial"/>
            </a:endParaRPr>
          </a:p>
          <a:p>
            <a:pPr indent="0" lvl="0" marL="0">
              <a:spcBef>
                <a:spcPts val="1600"/>
              </a:spcBef>
              <a:spcAft>
                <a:spcPts val="0"/>
              </a:spcAft>
              <a:buNone/>
            </a:pPr>
            <a:r>
              <a:rPr lang="en" sz="1350">
                <a:solidFill>
                  <a:srgbClr val="404B5A"/>
                </a:solidFill>
                <a:latin typeface="Arial"/>
                <a:ea typeface="Arial"/>
                <a:cs typeface="Arial"/>
                <a:sym typeface="Arial"/>
              </a:rPr>
              <a:t>We did not find substantial precipitation increase/decrease in CA over time.</a:t>
            </a:r>
            <a:endParaRPr sz="1350">
              <a:solidFill>
                <a:srgbClr val="404B5A"/>
              </a:solidFill>
              <a:latin typeface="Arial"/>
              <a:ea typeface="Arial"/>
              <a:cs typeface="Arial"/>
              <a:sym typeface="Arial"/>
            </a:endParaRPr>
          </a:p>
          <a:p>
            <a:pPr indent="0" lvl="0" marL="0">
              <a:spcBef>
                <a:spcPts val="1600"/>
              </a:spcBef>
              <a:spcAft>
                <a:spcPts val="0"/>
              </a:spcAft>
              <a:buNone/>
            </a:pPr>
            <a:r>
              <a:t/>
            </a:r>
            <a:endParaRPr sz="1350">
              <a:solidFill>
                <a:srgbClr val="404B5A"/>
              </a:solidFill>
              <a:latin typeface="Arial"/>
              <a:ea typeface="Arial"/>
              <a:cs typeface="Arial"/>
              <a:sym typeface="Arial"/>
            </a:endParaRPr>
          </a:p>
          <a:p>
            <a:pPr indent="0" lvl="0" marL="0">
              <a:spcBef>
                <a:spcPts val="1600"/>
              </a:spcBef>
              <a:spcAft>
                <a:spcPts val="0"/>
              </a:spcAft>
              <a:buNone/>
            </a:pPr>
            <a:r>
              <a:t/>
            </a:r>
            <a:endParaRPr sz="1350">
              <a:solidFill>
                <a:srgbClr val="404B5A"/>
              </a:solidFill>
              <a:latin typeface="Arial"/>
              <a:ea typeface="Arial"/>
              <a:cs typeface="Arial"/>
              <a:sym typeface="Arial"/>
            </a:endParaRPr>
          </a:p>
          <a:p>
            <a:pPr indent="0" lvl="0" marL="0">
              <a:spcBef>
                <a:spcPts val="1600"/>
              </a:spcBef>
              <a:spcAft>
                <a:spcPts val="1600"/>
              </a:spcAft>
              <a:buNone/>
            </a:pPr>
            <a:r>
              <a:t/>
            </a:r>
            <a:endParaRPr sz="1350">
              <a:solidFill>
                <a:srgbClr val="404B5A"/>
              </a:solidFill>
              <a:latin typeface="Arial"/>
              <a:ea typeface="Arial"/>
              <a:cs typeface="Arial"/>
              <a:sym typeface="Arial"/>
            </a:endParaRPr>
          </a:p>
        </p:txBody>
      </p:sp>
      <p:pic>
        <p:nvPicPr>
          <p:cNvPr id="197" name="Shape 197"/>
          <p:cNvPicPr preferRelativeResize="0"/>
          <p:nvPr/>
        </p:nvPicPr>
        <p:blipFill>
          <a:blip r:embed="rId3">
            <a:alphaModFix/>
          </a:blip>
          <a:stretch>
            <a:fillRect/>
          </a:stretch>
        </p:blipFill>
        <p:spPr>
          <a:xfrm>
            <a:off x="4572000" y="1505700"/>
            <a:ext cx="4438650" cy="177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ARIMA Model and Forecast in CA</a:t>
            </a:r>
            <a:endParaRPr/>
          </a:p>
        </p:txBody>
      </p:sp>
      <p:pic>
        <p:nvPicPr>
          <p:cNvPr id="203" name="Shape 203"/>
          <p:cNvPicPr preferRelativeResize="0"/>
          <p:nvPr/>
        </p:nvPicPr>
        <p:blipFill>
          <a:blip r:embed="rId3">
            <a:alphaModFix/>
          </a:blip>
          <a:stretch>
            <a:fillRect/>
          </a:stretch>
        </p:blipFill>
        <p:spPr>
          <a:xfrm>
            <a:off x="41750" y="2134825"/>
            <a:ext cx="3211676" cy="1735850"/>
          </a:xfrm>
          <a:prstGeom prst="rect">
            <a:avLst/>
          </a:prstGeom>
          <a:noFill/>
          <a:ln>
            <a:noFill/>
          </a:ln>
        </p:spPr>
      </p:pic>
      <p:pic>
        <p:nvPicPr>
          <p:cNvPr id="204" name="Shape 204"/>
          <p:cNvPicPr preferRelativeResize="0"/>
          <p:nvPr/>
        </p:nvPicPr>
        <p:blipFill>
          <a:blip r:embed="rId4">
            <a:alphaModFix/>
          </a:blip>
          <a:stretch>
            <a:fillRect/>
          </a:stretch>
        </p:blipFill>
        <p:spPr>
          <a:xfrm>
            <a:off x="3153750" y="1300175"/>
            <a:ext cx="5933375" cy="3665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25" y="500925"/>
            <a:ext cx="87129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Is there substantial precipitation change in WA?</a:t>
            </a:r>
            <a:endParaRPr/>
          </a:p>
        </p:txBody>
      </p:sp>
      <p:sp>
        <p:nvSpPr>
          <p:cNvPr id="210" name="Shape 210"/>
          <p:cNvSpPr txBox="1"/>
          <p:nvPr/>
        </p:nvSpPr>
        <p:spPr>
          <a:xfrm>
            <a:off x="1773625" y="1304463"/>
            <a:ext cx="4715700" cy="6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a:t>
            </a:r>
            <a:r>
              <a:rPr lang="en"/>
              <a:t>A Precipitation Change from 1895 to 2017</a:t>
            </a:r>
            <a:endParaRPr/>
          </a:p>
        </p:txBody>
      </p:sp>
      <p:pic>
        <p:nvPicPr>
          <p:cNvPr id="211" name="Shape 211"/>
          <p:cNvPicPr preferRelativeResize="0"/>
          <p:nvPr/>
        </p:nvPicPr>
        <p:blipFill>
          <a:blip r:embed="rId3">
            <a:alphaModFix/>
          </a:blip>
          <a:stretch>
            <a:fillRect/>
          </a:stretch>
        </p:blipFill>
        <p:spPr>
          <a:xfrm>
            <a:off x="1091375" y="1599188"/>
            <a:ext cx="6846139" cy="34715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De-seasonalized Precipitation in WA  </a:t>
            </a:r>
            <a:r>
              <a:rPr lang="en" sz="1800"/>
              <a:t>stl() seasdj()</a:t>
            </a:r>
            <a:endParaRPr/>
          </a:p>
        </p:txBody>
      </p:sp>
      <p:sp>
        <p:nvSpPr>
          <p:cNvPr id="217" name="Shape 217"/>
          <p:cNvSpPr txBox="1"/>
          <p:nvPr>
            <p:ph idx="1" type="body"/>
          </p:nvPr>
        </p:nvSpPr>
        <p:spPr>
          <a:xfrm>
            <a:off x="0" y="1870900"/>
            <a:ext cx="2399700" cy="102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676767"/>
                </a:solidFill>
                <a:latin typeface="Arial"/>
                <a:ea typeface="Arial"/>
                <a:cs typeface="Arial"/>
                <a:sym typeface="Arial"/>
              </a:rPr>
              <a:t>Time Series Decomposition</a:t>
            </a:r>
            <a:endParaRPr sz="1200">
              <a:solidFill>
                <a:srgbClr val="676767"/>
              </a:solidFill>
              <a:latin typeface="Arial"/>
              <a:ea typeface="Arial"/>
              <a:cs typeface="Arial"/>
              <a:sym typeface="Arial"/>
            </a:endParaRPr>
          </a:p>
          <a:p>
            <a:pPr indent="0" lvl="0" marL="0" rtl="0">
              <a:spcBef>
                <a:spcPts val="0"/>
              </a:spcBef>
              <a:spcAft>
                <a:spcPts val="0"/>
              </a:spcAft>
              <a:buNone/>
            </a:pPr>
            <a:r>
              <a:t/>
            </a:r>
            <a:endParaRPr sz="1200">
              <a:solidFill>
                <a:srgbClr val="676767"/>
              </a:solidFill>
              <a:latin typeface="Arial"/>
              <a:ea typeface="Arial"/>
              <a:cs typeface="Arial"/>
              <a:sym typeface="Arial"/>
            </a:endParaRPr>
          </a:p>
          <a:p>
            <a:pPr indent="0" lvl="0" marL="0" rtl="0">
              <a:spcBef>
                <a:spcPts val="0"/>
              </a:spcBef>
              <a:spcAft>
                <a:spcPts val="0"/>
              </a:spcAft>
              <a:buNone/>
            </a:pPr>
            <a:r>
              <a:rPr lang="en" sz="1200">
                <a:solidFill>
                  <a:srgbClr val="676767"/>
                </a:solidFill>
                <a:latin typeface="Arial"/>
                <a:ea typeface="Arial"/>
                <a:cs typeface="Arial"/>
                <a:sym typeface="Arial"/>
              </a:rPr>
              <a:t>Additive Model = Seasonal +Trend + reminder </a:t>
            </a:r>
            <a:endParaRPr sz="1200">
              <a:solidFill>
                <a:srgbClr val="676767"/>
              </a:solidFill>
              <a:latin typeface="Arial"/>
              <a:ea typeface="Arial"/>
              <a:cs typeface="Arial"/>
              <a:sym typeface="Arial"/>
            </a:endParaRPr>
          </a:p>
          <a:p>
            <a:pPr indent="0" lvl="0" marL="0" rtl="0">
              <a:spcBef>
                <a:spcPts val="0"/>
              </a:spcBef>
              <a:spcAft>
                <a:spcPts val="0"/>
              </a:spcAft>
              <a:buNone/>
            </a:pPr>
            <a:r>
              <a:t/>
            </a:r>
            <a:endParaRPr sz="1200">
              <a:solidFill>
                <a:srgbClr val="676767"/>
              </a:solidFill>
              <a:latin typeface="Arial"/>
              <a:ea typeface="Arial"/>
              <a:cs typeface="Arial"/>
              <a:sym typeface="Arial"/>
            </a:endParaRPr>
          </a:p>
          <a:p>
            <a:pPr indent="0" lvl="0" marL="0" rtl="0">
              <a:spcBef>
                <a:spcPts val="0"/>
              </a:spcBef>
              <a:spcAft>
                <a:spcPts val="0"/>
              </a:spcAft>
              <a:buNone/>
            </a:pPr>
            <a:r>
              <a:t/>
            </a:r>
            <a:endParaRPr sz="1200">
              <a:solidFill>
                <a:srgbClr val="676767"/>
              </a:solidFill>
              <a:latin typeface="Arial"/>
              <a:ea typeface="Arial"/>
              <a:cs typeface="Arial"/>
              <a:sym typeface="Arial"/>
            </a:endParaRPr>
          </a:p>
          <a:p>
            <a:pPr indent="0" lvl="0" marL="0" rtl="0">
              <a:spcBef>
                <a:spcPts val="0"/>
              </a:spcBef>
              <a:spcAft>
                <a:spcPts val="1600"/>
              </a:spcAft>
              <a:buNone/>
            </a:pPr>
            <a:r>
              <a:t/>
            </a:r>
            <a:endParaRPr/>
          </a:p>
        </p:txBody>
      </p:sp>
      <p:sp>
        <p:nvSpPr>
          <p:cNvPr id="218" name="Shape 218"/>
          <p:cNvSpPr txBox="1"/>
          <p:nvPr/>
        </p:nvSpPr>
        <p:spPr>
          <a:xfrm>
            <a:off x="1596350" y="1637975"/>
            <a:ext cx="740700" cy="29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data</a:t>
            </a:r>
            <a:endParaRPr/>
          </a:p>
        </p:txBody>
      </p:sp>
      <p:sp>
        <p:nvSpPr>
          <p:cNvPr id="219" name="Shape 219"/>
          <p:cNvSpPr txBox="1"/>
          <p:nvPr/>
        </p:nvSpPr>
        <p:spPr>
          <a:xfrm>
            <a:off x="1596350" y="2530000"/>
            <a:ext cx="740700" cy="1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trend</a:t>
            </a:r>
            <a:endParaRPr/>
          </a:p>
        </p:txBody>
      </p:sp>
      <p:sp>
        <p:nvSpPr>
          <p:cNvPr id="220" name="Shape 220"/>
          <p:cNvSpPr txBox="1"/>
          <p:nvPr/>
        </p:nvSpPr>
        <p:spPr>
          <a:xfrm>
            <a:off x="1064175" y="3453175"/>
            <a:ext cx="16902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seasonality</a:t>
            </a:r>
            <a:endParaRPr/>
          </a:p>
        </p:txBody>
      </p:sp>
      <p:sp>
        <p:nvSpPr>
          <p:cNvPr id="221" name="Shape 221"/>
          <p:cNvSpPr txBox="1"/>
          <p:nvPr/>
        </p:nvSpPr>
        <p:spPr>
          <a:xfrm>
            <a:off x="1210250" y="4240750"/>
            <a:ext cx="11268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reminder</a:t>
            </a:r>
            <a:endParaRPr/>
          </a:p>
        </p:txBody>
      </p:sp>
      <p:pic>
        <p:nvPicPr>
          <p:cNvPr id="222" name="Shape 222"/>
          <p:cNvPicPr preferRelativeResize="0"/>
          <p:nvPr/>
        </p:nvPicPr>
        <p:blipFill>
          <a:blip r:embed="rId3">
            <a:alphaModFix/>
          </a:blip>
          <a:stretch>
            <a:fillRect/>
          </a:stretch>
        </p:blipFill>
        <p:spPr>
          <a:xfrm>
            <a:off x="2097050" y="1377150"/>
            <a:ext cx="6656300" cy="3614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0" y="396600"/>
            <a:ext cx="97665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ADF Test: determine whether time series stationary</a:t>
            </a:r>
            <a:endParaRPr/>
          </a:p>
        </p:txBody>
      </p:sp>
      <p:sp>
        <p:nvSpPr>
          <p:cNvPr id="228" name="Shape 228"/>
          <p:cNvSpPr txBox="1"/>
          <p:nvPr>
            <p:ph idx="1" type="body"/>
          </p:nvPr>
        </p:nvSpPr>
        <p:spPr>
          <a:xfrm>
            <a:off x="311700" y="1505700"/>
            <a:ext cx="4445700" cy="307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Null Hypothesis: “The time series is not stationary”</a:t>
            </a:r>
            <a:endParaRPr/>
          </a:p>
          <a:p>
            <a:pPr indent="0" lvl="0" marL="0" rtl="0">
              <a:spcBef>
                <a:spcPts val="1600"/>
              </a:spcBef>
              <a:spcAft>
                <a:spcPts val="0"/>
              </a:spcAft>
              <a:buNone/>
            </a:pPr>
            <a:r>
              <a:rPr lang="en"/>
              <a:t>Alternative Hypothesis: “the time series is stationary”</a:t>
            </a:r>
            <a:endParaRPr/>
          </a:p>
          <a:p>
            <a:pPr indent="0" lvl="0" marL="0">
              <a:spcBef>
                <a:spcPts val="1600"/>
              </a:spcBef>
              <a:spcAft>
                <a:spcPts val="0"/>
              </a:spcAft>
              <a:buNone/>
            </a:pPr>
            <a:r>
              <a:rPr lang="en"/>
              <a:t>Stationary Time Series:  </a:t>
            </a:r>
            <a:r>
              <a:rPr lang="en" sz="1350">
                <a:solidFill>
                  <a:srgbClr val="404B5A"/>
                </a:solidFill>
                <a:latin typeface="Arial"/>
                <a:ea typeface="Arial"/>
                <a:cs typeface="Arial"/>
                <a:sym typeface="Arial"/>
              </a:rPr>
              <a:t>Precipitation m</a:t>
            </a:r>
            <a:r>
              <a:rPr lang="en" sz="1350">
                <a:solidFill>
                  <a:srgbClr val="404B5A"/>
                </a:solidFill>
                <a:latin typeface="Arial"/>
                <a:ea typeface="Arial"/>
                <a:cs typeface="Arial"/>
                <a:sym typeface="Arial"/>
              </a:rPr>
              <a:t>ean, variance are time invariant.</a:t>
            </a:r>
            <a:endParaRPr sz="1350">
              <a:solidFill>
                <a:srgbClr val="404B5A"/>
              </a:solidFill>
              <a:latin typeface="Arial"/>
              <a:ea typeface="Arial"/>
              <a:cs typeface="Arial"/>
              <a:sym typeface="Arial"/>
            </a:endParaRPr>
          </a:p>
          <a:p>
            <a:pPr indent="0" lvl="0" marL="0" rtl="0">
              <a:spcBef>
                <a:spcPts val="1600"/>
              </a:spcBef>
              <a:spcAft>
                <a:spcPts val="0"/>
              </a:spcAft>
              <a:buNone/>
            </a:pPr>
            <a:r>
              <a:rPr lang="en" sz="1350">
                <a:solidFill>
                  <a:srgbClr val="404B5A"/>
                </a:solidFill>
                <a:latin typeface="Arial"/>
                <a:ea typeface="Arial"/>
                <a:cs typeface="Arial"/>
                <a:sym typeface="Arial"/>
              </a:rPr>
              <a:t>We did not find substantial precipitation increase/decrease in WA over time.</a:t>
            </a:r>
            <a:endParaRPr sz="1350">
              <a:solidFill>
                <a:srgbClr val="404B5A"/>
              </a:solidFill>
              <a:latin typeface="Arial"/>
              <a:ea typeface="Arial"/>
              <a:cs typeface="Arial"/>
              <a:sym typeface="Arial"/>
            </a:endParaRPr>
          </a:p>
          <a:p>
            <a:pPr indent="0" lvl="0" marL="0" rtl="0">
              <a:spcBef>
                <a:spcPts val="1600"/>
              </a:spcBef>
              <a:spcAft>
                <a:spcPts val="0"/>
              </a:spcAft>
              <a:buNone/>
            </a:pPr>
            <a:r>
              <a:t/>
            </a:r>
            <a:endParaRPr sz="1350">
              <a:solidFill>
                <a:srgbClr val="404B5A"/>
              </a:solidFill>
              <a:latin typeface="Arial"/>
              <a:ea typeface="Arial"/>
              <a:cs typeface="Arial"/>
              <a:sym typeface="Arial"/>
            </a:endParaRPr>
          </a:p>
          <a:p>
            <a:pPr indent="0" lvl="0" marL="0" rtl="0">
              <a:spcBef>
                <a:spcPts val="1600"/>
              </a:spcBef>
              <a:spcAft>
                <a:spcPts val="0"/>
              </a:spcAft>
              <a:buNone/>
            </a:pPr>
            <a:r>
              <a:t/>
            </a:r>
            <a:endParaRPr sz="1350">
              <a:solidFill>
                <a:srgbClr val="404B5A"/>
              </a:solidFill>
              <a:latin typeface="Arial"/>
              <a:ea typeface="Arial"/>
              <a:cs typeface="Arial"/>
              <a:sym typeface="Arial"/>
            </a:endParaRPr>
          </a:p>
          <a:p>
            <a:pPr indent="0" lvl="0" marL="0" rtl="0">
              <a:spcBef>
                <a:spcPts val="1600"/>
              </a:spcBef>
              <a:spcAft>
                <a:spcPts val="1600"/>
              </a:spcAft>
              <a:buNone/>
            </a:pPr>
            <a:r>
              <a:t/>
            </a:r>
            <a:endParaRPr sz="1350">
              <a:solidFill>
                <a:srgbClr val="404B5A"/>
              </a:solidFill>
              <a:latin typeface="Arial"/>
              <a:ea typeface="Arial"/>
              <a:cs typeface="Arial"/>
              <a:sym typeface="Arial"/>
            </a:endParaRPr>
          </a:p>
        </p:txBody>
      </p:sp>
      <p:pic>
        <p:nvPicPr>
          <p:cNvPr id="229" name="Shape 229"/>
          <p:cNvPicPr preferRelativeResize="0"/>
          <p:nvPr/>
        </p:nvPicPr>
        <p:blipFill>
          <a:blip r:embed="rId3">
            <a:alphaModFix/>
          </a:blip>
          <a:stretch>
            <a:fillRect/>
          </a:stretch>
        </p:blipFill>
        <p:spPr>
          <a:xfrm>
            <a:off x="4572000" y="1505700"/>
            <a:ext cx="4088100" cy="1749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ARIMA Model and Forecast in WA</a:t>
            </a:r>
            <a:endParaRPr/>
          </a:p>
        </p:txBody>
      </p:sp>
      <p:pic>
        <p:nvPicPr>
          <p:cNvPr id="235" name="Shape 235"/>
          <p:cNvPicPr preferRelativeResize="0"/>
          <p:nvPr/>
        </p:nvPicPr>
        <p:blipFill>
          <a:blip r:embed="rId3">
            <a:alphaModFix/>
          </a:blip>
          <a:stretch>
            <a:fillRect/>
          </a:stretch>
        </p:blipFill>
        <p:spPr>
          <a:xfrm>
            <a:off x="58500" y="1840400"/>
            <a:ext cx="2892600" cy="1925925"/>
          </a:xfrm>
          <a:prstGeom prst="rect">
            <a:avLst/>
          </a:prstGeom>
          <a:noFill/>
          <a:ln>
            <a:noFill/>
          </a:ln>
        </p:spPr>
      </p:pic>
      <p:pic>
        <p:nvPicPr>
          <p:cNvPr id="236" name="Shape 236"/>
          <p:cNvPicPr preferRelativeResize="0"/>
          <p:nvPr/>
        </p:nvPicPr>
        <p:blipFill rotWithShape="1">
          <a:blip r:embed="rId4">
            <a:alphaModFix/>
          </a:blip>
          <a:srcRect b="-2870" l="0" r="-3135" t="0"/>
          <a:stretch/>
        </p:blipFill>
        <p:spPr>
          <a:xfrm>
            <a:off x="2951100" y="1304150"/>
            <a:ext cx="6192900" cy="3745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Is there any correlation between</a:t>
            </a:r>
            <a:endParaRPr sz="3000"/>
          </a:p>
          <a:p>
            <a:pPr indent="0" lvl="0" marL="0">
              <a:spcBef>
                <a:spcPts val="0"/>
              </a:spcBef>
              <a:spcAft>
                <a:spcPts val="0"/>
              </a:spcAft>
              <a:buNone/>
            </a:pPr>
            <a:r>
              <a:rPr lang="en" sz="3000"/>
              <a:t>Drought and Precipitation? </a:t>
            </a:r>
            <a:endParaRPr sz="3000"/>
          </a:p>
        </p:txBody>
      </p:sp>
      <p:sp>
        <p:nvSpPr>
          <p:cNvPr id="242" name="Shape 242"/>
          <p:cNvSpPr txBox="1"/>
          <p:nvPr>
            <p:ph idx="2" type="body"/>
          </p:nvPr>
        </p:nvSpPr>
        <p:spPr>
          <a:xfrm>
            <a:off x="4616700" y="516000"/>
            <a:ext cx="4206600" cy="431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666666"/>
                </a:solidFill>
              </a:rPr>
              <a:t>Compare drought and precipitation time series for CA</a:t>
            </a:r>
            <a:endParaRPr b="1" sz="1800">
              <a:solidFill>
                <a:srgbClr val="666666"/>
              </a:solidFill>
            </a:endParaRPr>
          </a:p>
          <a:p>
            <a:pPr indent="0" lvl="0" marL="0" rtl="0">
              <a:spcBef>
                <a:spcPts val="0"/>
              </a:spcBef>
              <a:spcAft>
                <a:spcPts val="0"/>
              </a:spcAft>
              <a:buNone/>
            </a:pPr>
            <a:r>
              <a:t/>
            </a:r>
            <a:endParaRPr sz="1200">
              <a:solidFill>
                <a:srgbClr val="666666"/>
              </a:solidFill>
              <a:latin typeface="Arial"/>
              <a:ea typeface="Arial"/>
              <a:cs typeface="Arial"/>
              <a:sym typeface="Arial"/>
            </a:endParaRPr>
          </a:p>
          <a:p>
            <a:pPr indent="0" lvl="0" marL="0" rtl="0">
              <a:spcBef>
                <a:spcPts val="0"/>
              </a:spcBef>
              <a:spcAft>
                <a:spcPts val="0"/>
              </a:spcAft>
              <a:buNone/>
            </a:pPr>
            <a:r>
              <a:t/>
            </a:r>
            <a:endParaRPr sz="1200">
              <a:solidFill>
                <a:srgbClr val="666666"/>
              </a:solidFill>
              <a:latin typeface="Arial"/>
              <a:ea typeface="Arial"/>
              <a:cs typeface="Arial"/>
              <a:sym typeface="Arial"/>
            </a:endParaRPr>
          </a:p>
          <a:p>
            <a:pPr indent="0" lvl="0" marL="0" rtl="0">
              <a:spcBef>
                <a:spcPts val="0"/>
              </a:spcBef>
              <a:spcAft>
                <a:spcPts val="0"/>
              </a:spcAft>
              <a:buNone/>
            </a:pPr>
            <a:r>
              <a:rPr b="1" lang="en" sz="1800">
                <a:solidFill>
                  <a:srgbClr val="666666"/>
                </a:solidFill>
              </a:rPr>
              <a:t>Compare drought and precipitation time series for WA</a:t>
            </a:r>
            <a:endParaRPr b="1" sz="1800">
              <a:solidFill>
                <a:srgbClr val="666666"/>
              </a:solidFill>
            </a:endParaRPr>
          </a:p>
          <a:p>
            <a:pPr indent="0" lvl="0" marL="0">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Raw Data on Drought index and Precipitation in CA</a:t>
            </a:r>
            <a:endParaRPr sz="2400"/>
          </a:p>
        </p:txBody>
      </p:sp>
      <p:sp>
        <p:nvSpPr>
          <p:cNvPr id="248" name="Shape 248"/>
          <p:cNvSpPr txBox="1"/>
          <p:nvPr/>
        </p:nvSpPr>
        <p:spPr>
          <a:xfrm>
            <a:off x="7098575" y="1779625"/>
            <a:ext cx="1628400" cy="272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666666"/>
                </a:solidFill>
              </a:rPr>
              <a:t>Precipitation in blue</a:t>
            </a:r>
            <a:endParaRPr sz="2000">
              <a:solidFill>
                <a:srgbClr val="666666"/>
              </a:solidFill>
            </a:endParaRPr>
          </a:p>
          <a:p>
            <a:pPr indent="0" lvl="0" marL="0">
              <a:spcBef>
                <a:spcPts val="0"/>
              </a:spcBef>
              <a:spcAft>
                <a:spcPts val="0"/>
              </a:spcAft>
              <a:buNone/>
            </a:pPr>
            <a:r>
              <a:t/>
            </a:r>
            <a:endParaRPr sz="2000">
              <a:solidFill>
                <a:srgbClr val="666666"/>
              </a:solidFill>
            </a:endParaRPr>
          </a:p>
          <a:p>
            <a:pPr indent="0" lvl="0" marL="0">
              <a:spcBef>
                <a:spcPts val="0"/>
              </a:spcBef>
              <a:spcAft>
                <a:spcPts val="0"/>
              </a:spcAft>
              <a:buNone/>
            </a:pPr>
            <a:r>
              <a:rPr lang="en" sz="2000">
                <a:solidFill>
                  <a:srgbClr val="666666"/>
                </a:solidFill>
              </a:rPr>
              <a:t>Drought in red</a:t>
            </a:r>
            <a:endParaRPr sz="2000">
              <a:solidFill>
                <a:srgbClr val="666666"/>
              </a:solidFill>
            </a:endParaRPr>
          </a:p>
        </p:txBody>
      </p:sp>
      <p:pic>
        <p:nvPicPr>
          <p:cNvPr id="249" name="Shape 249"/>
          <p:cNvPicPr preferRelativeResize="0"/>
          <p:nvPr/>
        </p:nvPicPr>
        <p:blipFill>
          <a:blip r:embed="rId3">
            <a:alphaModFix/>
          </a:blip>
          <a:stretch>
            <a:fillRect/>
          </a:stretch>
        </p:blipFill>
        <p:spPr>
          <a:xfrm>
            <a:off x="257750" y="1406075"/>
            <a:ext cx="6466151" cy="355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Raw Data on Drought index and Precipitation in CA</a:t>
            </a:r>
            <a:endParaRPr sz="2400"/>
          </a:p>
          <a:p>
            <a:pPr indent="0" lvl="0" marL="0">
              <a:spcBef>
                <a:spcPts val="0"/>
              </a:spcBef>
              <a:spcAft>
                <a:spcPts val="0"/>
              </a:spcAft>
              <a:buNone/>
            </a:pPr>
            <a:r>
              <a:t/>
            </a:r>
            <a:endParaRPr/>
          </a:p>
        </p:txBody>
      </p:sp>
      <p:pic>
        <p:nvPicPr>
          <p:cNvPr id="255" name="Shape 255"/>
          <p:cNvPicPr preferRelativeResize="0"/>
          <p:nvPr/>
        </p:nvPicPr>
        <p:blipFill>
          <a:blip r:embed="rId3">
            <a:alphaModFix/>
          </a:blip>
          <a:stretch>
            <a:fillRect/>
          </a:stretch>
        </p:blipFill>
        <p:spPr>
          <a:xfrm>
            <a:off x="181125" y="1344075"/>
            <a:ext cx="6542775" cy="3714075"/>
          </a:xfrm>
          <a:prstGeom prst="rect">
            <a:avLst/>
          </a:prstGeom>
          <a:noFill/>
          <a:ln>
            <a:noFill/>
          </a:ln>
        </p:spPr>
      </p:pic>
      <p:sp>
        <p:nvSpPr>
          <p:cNvPr id="256" name="Shape 256"/>
          <p:cNvSpPr txBox="1"/>
          <p:nvPr/>
        </p:nvSpPr>
        <p:spPr>
          <a:xfrm>
            <a:off x="6810100" y="1827525"/>
            <a:ext cx="1906200" cy="285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434343"/>
                </a:solidFill>
              </a:rPr>
              <a:t>Blue Slope:</a:t>
            </a:r>
            <a:endParaRPr sz="1800">
              <a:solidFill>
                <a:srgbClr val="434343"/>
              </a:solidFill>
            </a:endParaRPr>
          </a:p>
          <a:p>
            <a:pPr indent="0" lvl="0" marL="0">
              <a:spcBef>
                <a:spcPts val="0"/>
              </a:spcBef>
              <a:spcAft>
                <a:spcPts val="0"/>
              </a:spcAft>
              <a:buNone/>
            </a:pPr>
            <a:r>
              <a:rPr lang="en" sz="1800">
                <a:solidFill>
                  <a:srgbClr val="434343"/>
                </a:solidFill>
              </a:rPr>
              <a:t>-0.001386</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rPr lang="en" sz="1800">
                <a:solidFill>
                  <a:srgbClr val="434343"/>
                </a:solidFill>
              </a:rPr>
              <a:t>Red Slope:</a:t>
            </a:r>
            <a:endParaRPr sz="1800">
              <a:solidFill>
                <a:srgbClr val="434343"/>
              </a:solidFill>
            </a:endParaRPr>
          </a:p>
          <a:p>
            <a:pPr indent="0" lvl="0" marL="0">
              <a:spcBef>
                <a:spcPts val="0"/>
              </a:spcBef>
              <a:spcAft>
                <a:spcPts val="0"/>
              </a:spcAft>
              <a:buNone/>
            </a:pPr>
            <a:r>
              <a:rPr lang="en" sz="1800">
                <a:solidFill>
                  <a:srgbClr val="434343"/>
                </a:solidFill>
              </a:rPr>
              <a:t>-0.012539</a:t>
            </a:r>
            <a:endParaRPr sz="18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Correlation between CA Drought and Precipitation</a:t>
            </a:r>
            <a:endParaRPr/>
          </a:p>
        </p:txBody>
      </p:sp>
      <p:pic>
        <p:nvPicPr>
          <p:cNvPr id="262" name="Shape 262"/>
          <p:cNvPicPr preferRelativeResize="0"/>
          <p:nvPr/>
        </p:nvPicPr>
        <p:blipFill>
          <a:blip r:embed="rId3">
            <a:alphaModFix/>
          </a:blip>
          <a:stretch>
            <a:fillRect/>
          </a:stretch>
        </p:blipFill>
        <p:spPr>
          <a:xfrm>
            <a:off x="152400" y="1277025"/>
            <a:ext cx="6340106" cy="3714075"/>
          </a:xfrm>
          <a:prstGeom prst="rect">
            <a:avLst/>
          </a:prstGeom>
          <a:noFill/>
          <a:ln>
            <a:noFill/>
          </a:ln>
        </p:spPr>
      </p:pic>
      <p:sp>
        <p:nvSpPr>
          <p:cNvPr id="263" name="Shape 263"/>
          <p:cNvSpPr txBox="1"/>
          <p:nvPr/>
        </p:nvSpPr>
        <p:spPr>
          <a:xfrm>
            <a:off x="6810100" y="2181925"/>
            <a:ext cx="1915800" cy="158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2"/>
                </a:solidFill>
              </a:rPr>
              <a:t>Pearson's product-moment correlation:</a:t>
            </a:r>
            <a:endParaRPr sz="1800">
              <a:solidFill>
                <a:schemeClr val="dk2"/>
              </a:solidFill>
            </a:endParaRPr>
          </a:p>
          <a:p>
            <a:pPr indent="0" lvl="0" marL="0">
              <a:spcBef>
                <a:spcPts val="0"/>
              </a:spcBef>
              <a:spcAft>
                <a:spcPts val="0"/>
              </a:spcAft>
              <a:buNone/>
            </a:pPr>
            <a:r>
              <a:rPr lang="en" sz="1800">
                <a:solidFill>
                  <a:schemeClr val="dk2"/>
                </a:solidFill>
              </a:rPr>
              <a:t>0.7407377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7" name="Shape 77"/>
          <p:cNvSpPr txBox="1"/>
          <p:nvPr/>
        </p:nvSpPr>
        <p:spPr>
          <a:xfrm>
            <a:off x="311725" y="1530600"/>
            <a:ext cx="8122200" cy="324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666666"/>
                </a:solidFill>
                <a:latin typeface="Roboto"/>
                <a:ea typeface="Roboto"/>
                <a:cs typeface="Roboto"/>
                <a:sym typeface="Roboto"/>
              </a:rPr>
              <a:t>Despite recent storm, California's 'drought map' depicts same bleak outlook</a:t>
            </a:r>
            <a:endParaRPr sz="2400">
              <a:solidFill>
                <a:srgbClr val="666666"/>
              </a:solidFill>
              <a:latin typeface="Roboto"/>
              <a:ea typeface="Roboto"/>
              <a:cs typeface="Roboto"/>
              <a:sym typeface="Roboto"/>
            </a:endParaRPr>
          </a:p>
          <a:p>
            <a:pPr indent="0" lvl="0" marL="0">
              <a:spcBef>
                <a:spcPts val="0"/>
              </a:spcBef>
              <a:spcAft>
                <a:spcPts val="0"/>
              </a:spcAft>
              <a:buNone/>
            </a:pPr>
            <a:r>
              <a:rPr lang="en" sz="2400">
                <a:solidFill>
                  <a:srgbClr val="666666"/>
                </a:solidFill>
                <a:latin typeface="Roboto"/>
                <a:ea typeface="Roboto"/>
                <a:cs typeface="Roboto"/>
                <a:sym typeface="Roboto"/>
              </a:rPr>
              <a:t>                                                         -----SFGATE Article</a:t>
            </a:r>
            <a:endParaRPr sz="2400">
              <a:solidFill>
                <a:srgbClr val="666666"/>
              </a:solidFill>
              <a:latin typeface="Roboto"/>
              <a:ea typeface="Roboto"/>
              <a:cs typeface="Roboto"/>
              <a:sym typeface="Roboto"/>
            </a:endParaRPr>
          </a:p>
        </p:txBody>
      </p:sp>
      <p:pic>
        <p:nvPicPr>
          <p:cNvPr id="78" name="Shape 78"/>
          <p:cNvPicPr preferRelativeResize="0"/>
          <p:nvPr/>
        </p:nvPicPr>
        <p:blipFill>
          <a:blip r:embed="rId3">
            <a:alphaModFix/>
          </a:blip>
          <a:stretch>
            <a:fillRect/>
          </a:stretch>
        </p:blipFill>
        <p:spPr>
          <a:xfrm>
            <a:off x="3158115" y="3290375"/>
            <a:ext cx="2092750" cy="1395900"/>
          </a:xfrm>
          <a:prstGeom prst="rect">
            <a:avLst/>
          </a:prstGeom>
          <a:noFill/>
          <a:ln>
            <a:noFill/>
          </a:ln>
        </p:spPr>
      </p:pic>
      <p:pic>
        <p:nvPicPr>
          <p:cNvPr id="79" name="Shape 79"/>
          <p:cNvPicPr preferRelativeResize="0"/>
          <p:nvPr/>
        </p:nvPicPr>
        <p:blipFill>
          <a:blip r:embed="rId4">
            <a:alphaModFix/>
          </a:blip>
          <a:stretch>
            <a:fillRect/>
          </a:stretch>
        </p:blipFill>
        <p:spPr>
          <a:xfrm>
            <a:off x="412150" y="2784663"/>
            <a:ext cx="2631200" cy="2136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Correlation between CA Drought and Precipitation</a:t>
            </a:r>
            <a:endParaRPr sz="2400"/>
          </a:p>
        </p:txBody>
      </p:sp>
      <p:pic>
        <p:nvPicPr>
          <p:cNvPr id="269" name="Shape 269"/>
          <p:cNvPicPr preferRelativeResize="0"/>
          <p:nvPr/>
        </p:nvPicPr>
        <p:blipFill>
          <a:blip r:embed="rId3">
            <a:alphaModFix/>
          </a:blip>
          <a:stretch>
            <a:fillRect/>
          </a:stretch>
        </p:blipFill>
        <p:spPr>
          <a:xfrm>
            <a:off x="152400" y="1277025"/>
            <a:ext cx="6340106" cy="3714075"/>
          </a:xfrm>
          <a:prstGeom prst="rect">
            <a:avLst/>
          </a:prstGeom>
          <a:noFill/>
          <a:ln>
            <a:noFill/>
          </a:ln>
        </p:spPr>
      </p:pic>
      <p:sp>
        <p:nvSpPr>
          <p:cNvPr id="270" name="Shape 270"/>
          <p:cNvSpPr txBox="1"/>
          <p:nvPr/>
        </p:nvSpPr>
        <p:spPr>
          <a:xfrm>
            <a:off x="6685600" y="1626375"/>
            <a:ext cx="2097600" cy="294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Distance correlation:</a:t>
            </a:r>
            <a:endParaRPr sz="1800">
              <a:solidFill>
                <a:srgbClr val="666666"/>
              </a:solidFill>
            </a:endParaRPr>
          </a:p>
          <a:p>
            <a:pPr indent="0" lvl="0" marL="0">
              <a:spcBef>
                <a:spcPts val="0"/>
              </a:spcBef>
              <a:spcAft>
                <a:spcPts val="0"/>
              </a:spcAft>
              <a:buNone/>
            </a:pPr>
            <a:r>
              <a:rPr lang="en" sz="1800">
                <a:solidFill>
                  <a:srgbClr val="666666"/>
                </a:solidFill>
              </a:rPr>
              <a:t>0.6893273</a:t>
            </a:r>
            <a:endParaRPr sz="1800">
              <a:solidFill>
                <a:srgbClr val="666666"/>
              </a:solidFill>
            </a:endParaRPr>
          </a:p>
          <a:p>
            <a:pPr indent="0" lvl="0" marL="0">
              <a:spcBef>
                <a:spcPts val="0"/>
              </a:spcBef>
              <a:spcAft>
                <a:spcPts val="0"/>
              </a:spcAft>
              <a:buNone/>
            </a:pPr>
            <a:r>
              <a:t/>
            </a:r>
            <a:endParaRPr sz="1800">
              <a:solidFill>
                <a:srgbClr val="666666"/>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Raw Data on Drought index and Precipitation in WA</a:t>
            </a:r>
            <a:endParaRPr/>
          </a:p>
        </p:txBody>
      </p:sp>
      <p:pic>
        <p:nvPicPr>
          <p:cNvPr id="276" name="Shape 276"/>
          <p:cNvPicPr preferRelativeResize="0"/>
          <p:nvPr/>
        </p:nvPicPr>
        <p:blipFill>
          <a:blip r:embed="rId3">
            <a:alphaModFix/>
          </a:blip>
          <a:stretch>
            <a:fillRect/>
          </a:stretch>
        </p:blipFill>
        <p:spPr>
          <a:xfrm>
            <a:off x="152400" y="1277025"/>
            <a:ext cx="6340106" cy="3714075"/>
          </a:xfrm>
          <a:prstGeom prst="rect">
            <a:avLst/>
          </a:prstGeom>
          <a:noFill/>
          <a:ln>
            <a:noFill/>
          </a:ln>
        </p:spPr>
      </p:pic>
      <p:sp>
        <p:nvSpPr>
          <p:cNvPr id="277" name="Shape 277"/>
          <p:cNvSpPr txBox="1"/>
          <p:nvPr/>
        </p:nvSpPr>
        <p:spPr>
          <a:xfrm>
            <a:off x="6714325" y="1837100"/>
            <a:ext cx="1992300" cy="277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666666"/>
                </a:solidFill>
                <a:latin typeface="Roboto"/>
                <a:ea typeface="Roboto"/>
                <a:cs typeface="Roboto"/>
                <a:sym typeface="Roboto"/>
              </a:rPr>
              <a:t>Purple: Precipitation</a:t>
            </a:r>
            <a:endParaRPr sz="2000">
              <a:solidFill>
                <a:srgbClr val="666666"/>
              </a:solidFill>
              <a:latin typeface="Roboto"/>
              <a:ea typeface="Roboto"/>
              <a:cs typeface="Roboto"/>
              <a:sym typeface="Roboto"/>
            </a:endParaRPr>
          </a:p>
          <a:p>
            <a:pPr indent="0" lvl="0" marL="0">
              <a:spcBef>
                <a:spcPts val="0"/>
              </a:spcBef>
              <a:spcAft>
                <a:spcPts val="0"/>
              </a:spcAft>
              <a:buNone/>
            </a:pPr>
            <a:r>
              <a:t/>
            </a:r>
            <a:endParaRPr sz="2000">
              <a:solidFill>
                <a:srgbClr val="666666"/>
              </a:solidFill>
              <a:latin typeface="Roboto"/>
              <a:ea typeface="Roboto"/>
              <a:cs typeface="Roboto"/>
              <a:sym typeface="Roboto"/>
            </a:endParaRPr>
          </a:p>
          <a:p>
            <a:pPr indent="0" lvl="0" marL="0">
              <a:spcBef>
                <a:spcPts val="0"/>
              </a:spcBef>
              <a:spcAft>
                <a:spcPts val="0"/>
              </a:spcAft>
              <a:buNone/>
            </a:pPr>
            <a:r>
              <a:rPr lang="en" sz="2000">
                <a:solidFill>
                  <a:srgbClr val="666666"/>
                </a:solidFill>
                <a:latin typeface="Roboto"/>
                <a:ea typeface="Roboto"/>
                <a:cs typeface="Roboto"/>
                <a:sym typeface="Roboto"/>
              </a:rPr>
              <a:t>Orange: Drought</a:t>
            </a:r>
            <a:endParaRPr sz="2000">
              <a:solidFill>
                <a:srgbClr val="666666"/>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Raw Data on Drought index and Precipitation in WA</a:t>
            </a:r>
            <a:endParaRPr/>
          </a:p>
          <a:p>
            <a:pPr indent="0" lvl="0" marL="0">
              <a:spcBef>
                <a:spcPts val="0"/>
              </a:spcBef>
              <a:spcAft>
                <a:spcPts val="0"/>
              </a:spcAft>
              <a:buNone/>
            </a:pPr>
            <a:r>
              <a:t/>
            </a:r>
            <a:endParaRPr/>
          </a:p>
        </p:txBody>
      </p:sp>
      <p:sp>
        <p:nvSpPr>
          <p:cNvPr id="283" name="Shape 283"/>
          <p:cNvSpPr txBox="1"/>
          <p:nvPr/>
        </p:nvSpPr>
        <p:spPr>
          <a:xfrm>
            <a:off x="6800525" y="1875425"/>
            <a:ext cx="2136000" cy="269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434343"/>
                </a:solidFill>
              </a:rPr>
              <a:t>Purple</a:t>
            </a:r>
            <a:r>
              <a:rPr lang="en" sz="1800">
                <a:solidFill>
                  <a:srgbClr val="434343"/>
                </a:solidFill>
              </a:rPr>
              <a:t> Slope:</a:t>
            </a:r>
            <a:endParaRPr sz="1800">
              <a:solidFill>
                <a:srgbClr val="434343"/>
              </a:solidFill>
            </a:endParaRPr>
          </a:p>
          <a:p>
            <a:pPr indent="0" lvl="0" marL="0">
              <a:spcBef>
                <a:spcPts val="0"/>
              </a:spcBef>
              <a:spcAft>
                <a:spcPts val="0"/>
              </a:spcAft>
              <a:buNone/>
            </a:pPr>
            <a:r>
              <a:rPr lang="en" sz="1800">
                <a:solidFill>
                  <a:srgbClr val="434343"/>
                </a:solidFill>
              </a:rPr>
              <a:t>0.01973   </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rPr lang="en" sz="1800">
                <a:solidFill>
                  <a:srgbClr val="434343"/>
                </a:solidFill>
              </a:rPr>
              <a:t>Orange Slope:</a:t>
            </a:r>
            <a:endParaRPr sz="1800">
              <a:solidFill>
                <a:srgbClr val="434343"/>
              </a:solidFill>
            </a:endParaRPr>
          </a:p>
          <a:p>
            <a:pPr indent="0" lvl="0" marL="0">
              <a:spcBef>
                <a:spcPts val="0"/>
              </a:spcBef>
              <a:spcAft>
                <a:spcPts val="0"/>
              </a:spcAft>
              <a:buNone/>
            </a:pPr>
            <a:r>
              <a:rPr lang="en" sz="1800">
                <a:solidFill>
                  <a:srgbClr val="434343"/>
                </a:solidFill>
              </a:rPr>
              <a:t>0.001294  </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t/>
            </a:r>
            <a:endParaRPr/>
          </a:p>
        </p:txBody>
      </p:sp>
      <p:pic>
        <p:nvPicPr>
          <p:cNvPr id="284" name="Shape 284"/>
          <p:cNvPicPr preferRelativeResize="0"/>
          <p:nvPr/>
        </p:nvPicPr>
        <p:blipFill>
          <a:blip r:embed="rId3">
            <a:alphaModFix/>
          </a:blip>
          <a:stretch>
            <a:fillRect/>
          </a:stretch>
        </p:blipFill>
        <p:spPr>
          <a:xfrm>
            <a:off x="152400" y="1277025"/>
            <a:ext cx="6340106" cy="3714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Correlation between WA Drought and Precipitation</a:t>
            </a:r>
            <a:endParaRPr/>
          </a:p>
          <a:p>
            <a:pPr indent="0" lvl="0" marL="0">
              <a:spcBef>
                <a:spcPts val="0"/>
              </a:spcBef>
              <a:spcAft>
                <a:spcPts val="0"/>
              </a:spcAft>
              <a:buNone/>
            </a:pPr>
            <a:r>
              <a:t/>
            </a:r>
            <a:endParaRPr/>
          </a:p>
        </p:txBody>
      </p:sp>
      <p:sp>
        <p:nvSpPr>
          <p:cNvPr id="290" name="Shape 290"/>
          <p:cNvSpPr txBox="1"/>
          <p:nvPr/>
        </p:nvSpPr>
        <p:spPr>
          <a:xfrm>
            <a:off x="6848425" y="1942450"/>
            <a:ext cx="1484700" cy="223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2"/>
                </a:solidFill>
              </a:rPr>
              <a:t>Pearson's product-moment correlation:</a:t>
            </a:r>
            <a:endParaRPr/>
          </a:p>
          <a:p>
            <a:pPr indent="0" lvl="0" marL="0">
              <a:spcBef>
                <a:spcPts val="0"/>
              </a:spcBef>
              <a:spcAft>
                <a:spcPts val="0"/>
              </a:spcAft>
              <a:buNone/>
            </a:pPr>
            <a:r>
              <a:rPr lang="en" sz="1800">
                <a:solidFill>
                  <a:srgbClr val="666666"/>
                </a:solidFill>
              </a:rPr>
              <a:t>0.7697111</a:t>
            </a:r>
            <a:endParaRPr sz="1800">
              <a:solidFill>
                <a:srgbClr val="666666"/>
              </a:solidFill>
            </a:endParaRPr>
          </a:p>
        </p:txBody>
      </p:sp>
      <p:pic>
        <p:nvPicPr>
          <p:cNvPr id="291" name="Shape 291"/>
          <p:cNvPicPr preferRelativeResize="0"/>
          <p:nvPr/>
        </p:nvPicPr>
        <p:blipFill>
          <a:blip r:embed="rId3">
            <a:alphaModFix/>
          </a:blip>
          <a:stretch>
            <a:fillRect/>
          </a:stretch>
        </p:blipFill>
        <p:spPr>
          <a:xfrm>
            <a:off x="152400" y="1277025"/>
            <a:ext cx="6340106" cy="3714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Correlation between WA Drought and Precipitation</a:t>
            </a:r>
            <a:endParaRPr/>
          </a:p>
        </p:txBody>
      </p:sp>
      <p:pic>
        <p:nvPicPr>
          <p:cNvPr id="297" name="Shape 297"/>
          <p:cNvPicPr preferRelativeResize="0"/>
          <p:nvPr/>
        </p:nvPicPr>
        <p:blipFill>
          <a:blip r:embed="rId3">
            <a:alphaModFix/>
          </a:blip>
          <a:stretch>
            <a:fillRect/>
          </a:stretch>
        </p:blipFill>
        <p:spPr>
          <a:xfrm>
            <a:off x="152400" y="1277025"/>
            <a:ext cx="6340106" cy="3714075"/>
          </a:xfrm>
          <a:prstGeom prst="rect">
            <a:avLst/>
          </a:prstGeom>
          <a:noFill/>
          <a:ln>
            <a:noFill/>
          </a:ln>
        </p:spPr>
      </p:pic>
      <p:sp>
        <p:nvSpPr>
          <p:cNvPr id="298" name="Shape 298"/>
          <p:cNvSpPr txBox="1"/>
          <p:nvPr/>
        </p:nvSpPr>
        <p:spPr>
          <a:xfrm>
            <a:off x="6570650" y="1635950"/>
            <a:ext cx="2145600" cy="289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rPr lang="en" sz="2000">
                <a:solidFill>
                  <a:schemeClr val="dk2"/>
                </a:solidFill>
              </a:rPr>
              <a:t>Distance correlation:</a:t>
            </a:r>
            <a:endParaRPr sz="2000">
              <a:solidFill>
                <a:schemeClr val="dk2"/>
              </a:solidFill>
            </a:endParaRPr>
          </a:p>
          <a:p>
            <a:pPr indent="0" lvl="0" marL="0">
              <a:spcBef>
                <a:spcPts val="0"/>
              </a:spcBef>
              <a:spcAft>
                <a:spcPts val="0"/>
              </a:spcAft>
              <a:buNone/>
            </a:pPr>
            <a:r>
              <a:rPr lang="en" sz="2000">
                <a:solidFill>
                  <a:schemeClr val="dk2"/>
                </a:solidFill>
              </a:rPr>
              <a:t>0.7329371</a:t>
            </a:r>
            <a:endParaRPr sz="2000">
              <a:solidFill>
                <a:schemeClr val="dk2"/>
              </a:solidFill>
            </a:endParaRPr>
          </a:p>
          <a:p>
            <a:pPr indent="0" lvl="0" marL="0">
              <a:spcBef>
                <a:spcPts val="0"/>
              </a:spcBef>
              <a:spcAft>
                <a:spcPts val="0"/>
              </a:spcAft>
              <a:buNone/>
            </a:pPr>
            <a:r>
              <a:t/>
            </a:r>
            <a:endParaRPr sz="1800">
              <a:solidFill>
                <a:schemeClr val="dk2"/>
              </a:solidFill>
            </a:endParaRPr>
          </a:p>
          <a:p>
            <a:pPr indent="0" lvl="0" mar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68625" y="830875"/>
            <a:ext cx="8002200" cy="3063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Yes, drought and  precipitation are </a:t>
            </a:r>
            <a:r>
              <a:rPr lang="en" sz="4800"/>
              <a:t>correlated!!!</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 there a difference in Drought &amp; Precipitation between California and Washington state ? </a:t>
            </a:r>
            <a:endParaRPr/>
          </a:p>
        </p:txBody>
      </p:sp>
      <p:sp>
        <p:nvSpPr>
          <p:cNvPr id="309" name="Shape 30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000"/>
              <a:t>Method: Permutation test</a:t>
            </a:r>
            <a:endParaRPr b="1" sz="2000"/>
          </a:p>
          <a:p>
            <a:pPr indent="0" lvl="0" marL="0" rtl="0">
              <a:spcBef>
                <a:spcPts val="1600"/>
              </a:spcBef>
              <a:spcAft>
                <a:spcPts val="0"/>
              </a:spcAft>
              <a:buNone/>
            </a:pPr>
            <a:r>
              <a:rPr lang="en" sz="1800">
                <a:solidFill>
                  <a:srgbClr val="6A6A6A"/>
                </a:solidFill>
              </a:rPr>
              <a:t>(a)</a:t>
            </a:r>
            <a:r>
              <a:rPr i="1" lang="en" sz="1800">
                <a:solidFill>
                  <a:srgbClr val="6A6A6A"/>
                </a:solidFill>
              </a:rPr>
              <a:t>Look at Drought</a:t>
            </a:r>
            <a:endParaRPr i="1" sz="1800">
              <a:solidFill>
                <a:srgbClr val="6A6A6A"/>
              </a:solidFill>
            </a:endParaRPr>
          </a:p>
          <a:p>
            <a:pPr indent="0" lvl="0" marL="0" rtl="0">
              <a:spcBef>
                <a:spcPts val="0"/>
              </a:spcBef>
              <a:spcAft>
                <a:spcPts val="0"/>
              </a:spcAft>
              <a:buNone/>
            </a:pPr>
            <a:r>
              <a:rPr lang="en" sz="1800">
                <a:solidFill>
                  <a:srgbClr val="6A6A6A"/>
                </a:solidFill>
              </a:rPr>
              <a:t>Null</a:t>
            </a:r>
            <a:r>
              <a:rPr lang="en" sz="1800">
                <a:solidFill>
                  <a:srgbClr val="6A6A6A"/>
                </a:solidFill>
              </a:rPr>
              <a:t>: Drought time series for CA and WA are the same</a:t>
            </a:r>
            <a:endParaRPr sz="1800">
              <a:solidFill>
                <a:srgbClr val="6A6A6A"/>
              </a:solidFill>
            </a:endParaRPr>
          </a:p>
          <a:p>
            <a:pPr indent="0" lvl="0" marL="0" rtl="0">
              <a:spcBef>
                <a:spcPts val="0"/>
              </a:spcBef>
              <a:spcAft>
                <a:spcPts val="0"/>
              </a:spcAft>
              <a:buNone/>
            </a:pPr>
            <a:r>
              <a:t/>
            </a:r>
            <a:endParaRPr sz="1800">
              <a:solidFill>
                <a:srgbClr val="6A6A6A"/>
              </a:solidFill>
            </a:endParaRPr>
          </a:p>
          <a:p>
            <a:pPr indent="0" lvl="0" marL="0" rtl="0">
              <a:spcBef>
                <a:spcPts val="0"/>
              </a:spcBef>
              <a:spcAft>
                <a:spcPts val="0"/>
              </a:spcAft>
              <a:buNone/>
            </a:pPr>
            <a:r>
              <a:rPr lang="en" sz="1800">
                <a:solidFill>
                  <a:srgbClr val="6A6A6A"/>
                </a:solidFill>
              </a:rPr>
              <a:t>(b)</a:t>
            </a:r>
            <a:r>
              <a:rPr i="1" lang="en" sz="1800">
                <a:solidFill>
                  <a:srgbClr val="6A6A6A"/>
                </a:solidFill>
              </a:rPr>
              <a:t>Look at Precipitation</a:t>
            </a:r>
            <a:endParaRPr i="1" sz="1800">
              <a:solidFill>
                <a:srgbClr val="6A6A6A"/>
              </a:solidFill>
            </a:endParaRPr>
          </a:p>
          <a:p>
            <a:pPr indent="0" lvl="0" marL="0" rtl="0">
              <a:spcBef>
                <a:spcPts val="0"/>
              </a:spcBef>
              <a:spcAft>
                <a:spcPts val="0"/>
              </a:spcAft>
              <a:buNone/>
            </a:pPr>
            <a:r>
              <a:rPr lang="en" sz="1800">
                <a:solidFill>
                  <a:srgbClr val="6A6A6A"/>
                </a:solidFill>
              </a:rPr>
              <a:t>Null : Precipitation time series for CA and WA are the same</a:t>
            </a:r>
            <a:endParaRPr sz="1800">
              <a:solidFill>
                <a:srgbClr val="6A6A6A"/>
              </a:solidFill>
            </a:endParaRPr>
          </a:p>
          <a:p>
            <a:pPr indent="0" lvl="0" marL="0">
              <a:spcBef>
                <a:spcPts val="0"/>
              </a:spcBef>
              <a:spcAft>
                <a:spcPts val="0"/>
              </a:spcAft>
              <a:buNone/>
            </a:pPr>
            <a:r>
              <a:t/>
            </a:r>
            <a:endParaRPr sz="2000"/>
          </a:p>
          <a:p>
            <a:pPr indent="0" lvl="0" marL="0">
              <a:spcBef>
                <a:spcPts val="1600"/>
              </a:spcBef>
              <a:spcAft>
                <a:spcPts val="1600"/>
              </a:spcAft>
              <a:buNone/>
            </a:pPr>
            <a:r>
              <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800"/>
              <a:t>Seem to be </a:t>
            </a:r>
            <a:r>
              <a:rPr lang="en" sz="1800"/>
              <a:t>similar</a:t>
            </a:r>
            <a:r>
              <a:rPr lang="en" sz="1800"/>
              <a:t>?</a:t>
            </a:r>
            <a:endParaRPr sz="1800"/>
          </a:p>
        </p:txBody>
      </p:sp>
      <p:pic>
        <p:nvPicPr>
          <p:cNvPr id="315" name="Shape 315"/>
          <p:cNvPicPr preferRelativeResize="0"/>
          <p:nvPr/>
        </p:nvPicPr>
        <p:blipFill>
          <a:blip r:embed="rId3">
            <a:alphaModFix/>
          </a:blip>
          <a:stretch>
            <a:fillRect/>
          </a:stretch>
        </p:blipFill>
        <p:spPr>
          <a:xfrm>
            <a:off x="1392667" y="318850"/>
            <a:ext cx="6238925" cy="3701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idx="1" type="body"/>
          </p:nvPr>
        </p:nvSpPr>
        <p:spPr>
          <a:xfrm>
            <a:off x="311700" y="4521400"/>
            <a:ext cx="8124900" cy="460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800"/>
              <a:t>Drought patterns in CA and WA are not significantly different.</a:t>
            </a:r>
            <a:endParaRPr sz="1800"/>
          </a:p>
        </p:txBody>
      </p:sp>
      <p:pic>
        <p:nvPicPr>
          <p:cNvPr id="321" name="Shape 321"/>
          <p:cNvPicPr preferRelativeResize="0"/>
          <p:nvPr/>
        </p:nvPicPr>
        <p:blipFill>
          <a:blip r:embed="rId3">
            <a:alphaModFix/>
          </a:blip>
          <a:stretch>
            <a:fillRect/>
          </a:stretch>
        </p:blipFill>
        <p:spPr>
          <a:xfrm>
            <a:off x="532375" y="230400"/>
            <a:ext cx="6139251" cy="3789901"/>
          </a:xfrm>
          <a:prstGeom prst="rect">
            <a:avLst/>
          </a:prstGeom>
          <a:noFill/>
          <a:ln>
            <a:noFill/>
          </a:ln>
        </p:spPr>
      </p:pic>
      <p:sp>
        <p:nvSpPr>
          <p:cNvPr id="322" name="Shape 322"/>
          <p:cNvSpPr/>
          <p:nvPr/>
        </p:nvSpPr>
        <p:spPr>
          <a:xfrm>
            <a:off x="2198300" y="735600"/>
            <a:ext cx="1748400" cy="356700"/>
          </a:xfrm>
          <a:prstGeom prst="wedgeRoundRectCallout">
            <a:avLst>
              <a:gd fmla="val -49998" name="adj1"/>
              <a:gd fmla="val 80383"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latin typeface="Merriweather"/>
                <a:ea typeface="Merriweather"/>
                <a:cs typeface="Merriweather"/>
                <a:sym typeface="Merriweather"/>
              </a:rPr>
              <a:t>1000 simulations</a:t>
            </a:r>
            <a:endParaRPr>
              <a:latin typeface="Merriweather"/>
              <a:ea typeface="Merriweather"/>
              <a:cs typeface="Merriweather"/>
              <a:sym typeface="Merriweather"/>
            </a:endParaRPr>
          </a:p>
        </p:txBody>
      </p:sp>
      <p:sp>
        <p:nvSpPr>
          <p:cNvPr id="323" name="Shape 323"/>
          <p:cNvSpPr/>
          <p:nvPr/>
        </p:nvSpPr>
        <p:spPr>
          <a:xfrm>
            <a:off x="1849925" y="3366375"/>
            <a:ext cx="1748400" cy="356700"/>
          </a:xfrm>
          <a:prstGeom prst="wedgeRoundRectCallout">
            <a:avLst>
              <a:gd fmla="val -49998" name="adj1"/>
              <a:gd fmla="val 80383"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Merriweather"/>
                <a:ea typeface="Merriweather"/>
                <a:cs typeface="Merriweather"/>
                <a:sym typeface="Merriweather"/>
              </a:rPr>
              <a:t>Too big to reject</a:t>
            </a:r>
            <a:endParaRPr>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800"/>
              <a:t>99.9999% sure they are different</a:t>
            </a:r>
            <a:endParaRPr sz="1800"/>
          </a:p>
        </p:txBody>
      </p:sp>
      <p:pic>
        <p:nvPicPr>
          <p:cNvPr id="329" name="Shape 329"/>
          <p:cNvPicPr preferRelativeResize="0"/>
          <p:nvPr/>
        </p:nvPicPr>
        <p:blipFill>
          <a:blip r:embed="rId3">
            <a:alphaModFix/>
          </a:blip>
          <a:stretch>
            <a:fillRect/>
          </a:stretch>
        </p:blipFill>
        <p:spPr>
          <a:xfrm>
            <a:off x="1520500" y="390075"/>
            <a:ext cx="6102975" cy="360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 We Want to Ask :</a:t>
            </a:r>
            <a:endParaRPr/>
          </a:p>
        </p:txBody>
      </p:sp>
      <p:sp>
        <p:nvSpPr>
          <p:cNvPr id="85" name="Shape 85"/>
          <p:cNvSpPr txBox="1"/>
          <p:nvPr/>
        </p:nvSpPr>
        <p:spPr>
          <a:xfrm>
            <a:off x="507650" y="1473125"/>
            <a:ext cx="8055300" cy="341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434343"/>
                </a:solidFill>
                <a:latin typeface="Roboto"/>
                <a:ea typeface="Roboto"/>
                <a:cs typeface="Roboto"/>
                <a:sym typeface="Roboto"/>
              </a:rPr>
              <a:t>Q1</a:t>
            </a:r>
            <a:r>
              <a:rPr lang="en" sz="1800">
                <a:solidFill>
                  <a:srgbClr val="434343"/>
                </a:solidFill>
                <a:latin typeface="Roboto"/>
                <a:ea typeface="Roboto"/>
                <a:cs typeface="Roboto"/>
                <a:sym typeface="Roboto"/>
              </a:rPr>
              <a:t>: </a:t>
            </a:r>
            <a:r>
              <a:rPr lang="en" sz="1800">
                <a:solidFill>
                  <a:srgbClr val="434343"/>
                </a:solidFill>
                <a:latin typeface="Roboto"/>
                <a:ea typeface="Roboto"/>
                <a:cs typeface="Roboto"/>
                <a:sym typeface="Roboto"/>
              </a:rPr>
              <a:t>Looking at long-term data on the Palmer drought severity index, is there a strong indication that droughts are getting worse over time in California and Washington state ?</a:t>
            </a:r>
            <a:endParaRPr sz="1800">
              <a:solidFill>
                <a:srgbClr val="434343"/>
              </a:solidFill>
              <a:latin typeface="Roboto"/>
              <a:ea typeface="Roboto"/>
              <a:cs typeface="Roboto"/>
              <a:sym typeface="Roboto"/>
            </a:endParaRPr>
          </a:p>
          <a:p>
            <a:pPr indent="0" lvl="0" marL="0">
              <a:spcBef>
                <a:spcPts val="0"/>
              </a:spcBef>
              <a:spcAft>
                <a:spcPts val="0"/>
              </a:spcAft>
              <a:buNone/>
            </a:pPr>
            <a:r>
              <a:t/>
            </a:r>
            <a:endParaRPr sz="1800">
              <a:solidFill>
                <a:srgbClr val="434343"/>
              </a:solidFill>
              <a:latin typeface="Roboto"/>
              <a:ea typeface="Roboto"/>
              <a:cs typeface="Roboto"/>
              <a:sym typeface="Roboto"/>
            </a:endParaRPr>
          </a:p>
          <a:p>
            <a:pPr indent="0" lvl="0" marL="0">
              <a:spcBef>
                <a:spcPts val="0"/>
              </a:spcBef>
              <a:spcAft>
                <a:spcPts val="0"/>
              </a:spcAft>
              <a:buNone/>
            </a:pPr>
            <a:r>
              <a:rPr b="1" lang="en" sz="1800">
                <a:solidFill>
                  <a:srgbClr val="434343"/>
                </a:solidFill>
                <a:latin typeface="Roboto"/>
                <a:ea typeface="Roboto"/>
                <a:cs typeface="Roboto"/>
                <a:sym typeface="Roboto"/>
              </a:rPr>
              <a:t>Q2</a:t>
            </a:r>
            <a:r>
              <a:rPr lang="en" sz="1800">
                <a:solidFill>
                  <a:srgbClr val="434343"/>
                </a:solidFill>
                <a:latin typeface="Roboto"/>
                <a:ea typeface="Roboto"/>
                <a:cs typeface="Roboto"/>
                <a:sym typeface="Roboto"/>
              </a:rPr>
              <a:t>: Looking at long-term data on Precipitation, is there a increasing or decreasing precipitation trend over time i</a:t>
            </a:r>
            <a:r>
              <a:rPr lang="en" sz="1800">
                <a:solidFill>
                  <a:srgbClr val="434343"/>
                </a:solidFill>
                <a:latin typeface="Roboto"/>
                <a:ea typeface="Roboto"/>
                <a:cs typeface="Roboto"/>
                <a:sym typeface="Roboto"/>
              </a:rPr>
              <a:t>n California and Washington state ?</a:t>
            </a:r>
            <a:endParaRPr sz="1800">
              <a:solidFill>
                <a:srgbClr val="434343"/>
              </a:solidFill>
              <a:latin typeface="Roboto"/>
              <a:ea typeface="Roboto"/>
              <a:cs typeface="Roboto"/>
              <a:sym typeface="Roboto"/>
            </a:endParaRPr>
          </a:p>
          <a:p>
            <a:pPr indent="0" lvl="0" marL="0">
              <a:spcBef>
                <a:spcPts val="0"/>
              </a:spcBef>
              <a:spcAft>
                <a:spcPts val="0"/>
              </a:spcAft>
              <a:buNone/>
            </a:pPr>
            <a:r>
              <a:t/>
            </a:r>
            <a:endParaRPr sz="1800">
              <a:solidFill>
                <a:srgbClr val="434343"/>
              </a:solidFill>
              <a:latin typeface="Roboto"/>
              <a:ea typeface="Roboto"/>
              <a:cs typeface="Roboto"/>
              <a:sym typeface="Roboto"/>
            </a:endParaRPr>
          </a:p>
          <a:p>
            <a:pPr indent="0" lvl="0" marL="0">
              <a:spcBef>
                <a:spcPts val="0"/>
              </a:spcBef>
              <a:spcAft>
                <a:spcPts val="0"/>
              </a:spcAft>
              <a:buNone/>
            </a:pPr>
            <a:r>
              <a:rPr b="1" lang="en" sz="1800">
                <a:solidFill>
                  <a:srgbClr val="434343"/>
                </a:solidFill>
                <a:latin typeface="Roboto"/>
                <a:ea typeface="Roboto"/>
                <a:cs typeface="Roboto"/>
                <a:sym typeface="Roboto"/>
              </a:rPr>
              <a:t>Q3</a:t>
            </a:r>
            <a:r>
              <a:rPr lang="en" sz="1800">
                <a:solidFill>
                  <a:srgbClr val="434343"/>
                </a:solidFill>
                <a:latin typeface="Roboto"/>
                <a:ea typeface="Roboto"/>
                <a:cs typeface="Roboto"/>
                <a:sym typeface="Roboto"/>
              </a:rPr>
              <a:t>: Is there a correlation between Drought and Precipitation in California and Washington state ?</a:t>
            </a:r>
            <a:endParaRPr sz="1800">
              <a:solidFill>
                <a:srgbClr val="434343"/>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Shape 334"/>
          <p:cNvPicPr preferRelativeResize="0"/>
          <p:nvPr/>
        </p:nvPicPr>
        <p:blipFill>
          <a:blip r:embed="rId3">
            <a:alphaModFix/>
          </a:blip>
          <a:stretch>
            <a:fillRect/>
          </a:stretch>
        </p:blipFill>
        <p:spPr>
          <a:xfrm>
            <a:off x="494225" y="209350"/>
            <a:ext cx="6151575" cy="3824500"/>
          </a:xfrm>
          <a:prstGeom prst="rect">
            <a:avLst/>
          </a:prstGeom>
          <a:noFill/>
          <a:ln>
            <a:noFill/>
          </a:ln>
        </p:spPr>
      </p:pic>
      <p:sp>
        <p:nvSpPr>
          <p:cNvPr id="335" name="Shape 335"/>
          <p:cNvSpPr/>
          <p:nvPr/>
        </p:nvSpPr>
        <p:spPr>
          <a:xfrm>
            <a:off x="1388700" y="3425775"/>
            <a:ext cx="3183300" cy="356700"/>
          </a:xfrm>
          <a:prstGeom prst="wedgeRoundRectCallout">
            <a:avLst>
              <a:gd fmla="val -49998" name="adj1"/>
              <a:gd fmla="val 80383"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Merriweather"/>
                <a:ea typeface="Merriweather"/>
                <a:cs typeface="Merriweather"/>
                <a:sym typeface="Merriweather"/>
              </a:rPr>
              <a:t>No more </a:t>
            </a:r>
            <a:r>
              <a:rPr lang="en">
                <a:latin typeface="Merriweather"/>
                <a:ea typeface="Merriweather"/>
                <a:cs typeface="Merriweather"/>
                <a:sym typeface="Merriweather"/>
              </a:rPr>
              <a:t>explanation. Reject it!!!</a:t>
            </a:r>
            <a:endParaRPr>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id="340" name="Shape 340"/>
          <p:cNvPicPr preferRelativeResize="0"/>
          <p:nvPr/>
        </p:nvPicPr>
        <p:blipFill>
          <a:blip r:embed="rId3">
            <a:alphaModFix/>
          </a:blip>
          <a:stretch>
            <a:fillRect/>
          </a:stretch>
        </p:blipFill>
        <p:spPr>
          <a:xfrm>
            <a:off x="1324600" y="166625"/>
            <a:ext cx="6596674" cy="3904600"/>
          </a:xfrm>
          <a:prstGeom prst="rect">
            <a:avLst/>
          </a:prstGeom>
          <a:noFill/>
          <a:ln>
            <a:noFill/>
          </a:ln>
        </p:spPr>
      </p:pic>
      <p:sp>
        <p:nvSpPr>
          <p:cNvPr id="341" name="Shape 341"/>
          <p:cNvSpPr/>
          <p:nvPr/>
        </p:nvSpPr>
        <p:spPr>
          <a:xfrm>
            <a:off x="5882350" y="980400"/>
            <a:ext cx="923400" cy="2592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6720650" y="1385325"/>
            <a:ext cx="1335600" cy="376500"/>
          </a:xfrm>
          <a:prstGeom prst="wedgeRoundRectCallout">
            <a:avLst>
              <a:gd fmla="val -57446" name="adj1"/>
              <a:gd fmla="val 99326"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2005 - 2017</a:t>
            </a:r>
            <a:endParaRPr/>
          </a:p>
        </p:txBody>
      </p:sp>
      <p:cxnSp>
        <p:nvCxnSpPr>
          <p:cNvPr id="343" name="Shape 343"/>
          <p:cNvCxnSpPr/>
          <p:nvPr/>
        </p:nvCxnSpPr>
        <p:spPr>
          <a:xfrm>
            <a:off x="5903650" y="1840000"/>
            <a:ext cx="902400" cy="1015800"/>
          </a:xfrm>
          <a:prstGeom prst="straightConnector1">
            <a:avLst/>
          </a:prstGeom>
          <a:noFill/>
          <a:ln cap="flat" cmpd="sng" w="19050">
            <a:solidFill>
              <a:srgbClr val="3C78D8"/>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Percentage of areas impacted by levels of drought severity in CA, WA, OR. </a:t>
            </a:r>
            <a:endParaRPr/>
          </a:p>
        </p:txBody>
      </p:sp>
      <p:pic>
        <p:nvPicPr>
          <p:cNvPr id="349" name="Shape 349"/>
          <p:cNvPicPr preferRelativeResize="0"/>
          <p:nvPr/>
        </p:nvPicPr>
        <p:blipFill>
          <a:blip r:embed="rId3">
            <a:alphaModFix/>
          </a:blip>
          <a:stretch>
            <a:fillRect/>
          </a:stretch>
        </p:blipFill>
        <p:spPr>
          <a:xfrm>
            <a:off x="480076" y="152400"/>
            <a:ext cx="3372251" cy="1996051"/>
          </a:xfrm>
          <a:prstGeom prst="rect">
            <a:avLst/>
          </a:prstGeom>
          <a:noFill/>
          <a:ln>
            <a:noFill/>
          </a:ln>
        </p:spPr>
      </p:pic>
      <p:pic>
        <p:nvPicPr>
          <p:cNvPr id="350" name="Shape 350"/>
          <p:cNvPicPr preferRelativeResize="0"/>
          <p:nvPr/>
        </p:nvPicPr>
        <p:blipFill>
          <a:blip r:embed="rId4">
            <a:alphaModFix/>
          </a:blip>
          <a:stretch>
            <a:fillRect/>
          </a:stretch>
        </p:blipFill>
        <p:spPr>
          <a:xfrm>
            <a:off x="4019150" y="152419"/>
            <a:ext cx="3372251" cy="1996032"/>
          </a:xfrm>
          <a:prstGeom prst="rect">
            <a:avLst/>
          </a:prstGeom>
          <a:noFill/>
          <a:ln>
            <a:noFill/>
          </a:ln>
        </p:spPr>
      </p:pic>
      <p:pic>
        <p:nvPicPr>
          <p:cNvPr id="351" name="Shape 351"/>
          <p:cNvPicPr preferRelativeResize="0"/>
          <p:nvPr/>
        </p:nvPicPr>
        <p:blipFill>
          <a:blip r:embed="rId5">
            <a:alphaModFix/>
          </a:blip>
          <a:stretch>
            <a:fillRect/>
          </a:stretch>
        </p:blipFill>
        <p:spPr>
          <a:xfrm>
            <a:off x="480075" y="2148450"/>
            <a:ext cx="3372265" cy="1996051"/>
          </a:xfrm>
          <a:prstGeom prst="rect">
            <a:avLst/>
          </a:prstGeom>
          <a:noFill/>
          <a:ln>
            <a:noFill/>
          </a:ln>
        </p:spPr>
      </p:pic>
      <p:pic>
        <p:nvPicPr>
          <p:cNvPr id="352" name="Shape 352"/>
          <p:cNvPicPr preferRelativeResize="0"/>
          <p:nvPr/>
        </p:nvPicPr>
        <p:blipFill>
          <a:blip r:embed="rId6">
            <a:alphaModFix/>
          </a:blip>
          <a:stretch>
            <a:fillRect/>
          </a:stretch>
        </p:blipFill>
        <p:spPr>
          <a:xfrm>
            <a:off x="4019150" y="2148450"/>
            <a:ext cx="3372251" cy="1996051"/>
          </a:xfrm>
          <a:prstGeom prst="rect">
            <a:avLst/>
          </a:prstGeom>
          <a:noFill/>
          <a:ln>
            <a:noFill/>
          </a:ln>
        </p:spPr>
      </p:pic>
      <p:sp>
        <p:nvSpPr>
          <p:cNvPr id="353" name="Shape 353"/>
          <p:cNvSpPr/>
          <p:nvPr/>
        </p:nvSpPr>
        <p:spPr>
          <a:xfrm>
            <a:off x="6088400" y="1920250"/>
            <a:ext cx="1935300" cy="320100"/>
          </a:xfrm>
          <a:prstGeom prst="wedgeRoundRectCallout">
            <a:avLst>
              <a:gd fmla="val -44738" name="adj1"/>
              <a:gd fmla="val 11901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Explode since 2011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Peak search volume on “drought” fitted with recent explosion of drought severity.</a:t>
            </a:r>
            <a:endParaRPr/>
          </a:p>
        </p:txBody>
      </p:sp>
      <p:pic>
        <p:nvPicPr>
          <p:cNvPr id="359" name="Shape 359"/>
          <p:cNvPicPr preferRelativeResize="0"/>
          <p:nvPr/>
        </p:nvPicPr>
        <p:blipFill>
          <a:blip r:embed="rId3">
            <a:alphaModFix/>
          </a:blip>
          <a:stretch>
            <a:fillRect/>
          </a:stretch>
        </p:blipFill>
        <p:spPr>
          <a:xfrm>
            <a:off x="1150625" y="137151"/>
            <a:ext cx="6700024" cy="1980875"/>
          </a:xfrm>
          <a:prstGeom prst="rect">
            <a:avLst/>
          </a:prstGeom>
          <a:noFill/>
          <a:ln>
            <a:noFill/>
          </a:ln>
        </p:spPr>
      </p:pic>
      <p:pic>
        <p:nvPicPr>
          <p:cNvPr id="360" name="Shape 360"/>
          <p:cNvPicPr preferRelativeResize="0"/>
          <p:nvPr/>
        </p:nvPicPr>
        <p:blipFill>
          <a:blip r:embed="rId4">
            <a:alphaModFix/>
          </a:blip>
          <a:stretch>
            <a:fillRect/>
          </a:stretch>
        </p:blipFill>
        <p:spPr>
          <a:xfrm>
            <a:off x="1150625" y="2235725"/>
            <a:ext cx="6700026" cy="1980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366" name="Shape 366"/>
          <p:cNvSpPr txBox="1"/>
          <p:nvPr>
            <p:ph idx="2" type="body"/>
          </p:nvPr>
        </p:nvSpPr>
        <p:spPr>
          <a:xfrm>
            <a:off x="4869425" y="318600"/>
            <a:ext cx="3954000" cy="411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We did not detect either increasing or decreasing trend of precipitation in both CA and WA.</a:t>
            </a:r>
            <a:endParaRPr sz="1800"/>
          </a:p>
          <a:p>
            <a:pPr indent="-342900" lvl="0" marL="457200" rtl="0">
              <a:spcBef>
                <a:spcPts val="0"/>
              </a:spcBef>
              <a:spcAft>
                <a:spcPts val="0"/>
              </a:spcAft>
              <a:buSzPts val="1800"/>
              <a:buChar char="●"/>
            </a:pPr>
            <a:r>
              <a:rPr lang="en" sz="1800"/>
              <a:t>There is positive correlation between drought and precipitation in both California and Washington states. </a:t>
            </a:r>
            <a:endParaRPr sz="1800"/>
          </a:p>
          <a:p>
            <a:pPr indent="-342900" lvl="0" marL="457200" rtl="0">
              <a:spcBef>
                <a:spcPts val="0"/>
              </a:spcBef>
              <a:spcAft>
                <a:spcPts val="0"/>
              </a:spcAft>
              <a:buSzPts val="1800"/>
              <a:buChar char="●"/>
            </a:pPr>
            <a:r>
              <a:rPr lang="en" sz="1800"/>
              <a:t>Drought in CA and WA are not different.</a:t>
            </a:r>
            <a:endParaRPr sz="1800"/>
          </a:p>
          <a:p>
            <a:pPr indent="-342900" lvl="0" marL="457200" rtl="0">
              <a:spcBef>
                <a:spcPts val="0"/>
              </a:spcBef>
              <a:spcAft>
                <a:spcPts val="0"/>
              </a:spcAft>
              <a:buSzPts val="1800"/>
              <a:buChar char="●"/>
            </a:pPr>
            <a:r>
              <a:rPr lang="en" sz="1800"/>
              <a:t>Precipitation in CA and WA are different.</a:t>
            </a:r>
            <a:endParaRPr sz="1800"/>
          </a:p>
          <a:p>
            <a:pPr indent="-342900" lvl="0" marL="457200" rtl="0">
              <a:spcBef>
                <a:spcPts val="0"/>
              </a:spcBef>
              <a:spcAft>
                <a:spcPts val="0"/>
              </a:spcAft>
              <a:buSzPts val="1800"/>
              <a:buChar char="●"/>
            </a:pPr>
            <a:r>
              <a:rPr lang="en" sz="1800"/>
              <a:t>Exploded drought severity in CA since 2011.</a:t>
            </a:r>
            <a:endParaRPr sz="1800"/>
          </a:p>
          <a:p>
            <a:pPr indent="0" lvl="0" marL="0">
              <a:spcBef>
                <a:spcPts val="1600"/>
              </a:spcBef>
              <a:spcAft>
                <a:spcPts val="1600"/>
              </a:spcAft>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Further research suggestion: </a:t>
            </a:r>
            <a:endParaRPr/>
          </a:p>
        </p:txBody>
      </p:sp>
      <p:sp>
        <p:nvSpPr>
          <p:cNvPr id="372" name="Shape 372"/>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Looking at more locations in US</a:t>
            </a:r>
            <a:endParaRPr sz="2400"/>
          </a:p>
          <a:p>
            <a:pPr indent="-381000" lvl="0" marL="457200" rtl="0">
              <a:spcBef>
                <a:spcPts val="0"/>
              </a:spcBef>
              <a:spcAft>
                <a:spcPts val="0"/>
              </a:spcAft>
              <a:buSzPts val="2400"/>
              <a:buChar char="●"/>
            </a:pPr>
            <a:r>
              <a:rPr lang="en" sz="2400"/>
              <a:t>Examining</a:t>
            </a:r>
            <a:r>
              <a:rPr lang="en" sz="2400"/>
              <a:t> monthly data or even weekly data</a:t>
            </a:r>
            <a:endParaRPr sz="2400"/>
          </a:p>
          <a:p>
            <a:pPr indent="-381000" lvl="0" marL="457200" rtl="0">
              <a:spcBef>
                <a:spcPts val="0"/>
              </a:spcBef>
              <a:spcAft>
                <a:spcPts val="0"/>
              </a:spcAft>
              <a:buSzPts val="2400"/>
              <a:buChar char="●"/>
            </a:pPr>
            <a:r>
              <a:rPr lang="en" sz="2400"/>
              <a:t>Fitting data on more complex models</a:t>
            </a:r>
            <a:endParaRPr sz="2400"/>
          </a:p>
          <a:p>
            <a:pPr indent="-381000" lvl="0" marL="457200" rtl="0">
              <a:spcBef>
                <a:spcPts val="0"/>
              </a:spcBef>
              <a:spcAft>
                <a:spcPts val="0"/>
              </a:spcAft>
              <a:buSzPts val="2400"/>
              <a:buChar char="●"/>
            </a:pPr>
            <a:r>
              <a:rPr lang="en" sz="2400"/>
              <a:t>Focusing on the frequency of extreme event </a:t>
            </a:r>
            <a:endParaRPr sz="2400"/>
          </a:p>
          <a:p>
            <a:pPr indent="0" lvl="0" marL="0">
              <a:spcBef>
                <a:spcPts val="1600"/>
              </a:spcBef>
              <a:spcAft>
                <a:spcPts val="1600"/>
              </a:spcAft>
              <a:buNone/>
            </a:pPr>
            <a:r>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a:t>
            </a:r>
            <a:endParaRPr/>
          </a:p>
        </p:txBody>
      </p:sp>
      <p:sp>
        <p:nvSpPr>
          <p:cNvPr id="378" name="Shape 378"/>
          <p:cNvSpPr txBox="1"/>
          <p:nvPr/>
        </p:nvSpPr>
        <p:spPr>
          <a:xfrm>
            <a:off x="574700" y="1463550"/>
            <a:ext cx="7087800" cy="3486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33333"/>
              </a:buClr>
              <a:buSzPts val="1400"/>
              <a:buFont typeface="Roboto"/>
              <a:buChar char="●"/>
            </a:pPr>
            <a:r>
              <a:rPr lang="en">
                <a:solidFill>
                  <a:srgbClr val="333333"/>
                </a:solidFill>
                <a:highlight>
                  <a:srgbClr val="FFFFFF"/>
                </a:highlight>
                <a:latin typeface="Roboto"/>
                <a:ea typeface="Roboto"/>
                <a:cs typeface="Roboto"/>
                <a:sym typeface="Roboto"/>
              </a:rPr>
              <a:t>“United States Drought Monitor &gt; Current Map &gt; State Drought Monitor.” </a:t>
            </a:r>
            <a:r>
              <a:rPr i="1" lang="en">
                <a:solidFill>
                  <a:srgbClr val="333333"/>
                </a:solidFill>
                <a:latin typeface="Roboto"/>
                <a:ea typeface="Roboto"/>
                <a:cs typeface="Roboto"/>
                <a:sym typeface="Roboto"/>
              </a:rPr>
              <a:t>U.S. Drought Monitor</a:t>
            </a:r>
            <a:r>
              <a:rPr lang="en">
                <a:solidFill>
                  <a:srgbClr val="333333"/>
                </a:solidFill>
                <a:highlight>
                  <a:srgbClr val="FFFFFF"/>
                </a:highlight>
                <a:latin typeface="Roboto"/>
                <a:ea typeface="Roboto"/>
                <a:cs typeface="Roboto"/>
                <a:sym typeface="Roboto"/>
              </a:rPr>
              <a:t>, Eric Luebehusen, droughtmonitor.unl.edu/CurrentMap/StateDroughtMonitor.aspx?CA.</a:t>
            </a:r>
            <a:endParaRPr>
              <a:solidFill>
                <a:srgbClr val="333333"/>
              </a:solidFill>
              <a:highlight>
                <a:srgbClr val="FFFFFF"/>
              </a:highlight>
              <a:latin typeface="Roboto"/>
              <a:ea typeface="Roboto"/>
              <a:cs typeface="Roboto"/>
              <a:sym typeface="Roboto"/>
            </a:endParaRPr>
          </a:p>
          <a:p>
            <a:pPr indent="0" lvl="0" marL="0" rtl="0">
              <a:spcBef>
                <a:spcPts val="0"/>
              </a:spcBef>
              <a:spcAft>
                <a:spcPts val="0"/>
              </a:spcAft>
              <a:buNone/>
            </a:pPr>
            <a:r>
              <a:t/>
            </a:r>
            <a:endParaRPr>
              <a:solidFill>
                <a:srgbClr val="333333"/>
              </a:solidFill>
              <a:highlight>
                <a:srgbClr val="FFFFFF"/>
              </a:highlight>
              <a:latin typeface="Roboto"/>
              <a:ea typeface="Roboto"/>
              <a:cs typeface="Roboto"/>
              <a:sym typeface="Roboto"/>
            </a:endParaRPr>
          </a:p>
          <a:p>
            <a:pPr indent="-317500" lvl="0" marL="457200" rtl="0">
              <a:spcBef>
                <a:spcPts val="0"/>
              </a:spcBef>
              <a:spcAft>
                <a:spcPts val="0"/>
              </a:spcAft>
              <a:buClr>
                <a:srgbClr val="333333"/>
              </a:buClr>
              <a:buSzPts val="1400"/>
              <a:buFont typeface="Roboto"/>
              <a:buChar char="●"/>
            </a:pPr>
            <a:r>
              <a:rPr lang="en">
                <a:solidFill>
                  <a:srgbClr val="333333"/>
                </a:solidFill>
                <a:highlight>
                  <a:srgbClr val="FFFFFF"/>
                </a:highlight>
                <a:latin typeface="Roboto"/>
                <a:ea typeface="Roboto"/>
                <a:cs typeface="Roboto"/>
                <a:sym typeface="Roboto"/>
              </a:rPr>
              <a:t>CMB.Contact@noaa.gov. “Temperature, Precipitation, and Drought.” </a:t>
            </a:r>
            <a:r>
              <a:rPr i="1" lang="en">
                <a:solidFill>
                  <a:srgbClr val="333333"/>
                </a:solidFill>
                <a:latin typeface="Roboto"/>
                <a:ea typeface="Roboto"/>
                <a:cs typeface="Roboto"/>
                <a:sym typeface="Roboto"/>
              </a:rPr>
              <a:t>National Climatic Data Center</a:t>
            </a:r>
            <a:r>
              <a:rPr lang="en">
                <a:solidFill>
                  <a:srgbClr val="333333"/>
                </a:solidFill>
                <a:highlight>
                  <a:srgbClr val="FFFFFF"/>
                </a:highlight>
                <a:latin typeface="Roboto"/>
                <a:ea typeface="Roboto"/>
                <a:cs typeface="Roboto"/>
                <a:sym typeface="Roboto"/>
              </a:rPr>
              <a:t>, </a:t>
            </a:r>
            <a:r>
              <a:rPr lang="en" u="sng">
                <a:solidFill>
                  <a:schemeClr val="hlink"/>
                </a:solidFill>
                <a:highlight>
                  <a:srgbClr val="FFFFFF"/>
                </a:highlight>
                <a:latin typeface="Roboto"/>
                <a:ea typeface="Roboto"/>
                <a:cs typeface="Roboto"/>
                <a:sym typeface="Roboto"/>
                <a:hlinkClick r:id="rId3"/>
              </a:rPr>
              <a:t>www.ncdc.noaa.gov/temp-and-precip/</a:t>
            </a:r>
            <a:r>
              <a:rPr lang="en">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indent="0" lvl="0" marL="0" rtl="0">
              <a:spcBef>
                <a:spcPts val="0"/>
              </a:spcBef>
              <a:spcAft>
                <a:spcPts val="0"/>
              </a:spcAft>
              <a:buNone/>
            </a:pPr>
            <a:r>
              <a:t/>
            </a:r>
            <a:endParaRPr>
              <a:solidFill>
                <a:srgbClr val="333333"/>
              </a:solidFill>
              <a:highlight>
                <a:srgbClr val="FFFFFF"/>
              </a:highlight>
              <a:latin typeface="Roboto"/>
              <a:ea typeface="Roboto"/>
              <a:cs typeface="Roboto"/>
              <a:sym typeface="Roboto"/>
            </a:endParaRPr>
          </a:p>
          <a:p>
            <a:pPr indent="-317500" lvl="0" marL="457200" rtl="0">
              <a:spcBef>
                <a:spcPts val="0"/>
              </a:spcBef>
              <a:spcAft>
                <a:spcPts val="0"/>
              </a:spcAft>
              <a:buClr>
                <a:srgbClr val="333333"/>
              </a:buClr>
              <a:buSzPts val="1400"/>
              <a:buFont typeface="Roboto"/>
              <a:buChar char="●"/>
            </a:pPr>
            <a:r>
              <a:rPr lang="en">
                <a:solidFill>
                  <a:srgbClr val="333333"/>
                </a:solidFill>
                <a:highlight>
                  <a:srgbClr val="FFFFFF"/>
                </a:highlight>
                <a:latin typeface="Roboto"/>
                <a:ea typeface="Roboto"/>
                <a:cs typeface="Roboto"/>
                <a:sym typeface="Roboto"/>
              </a:rPr>
              <a:t>Graff, Amy. “Despite Recent Storm, Californias Drought Map Depicts Same Bleak Outlook.” </a:t>
            </a:r>
            <a:r>
              <a:rPr i="1" lang="en">
                <a:solidFill>
                  <a:srgbClr val="333333"/>
                </a:solidFill>
                <a:latin typeface="Roboto"/>
                <a:ea typeface="Roboto"/>
                <a:cs typeface="Roboto"/>
                <a:sym typeface="Roboto"/>
              </a:rPr>
              <a:t>SFGate</a:t>
            </a:r>
            <a:r>
              <a:rPr lang="en">
                <a:solidFill>
                  <a:srgbClr val="333333"/>
                </a:solidFill>
                <a:highlight>
                  <a:srgbClr val="FFFFFF"/>
                </a:highlight>
                <a:latin typeface="Roboto"/>
                <a:ea typeface="Roboto"/>
                <a:cs typeface="Roboto"/>
                <a:sym typeface="Roboto"/>
              </a:rPr>
              <a:t>, San Francisco Chronicle, 8 Mar. 2018, </a:t>
            </a:r>
            <a:r>
              <a:rPr lang="en" u="sng">
                <a:solidFill>
                  <a:schemeClr val="hlink"/>
                </a:solidFill>
                <a:highlight>
                  <a:srgbClr val="FFFFFF"/>
                </a:highlight>
                <a:latin typeface="Roboto"/>
                <a:ea typeface="Roboto"/>
                <a:cs typeface="Roboto"/>
                <a:sym typeface="Roboto"/>
                <a:hlinkClick r:id="rId4"/>
              </a:rPr>
              <a:t>www.sfgate.com/bayarea/article/California-drought-monitor-map-dry-storms-12738517.php</a:t>
            </a:r>
            <a:r>
              <a:rPr lang="en">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indent="0" lvl="0" marL="0" rtl="0">
              <a:spcBef>
                <a:spcPts val="0"/>
              </a:spcBef>
              <a:spcAft>
                <a:spcPts val="0"/>
              </a:spcAft>
              <a:buNone/>
            </a:pPr>
            <a:r>
              <a:t/>
            </a:r>
            <a:endParaRPr>
              <a:solidFill>
                <a:srgbClr val="333333"/>
              </a:solidFill>
              <a:highlight>
                <a:srgbClr val="FFFFFF"/>
              </a:highlight>
              <a:latin typeface="Roboto"/>
              <a:ea typeface="Roboto"/>
              <a:cs typeface="Roboto"/>
              <a:sym typeface="Roboto"/>
            </a:endParaRPr>
          </a:p>
          <a:p>
            <a:pPr indent="-317500" lvl="0" marL="457200" rtl="0">
              <a:spcBef>
                <a:spcPts val="0"/>
              </a:spcBef>
              <a:spcAft>
                <a:spcPts val="0"/>
              </a:spcAft>
              <a:buClr>
                <a:srgbClr val="333333"/>
              </a:buClr>
              <a:buSzPts val="1400"/>
              <a:buFont typeface="Roboto"/>
              <a:buChar char="●"/>
            </a:pPr>
            <a:r>
              <a:rPr lang="en">
                <a:solidFill>
                  <a:srgbClr val="333333"/>
                </a:solidFill>
                <a:highlight>
                  <a:srgbClr val="FFFFFF"/>
                </a:highlight>
                <a:latin typeface="Roboto"/>
                <a:ea typeface="Roboto"/>
                <a:cs typeface="Roboto"/>
                <a:sym typeface="Roboto"/>
              </a:rPr>
              <a:t>Dalinina, Ruslana. “Introduction to Forecasting with ARIMA in R.” </a:t>
            </a:r>
            <a:r>
              <a:rPr i="1" lang="en">
                <a:solidFill>
                  <a:srgbClr val="333333"/>
                </a:solidFill>
                <a:latin typeface="Roboto"/>
                <a:ea typeface="Roboto"/>
                <a:cs typeface="Roboto"/>
                <a:sym typeface="Roboto"/>
              </a:rPr>
              <a:t>DataScience.com</a:t>
            </a:r>
            <a:r>
              <a:rPr lang="en">
                <a:solidFill>
                  <a:srgbClr val="333333"/>
                </a:solidFill>
                <a:highlight>
                  <a:srgbClr val="FFFFFF"/>
                </a:highlight>
                <a:latin typeface="Roboto"/>
                <a:ea typeface="Roboto"/>
                <a:cs typeface="Roboto"/>
                <a:sym typeface="Roboto"/>
              </a:rPr>
              <a:t>, DataScience.com Blog, </a:t>
            </a:r>
            <a:r>
              <a:rPr lang="en" u="sng">
                <a:solidFill>
                  <a:schemeClr val="hlink"/>
                </a:solidFill>
                <a:highlight>
                  <a:srgbClr val="FFFFFF"/>
                </a:highlight>
                <a:latin typeface="Roboto"/>
                <a:ea typeface="Roboto"/>
                <a:cs typeface="Roboto"/>
                <a:sym typeface="Roboto"/>
                <a:hlinkClick r:id="rId5"/>
              </a:rPr>
              <a:t>www.datascience.com/blog/introduction-to-forecasting-with-arima-in-r-learn-data-science-tutorials</a:t>
            </a:r>
            <a:r>
              <a:rPr lang="en">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indent="0" lvl="0" marL="0" rtl="0">
              <a:spcBef>
                <a:spcPts val="0"/>
              </a:spcBef>
              <a:spcAft>
                <a:spcPts val="0"/>
              </a:spcAft>
              <a:buNone/>
            </a:pPr>
            <a:r>
              <a:t/>
            </a:r>
            <a:endParaRPr>
              <a:solidFill>
                <a:srgbClr val="333333"/>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Drought Getting Worse over time? (CA)</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91" name="Shape 91"/>
          <p:cNvSpPr txBox="1"/>
          <p:nvPr>
            <p:ph idx="1" type="body"/>
          </p:nvPr>
        </p:nvSpPr>
        <p:spPr>
          <a:xfrm>
            <a:off x="252675" y="156775"/>
            <a:ext cx="7934700" cy="942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3000">
                <a:solidFill>
                  <a:schemeClr val="lt1"/>
                </a:solidFill>
                <a:latin typeface="Merriweather"/>
                <a:ea typeface="Merriweather"/>
                <a:cs typeface="Merriweather"/>
                <a:sym typeface="Merriweather"/>
              </a:rPr>
              <a:t>Drought Getting Worse Over Time? (CA）</a:t>
            </a:r>
            <a:endParaRPr sz="3000">
              <a:solidFill>
                <a:schemeClr val="lt1"/>
              </a:solidFill>
              <a:latin typeface="Merriweather"/>
              <a:ea typeface="Merriweather"/>
              <a:cs typeface="Merriweather"/>
              <a:sym typeface="Merriweather"/>
            </a:endParaRPr>
          </a:p>
        </p:txBody>
      </p:sp>
      <p:sp>
        <p:nvSpPr>
          <p:cNvPr id="92" name="Shape 92"/>
          <p:cNvSpPr txBox="1"/>
          <p:nvPr/>
        </p:nvSpPr>
        <p:spPr>
          <a:xfrm>
            <a:off x="168675" y="1259400"/>
            <a:ext cx="2774100" cy="262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rPr>
              <a:t>The Palmer Drought Severity Index (PDSI) uses available temperature and precipitation to estimate relative dryness.</a:t>
            </a:r>
            <a:endParaRPr sz="1800">
              <a:solidFill>
                <a:schemeClr val="lt1"/>
              </a:solidFill>
            </a:endParaRPr>
          </a:p>
          <a:p>
            <a:pPr indent="0" lvl="0" marL="0">
              <a:spcBef>
                <a:spcPts val="0"/>
              </a:spcBef>
              <a:spcAft>
                <a:spcPts val="0"/>
              </a:spcAft>
              <a:buNone/>
            </a:pPr>
            <a:r>
              <a:t/>
            </a:r>
            <a:endParaRPr sz="1800">
              <a:solidFill>
                <a:schemeClr val="lt1"/>
              </a:solidFill>
            </a:endParaRPr>
          </a:p>
          <a:p>
            <a:pPr indent="0" lvl="0" marL="0">
              <a:spcBef>
                <a:spcPts val="0"/>
              </a:spcBef>
              <a:spcAft>
                <a:spcPts val="0"/>
              </a:spcAft>
              <a:buNone/>
            </a:pPr>
            <a:r>
              <a:rPr lang="en" sz="1800">
                <a:solidFill>
                  <a:schemeClr val="lt1"/>
                </a:solidFill>
              </a:rPr>
              <a:t>-10 (driest) ~ 10 (wettest)</a:t>
            </a:r>
            <a:endParaRPr sz="1800">
              <a:solidFill>
                <a:schemeClr val="lt1"/>
              </a:solidFill>
            </a:endParaRPr>
          </a:p>
        </p:txBody>
      </p:sp>
      <p:pic>
        <p:nvPicPr>
          <p:cNvPr id="93" name="Shape 93"/>
          <p:cNvPicPr preferRelativeResize="0"/>
          <p:nvPr/>
        </p:nvPicPr>
        <p:blipFill>
          <a:blip r:embed="rId3">
            <a:alphaModFix/>
          </a:blip>
          <a:stretch>
            <a:fillRect/>
          </a:stretch>
        </p:blipFill>
        <p:spPr>
          <a:xfrm>
            <a:off x="2942775" y="1041025"/>
            <a:ext cx="5826475" cy="344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More Realistic Approach -- Time Series Model</a:t>
            </a:r>
            <a:endParaRPr/>
          </a:p>
        </p:txBody>
      </p:sp>
      <p:sp>
        <p:nvSpPr>
          <p:cNvPr id="99" name="Shape 99"/>
          <p:cNvSpPr txBox="1"/>
          <p:nvPr>
            <p:ph idx="1" type="body"/>
          </p:nvPr>
        </p:nvSpPr>
        <p:spPr>
          <a:xfrm>
            <a:off x="96475" y="2294550"/>
            <a:ext cx="8951100" cy="28491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000000"/>
              </a:buClr>
              <a:buSzPts val="1600"/>
              <a:buAutoNum type="arabicPeriod"/>
            </a:pPr>
            <a:r>
              <a:rPr lang="en" sz="1600">
                <a:solidFill>
                  <a:srgbClr val="000000"/>
                </a:solidFill>
              </a:rPr>
              <a:t>Decompose Data</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Does series appear to have trends or seasonality? </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stl() test</a:t>
            </a:r>
            <a:endParaRPr sz="1600">
              <a:solidFill>
                <a:srgbClr val="000000"/>
              </a:solidFill>
            </a:endParaRPr>
          </a:p>
          <a:p>
            <a:pPr indent="-330200" lvl="0" marL="457200" rtl="0">
              <a:spcBef>
                <a:spcPts val="0"/>
              </a:spcBef>
              <a:spcAft>
                <a:spcPts val="0"/>
              </a:spcAft>
              <a:buClr>
                <a:srgbClr val="000000"/>
              </a:buClr>
              <a:buSzPts val="1600"/>
              <a:buAutoNum type="arabicPeriod"/>
            </a:pPr>
            <a:r>
              <a:rPr lang="en" sz="1600">
                <a:solidFill>
                  <a:srgbClr val="000000"/>
                </a:solidFill>
              </a:rPr>
              <a:t>Stationarity</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Is series stationary? (Constant mean value over time)</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ADF test / KPSS test</a:t>
            </a:r>
            <a:endParaRPr sz="1600">
              <a:solidFill>
                <a:srgbClr val="000000"/>
              </a:solidFill>
            </a:endParaRPr>
          </a:p>
          <a:p>
            <a:pPr indent="-330200" lvl="0" marL="457200" rtl="0">
              <a:spcBef>
                <a:spcPts val="0"/>
              </a:spcBef>
              <a:spcAft>
                <a:spcPts val="0"/>
              </a:spcAft>
              <a:buClr>
                <a:srgbClr val="000000"/>
              </a:buClr>
              <a:buSzPts val="1600"/>
              <a:buAutoNum type="arabicPeriod"/>
            </a:pPr>
            <a:r>
              <a:rPr lang="en" sz="1600">
                <a:solidFill>
                  <a:srgbClr val="000000"/>
                </a:solidFill>
              </a:rPr>
              <a:t>Fit an ARIMA Model with regression </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ARIMA(</a:t>
            </a:r>
            <a:r>
              <a:rPr i="1" lang="en" sz="1600">
                <a:solidFill>
                  <a:srgbClr val="000000"/>
                </a:solidFill>
              </a:rPr>
              <a:t>p,d,q</a:t>
            </a:r>
            <a:r>
              <a:rPr lang="en" sz="1600">
                <a:solidFill>
                  <a:srgbClr val="000000"/>
                </a:solidFill>
              </a:rPr>
              <a:t>), Auto regressive(</a:t>
            </a:r>
            <a:r>
              <a:rPr i="1" lang="en" sz="1600">
                <a:solidFill>
                  <a:srgbClr val="000000"/>
                </a:solidFill>
              </a:rPr>
              <a:t>p</a:t>
            </a:r>
            <a:r>
              <a:rPr lang="en" sz="1600">
                <a:solidFill>
                  <a:srgbClr val="000000"/>
                </a:solidFill>
              </a:rPr>
              <a:t>), degree of difference in Integrated(</a:t>
            </a:r>
            <a:r>
              <a:rPr i="1" lang="en" sz="1600">
                <a:solidFill>
                  <a:srgbClr val="000000"/>
                </a:solidFill>
              </a:rPr>
              <a:t>d</a:t>
            </a:r>
            <a:r>
              <a:rPr lang="en" sz="1600">
                <a:solidFill>
                  <a:srgbClr val="000000"/>
                </a:solidFill>
              </a:rPr>
              <a:t>), Moving average(</a:t>
            </a:r>
            <a:r>
              <a:rPr i="1" lang="en" sz="1600">
                <a:solidFill>
                  <a:srgbClr val="000000"/>
                </a:solidFill>
              </a:rPr>
              <a:t>q</a:t>
            </a:r>
            <a:r>
              <a:rPr lang="en" sz="1600">
                <a:solidFill>
                  <a:srgbClr val="000000"/>
                </a:solidFill>
              </a:rPr>
              <a:t>)</a:t>
            </a:r>
            <a:endParaRPr sz="1600">
              <a:solidFill>
                <a:srgbClr val="000000"/>
              </a:solidFill>
            </a:endParaRPr>
          </a:p>
          <a:p>
            <a:pPr indent="-330200" lvl="0" marL="457200" rtl="0">
              <a:spcBef>
                <a:spcPts val="0"/>
              </a:spcBef>
              <a:spcAft>
                <a:spcPts val="0"/>
              </a:spcAft>
              <a:buClr>
                <a:srgbClr val="000000"/>
              </a:buClr>
              <a:buSzPts val="1600"/>
              <a:buAutoNum type="arabicPeriod"/>
            </a:pPr>
            <a:r>
              <a:rPr lang="en" sz="1600">
                <a:solidFill>
                  <a:srgbClr val="000000"/>
                </a:solidFill>
              </a:rPr>
              <a:t>Future Trend Prediction </a:t>
            </a:r>
            <a:endParaRPr sz="1600">
              <a:solidFill>
                <a:srgbClr val="000000"/>
              </a:solidFill>
            </a:endParaRPr>
          </a:p>
          <a:p>
            <a:pPr indent="0" lvl="0" marL="0" rtl="0">
              <a:spcBef>
                <a:spcPts val="1600"/>
              </a:spcBef>
              <a:spcAft>
                <a:spcPts val="1600"/>
              </a:spcAft>
              <a:buNone/>
            </a:pPr>
            <a:r>
              <a:t/>
            </a:r>
            <a:endParaRPr sz="1800"/>
          </a:p>
        </p:txBody>
      </p:sp>
      <p:sp>
        <p:nvSpPr>
          <p:cNvPr id="100" name="Shape 100"/>
          <p:cNvSpPr txBox="1"/>
          <p:nvPr/>
        </p:nvSpPr>
        <p:spPr>
          <a:xfrm>
            <a:off x="211025" y="1276650"/>
            <a:ext cx="8621400" cy="10179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SzPts val="1800"/>
              <a:buFont typeface="Roboto"/>
              <a:buChar char="●"/>
            </a:pPr>
            <a:r>
              <a:rPr lang="en" sz="1800">
                <a:latin typeface="Roboto"/>
                <a:ea typeface="Roboto"/>
                <a:cs typeface="Roboto"/>
                <a:sym typeface="Roboto"/>
              </a:rPr>
              <a:t>Could try to fit a regular regression, but this does not take into account that values are auto-correlated (drought more likely next year if there was drought this year).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1: Looking at distribution of data</a:t>
            </a:r>
            <a:endParaRPr/>
          </a:p>
        </p:txBody>
      </p:sp>
      <p:pic>
        <p:nvPicPr>
          <p:cNvPr id="106" name="Shape 106"/>
          <p:cNvPicPr preferRelativeResize="0"/>
          <p:nvPr/>
        </p:nvPicPr>
        <p:blipFill>
          <a:blip r:embed="rId3">
            <a:alphaModFix/>
          </a:blip>
          <a:stretch>
            <a:fillRect/>
          </a:stretch>
        </p:blipFill>
        <p:spPr>
          <a:xfrm>
            <a:off x="1314750" y="2017225"/>
            <a:ext cx="5961385" cy="3058875"/>
          </a:xfrm>
          <a:prstGeom prst="rect">
            <a:avLst/>
          </a:prstGeom>
          <a:noFill/>
          <a:ln>
            <a:noFill/>
          </a:ln>
        </p:spPr>
      </p:pic>
      <p:sp>
        <p:nvSpPr>
          <p:cNvPr id="107" name="Shape 107"/>
          <p:cNvSpPr txBox="1"/>
          <p:nvPr/>
        </p:nvSpPr>
        <p:spPr>
          <a:xfrm>
            <a:off x="441325" y="1287325"/>
            <a:ext cx="6195900" cy="6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Merriweather"/>
                <a:ea typeface="Merriweather"/>
                <a:cs typeface="Merriweather"/>
                <a:sym typeface="Merriweather"/>
              </a:rPr>
              <a:t>Data collected from NOAA, Palmer drought severity index in CA (1895 - 2017)</a:t>
            </a:r>
            <a:endParaRPr sz="18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338100"/>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Step 2: Use ts</a:t>
            </a:r>
            <a:r>
              <a:rPr lang="en" sz="2400"/>
              <a:t>() to create a time series object to pass to tsclean()</a:t>
            </a:r>
            <a:r>
              <a:rPr lang="en" sz="2400"/>
              <a:t> to replace outlier by series smoothing </a:t>
            </a:r>
            <a:endParaRPr sz="2400"/>
          </a:p>
        </p:txBody>
      </p:sp>
      <p:pic>
        <p:nvPicPr>
          <p:cNvPr id="113" name="Shape 113"/>
          <p:cNvPicPr preferRelativeResize="0"/>
          <p:nvPr/>
        </p:nvPicPr>
        <p:blipFill>
          <a:blip r:embed="rId3">
            <a:alphaModFix/>
          </a:blip>
          <a:stretch>
            <a:fillRect/>
          </a:stretch>
        </p:blipFill>
        <p:spPr>
          <a:xfrm>
            <a:off x="1175913" y="1402700"/>
            <a:ext cx="6792175" cy="348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Step 3</a:t>
            </a:r>
            <a:r>
              <a:rPr lang="en" sz="2400"/>
              <a:t>: Check stationary and detect seasonality or trend</a:t>
            </a:r>
            <a:endParaRPr sz="2400"/>
          </a:p>
        </p:txBody>
      </p:sp>
      <p:pic>
        <p:nvPicPr>
          <p:cNvPr id="119" name="Shape 119"/>
          <p:cNvPicPr preferRelativeResize="0"/>
          <p:nvPr/>
        </p:nvPicPr>
        <p:blipFill>
          <a:blip r:embed="rId3">
            <a:alphaModFix/>
          </a:blip>
          <a:stretch>
            <a:fillRect/>
          </a:stretch>
        </p:blipFill>
        <p:spPr>
          <a:xfrm>
            <a:off x="311725" y="1323575"/>
            <a:ext cx="7155074" cy="1636650"/>
          </a:xfrm>
          <a:prstGeom prst="rect">
            <a:avLst/>
          </a:prstGeom>
          <a:noFill/>
          <a:ln>
            <a:noFill/>
          </a:ln>
        </p:spPr>
      </p:pic>
      <p:sp>
        <p:nvSpPr>
          <p:cNvPr id="120" name="Shape 120"/>
          <p:cNvSpPr txBox="1"/>
          <p:nvPr/>
        </p:nvSpPr>
        <p:spPr>
          <a:xfrm>
            <a:off x="311725" y="2960225"/>
            <a:ext cx="7978500" cy="212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latin typeface="Merriweather"/>
                <a:ea typeface="Merriweather"/>
                <a:cs typeface="Merriweather"/>
                <a:sym typeface="Merriweather"/>
              </a:rPr>
              <a:t>ADF test:</a:t>
            </a:r>
            <a:r>
              <a:rPr lang="en" sz="1800">
                <a:latin typeface="Merriweather"/>
                <a:ea typeface="Merriweather"/>
                <a:cs typeface="Merriweather"/>
                <a:sym typeface="Merriweather"/>
              </a:rPr>
              <a:t> null = not stationary, p-value &lt; 0.01, reject null. </a:t>
            </a:r>
            <a:endParaRPr sz="1800">
              <a:latin typeface="Merriweather"/>
              <a:ea typeface="Merriweather"/>
              <a:cs typeface="Merriweather"/>
              <a:sym typeface="Merriweather"/>
            </a:endParaRPr>
          </a:p>
          <a:p>
            <a:pPr indent="0" lvl="0" marL="0">
              <a:spcBef>
                <a:spcPts val="0"/>
              </a:spcBef>
              <a:spcAft>
                <a:spcPts val="0"/>
              </a:spcAft>
              <a:buNone/>
            </a:pPr>
            <a:r>
              <a:t/>
            </a:r>
            <a:endParaRPr sz="1800">
              <a:latin typeface="Merriweather"/>
              <a:ea typeface="Merriweather"/>
              <a:cs typeface="Merriweather"/>
              <a:sym typeface="Merriweather"/>
            </a:endParaRPr>
          </a:p>
          <a:p>
            <a:pPr indent="0" lvl="0" marL="0">
              <a:spcBef>
                <a:spcPts val="0"/>
              </a:spcBef>
              <a:spcAft>
                <a:spcPts val="0"/>
              </a:spcAft>
              <a:buNone/>
            </a:pPr>
            <a:r>
              <a:rPr b="1" lang="en" sz="1800">
                <a:latin typeface="Merriweather"/>
                <a:ea typeface="Merriweather"/>
                <a:cs typeface="Merriweather"/>
                <a:sym typeface="Merriweather"/>
              </a:rPr>
              <a:t>KPSS test:</a:t>
            </a:r>
            <a:r>
              <a:rPr lang="en" sz="1800">
                <a:latin typeface="Merriweather"/>
                <a:ea typeface="Merriweather"/>
                <a:cs typeface="Merriweather"/>
                <a:sym typeface="Merriweather"/>
              </a:rPr>
              <a:t> null = stationary, p-value = 0.07, unable to reject null.</a:t>
            </a:r>
            <a:endParaRPr sz="1800">
              <a:latin typeface="Merriweather"/>
              <a:ea typeface="Merriweather"/>
              <a:cs typeface="Merriweather"/>
              <a:sym typeface="Merriweather"/>
            </a:endParaRPr>
          </a:p>
          <a:p>
            <a:pPr indent="0" lvl="0" marL="0">
              <a:spcBef>
                <a:spcPts val="0"/>
              </a:spcBef>
              <a:spcAft>
                <a:spcPts val="0"/>
              </a:spcAft>
              <a:buNone/>
            </a:pPr>
            <a:r>
              <a:t/>
            </a:r>
            <a:endParaRPr sz="1800">
              <a:latin typeface="Merriweather"/>
              <a:ea typeface="Merriweather"/>
              <a:cs typeface="Merriweather"/>
              <a:sym typeface="Merriweather"/>
            </a:endParaRPr>
          </a:p>
          <a:p>
            <a:pPr indent="0" lvl="0" marL="0">
              <a:spcBef>
                <a:spcPts val="0"/>
              </a:spcBef>
              <a:spcAft>
                <a:spcPts val="0"/>
              </a:spcAft>
              <a:buNone/>
            </a:pPr>
            <a:r>
              <a:rPr b="1" lang="en" sz="1800">
                <a:latin typeface="Merriweather"/>
                <a:ea typeface="Merriweather"/>
                <a:cs typeface="Merriweather"/>
                <a:sym typeface="Merriweather"/>
              </a:rPr>
              <a:t>STL test:</a:t>
            </a:r>
            <a:r>
              <a:rPr lang="en" sz="1800">
                <a:latin typeface="Merriweather"/>
                <a:ea typeface="Merriweather"/>
                <a:cs typeface="Merriweather"/>
                <a:sym typeface="Merriweather"/>
              </a:rPr>
              <a:t> #error, no detected seasonality.</a:t>
            </a:r>
            <a:endParaRPr sz="1800">
              <a:latin typeface="Merriweather"/>
              <a:ea typeface="Merriweather"/>
              <a:cs typeface="Merriweather"/>
              <a:sym typeface="Merriweather"/>
            </a:endParaRPr>
          </a:p>
          <a:p>
            <a:pPr indent="0" lvl="0" marL="0">
              <a:spcBef>
                <a:spcPts val="0"/>
              </a:spcBef>
              <a:spcAft>
                <a:spcPts val="0"/>
              </a:spcAft>
              <a:buNone/>
            </a:pPr>
            <a:r>
              <a:t/>
            </a:r>
            <a:endParaRPr sz="1800">
              <a:latin typeface="Merriweather"/>
              <a:ea typeface="Merriweather"/>
              <a:cs typeface="Merriweather"/>
              <a:sym typeface="Merriweather"/>
            </a:endParaRPr>
          </a:p>
          <a:p>
            <a:pPr indent="0" lvl="0" marL="0">
              <a:spcBef>
                <a:spcPts val="0"/>
              </a:spcBef>
              <a:spcAft>
                <a:spcPts val="0"/>
              </a:spcAft>
              <a:buNone/>
            </a:pPr>
            <a:r>
              <a:rPr b="1" lang="en" sz="1800">
                <a:latin typeface="Merriweather"/>
                <a:ea typeface="Merriweather"/>
                <a:cs typeface="Merriweather"/>
                <a:sym typeface="Merriweather"/>
              </a:rPr>
              <a:t>Stationarity: </a:t>
            </a:r>
            <a:r>
              <a:rPr lang="en" sz="1800">
                <a:latin typeface="Merriweather"/>
                <a:ea typeface="Merriweather"/>
                <a:cs typeface="Merriweather"/>
                <a:sym typeface="Merriweather"/>
              </a:rPr>
              <a:t>This time series is stationary. </a:t>
            </a:r>
            <a:endParaRPr sz="1800">
              <a:latin typeface="Merriweather"/>
              <a:ea typeface="Merriweather"/>
              <a:cs typeface="Merriweather"/>
              <a:sym typeface="Merriweather"/>
            </a:endParaRPr>
          </a:p>
          <a:p>
            <a:pPr indent="0" lvl="0" marL="0">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