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3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6C98A-FEF2-4B6B-921D-C855AAC0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341633-03C5-4F83-B86A-C27C12AA0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A07CAA-CDCE-4B0E-B417-A7336B2D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7D04-9372-4F9C-9422-D3D3C5AAFC90}" type="datetimeFigureOut">
              <a:rPr lang="it-IT" smtClean="0"/>
              <a:t>24/11/2018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0A2E2E-9307-4F8A-BEB4-F7DC065B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343BE8-1A70-4079-A0EB-34C241AB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968B-A7C7-42B8-8231-5222363BF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986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F3BB77-4337-4D73-B59C-412DE311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A54DA81-DDAF-4A45-8D03-67B612F7A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BC952D-AD7D-4A28-8DD3-1704A081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7D04-9372-4F9C-9422-D3D3C5AAFC90}" type="datetimeFigureOut">
              <a:rPr lang="it-IT" smtClean="0"/>
              <a:t>24/11/2018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27B789-0B24-43B6-BCE0-C88C11A0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F04AE5-CFB3-4028-92B4-7D0A0EA2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968B-A7C7-42B8-8231-5222363BF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778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51704E3-E05F-4851-A365-5FBB5C6E1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01BCA14-2B05-4E07-A60A-6416ADCFE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38D5DA-C3E0-45D5-ADA7-0F92DE36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7D04-9372-4F9C-9422-D3D3C5AAFC90}" type="datetimeFigureOut">
              <a:rPr lang="it-IT" smtClean="0"/>
              <a:t>24/11/2018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DE0BDD-2F9F-45ED-AD46-B344C7F2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63E072-ABB0-4485-BC58-FEC8E534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968B-A7C7-42B8-8231-5222363BF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67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1A6EB2-6F77-4B94-9311-9C51651E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E39928-A867-4A41-BB6C-6C0D0436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4441F1-03F5-406C-ACA6-0B8EBF95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7D04-9372-4F9C-9422-D3D3C5AAFC90}" type="datetimeFigureOut">
              <a:rPr lang="it-IT" smtClean="0"/>
              <a:t>24/11/2018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CDA7B5-0BE4-4712-B38C-3307BD3F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05EE69-3A35-4494-A3DD-5AA5C06C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968B-A7C7-42B8-8231-5222363BF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121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2A4046-A0A5-400E-8B28-21F53459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CFD11A-9B3B-42C8-8B27-88CBBA84E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0A2EA1-5BD3-4953-AB5A-A40DFAE6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7D04-9372-4F9C-9422-D3D3C5AAFC90}" type="datetimeFigureOut">
              <a:rPr lang="it-IT" smtClean="0"/>
              <a:t>24/11/2018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0B1504-5560-4AC8-A168-91B110C1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B60683-37F5-44B2-A5BD-C0CC3CE8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968B-A7C7-42B8-8231-5222363BF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31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64F8E7-DFD3-4413-BF68-A36A220F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44FDAE-DEC5-4305-9230-6424A6E00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5FF89F-0592-43AE-B730-E9AD9DE9E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22AC82-E72C-47E1-9D5A-1751BCE6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7D04-9372-4F9C-9422-D3D3C5AAFC90}" type="datetimeFigureOut">
              <a:rPr lang="it-IT" smtClean="0"/>
              <a:t>24/11/2018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BF72DE-819E-473E-88C9-79B145A6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00C284-ED4E-4E07-A470-A2931477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968B-A7C7-42B8-8231-5222363BF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36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8AA968-F3D3-44E5-9367-739F0AE9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A12330-A46C-45C2-BA59-275F6780F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749ED4-EEDE-4CD4-9D57-C7CB1938F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CCD36D9-5D4D-4B04-A77C-D727DB208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F7FA25A-65C2-4388-B2CE-E281F7542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FCFF13-99EC-472C-B307-E4A4791B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7D04-9372-4F9C-9422-D3D3C5AAFC90}" type="datetimeFigureOut">
              <a:rPr lang="it-IT" smtClean="0"/>
              <a:t>24/11/2018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D71790-9C0C-42C3-ABD9-4692D970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2BECDC-0AE6-47FD-8860-7C497577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968B-A7C7-42B8-8231-5222363BF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458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A47F0F-0961-4F09-8388-27C0A74D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6D01281-BAD0-4631-B668-10B49504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7D04-9372-4F9C-9422-D3D3C5AAFC90}" type="datetimeFigureOut">
              <a:rPr lang="it-IT" smtClean="0"/>
              <a:t>24/11/2018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92156E1-6FA4-41F7-BC16-811617FD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9F967CB-E22F-41B4-96BF-291DB03A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968B-A7C7-42B8-8231-5222363BF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054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1E83204-22C6-4A5F-9486-8F715863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7D04-9372-4F9C-9422-D3D3C5AAFC90}" type="datetimeFigureOut">
              <a:rPr lang="it-IT" smtClean="0"/>
              <a:t>24/11/2018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B815143-9A6A-4D07-A106-61E56FE3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6551C3-9745-48B3-85AD-3E6BB9A3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968B-A7C7-42B8-8231-5222363BF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703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8F2375-3831-4B9C-8A76-A9BD97CF8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906691-4C91-4CFA-8DD4-C00986AAB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5876FEC-75F0-4BAC-935E-D9F4753FA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1090FA-2B76-4817-8E50-0855DBA4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7D04-9372-4F9C-9422-D3D3C5AAFC90}" type="datetimeFigureOut">
              <a:rPr lang="it-IT" smtClean="0"/>
              <a:t>24/11/2018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24D3BA-3C39-47A0-BC7B-A821A051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809256-FB73-4B46-8414-99E904FD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968B-A7C7-42B8-8231-5222363BF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30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327E6-5CA2-44E4-BB6A-6279B0CB4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C643728-82A6-419B-BD03-8D9110AFE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30777FF-77F3-434A-9A50-B9D2B84EC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FC7B3D-623A-4D49-9070-0373E0BA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7D04-9372-4F9C-9422-D3D3C5AAFC90}" type="datetimeFigureOut">
              <a:rPr lang="it-IT" smtClean="0"/>
              <a:t>24/11/2018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11ACEA-F1EE-41BD-A067-7154CF0E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7AB34D-B697-4871-8710-C8648DBB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968B-A7C7-42B8-8231-5222363BF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89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00C54A9-3FBA-4EBE-8750-160D9ECC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E2C75D-DF06-4F6A-8E5F-BA00D54DC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17CE44-004E-4F03-A173-47EDE5C14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E7D04-9372-4F9C-9422-D3D3C5AAFC90}" type="datetimeFigureOut">
              <a:rPr lang="it-IT" smtClean="0"/>
              <a:t>24/11/2018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E91CDA-62F0-417C-9771-21F569E7C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DEDBD0-C14C-4155-949F-671AD91CA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1968B-A7C7-42B8-8231-5222363BF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444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zure.microsoft.com/it-it/services/cognitive-service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galazzo/Microsoft-CognitiveServices-CPP-SD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mailto:Sebastiano.galazzo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98AE62D-A1EE-4551-B515-304D88298537}"/>
              </a:ext>
            </a:extLst>
          </p:cNvPr>
          <p:cNvSpPr txBox="1">
            <a:spLocks/>
          </p:cNvSpPr>
          <p:nvPr/>
        </p:nvSpPr>
        <p:spPr>
          <a:xfrm>
            <a:off x="1097280" y="758952"/>
            <a:ext cx="10058400" cy="2749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38" baseline="0">
                <a:solidFill>
                  <a:srgbClr val="2945A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7200" b="1" dirty="0"/>
              <a:t>A.I. dalla teoria alla pratica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E334117C-E2A3-432F-80E7-F5544FCF8B5C}"/>
              </a:ext>
            </a:extLst>
          </p:cNvPr>
          <p:cNvSpPr txBox="1">
            <a:spLocks/>
          </p:cNvSpPr>
          <p:nvPr/>
        </p:nvSpPr>
        <p:spPr>
          <a:xfrm>
            <a:off x="1100051" y="3554473"/>
            <a:ext cx="10058400" cy="75248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80975" indent="-1809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>
                  <a:lumMod val="50000"/>
                </a:schemeClr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>
                  <a:lumMod val="50000"/>
                </a:schemeClr>
              </a:buClr>
              <a:buFont typeface="Calibri" pitchFamily="34" charset="0"/>
              <a:buChar char="◦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>
                  <a:lumMod val="50000"/>
                </a:schemeClr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02060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Sebastiano Galazzo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6F3FA6A-4DBE-4585-B0DA-1AF436094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44" y="578687"/>
            <a:ext cx="2426563" cy="110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83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8F959-809D-4D37-87F3-A7A058D9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percettrone</a:t>
            </a:r>
          </a:p>
        </p:txBody>
      </p:sp>
      <p:pic>
        <p:nvPicPr>
          <p:cNvPr id="6" name="Segnaposto contenuto 5" descr="Risultati immagini per percettrone">
            <a:extLst>
              <a:ext uri="{FF2B5EF4-FFF2-40B4-BE49-F238E27FC236}">
                <a16:creationId xmlns:a16="http://schemas.microsoft.com/office/drawing/2014/main" id="{49F83CBE-1EF0-4AE2-B720-04CDEF2805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135" y="2011739"/>
            <a:ext cx="3883378" cy="175365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617AB52-940F-4A57-9BD1-A1354102EB68}"/>
                  </a:ext>
                </a:extLst>
              </p:cNvPr>
              <p:cNvSpPr txBox="1"/>
              <p:nvPr/>
            </p:nvSpPr>
            <p:spPr>
              <a:xfrm>
                <a:off x="866959" y="4104257"/>
                <a:ext cx="1034552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Un percettrone è un tipo di classificatore binario che mappa i suoi ingressi x (un vettore di tipo reale) in un valore di output f ( x ) (uno scalare di tipo reale) calcolato con</a:t>
                </a:r>
              </a:p>
              <a:p>
                <a:endParaRPr lang="it-IT" dirty="0"/>
              </a:p>
              <a:p>
                <a:pPr algn="ctr"/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χ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( ⟨ 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w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x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⟩ + 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b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r>
                  <a:rPr lang="it-IT" dirty="0"/>
                  <a:t> </a:t>
                </a:r>
              </a:p>
              <a:p>
                <a:endParaRPr lang="it-IT" dirty="0"/>
              </a:p>
              <a:p>
                <a:r>
                  <a:rPr lang="it-IT" dirty="0"/>
                  <a:t>w è un vettore di pesi con valori reali, l'operatore ⟨ ⋅ , ⋅ ⟩ è il prodotto scalare, b è il 'bias', un termine costante che non dipende da alcun valore in input e χ ( y ) è la funzione di output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617AB52-940F-4A57-9BD1-A1354102E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59" y="4104257"/>
                <a:ext cx="10345524" cy="2031325"/>
              </a:xfrm>
              <a:prstGeom prst="rect">
                <a:avLst/>
              </a:prstGeom>
              <a:blipFill>
                <a:blip r:embed="rId3"/>
                <a:stretch>
                  <a:fillRect l="-471" t="-1502" r="-766" b="-39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https://upload.wikimedia.org/wikipedia/commons/thumb/a/a8/Neuron_-_annotated-it.svg/220px-Neuron_-_annotated-it.svg.png">
            <a:extLst>
              <a:ext uri="{FF2B5EF4-FFF2-40B4-BE49-F238E27FC236}">
                <a16:creationId xmlns:a16="http://schemas.microsoft.com/office/drawing/2014/main" id="{0F449E53-A65A-49F5-B8B2-8FE4CA98DC6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464" y="2163176"/>
            <a:ext cx="3409247" cy="16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822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75721-78A7-42F5-807A-E25A497A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Approcci principali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2F90CB-6B84-49A5-99AA-311659806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27944"/>
            <a:ext cx="10058400" cy="312869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Strada facile, Regressione Logistica, Support </a:t>
            </a:r>
            <a:r>
              <a:rPr lang="it-IT" dirty="0" err="1"/>
              <a:t>Vector</a:t>
            </a:r>
            <a:r>
              <a:rPr lang="it-IT" dirty="0"/>
              <a:t> Machine</a:t>
            </a:r>
          </a:p>
          <a:p>
            <a:pPr marL="749808" lvl="1" indent="-457200"/>
            <a:r>
              <a:rPr lang="it-IT" dirty="0"/>
              <a:t>Pro: Facili e veloci da implementare ed utilizzare</a:t>
            </a:r>
          </a:p>
          <a:p>
            <a:pPr marL="749808" lvl="1" indent="-457200"/>
            <a:r>
              <a:rPr lang="it-IT" dirty="0"/>
              <a:t>Contro: Bassa accuratezza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Strada difficile, Reti Neurali</a:t>
            </a:r>
          </a:p>
          <a:p>
            <a:pPr marL="749808" lvl="1" indent="-457200"/>
            <a:r>
              <a:rPr lang="it-IT" dirty="0"/>
              <a:t>Pro: Se raggiunta la convergenza, accuratezza elevatissima (stato dell’arte)</a:t>
            </a:r>
          </a:p>
          <a:p>
            <a:pPr marL="749808" lvl="1" indent="-457200"/>
            <a:r>
              <a:rPr lang="it-IT" dirty="0"/>
              <a:t>Contro: Molto difficili da modellare, richiedono esperienza, impossibile prevedere in anticipo la bontà della convergenza, ma soprattutto in quanto tempo</a:t>
            </a:r>
          </a:p>
          <a:p>
            <a:pPr marL="0" indent="0">
              <a:buNone/>
            </a:pPr>
            <a:r>
              <a:rPr lang="it-IT" dirty="0"/>
              <a:t>Contro entrambi, I dati: </a:t>
            </a:r>
            <a:r>
              <a:rPr lang="it-IT" dirty="0" err="1"/>
              <a:t>e.s</a:t>
            </a:r>
            <a:r>
              <a:rPr lang="it-IT" dirty="0"/>
              <a:t>. Devono essere bilanciati (no 80% - 20% )</a:t>
            </a:r>
          </a:p>
          <a:p>
            <a:pPr marL="749808" lvl="1" indent="-45720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04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671D5C-1E61-4FAF-BAB9-4872F235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Strada facile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5EEAD50-D196-4862-BE2F-E2830D0A8A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739771"/>
                <a:ext cx="10058400" cy="267318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Pseudo equazione</a:t>
                </a:r>
              </a:p>
              <a:p>
                <a:pPr algn="ctr"/>
                <a:endParaRPr lang="it-IT" dirty="0"/>
              </a:p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∗∝ +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+..+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=(0,1)</m:t>
                    </m:r>
                  </m:oMath>
                </a14:m>
                <a:endParaRPr lang="it-IT" dirty="0"/>
              </a:p>
              <a:p>
                <a:pPr algn="ctr"/>
                <a:endParaRPr lang="it-IT" dirty="0"/>
              </a:p>
              <a:p>
                <a:pPr algn="ctr"/>
                <a:endParaRPr lang="it-IT" dirty="0"/>
              </a:p>
              <a:p>
                <a:r>
                  <a:rPr lang="it-IT" dirty="0"/>
                  <a:t>#</a:t>
                </a:r>
                <a:r>
                  <a:rPr lang="it-IT" dirty="0" err="1"/>
                  <a:t>regressione_logistica</a:t>
                </a:r>
                <a:r>
                  <a:rPr lang="it-IT" dirty="0"/>
                  <a:t> #</a:t>
                </a:r>
                <a:r>
                  <a:rPr lang="it-IT" dirty="0" err="1"/>
                  <a:t>svm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5EEAD50-D196-4862-BE2F-E2830D0A8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739771"/>
                <a:ext cx="10058400" cy="2673180"/>
              </a:xfrm>
              <a:blipFill>
                <a:blip r:embed="rId2"/>
                <a:stretch>
                  <a:fillRect l="-909" t="-56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20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671D5C-1E61-4FAF-BAB9-4872F235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Strada difficile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EEAD50-D196-4862-BE2F-E2830D0A8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813" y="5260622"/>
            <a:ext cx="10058400" cy="10554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t-IT" dirty="0"/>
          </a:p>
          <a:p>
            <a:r>
              <a:rPr lang="it-IT" dirty="0"/>
              <a:t>#</a:t>
            </a:r>
            <a:r>
              <a:rPr lang="it-IT" dirty="0" err="1"/>
              <a:t>rete_neurale</a:t>
            </a:r>
            <a:endParaRPr lang="it-IT" dirty="0"/>
          </a:p>
        </p:txBody>
      </p:sp>
      <p:pic>
        <p:nvPicPr>
          <p:cNvPr id="6" name="Picture 2" descr="https://upload.wikimedia.org/wikipedia/commons/thumb/e/e4/Artificial_neural_network.svg/560px-Artificial_neural_network.svg.png">
            <a:extLst>
              <a:ext uri="{FF2B5EF4-FFF2-40B4-BE49-F238E27FC236}">
                <a16:creationId xmlns:a16="http://schemas.microsoft.com/office/drawing/2014/main" id="{BC70CF8C-D7DD-471E-A658-C83D0758F33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2153756"/>
            <a:ext cx="4617156" cy="310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62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671D5C-1E61-4FAF-BAB9-4872F235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Rete Neurale – Esempio di applicazione</a:t>
            </a:r>
          </a:p>
        </p:txBody>
      </p:sp>
      <p:pic>
        <p:nvPicPr>
          <p:cNvPr id="6" name="Picture 2" descr="https://upload.wikimedia.org/wikipedia/commons/thumb/e/e4/Artificial_neural_network.svg/560px-Artificial_neural_network.svg.png">
            <a:extLst>
              <a:ext uri="{FF2B5EF4-FFF2-40B4-BE49-F238E27FC236}">
                <a16:creationId xmlns:a16="http://schemas.microsoft.com/office/drawing/2014/main" id="{BC70CF8C-D7DD-471E-A658-C83D0758F33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89" y="2229837"/>
            <a:ext cx="2585729" cy="202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7528A23-AFDB-4280-99A0-7B0193C7E1A0}"/>
              </a:ext>
            </a:extLst>
          </p:cNvPr>
          <p:cNvSpPr txBox="1"/>
          <p:nvPr/>
        </p:nvSpPr>
        <p:spPr>
          <a:xfrm>
            <a:off x="1097283" y="2325511"/>
            <a:ext cx="715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Prevedere se una persona comprerà un prodotto o meno sulla base dell’addestramento ricevuto, grazie ai risultati dei dati storici.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6425504-FFD1-47F0-84C0-8F9E1BA2B5B5}"/>
              </a:ext>
            </a:extLst>
          </p:cNvPr>
          <p:cNvSpPr txBox="1"/>
          <p:nvPr/>
        </p:nvSpPr>
        <p:spPr>
          <a:xfrm>
            <a:off x="1097280" y="5127584"/>
            <a:ext cx="10234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valorizzazione [0,1] simula un passaggio di un segnale elettrico tra un nodo e l’altro così come accade nel nostro cervello in cui i segnali vengono trasmessi attraverso le sinapsi.</a:t>
            </a:r>
          </a:p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D41EE55-EC73-4C20-968F-B27CFE3A3489}"/>
              </a:ext>
            </a:extLst>
          </p:cNvPr>
          <p:cNvSpPr txBox="1"/>
          <p:nvPr/>
        </p:nvSpPr>
        <p:spPr>
          <a:xfrm>
            <a:off x="1097280" y="3150112"/>
            <a:ext cx="76741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primo nodo potrebbe rappresentare il concetto di sesso dove maschio assume valore 0, femmina valore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secondo nodo può rappresentare il valore di età, ovvero: </a:t>
            </a:r>
            <a:r>
              <a:rPr lang="it-IT" i="1" dirty="0"/>
              <a:t>ha un’età superiore a 30 anni?</a:t>
            </a:r>
            <a:r>
              <a:rPr lang="it-IT" dirty="0"/>
              <a:t> (si: 1, no: 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Terzo nodo il concetto di ricchezza: </a:t>
            </a:r>
            <a:r>
              <a:rPr lang="it-IT" i="1" dirty="0"/>
              <a:t>ha un reddito lordo annuo superiore a 40.000 euro?</a:t>
            </a:r>
            <a:r>
              <a:rPr lang="it-IT" dirty="0"/>
              <a:t> (si: 1, no: 0).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2239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D3D9F2-6B0D-434F-9AD0-FD797C8C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Microsoft Cognitive Services - </a:t>
            </a:r>
            <a:r>
              <a:rPr lang="it-IT" dirty="0" err="1"/>
              <a:t>Overview</a:t>
            </a:r>
            <a:endParaRPr lang="it-IT" dirty="0"/>
          </a:p>
        </p:txBody>
      </p:sp>
      <p:pic>
        <p:nvPicPr>
          <p:cNvPr id="4" name="Immagine 3">
            <a:hlinkClick r:id="rId2"/>
            <a:extLst>
              <a:ext uri="{FF2B5EF4-FFF2-40B4-BE49-F238E27FC236}">
                <a16:creationId xmlns:a16="http://schemas.microsoft.com/office/drawing/2014/main" id="{30C96882-E5B0-4EE9-97D2-AC8BFB776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605" y="2022755"/>
            <a:ext cx="5504789" cy="40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48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B5DCB1-1BB1-4FBE-B212-DB7FBC25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Microsoft Cognitive Services C++ SDK</a:t>
            </a:r>
            <a:endParaRPr lang="it-IT" dirty="0"/>
          </a:p>
        </p:txBody>
      </p:sp>
      <p:pic>
        <p:nvPicPr>
          <p:cNvPr id="4" name="Immagine 3">
            <a:hlinkClick r:id="rId2"/>
            <a:extLst>
              <a:ext uri="{FF2B5EF4-FFF2-40B4-BE49-F238E27FC236}">
                <a16:creationId xmlns:a16="http://schemas.microsoft.com/office/drawing/2014/main" id="{A5219C4F-ED9F-43A5-A09B-ABD8EF5AC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812" y="1882396"/>
            <a:ext cx="5818793" cy="452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97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E28749-2DAF-4519-97C9-875DED14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Microsoft Cognitive Services C++ SDK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C3C343-C0EB-4AD3-9EB0-ABC502294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it-IT" sz="9600" dirty="0"/>
          </a:p>
          <a:p>
            <a:pPr marL="0" indent="0" algn="ctr">
              <a:buNone/>
            </a:pPr>
            <a:r>
              <a:rPr lang="it-IT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57476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"/>
          <p:cNvSpPr txBox="1">
            <a:spLocks/>
          </p:cNvSpPr>
          <p:nvPr/>
        </p:nvSpPr>
        <p:spPr bwMode="auto">
          <a:xfrm>
            <a:off x="4279039" y="3923931"/>
            <a:ext cx="5743852" cy="145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 dirty="0">
                <a:solidFill>
                  <a:srgbClr val="F15835"/>
                </a:solidFill>
                <a:latin typeface="Segoe Pro" panose="020B0502040504020203" pitchFamily="34" charset="0"/>
                <a:cs typeface="Segoe UI" panose="020B0502040204020203" pitchFamily="34" charset="0"/>
              </a:rPr>
              <a:t>Sebastiano Galazzo</a:t>
            </a:r>
            <a:br>
              <a:rPr lang="it-IT" altLang="it-IT" sz="2000" dirty="0">
                <a:solidFill>
                  <a:srgbClr val="F15835"/>
                </a:solidFill>
                <a:latin typeface="Segoe Pro" panose="020B0502040504020203" pitchFamily="34" charset="0"/>
                <a:cs typeface="Segoe UI" panose="020B0502040204020203" pitchFamily="34" charset="0"/>
              </a:rPr>
            </a:br>
            <a:r>
              <a:rPr lang="en-US" altLang="it-IT" sz="2000" i="1" dirty="0">
                <a:solidFill>
                  <a:srgbClr val="F15835"/>
                </a:solidFill>
                <a:latin typeface="Segoe Pro" panose="020B0502040504020203" pitchFamily="34" charset="0"/>
                <a:cs typeface="Segoe UI" panose="020B0502040204020203" pitchFamily="34" charset="0"/>
              </a:rPr>
              <a:t>Microsoft MVP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2000" i="1" dirty="0">
              <a:solidFill>
                <a:srgbClr val="F15835"/>
              </a:solidFill>
              <a:latin typeface="Segoe Pro" panose="020B0502040504020203" pitchFamily="34" charset="0"/>
              <a:cs typeface="Segoe UI" panose="020B0502040204020203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000" i="1" dirty="0">
                <a:solidFill>
                  <a:srgbClr val="F15835"/>
                </a:solidFill>
                <a:latin typeface="Segoe Pro" panose="020B0502040504020203" pitchFamily="34" charset="0"/>
                <a:cs typeface="Segoe UI" panose="020B0502040204020203" pitchFamily="34" charset="0"/>
              </a:rPr>
              <a:t>@</a:t>
            </a:r>
            <a:r>
              <a:rPr lang="en-US" altLang="it-IT" sz="2000" i="1" dirty="0" err="1">
                <a:solidFill>
                  <a:srgbClr val="F15835"/>
                </a:solidFill>
                <a:latin typeface="Segoe Pro" panose="020B0502040504020203" pitchFamily="34" charset="0"/>
                <a:cs typeface="Segoe UI" panose="020B0502040204020203" pitchFamily="34" charset="0"/>
              </a:rPr>
              <a:t>galazzoseba</a:t>
            </a:r>
            <a:endParaRPr lang="en-US" altLang="it-IT" sz="2000" i="1" dirty="0">
              <a:solidFill>
                <a:srgbClr val="F15835"/>
              </a:solidFill>
              <a:latin typeface="Segoe Pro" panose="020B0502040504020203" pitchFamily="34" charset="0"/>
              <a:cs typeface="Segoe UI" panose="020B0502040204020203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2000" i="1" dirty="0">
              <a:solidFill>
                <a:srgbClr val="F15835"/>
              </a:solidFill>
              <a:latin typeface="Segoe Pro" panose="020B0502040504020203" pitchFamily="34" charset="0"/>
              <a:cs typeface="Segoe UI" panose="020B0502040204020203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000" i="1" dirty="0">
                <a:solidFill>
                  <a:srgbClr val="F15835"/>
                </a:solidFill>
                <a:latin typeface="Segoe Pro" panose="020B0502040504020203" pitchFamily="34" charset="0"/>
                <a:cs typeface="Segoe UI" panose="020B0502040204020203" pitchFamily="34" charset="0"/>
                <a:hlinkClick r:id="rId2"/>
              </a:rPr>
              <a:t>sebastiano.galazzo@gmail.com</a:t>
            </a:r>
            <a:endParaRPr lang="en-US" altLang="it-IT" sz="2000" i="1" dirty="0">
              <a:solidFill>
                <a:srgbClr val="F15835"/>
              </a:solidFill>
              <a:latin typeface="Segoe Pro" panose="020B0502040504020203" pitchFamily="34" charset="0"/>
              <a:cs typeface="Segoe UI" panose="020B0502040204020203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2000" i="1" dirty="0">
              <a:solidFill>
                <a:srgbClr val="F15835"/>
              </a:solidFill>
              <a:latin typeface="Segoe Pro" panose="020B0502040504020203" pitchFamily="34" charset="0"/>
              <a:cs typeface="Segoe UI" panose="020B0502040204020203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sz="2000" i="1" dirty="0">
                <a:solidFill>
                  <a:srgbClr val="F15835"/>
                </a:solidFill>
              </a:rPr>
              <a:t>https://it.linkedin.com/in/</a:t>
            </a:r>
            <a:r>
              <a:rPr lang="it-IT" sz="2000" b="1" i="1" dirty="0">
                <a:solidFill>
                  <a:srgbClr val="F15835"/>
                </a:solidFill>
              </a:rPr>
              <a:t>sebastianogalazzo</a:t>
            </a:r>
            <a:endParaRPr lang="en-US" altLang="it-IT" sz="2000" i="1" dirty="0">
              <a:solidFill>
                <a:srgbClr val="F15835"/>
              </a:solidFill>
              <a:latin typeface="Segoe Pro" panose="020B0502040504020203" pitchFamily="34" charset="0"/>
              <a:cs typeface="Segoe UI" panose="020B0502040204020203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133" dirty="0">
              <a:solidFill>
                <a:srgbClr val="F15835"/>
              </a:solidFill>
              <a:latin typeface="Segoe Pro" panose="020B05020405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1424" y="2944184"/>
            <a:ext cx="2932607" cy="2932607"/>
          </a:xfrm>
          <a:prstGeom prst="ellipse">
            <a:avLst/>
          </a:prstGeom>
          <a:solidFill>
            <a:srgbClr val="FF3399"/>
          </a:solidFill>
          <a:ln w="76200">
            <a:solidFill>
              <a:srgbClr val="F15835"/>
            </a:solidFill>
          </a:ln>
        </p:spPr>
      </p:pic>
      <p:sp>
        <p:nvSpPr>
          <p:cNvPr id="5" name="Segnaposto testo 1">
            <a:extLst>
              <a:ext uri="{FF2B5EF4-FFF2-40B4-BE49-F238E27FC236}">
                <a16:creationId xmlns:a16="http://schemas.microsoft.com/office/drawing/2014/main" id="{0F5773F7-5C52-4465-B0BF-60ACE43B6824}"/>
              </a:ext>
            </a:extLst>
          </p:cNvPr>
          <p:cNvSpPr txBox="1">
            <a:spLocks/>
          </p:cNvSpPr>
          <p:nvPr/>
        </p:nvSpPr>
        <p:spPr bwMode="auto">
          <a:xfrm>
            <a:off x="911424" y="1230264"/>
            <a:ext cx="10607105" cy="73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6600" dirty="0">
                <a:solidFill>
                  <a:srgbClr val="F15835"/>
                </a:solidFill>
                <a:latin typeface="Segoe Pro" panose="020B0502040504020203" pitchFamily="34" charset="0"/>
                <a:cs typeface="Segoe UI" panose="020B0502040204020203" pitchFamily="34" charset="0"/>
              </a:rPr>
              <a:t>Grazie!</a:t>
            </a:r>
            <a:endParaRPr lang="it-IT" altLang="it-IT" sz="4400" dirty="0">
              <a:solidFill>
                <a:srgbClr val="F15835"/>
              </a:solidFill>
              <a:latin typeface="Segoe Pro" panose="020B05020405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4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FE7D77-F503-49D7-B1FF-8EEE39D0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85941E1E-617A-4FCE-85F5-72F340DB21E5}"/>
              </a:ext>
            </a:extLst>
          </p:cNvPr>
          <p:cNvSpPr txBox="1">
            <a:spLocks/>
          </p:cNvSpPr>
          <p:nvPr/>
        </p:nvSpPr>
        <p:spPr>
          <a:xfrm>
            <a:off x="838200" y="1944210"/>
            <a:ext cx="6751320" cy="41822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80975" indent="-1809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>
                  <a:lumMod val="50000"/>
                </a:schemeClr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>
                  <a:lumMod val="50000"/>
                </a:schemeClr>
              </a:buClr>
              <a:buFont typeface="Calibri" pitchFamily="34" charset="0"/>
              <a:buChar char="◦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>
                  <a:lumMod val="50000"/>
                </a:schemeClr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02060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Buzz </a:t>
            </a:r>
            <a:r>
              <a:rPr lang="it-IT" dirty="0" err="1"/>
              <a:t>words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Machine </a:t>
            </a:r>
            <a:r>
              <a:rPr lang="it-IT" dirty="0" err="1"/>
              <a:t>learning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Deep Learning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Intelligenza Artificiale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Cognitive Computing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Microsoft Cognitive Services - </a:t>
            </a:r>
            <a:r>
              <a:rPr lang="it-IT" dirty="0" err="1"/>
              <a:t>Overview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Microsoft Cognitive Services C++ SDK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Showcase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098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</a:t>
            </a:r>
            <a:r>
              <a:rPr lang="it-IT" dirty="0" err="1"/>
              <a:t>buzzwords</a:t>
            </a:r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1AE36809-0AA1-4EF9-B470-D3998FEDA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233" y="2174875"/>
            <a:ext cx="6165859" cy="36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8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04E10D-9B69-4844-9397-B217F486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Machine </a:t>
            </a:r>
            <a:r>
              <a:rPr lang="it-IT" dirty="0" err="1"/>
              <a:t>learning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B7ABBF-89F5-4374-BD7C-82353A3D7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 insieme di metodi</a:t>
            </a:r>
          </a:p>
          <a:p>
            <a:pPr lvl="1"/>
            <a:r>
              <a:rPr lang="it-IT" dirty="0"/>
              <a:t>statistica computazionale</a:t>
            </a:r>
          </a:p>
          <a:p>
            <a:pPr lvl="1"/>
            <a:r>
              <a:rPr lang="it-IT" dirty="0"/>
              <a:t>riconoscimento di pattern</a:t>
            </a:r>
          </a:p>
          <a:p>
            <a:pPr lvl="1"/>
            <a:r>
              <a:rPr lang="it-IT" dirty="0"/>
              <a:t>reti neurali</a:t>
            </a:r>
          </a:p>
          <a:p>
            <a:pPr lvl="1"/>
            <a:r>
              <a:rPr lang="it-IT" dirty="0"/>
              <a:t>elaborazione delle immagini</a:t>
            </a:r>
          </a:p>
          <a:p>
            <a:pPr lvl="1"/>
            <a:r>
              <a:rPr lang="it-IT" dirty="0"/>
              <a:t>data </a:t>
            </a:r>
            <a:r>
              <a:rPr lang="it-IT" dirty="0" err="1"/>
              <a:t>mining</a:t>
            </a:r>
            <a:endParaRPr lang="it-IT" dirty="0"/>
          </a:p>
          <a:p>
            <a:pPr lvl="1"/>
            <a:r>
              <a:rPr lang="it-IT" dirty="0"/>
              <a:t>algoritmi adattivi</a:t>
            </a:r>
          </a:p>
          <a:p>
            <a:pPr lvl="1"/>
            <a:r>
              <a:rPr lang="it-IT" dirty="0" err="1"/>
              <a:t>ecc</a:t>
            </a:r>
            <a:endParaRPr lang="it-IT" dirty="0"/>
          </a:p>
          <a:p>
            <a:r>
              <a:rPr lang="it-IT" dirty="0"/>
              <a:t>«</a:t>
            </a:r>
            <a:r>
              <a:rPr lang="it-IT" i="1" dirty="0"/>
              <a:t>Algoritmi capaci di apprendere dai dati senza essere stati esplicitamente programmati</a:t>
            </a:r>
            <a:r>
              <a:rPr lang="it-IT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65683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48286F-61B6-4BF8-B823-581D82D0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Learning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0EB4A5-86F2-4594-B1EC-313F6052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«</a:t>
            </a:r>
            <a:r>
              <a:rPr lang="it-IT" i="1" dirty="0"/>
              <a:t>Avanzamento del Machine Learning, si basa su diversi livelli di rappresentazione dell’informazione.</a:t>
            </a:r>
          </a:p>
          <a:p>
            <a:r>
              <a:rPr lang="it-IT" i="1" dirty="0"/>
              <a:t>Concetti di alto livello sono definiti sulla base di quelli di basso</a:t>
            </a:r>
            <a:r>
              <a:rPr lang="it-IT" dirty="0"/>
              <a:t>»</a:t>
            </a:r>
          </a:p>
          <a:p>
            <a:endParaRPr lang="it-IT" dirty="0"/>
          </a:p>
          <a:p>
            <a:r>
              <a:rPr lang="it-IT" dirty="0"/>
              <a:t>#convoluzione #</a:t>
            </a:r>
            <a:r>
              <a:rPr lang="it-IT" dirty="0" err="1"/>
              <a:t>computervision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721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E8A3F1-582D-40D2-8CF4-5C8ED111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Rete Neurale a Convoluzione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2FFACEBF-6480-4C99-9694-84415460D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259" y="2675662"/>
            <a:ext cx="9893808" cy="2692538"/>
          </a:xfrm>
        </p:spPr>
      </p:pic>
    </p:spTree>
    <p:extLst>
      <p:ext uri="{BB962C8B-B14F-4D97-AF65-F5344CB8AC3E}">
        <p14:creationId xmlns:p14="http://schemas.microsoft.com/office/powerpoint/2010/main" val="39613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C15DF0-2956-42EE-A832-DEB9A67B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Intelligenza artificiale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988B9D-E0DA-4646-A003-87CE21645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it-IT" dirty="0"/>
              <a:t>«</a:t>
            </a:r>
            <a:r>
              <a:rPr lang="it-IT" i="1" dirty="0"/>
              <a:t>Un insieme di metodologie e tecniche che consentono la progettazione di sistemi hardware e software capaci di fornire all’elaboratore prestazioni che, a un osservatore comune, sembrerebbero essere di pertinenza esclusiva dell’intelligenza umana.</a:t>
            </a:r>
            <a:r>
              <a:rPr lang="it-IT" dirty="0"/>
              <a:t> »</a:t>
            </a:r>
          </a:p>
          <a:p>
            <a:endParaRPr lang="it-IT" dirty="0"/>
          </a:p>
          <a:p>
            <a:r>
              <a:rPr lang="it-IT" dirty="0"/>
              <a:t>#</a:t>
            </a:r>
            <a:r>
              <a:rPr lang="it-IT" dirty="0" err="1"/>
              <a:t>nomachinelearning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492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7F5BBC-4D4C-44AE-A280-58ED8C16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Cognitive Computing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F1BB95-5A29-4543-9FF7-AE13F3280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it-IT" dirty="0"/>
              <a:t>«</a:t>
            </a:r>
            <a:r>
              <a:rPr lang="it-IT" i="1" dirty="0"/>
              <a:t>Piattaforma tecnologiche basate su discipline scientifiche come Intelligenza Artificiale ed elaborazione dei segnali</a:t>
            </a:r>
            <a:r>
              <a:rPr lang="it-IT" dirty="0"/>
              <a:t>»</a:t>
            </a:r>
          </a:p>
          <a:p>
            <a:endParaRPr lang="it-IT" dirty="0"/>
          </a:p>
          <a:p>
            <a:r>
              <a:rPr lang="it-IT" dirty="0"/>
              <a:t>#</a:t>
            </a:r>
            <a:r>
              <a:rPr lang="it-IT" dirty="0" err="1"/>
              <a:t>noai</a:t>
            </a:r>
            <a:r>
              <a:rPr lang="it-IT" dirty="0"/>
              <a:t> #servizio</a:t>
            </a:r>
          </a:p>
        </p:txBody>
      </p:sp>
    </p:spTree>
    <p:extLst>
      <p:ext uri="{BB962C8B-B14F-4D97-AF65-F5344CB8AC3E}">
        <p14:creationId xmlns:p14="http://schemas.microsoft.com/office/powerpoint/2010/main" val="110914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0B2DE9-BC90-4733-9605-9454AE2832B5}"/>
              </a:ext>
            </a:extLst>
          </p:cNvPr>
          <p:cNvSpPr txBox="1"/>
          <p:nvPr/>
        </p:nvSpPr>
        <p:spPr>
          <a:xfrm>
            <a:off x="1106311" y="2810931"/>
            <a:ext cx="24766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 dirty="0"/>
              <a:t>Teoria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34ED41-B9DF-4AE5-BAA6-F1838FFF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Italian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1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550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Segoe Pro</vt:lpstr>
      <vt:lpstr>Segoe UI</vt:lpstr>
      <vt:lpstr>Tema di Office</vt:lpstr>
      <vt:lpstr>Presentazione standard di PowerPoint</vt:lpstr>
      <vt:lpstr>Agenda</vt:lpstr>
      <vt:lpstr>Le buzzwords</vt:lpstr>
      <vt:lpstr>Machine learning</vt:lpstr>
      <vt:lpstr>Deep Learning</vt:lpstr>
      <vt:lpstr>Rete Neurale a Convoluzione</vt:lpstr>
      <vt:lpstr>Intelligenza artificiale</vt:lpstr>
      <vt:lpstr>Cognitive Computing</vt:lpstr>
      <vt:lpstr>Presentazione standard di PowerPoint</vt:lpstr>
      <vt:lpstr>Il percettrone</vt:lpstr>
      <vt:lpstr>Approcci principali</vt:lpstr>
      <vt:lpstr>Strada facile</vt:lpstr>
      <vt:lpstr>Strada difficile</vt:lpstr>
      <vt:lpstr>Rete Neurale – Esempio di applicazione</vt:lpstr>
      <vt:lpstr>Microsoft Cognitive Services - Overview</vt:lpstr>
      <vt:lpstr>Microsoft Cognitive Services C++ SDK</vt:lpstr>
      <vt:lpstr>Microsoft Cognitive Services C++ SDK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Intelligence-Ax</dc:creator>
  <cp:lastModifiedBy>Intelligence-Ax</cp:lastModifiedBy>
  <cp:revision>9</cp:revision>
  <dcterms:created xsi:type="dcterms:W3CDTF">2018-11-20T10:39:18Z</dcterms:created>
  <dcterms:modified xsi:type="dcterms:W3CDTF">2018-11-24T08:37:32Z</dcterms:modified>
</cp:coreProperties>
</file>